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8" r:id="rId2"/>
  </p:sldMasterIdLst>
  <p:notesMasterIdLst>
    <p:notesMasterId r:id="rId21"/>
  </p:notesMasterIdLst>
  <p:handoutMasterIdLst>
    <p:handoutMasterId r:id="rId22"/>
  </p:handoutMasterIdLst>
  <p:sldIdLst>
    <p:sldId id="257" r:id="rId3"/>
    <p:sldId id="275" r:id="rId4"/>
    <p:sldId id="291" r:id="rId5"/>
    <p:sldId id="278" r:id="rId6"/>
    <p:sldId id="280" r:id="rId7"/>
    <p:sldId id="273" r:id="rId8"/>
    <p:sldId id="289" r:id="rId9"/>
    <p:sldId id="271" r:id="rId10"/>
    <p:sldId id="295" r:id="rId11"/>
    <p:sldId id="297" r:id="rId12"/>
    <p:sldId id="283" r:id="rId13"/>
    <p:sldId id="281" r:id="rId14"/>
    <p:sldId id="282" r:id="rId15"/>
    <p:sldId id="287" r:id="rId16"/>
    <p:sldId id="299" r:id="rId17"/>
    <p:sldId id="293" r:id="rId18"/>
    <p:sldId id="276" r:id="rId19"/>
    <p:sldId id="298"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95BC"/>
    <a:srgbClr val="F36F13"/>
    <a:srgbClr val="063951"/>
    <a:srgbClr val="00B09B"/>
    <a:srgbClr val="C13018"/>
    <a:srgbClr val="4CC1EF"/>
    <a:srgbClr val="FFCC4C"/>
    <a:srgbClr val="A2B969"/>
    <a:srgbClr val="00978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86470" autoAdjust="0"/>
  </p:normalViewPr>
  <p:slideViewPr>
    <p:cSldViewPr showGuides="1">
      <p:cViewPr varScale="1">
        <p:scale>
          <a:sx n="71" d="100"/>
          <a:sy n="71" d="100"/>
        </p:scale>
        <p:origin x="-156" y="-10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'[Chart in Microsoft PowerPoint]Sheet1'!$B$1</c:f>
              <c:strCache>
                <c:ptCount val="1"/>
                <c:pt idx="0">
                  <c:v>% Breakdown of Items</c:v>
                </c:pt>
              </c:strCache>
            </c:strRef>
          </c:tx>
          <c:dLbls>
            <c:dLbl>
              <c:idx val="0"/>
              <c:layout>
                <c:manualLayout>
                  <c:x val="-4.3748135970282272E-2"/>
                  <c:y val="1.1235661116130976E-2"/>
                </c:manualLayout>
              </c:layout>
              <c:showLegendKey val="0"/>
              <c:showVal val="0"/>
              <c:showCatName val="0"/>
              <c:showSerName val="0"/>
              <c:showPercent val="1"/>
              <c:showBubbleSize val="0"/>
            </c:dLbl>
            <c:dLbl>
              <c:idx val="1"/>
              <c:layout>
                <c:manualLayout>
                  <c:x val="-1.4871181433398896E-3"/>
                  <c:y val="6.8943677122326923E-3"/>
                </c:manualLayout>
              </c:layout>
              <c:showLegendKey val="0"/>
              <c:showVal val="0"/>
              <c:showCatName val="0"/>
              <c:showSerName val="0"/>
              <c:showPercent val="1"/>
              <c:showBubbleSize val="0"/>
            </c:dLbl>
            <c:showLegendKey val="0"/>
            <c:showVal val="0"/>
            <c:showCatName val="0"/>
            <c:showSerName val="0"/>
            <c:showPercent val="1"/>
            <c:showBubbleSize val="0"/>
            <c:showLeaderLines val="1"/>
          </c:dLbls>
          <c:cat>
            <c:strRef>
              <c:f>'[Chart in Microsoft PowerPoint]Sheet1'!$A$2:$A$4</c:f>
              <c:strCache>
                <c:ptCount val="3"/>
                <c:pt idx="0">
                  <c:v>Constant Demand Items</c:v>
                </c:pt>
                <c:pt idx="1">
                  <c:v>Temporary Demand Items</c:v>
                </c:pt>
                <c:pt idx="2">
                  <c:v>Other Items</c:v>
                </c:pt>
              </c:strCache>
            </c:strRef>
          </c:cat>
          <c:val>
            <c:numRef>
              <c:f>'[Chart in Microsoft PowerPoint]Sheet1'!$B$2:$B$4</c:f>
              <c:numCache>
                <c:formatCode>0%</c:formatCode>
                <c:ptCount val="3"/>
                <c:pt idx="0">
                  <c:v>0.02</c:v>
                </c:pt>
                <c:pt idx="1">
                  <c:v>0.01</c:v>
                </c:pt>
                <c:pt idx="2">
                  <c:v>0.97</c:v>
                </c:pt>
              </c:numCache>
            </c:numRef>
          </c:val>
        </c:ser>
        <c:dLbls>
          <c:showLegendKey val="0"/>
          <c:showVal val="0"/>
          <c:showCatName val="0"/>
          <c:showSerName val="0"/>
          <c:showPercent val="1"/>
          <c:showBubbleSize val="0"/>
          <c:showLeaderLines val="1"/>
        </c:dLbls>
      </c:pie3DChart>
    </c:plotArea>
    <c:legend>
      <c:legendPos val="t"/>
      <c:legendEntry>
        <c:idx val="0"/>
        <c:txPr>
          <a:bodyPr/>
          <a:lstStyle/>
          <a:p>
            <a:pPr>
              <a:defRPr sz="1500"/>
            </a:pPr>
            <a:endParaRPr lang="en-US"/>
          </a:p>
        </c:txPr>
      </c:legendEntry>
      <c:legendEntry>
        <c:idx val="1"/>
        <c:txPr>
          <a:bodyPr/>
          <a:lstStyle/>
          <a:p>
            <a:pPr>
              <a:defRPr sz="1500"/>
            </a:pPr>
            <a:endParaRPr lang="en-US"/>
          </a:p>
        </c:txPr>
      </c:legendEntry>
      <c:legendEntry>
        <c:idx val="2"/>
        <c:txPr>
          <a:bodyPr/>
          <a:lstStyle/>
          <a:p>
            <a:pPr>
              <a:defRPr sz="1500"/>
            </a:pPr>
            <a:endParaRPr lang="en-US"/>
          </a:p>
        </c:txPr>
      </c:legendEntry>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'[Chart in Microsoft PowerPoint]Sheet1'!$B$12</c:f>
              <c:strCache>
                <c:ptCount val="1"/>
                <c:pt idx="0">
                  <c:v>% Breakdown of Lost Sales</c:v>
                </c:pt>
              </c:strCache>
            </c:strRef>
          </c:tx>
          <c:dLbls>
            <c:showLegendKey val="0"/>
            <c:showVal val="0"/>
            <c:showCatName val="0"/>
            <c:showSerName val="0"/>
            <c:showPercent val="1"/>
            <c:showBubbleSize val="0"/>
            <c:showLeaderLines val="1"/>
          </c:dLbls>
          <c:cat>
            <c:strRef>
              <c:f>'[Chart in Microsoft PowerPoint]Sheet1'!$A$13:$A$15</c:f>
              <c:strCache>
                <c:ptCount val="3"/>
                <c:pt idx="0">
                  <c:v>Constant Demand Items</c:v>
                </c:pt>
                <c:pt idx="1">
                  <c:v>Temporary Demand Items</c:v>
                </c:pt>
                <c:pt idx="2">
                  <c:v>Other Items</c:v>
                </c:pt>
              </c:strCache>
            </c:strRef>
          </c:cat>
          <c:val>
            <c:numRef>
              <c:f>'[Chart in Microsoft PowerPoint]Sheet1'!$B$13:$B$15</c:f>
              <c:numCache>
                <c:formatCode>0%</c:formatCode>
                <c:ptCount val="3"/>
                <c:pt idx="0">
                  <c:v>0.15</c:v>
                </c:pt>
                <c:pt idx="1">
                  <c:v>0.02</c:v>
                </c:pt>
                <c:pt idx="2">
                  <c:v>0.83</c:v>
                </c:pt>
              </c:numCache>
            </c:numRef>
          </c:val>
        </c:ser>
        <c:dLbls>
          <c:showLegendKey val="0"/>
          <c:showVal val="0"/>
          <c:showCatName val="0"/>
          <c:showSerName val="0"/>
          <c:showPercent val="1"/>
          <c:showBubbleSize val="0"/>
          <c:showLeaderLines val="1"/>
        </c:dLbls>
      </c:pie3DChart>
    </c:plotArea>
    <c:legend>
      <c:legendPos val="t"/>
      <c:layout/>
      <c:overlay val="0"/>
      <c:txPr>
        <a:bodyPr/>
        <a:lstStyle/>
        <a:p>
          <a:pPr>
            <a:defRPr sz="1500"/>
          </a:pPr>
          <a:endParaRPr lang="en-US"/>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'[Chart in Microsoft PowerPoint]Sheet1'!$Q$5</c:f>
              <c:strCache>
                <c:ptCount val="1"/>
                <c:pt idx="0">
                  <c:v>Consumer Responses to OOS Events</c:v>
                </c:pt>
              </c:strCache>
            </c:strRef>
          </c:tx>
          <c:dLbls>
            <c:dLbl>
              <c:idx val="2"/>
              <c:layout/>
              <c:tx>
                <c:rich>
                  <a:bodyPr/>
                  <a:lstStyle/>
                  <a:p>
                    <a:r>
                      <a:rPr lang="en-US" smtClean="0"/>
                      <a:t>Buy </a:t>
                    </a:r>
                    <a:r>
                      <a:rPr lang="en-US"/>
                      <a:t>item at another store 
31%</a:t>
                    </a:r>
                  </a:p>
                </c:rich>
              </c:tx>
              <c:showLegendKey val="0"/>
              <c:showVal val="0"/>
              <c:showCatName val="1"/>
              <c:showSerName val="0"/>
              <c:showPercent val="1"/>
              <c:showBubbleSize val="0"/>
            </c:dLbl>
            <c:showLegendKey val="0"/>
            <c:showVal val="0"/>
            <c:showCatName val="1"/>
            <c:showSerName val="0"/>
            <c:showPercent val="1"/>
            <c:showBubbleSize val="0"/>
            <c:showLeaderLines val="1"/>
          </c:dLbls>
          <c:cat>
            <c:strRef>
              <c:f>'[Chart in Microsoft PowerPoint]Sheet1'!$P$6:$P$10</c:f>
              <c:strCache>
                <c:ptCount val="5"/>
                <c:pt idx="0">
                  <c:v>Do not purchase item </c:v>
                </c:pt>
                <c:pt idx="1">
                  <c:v>Substitute different brand</c:v>
                </c:pt>
                <c:pt idx="2">
                  <c:v>But item at another store </c:v>
                </c:pt>
                <c:pt idx="3">
                  <c:v>Delay Purchase </c:v>
                </c:pt>
                <c:pt idx="4">
                  <c:v>Substitute same brand </c:v>
                </c:pt>
              </c:strCache>
            </c:strRef>
          </c:cat>
          <c:val>
            <c:numRef>
              <c:f>'[Chart in Microsoft PowerPoint]Sheet1'!$Q$6:$Q$10</c:f>
              <c:numCache>
                <c:formatCode>0%</c:formatCode>
                <c:ptCount val="5"/>
                <c:pt idx="0">
                  <c:v>0.09</c:v>
                </c:pt>
                <c:pt idx="1">
                  <c:v>0.26</c:v>
                </c:pt>
                <c:pt idx="2">
                  <c:v>0.31</c:v>
                </c:pt>
                <c:pt idx="3">
                  <c:v>0.15</c:v>
                </c:pt>
                <c:pt idx="4">
                  <c:v>0.19</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Sheet1!$I$2</c:f>
              <c:strCache>
                <c:ptCount val="1"/>
                <c:pt idx="0">
                  <c:v>Causes of OOS</c:v>
                </c:pt>
              </c:strCache>
            </c:strRef>
          </c:tx>
          <c:dLbls>
            <c:dLbl>
              <c:idx val="0"/>
              <c:layout>
                <c:manualLayout>
                  <c:x val="-0.19190944881889763"/>
                  <c:y val="0.1045651064450277"/>
                </c:manualLayout>
              </c:layout>
              <c:showLegendKey val="0"/>
              <c:showVal val="0"/>
              <c:showCatName val="1"/>
              <c:showSerName val="0"/>
              <c:showPercent val="1"/>
              <c:showBubbleSize val="0"/>
            </c:dLbl>
            <c:showLegendKey val="0"/>
            <c:showVal val="0"/>
            <c:showCatName val="1"/>
            <c:showSerName val="0"/>
            <c:showPercent val="1"/>
            <c:showBubbleSize val="0"/>
            <c:showLeaderLines val="1"/>
          </c:dLbls>
          <c:cat>
            <c:strRef>
              <c:f>Sheet1!$H$3:$H$5</c:f>
              <c:strCache>
                <c:ptCount val="3"/>
                <c:pt idx="0">
                  <c:v>Total upstream causes </c:v>
                </c:pt>
                <c:pt idx="1">
                  <c:v>In the store, not on the shelves </c:v>
                </c:pt>
                <c:pt idx="2">
                  <c:v>Store ordering and forecasting</c:v>
                </c:pt>
              </c:strCache>
            </c:strRef>
          </c:cat>
          <c:val>
            <c:numRef>
              <c:f>Sheet1!$I$3:$I$5</c:f>
              <c:numCache>
                <c:formatCode>0%</c:formatCode>
                <c:ptCount val="3"/>
                <c:pt idx="0">
                  <c:v>0.28000000000000003</c:v>
                </c:pt>
                <c:pt idx="1">
                  <c:v>0.25</c:v>
                </c:pt>
                <c:pt idx="2">
                  <c:v>0.47</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a:pPr>
            <a:r>
              <a:rPr lang="en-US" sz="1800" dirty="0">
                <a:latin typeface="Arial" panose="020B0604020202020204" pitchFamily="34" charset="0"/>
                <a:cs typeface="Arial" panose="020B0604020202020204" pitchFamily="34" charset="0"/>
              </a:rPr>
              <a:t>F1 - Score</a:t>
            </a: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Sheet1!$A$2:$A$6</c:f>
              <c:strCache>
                <c:ptCount val="5"/>
                <c:pt idx="0">
                  <c:v>Gaussian</c:v>
                </c:pt>
                <c:pt idx="1">
                  <c:v>Logistic Regression</c:v>
                </c:pt>
                <c:pt idx="2">
                  <c:v>Decision Tree</c:v>
                </c:pt>
                <c:pt idx="3">
                  <c:v>XGBoost</c:v>
                </c:pt>
                <c:pt idx="4">
                  <c:v>Random Forest</c:v>
                </c:pt>
              </c:strCache>
            </c:strRef>
          </c:cat>
          <c:val>
            <c:numRef>
              <c:f>Sheet1!$B$2:$B$6</c:f>
              <c:numCache>
                <c:formatCode>General</c:formatCode>
                <c:ptCount val="5"/>
                <c:pt idx="0">
                  <c:v>40.07</c:v>
                </c:pt>
                <c:pt idx="1">
                  <c:v>53.56</c:v>
                </c:pt>
                <c:pt idx="2">
                  <c:v>77.5</c:v>
                </c:pt>
                <c:pt idx="3">
                  <c:v>80.430000000000007</c:v>
                </c:pt>
                <c:pt idx="4">
                  <c:v>80.87</c:v>
                </c:pt>
              </c:numCache>
            </c:numRef>
          </c:val>
          <c:extLst xmlns:c16r2="http://schemas.microsoft.com/office/drawing/2015/06/chart">
            <c:ext xmlns:c16="http://schemas.microsoft.com/office/drawing/2014/chart" uri="{C3380CC4-5D6E-409C-BE32-E72D297353CC}">
              <c16:uniqueId val="{00000000-D804-46F5-85A8-64E40EB6B605}"/>
            </c:ext>
          </c:extLst>
        </c:ser>
        <c:dLbls>
          <c:showLegendKey val="0"/>
          <c:showVal val="0"/>
          <c:showCatName val="0"/>
          <c:showSerName val="0"/>
          <c:showPercent val="0"/>
          <c:showBubbleSize val="0"/>
        </c:dLbls>
        <c:gapWidth val="150"/>
        <c:shape val="box"/>
        <c:axId val="822570496"/>
        <c:axId val="649405568"/>
        <c:axId val="0"/>
      </c:bar3DChart>
      <c:catAx>
        <c:axId val="822570496"/>
        <c:scaling>
          <c:orientation val="minMax"/>
        </c:scaling>
        <c:delete val="0"/>
        <c:axPos val="b"/>
        <c:numFmt formatCode="General" sourceLinked="0"/>
        <c:majorTickMark val="out"/>
        <c:minorTickMark val="none"/>
        <c:tickLblPos val="nextTo"/>
        <c:crossAx val="649405568"/>
        <c:crosses val="autoZero"/>
        <c:auto val="1"/>
        <c:lblAlgn val="ctr"/>
        <c:lblOffset val="100"/>
        <c:noMultiLvlLbl val="0"/>
      </c:catAx>
      <c:valAx>
        <c:axId val="649405568"/>
        <c:scaling>
          <c:orientation val="minMax"/>
        </c:scaling>
        <c:delete val="0"/>
        <c:axPos val="l"/>
        <c:majorGridlines/>
        <c:numFmt formatCode="General" sourceLinked="1"/>
        <c:majorTickMark val="out"/>
        <c:minorTickMark val="none"/>
        <c:tickLblPos val="nextTo"/>
        <c:crossAx val="822570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2A4C1-522E-49A5-8260-1B5C1A2BD9F8}" type="doc">
      <dgm:prSet loTypeId="urn:microsoft.com/office/officeart/2009/3/layout/DescendingProcess" loCatId="process" qsTypeId="urn:microsoft.com/office/officeart/2005/8/quickstyle/3d1" qsCatId="3D" csTypeId="urn:microsoft.com/office/officeart/2005/8/colors/accent1_2" csCatId="accent1" phldr="1"/>
      <dgm:spPr/>
      <dgm:t>
        <a:bodyPr/>
        <a:lstStyle/>
        <a:p>
          <a:endParaRPr lang="en-IN"/>
        </a:p>
      </dgm:t>
    </dgm:pt>
    <dgm:pt modelId="{97468AA3-8927-4DE4-9379-B1EA38D3180F}">
      <dgm:prSet phldrT="[Text]"/>
      <dgm:spPr/>
      <dgm:t>
        <a:bodyPr/>
        <a:lstStyle/>
        <a:p>
          <a:r>
            <a:rPr lang="en-US" dirty="0" smtClean="0"/>
            <a:t>Data Fragmentation - Division of products based on demand type</a:t>
          </a:r>
          <a:endParaRPr lang="en-IN" dirty="0"/>
        </a:p>
      </dgm:t>
    </dgm:pt>
    <dgm:pt modelId="{E7A5CEBD-F405-4BB1-B783-76E9B56FAF90}" type="parTrans" cxnId="{557EE6F1-D90D-4C7F-834A-6CBEA083BB9D}">
      <dgm:prSet/>
      <dgm:spPr/>
      <dgm:t>
        <a:bodyPr/>
        <a:lstStyle/>
        <a:p>
          <a:endParaRPr lang="en-IN"/>
        </a:p>
      </dgm:t>
    </dgm:pt>
    <dgm:pt modelId="{C1784256-A752-4050-930B-932415695807}" type="sibTrans" cxnId="{557EE6F1-D90D-4C7F-834A-6CBEA083BB9D}">
      <dgm:prSet/>
      <dgm:spPr/>
      <dgm:t>
        <a:bodyPr/>
        <a:lstStyle/>
        <a:p>
          <a:endParaRPr lang="en-IN"/>
        </a:p>
      </dgm:t>
    </dgm:pt>
    <dgm:pt modelId="{6DD26379-610D-4C14-ACF3-1D7412646902}">
      <dgm:prSet phldrT="[Text]"/>
      <dgm:spPr/>
      <dgm:t>
        <a:bodyPr/>
        <a:lstStyle/>
        <a:p>
          <a:pPr rtl="0"/>
          <a:r>
            <a:rPr lang="en-US" b="0" i="0" u="none" dirty="0" smtClean="0"/>
            <a:t>latest deep learning techniques for forecasting using </a:t>
          </a:r>
          <a:r>
            <a:rPr lang="en-US" b="0" i="0" u="none" dirty="0" err="1" smtClean="0"/>
            <a:t>LightGBM</a:t>
          </a:r>
          <a:r>
            <a:rPr lang="en-US" b="0" i="0" u="none" dirty="0" smtClean="0"/>
            <a:t> and </a:t>
          </a:r>
          <a:r>
            <a:rPr lang="en-US" b="0" i="0" u="none" dirty="0" err="1" smtClean="0"/>
            <a:t>Wavenet</a:t>
          </a:r>
          <a:r>
            <a:rPr lang="en-US" b="0" i="0" u="none" dirty="0" smtClean="0"/>
            <a:t> Networks </a:t>
          </a:r>
          <a:endParaRPr lang="en-IN" dirty="0"/>
        </a:p>
      </dgm:t>
    </dgm:pt>
    <dgm:pt modelId="{798CDD2F-7561-4F14-85AB-5DED4877E410}" type="parTrans" cxnId="{51A3A7F0-8DFD-4658-9DF9-10FD1759C5CB}">
      <dgm:prSet/>
      <dgm:spPr/>
      <dgm:t>
        <a:bodyPr/>
        <a:lstStyle/>
        <a:p>
          <a:endParaRPr lang="en-IN"/>
        </a:p>
      </dgm:t>
    </dgm:pt>
    <dgm:pt modelId="{CA17AAD9-41D3-47A0-87C8-D45B197E349E}" type="sibTrans" cxnId="{51A3A7F0-8DFD-4658-9DF9-10FD1759C5CB}">
      <dgm:prSet/>
      <dgm:spPr/>
      <dgm:t>
        <a:bodyPr/>
        <a:lstStyle/>
        <a:p>
          <a:endParaRPr lang="en-IN"/>
        </a:p>
      </dgm:t>
    </dgm:pt>
    <dgm:pt modelId="{7DA0167D-8249-407E-8F83-E2CE65038E89}">
      <dgm:prSet phldrT="[Text]"/>
      <dgm:spPr/>
      <dgm:t>
        <a:bodyPr/>
        <a:lstStyle/>
        <a:p>
          <a:pPr algn="l"/>
          <a:r>
            <a:rPr lang="en-US" b="0" i="0" u="none" dirty="0" smtClean="0"/>
            <a:t>Build the features for our </a:t>
          </a:r>
          <a:r>
            <a:rPr lang="en-US" b="0" i="0" u="none" dirty="0" err="1" smtClean="0"/>
            <a:t>Stockout</a:t>
          </a:r>
          <a:r>
            <a:rPr lang="en-US" b="0" i="0" u="none" dirty="0" smtClean="0"/>
            <a:t> binary classification models</a:t>
          </a:r>
          <a:endParaRPr lang="en-IN" dirty="0"/>
        </a:p>
      </dgm:t>
    </dgm:pt>
    <dgm:pt modelId="{AD3FB1EE-1A95-45D0-85E3-D60E0AB434A3}" type="parTrans" cxnId="{DFC20DEF-3CFA-4DC2-8B9B-1DE1E6F6B3E9}">
      <dgm:prSet/>
      <dgm:spPr/>
      <dgm:t>
        <a:bodyPr/>
        <a:lstStyle/>
        <a:p>
          <a:endParaRPr lang="en-IN"/>
        </a:p>
      </dgm:t>
    </dgm:pt>
    <dgm:pt modelId="{5F8D1998-6366-42FD-BACE-160E207112B4}" type="sibTrans" cxnId="{DFC20DEF-3CFA-4DC2-8B9B-1DE1E6F6B3E9}">
      <dgm:prSet/>
      <dgm:spPr/>
      <dgm:t>
        <a:bodyPr/>
        <a:lstStyle/>
        <a:p>
          <a:endParaRPr lang="en-IN"/>
        </a:p>
      </dgm:t>
    </dgm:pt>
    <dgm:pt modelId="{8B78F4C4-2B12-43B6-B6D1-7936AF74527A}">
      <dgm:prSet phldrT="[Text]"/>
      <dgm:spPr/>
      <dgm:t>
        <a:bodyPr/>
        <a:lstStyle/>
        <a:p>
          <a:r>
            <a:rPr lang="en-US" b="1" dirty="0" smtClean="0"/>
            <a:t>       OOS Probability Calculation</a:t>
          </a:r>
        </a:p>
        <a:p>
          <a:endParaRPr lang="en-IN" b="1" dirty="0"/>
        </a:p>
      </dgm:t>
    </dgm:pt>
    <dgm:pt modelId="{D87AC373-84E2-42BA-9BE5-F415004F6E4E}" type="parTrans" cxnId="{AC76EE95-3252-44FB-A6F3-C5A29557FE85}">
      <dgm:prSet/>
      <dgm:spPr/>
      <dgm:t>
        <a:bodyPr/>
        <a:lstStyle/>
        <a:p>
          <a:endParaRPr lang="en-IN"/>
        </a:p>
      </dgm:t>
    </dgm:pt>
    <dgm:pt modelId="{8129EE52-5B3E-4EAF-8914-2E78448C1644}" type="sibTrans" cxnId="{AC76EE95-3252-44FB-A6F3-C5A29557FE85}">
      <dgm:prSet/>
      <dgm:spPr/>
      <dgm:t>
        <a:bodyPr/>
        <a:lstStyle/>
        <a:p>
          <a:endParaRPr lang="en-IN"/>
        </a:p>
      </dgm:t>
    </dgm:pt>
    <dgm:pt modelId="{BFB5D34E-2835-44E7-83B8-2868EE98AA8C}" type="pres">
      <dgm:prSet presAssocID="{82B2A4C1-522E-49A5-8260-1B5C1A2BD9F8}" presName="Name0" presStyleCnt="0">
        <dgm:presLayoutVars>
          <dgm:chMax val="7"/>
          <dgm:chPref val="5"/>
        </dgm:presLayoutVars>
      </dgm:prSet>
      <dgm:spPr/>
    </dgm:pt>
    <dgm:pt modelId="{46C1D2A7-AA66-43D7-B752-E06FF68C53E2}" type="pres">
      <dgm:prSet presAssocID="{82B2A4C1-522E-49A5-8260-1B5C1A2BD9F8}" presName="arrowNode" presStyleLbl="node1" presStyleIdx="0" presStyleCnt="1"/>
      <dgm:spPr/>
    </dgm:pt>
    <dgm:pt modelId="{B61472D9-A65D-4D08-8E59-218DC96428D2}" type="pres">
      <dgm:prSet presAssocID="{97468AA3-8927-4DE4-9379-B1EA38D3180F}" presName="txNode1" presStyleLbl="revTx" presStyleIdx="0" presStyleCnt="4" custLinFactNeighborX="19330" custLinFactNeighborY="9906">
        <dgm:presLayoutVars>
          <dgm:bulletEnabled val="1"/>
        </dgm:presLayoutVars>
      </dgm:prSet>
      <dgm:spPr/>
      <dgm:t>
        <a:bodyPr/>
        <a:lstStyle/>
        <a:p>
          <a:endParaRPr lang="en-IN"/>
        </a:p>
      </dgm:t>
    </dgm:pt>
    <dgm:pt modelId="{7314C8E6-CEAC-489B-9A62-B9A682D35BCA}" type="pres">
      <dgm:prSet presAssocID="{6DD26379-610D-4C14-ACF3-1D7412646902}" presName="txNode2" presStyleLbl="revTx" presStyleIdx="1" presStyleCnt="4" custLinFactNeighborX="-14249" custLinFactNeighborY="-48002">
        <dgm:presLayoutVars>
          <dgm:bulletEnabled val="1"/>
        </dgm:presLayoutVars>
      </dgm:prSet>
      <dgm:spPr/>
      <dgm:t>
        <a:bodyPr/>
        <a:lstStyle/>
        <a:p>
          <a:endParaRPr lang="en-IN"/>
        </a:p>
      </dgm:t>
    </dgm:pt>
    <dgm:pt modelId="{1ACE4A15-ABF8-4413-91D0-86D8B7504A5D}" type="pres">
      <dgm:prSet presAssocID="{CA17AAD9-41D3-47A0-87C8-D45B197E349E}" presName="dotNode2" presStyleCnt="0"/>
      <dgm:spPr/>
    </dgm:pt>
    <dgm:pt modelId="{227A1911-3451-49C7-BECB-509CC9ACCF28}" type="pres">
      <dgm:prSet presAssocID="{CA17AAD9-41D3-47A0-87C8-D45B197E349E}" presName="dotRepeatNode" presStyleLbl="fgShp" presStyleIdx="0" presStyleCnt="2"/>
      <dgm:spPr/>
    </dgm:pt>
    <dgm:pt modelId="{0113B52B-5B88-4640-9376-956917AB623C}" type="pres">
      <dgm:prSet presAssocID="{7DA0167D-8249-407E-8F83-E2CE65038E89}" presName="txNode3" presStyleLbl="revTx" presStyleIdx="2" presStyleCnt="4" custScaleX="104599" custScaleY="110992" custLinFactX="19432" custLinFactNeighborX="100000" custLinFactNeighborY="-60460">
        <dgm:presLayoutVars>
          <dgm:bulletEnabled val="1"/>
        </dgm:presLayoutVars>
      </dgm:prSet>
      <dgm:spPr/>
      <dgm:t>
        <a:bodyPr/>
        <a:lstStyle/>
        <a:p>
          <a:endParaRPr lang="en-IN"/>
        </a:p>
      </dgm:t>
    </dgm:pt>
    <dgm:pt modelId="{8D4FB364-93A0-4F35-9311-8078DFF6FEE0}" type="pres">
      <dgm:prSet presAssocID="{5F8D1998-6366-42FD-BACE-160E207112B4}" presName="dotNode3" presStyleCnt="0"/>
      <dgm:spPr/>
    </dgm:pt>
    <dgm:pt modelId="{702D85A1-5C9E-4D86-8F0C-5CAD0C7AB55A}" type="pres">
      <dgm:prSet presAssocID="{5F8D1998-6366-42FD-BACE-160E207112B4}" presName="dotRepeatNode" presStyleLbl="fgShp" presStyleIdx="1" presStyleCnt="2"/>
      <dgm:spPr/>
    </dgm:pt>
    <dgm:pt modelId="{F97C3C61-1B8F-4B5E-A4ED-2837B9B18CDB}" type="pres">
      <dgm:prSet presAssocID="{8B78F4C4-2B12-43B6-B6D1-7936AF74527A}" presName="txNode4" presStyleLbl="revTx" presStyleIdx="3" presStyleCnt="4" custLinFactNeighborX="3639" custLinFactNeighborY="8989">
        <dgm:presLayoutVars>
          <dgm:bulletEnabled val="1"/>
        </dgm:presLayoutVars>
      </dgm:prSet>
      <dgm:spPr/>
      <dgm:t>
        <a:bodyPr/>
        <a:lstStyle/>
        <a:p>
          <a:endParaRPr lang="en-IN"/>
        </a:p>
      </dgm:t>
    </dgm:pt>
  </dgm:ptLst>
  <dgm:cxnLst>
    <dgm:cxn modelId="{96FDA22E-D779-4645-9F63-1DC20F6AB116}" type="presOf" srcId="{6DD26379-610D-4C14-ACF3-1D7412646902}" destId="{7314C8E6-CEAC-489B-9A62-B9A682D35BCA}" srcOrd="0" destOrd="0" presId="urn:microsoft.com/office/officeart/2009/3/layout/DescendingProcess"/>
    <dgm:cxn modelId="{3CFB7542-3838-45FC-ADD8-CDB6A7E93AC3}" type="presOf" srcId="{82B2A4C1-522E-49A5-8260-1B5C1A2BD9F8}" destId="{BFB5D34E-2835-44E7-83B8-2868EE98AA8C}" srcOrd="0" destOrd="0" presId="urn:microsoft.com/office/officeart/2009/3/layout/DescendingProcess"/>
    <dgm:cxn modelId="{D7AAFF90-C6D0-4D41-8FB7-A471790327B7}" type="presOf" srcId="{5F8D1998-6366-42FD-BACE-160E207112B4}" destId="{702D85A1-5C9E-4D86-8F0C-5CAD0C7AB55A}" srcOrd="0" destOrd="0" presId="urn:microsoft.com/office/officeart/2009/3/layout/DescendingProcess"/>
    <dgm:cxn modelId="{6F4689FB-2B74-4BCF-AEAB-DC5D33CE57CA}" type="presOf" srcId="{97468AA3-8927-4DE4-9379-B1EA38D3180F}" destId="{B61472D9-A65D-4D08-8E59-218DC96428D2}" srcOrd="0" destOrd="0" presId="urn:microsoft.com/office/officeart/2009/3/layout/DescendingProcess"/>
    <dgm:cxn modelId="{AC76EE95-3252-44FB-A6F3-C5A29557FE85}" srcId="{82B2A4C1-522E-49A5-8260-1B5C1A2BD9F8}" destId="{8B78F4C4-2B12-43B6-B6D1-7936AF74527A}" srcOrd="3" destOrd="0" parTransId="{D87AC373-84E2-42BA-9BE5-F415004F6E4E}" sibTransId="{8129EE52-5B3E-4EAF-8914-2E78448C1644}"/>
    <dgm:cxn modelId="{9DF01B19-A279-421D-B33A-C4856BA1942E}" type="presOf" srcId="{7DA0167D-8249-407E-8F83-E2CE65038E89}" destId="{0113B52B-5B88-4640-9376-956917AB623C}" srcOrd="0" destOrd="0" presId="urn:microsoft.com/office/officeart/2009/3/layout/DescendingProcess"/>
    <dgm:cxn modelId="{DFC20DEF-3CFA-4DC2-8B9B-1DE1E6F6B3E9}" srcId="{82B2A4C1-522E-49A5-8260-1B5C1A2BD9F8}" destId="{7DA0167D-8249-407E-8F83-E2CE65038E89}" srcOrd="2" destOrd="0" parTransId="{AD3FB1EE-1A95-45D0-85E3-D60E0AB434A3}" sibTransId="{5F8D1998-6366-42FD-BACE-160E207112B4}"/>
    <dgm:cxn modelId="{EC198139-360E-40CA-9D61-6E2F45F7F11B}" type="presOf" srcId="{CA17AAD9-41D3-47A0-87C8-D45B197E349E}" destId="{227A1911-3451-49C7-BECB-509CC9ACCF28}" srcOrd="0" destOrd="0" presId="urn:microsoft.com/office/officeart/2009/3/layout/DescendingProcess"/>
    <dgm:cxn modelId="{557EE6F1-D90D-4C7F-834A-6CBEA083BB9D}" srcId="{82B2A4C1-522E-49A5-8260-1B5C1A2BD9F8}" destId="{97468AA3-8927-4DE4-9379-B1EA38D3180F}" srcOrd="0" destOrd="0" parTransId="{E7A5CEBD-F405-4BB1-B783-76E9B56FAF90}" sibTransId="{C1784256-A752-4050-930B-932415695807}"/>
    <dgm:cxn modelId="{51A3A7F0-8DFD-4658-9DF9-10FD1759C5CB}" srcId="{82B2A4C1-522E-49A5-8260-1B5C1A2BD9F8}" destId="{6DD26379-610D-4C14-ACF3-1D7412646902}" srcOrd="1" destOrd="0" parTransId="{798CDD2F-7561-4F14-85AB-5DED4877E410}" sibTransId="{CA17AAD9-41D3-47A0-87C8-D45B197E349E}"/>
    <dgm:cxn modelId="{B783D64B-DDEF-46C8-89CA-1D972383E9CB}" type="presOf" srcId="{8B78F4C4-2B12-43B6-B6D1-7936AF74527A}" destId="{F97C3C61-1B8F-4B5E-A4ED-2837B9B18CDB}" srcOrd="0" destOrd="0" presId="urn:microsoft.com/office/officeart/2009/3/layout/DescendingProcess"/>
    <dgm:cxn modelId="{6DD0D683-A3AB-4A3A-ACCB-58944708CE6D}" type="presParOf" srcId="{BFB5D34E-2835-44E7-83B8-2868EE98AA8C}" destId="{46C1D2A7-AA66-43D7-B752-E06FF68C53E2}" srcOrd="0" destOrd="0" presId="urn:microsoft.com/office/officeart/2009/3/layout/DescendingProcess"/>
    <dgm:cxn modelId="{C30E89F9-ABF3-44D5-91EB-7D53D5522A67}" type="presParOf" srcId="{BFB5D34E-2835-44E7-83B8-2868EE98AA8C}" destId="{B61472D9-A65D-4D08-8E59-218DC96428D2}" srcOrd="1" destOrd="0" presId="urn:microsoft.com/office/officeart/2009/3/layout/DescendingProcess"/>
    <dgm:cxn modelId="{39BE6AE2-8856-480A-BC54-D6FB32EFAB46}" type="presParOf" srcId="{BFB5D34E-2835-44E7-83B8-2868EE98AA8C}" destId="{7314C8E6-CEAC-489B-9A62-B9A682D35BCA}" srcOrd="2" destOrd="0" presId="urn:microsoft.com/office/officeart/2009/3/layout/DescendingProcess"/>
    <dgm:cxn modelId="{B1200D8A-442C-47F6-9A92-022693A8323E}" type="presParOf" srcId="{BFB5D34E-2835-44E7-83B8-2868EE98AA8C}" destId="{1ACE4A15-ABF8-4413-91D0-86D8B7504A5D}" srcOrd="3" destOrd="0" presId="urn:microsoft.com/office/officeart/2009/3/layout/DescendingProcess"/>
    <dgm:cxn modelId="{62994868-6C50-4D28-A32A-75D143EEE0E6}" type="presParOf" srcId="{1ACE4A15-ABF8-4413-91D0-86D8B7504A5D}" destId="{227A1911-3451-49C7-BECB-509CC9ACCF28}" srcOrd="0" destOrd="0" presId="urn:microsoft.com/office/officeart/2009/3/layout/DescendingProcess"/>
    <dgm:cxn modelId="{F5BC4040-58EF-4D68-AE09-BA31181E94ED}" type="presParOf" srcId="{BFB5D34E-2835-44E7-83B8-2868EE98AA8C}" destId="{0113B52B-5B88-4640-9376-956917AB623C}" srcOrd="4" destOrd="0" presId="urn:microsoft.com/office/officeart/2009/3/layout/DescendingProcess"/>
    <dgm:cxn modelId="{613281AB-1863-48D8-8347-F433F6E471F3}" type="presParOf" srcId="{BFB5D34E-2835-44E7-83B8-2868EE98AA8C}" destId="{8D4FB364-93A0-4F35-9311-8078DFF6FEE0}" srcOrd="5" destOrd="0" presId="urn:microsoft.com/office/officeart/2009/3/layout/DescendingProcess"/>
    <dgm:cxn modelId="{8787B995-980A-4742-8BA8-576223F1AB63}" type="presParOf" srcId="{8D4FB364-93A0-4F35-9311-8078DFF6FEE0}" destId="{702D85A1-5C9E-4D86-8F0C-5CAD0C7AB55A}" srcOrd="0" destOrd="0" presId="urn:microsoft.com/office/officeart/2009/3/layout/DescendingProcess"/>
    <dgm:cxn modelId="{2D3886D7-59EF-4589-9106-A66913888399}" type="presParOf" srcId="{BFB5D34E-2835-44E7-83B8-2868EE98AA8C}" destId="{F97C3C61-1B8F-4B5E-A4ED-2837B9B18CDB}" srcOrd="6"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1D2A7-AA66-43D7-B752-E06FF68C53E2}">
      <dsp:nvSpPr>
        <dsp:cNvPr id="0" name=""/>
        <dsp:cNvSpPr/>
      </dsp:nvSpPr>
      <dsp:spPr>
        <a:xfrm rot="4396374">
          <a:off x="661991" y="956685"/>
          <a:ext cx="4150253" cy="2894284"/>
        </a:xfrm>
        <a:prstGeom prst="swooshArrow">
          <a:avLst>
            <a:gd name="adj1" fmla="val 16310"/>
            <a:gd name="adj2" fmla="val 313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7A1911-3451-49C7-BECB-509CC9ACCF28}">
      <dsp:nvSpPr>
        <dsp:cNvPr id="0" name=""/>
        <dsp:cNvSpPr/>
      </dsp:nvSpPr>
      <dsp:spPr>
        <a:xfrm>
          <a:off x="2393851" y="1463450"/>
          <a:ext cx="104806" cy="104806"/>
        </a:xfrm>
        <a:prstGeom prst="ellipse">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702D85A1-5C9E-4D86-8F0C-5CAD0C7AB55A}">
      <dsp:nvSpPr>
        <dsp:cNvPr id="0" name=""/>
        <dsp:cNvSpPr/>
      </dsp:nvSpPr>
      <dsp:spPr>
        <a:xfrm>
          <a:off x="3306633" y="2353347"/>
          <a:ext cx="104806" cy="104806"/>
        </a:xfrm>
        <a:prstGeom prst="ellipse">
          <a:avLst/>
        </a:prstGeom>
        <a:solidFill>
          <a:schemeClr val="accent1">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B61472D9-A65D-4D08-8E59-218DC96428D2}">
      <dsp:nvSpPr>
        <dsp:cNvPr id="0" name=""/>
        <dsp:cNvSpPr/>
      </dsp:nvSpPr>
      <dsp:spPr>
        <a:xfrm>
          <a:off x="762004" y="76199"/>
          <a:ext cx="1956715" cy="76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en-US" sz="1400" kern="1200" dirty="0" smtClean="0"/>
            <a:t>Data Fragmentation - Division of products based on demand type</a:t>
          </a:r>
          <a:endParaRPr lang="en-IN" sz="1400" kern="1200" dirty="0"/>
        </a:p>
      </dsp:txBody>
      <dsp:txXfrm>
        <a:off x="762004" y="76199"/>
        <a:ext cx="1956715" cy="769224"/>
      </dsp:txXfrm>
    </dsp:sp>
    <dsp:sp modelId="{7314C8E6-CEAC-489B-9A62-B9A682D35BCA}">
      <dsp:nvSpPr>
        <dsp:cNvPr id="0" name=""/>
        <dsp:cNvSpPr/>
      </dsp:nvSpPr>
      <dsp:spPr>
        <a:xfrm>
          <a:off x="2590788" y="761998"/>
          <a:ext cx="2697095" cy="76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rtl="0">
            <a:lnSpc>
              <a:spcPct val="90000"/>
            </a:lnSpc>
            <a:spcBef>
              <a:spcPct val="0"/>
            </a:spcBef>
            <a:spcAft>
              <a:spcPct val="35000"/>
            </a:spcAft>
          </a:pPr>
          <a:r>
            <a:rPr lang="en-US" sz="1400" b="0" i="0" u="none" kern="1200" dirty="0" smtClean="0"/>
            <a:t>latest deep learning techniques for forecasting using </a:t>
          </a:r>
          <a:r>
            <a:rPr lang="en-US" sz="1400" b="0" i="0" u="none" kern="1200" dirty="0" err="1" smtClean="0"/>
            <a:t>LightGBM</a:t>
          </a:r>
          <a:r>
            <a:rPr lang="en-US" sz="1400" b="0" i="0" u="none" kern="1200" dirty="0" smtClean="0"/>
            <a:t> and </a:t>
          </a:r>
          <a:r>
            <a:rPr lang="en-US" sz="1400" b="0" i="0" u="none" kern="1200" dirty="0" err="1" smtClean="0"/>
            <a:t>Wavenet</a:t>
          </a:r>
          <a:r>
            <a:rPr lang="en-US" sz="1400" b="0" i="0" u="none" kern="1200" dirty="0" smtClean="0"/>
            <a:t> Networks </a:t>
          </a:r>
          <a:endParaRPr lang="en-IN" sz="1400" kern="1200" dirty="0"/>
        </a:p>
      </dsp:txBody>
      <dsp:txXfrm>
        <a:off x="2590788" y="761998"/>
        <a:ext cx="2697095" cy="769224"/>
      </dsp:txXfrm>
    </dsp:sp>
    <dsp:sp modelId="{0113B52B-5B88-4640-9376-956917AB623C}">
      <dsp:nvSpPr>
        <dsp:cNvPr id="0" name=""/>
        <dsp:cNvSpPr/>
      </dsp:nvSpPr>
      <dsp:spPr>
        <a:xfrm>
          <a:off x="3229341" y="1513788"/>
          <a:ext cx="2765818" cy="853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r>
            <a:rPr lang="en-US" sz="1400" b="0" i="0" u="none" kern="1200" dirty="0" smtClean="0"/>
            <a:t>Build the features for our </a:t>
          </a:r>
          <a:r>
            <a:rPr lang="en-US" sz="1400" b="0" i="0" u="none" kern="1200" dirty="0" err="1" smtClean="0"/>
            <a:t>Stockout</a:t>
          </a:r>
          <a:r>
            <a:rPr lang="en-US" sz="1400" b="0" i="0" u="none" kern="1200" dirty="0" smtClean="0"/>
            <a:t> binary classification models</a:t>
          </a:r>
          <a:endParaRPr lang="en-IN" sz="1400" kern="1200" dirty="0"/>
        </a:p>
      </dsp:txBody>
      <dsp:txXfrm>
        <a:off x="3229341" y="1513788"/>
        <a:ext cx="2765818" cy="853778"/>
      </dsp:txXfrm>
    </dsp:sp>
    <dsp:sp modelId="{F97C3C61-1B8F-4B5E-A4ED-2837B9B18CDB}">
      <dsp:nvSpPr>
        <dsp:cNvPr id="0" name=""/>
        <dsp:cNvSpPr/>
      </dsp:nvSpPr>
      <dsp:spPr>
        <a:xfrm>
          <a:off x="3124204" y="4038431"/>
          <a:ext cx="2644210" cy="76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en-US" sz="1400" b="1" kern="1200" dirty="0" smtClean="0"/>
            <a:t>       OOS Probability Calculation</a:t>
          </a:r>
        </a:p>
        <a:p>
          <a:pPr lvl="0" algn="ctr" defTabSz="622300">
            <a:lnSpc>
              <a:spcPct val="90000"/>
            </a:lnSpc>
            <a:spcBef>
              <a:spcPct val="0"/>
            </a:spcBef>
            <a:spcAft>
              <a:spcPct val="35000"/>
            </a:spcAft>
          </a:pPr>
          <a:endParaRPr lang="en-IN" sz="1400" b="1" kern="1200" dirty="0"/>
        </a:p>
      </dsp:txBody>
      <dsp:txXfrm>
        <a:off x="3124204" y="4038431"/>
        <a:ext cx="2644210" cy="769224"/>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5/24/2020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5/24/2020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1407001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5/24/2020</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xmlns="" id="{43510F96-4E4D-4F6A-818D-E299E831CC01}"/>
              </a:ext>
            </a:extLst>
          </p:cNvPr>
          <p:cNvSpPr/>
          <p:nvPr userDrawn="1"/>
        </p:nvSpPr>
        <p:spPr>
          <a:xfrm>
            <a:off x="6390499" y="1281975"/>
            <a:ext cx="4758303" cy="4759542"/>
          </a:xfrm>
          <a:prstGeom prst="donut">
            <a:avLst>
              <a:gd name="adj" fmla="val 9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자유형: 도형 19">
            <a:extLst>
              <a:ext uri="{FF2B5EF4-FFF2-40B4-BE49-F238E27FC236}">
                <a16:creationId xmlns:a16="http://schemas.microsoft.com/office/drawing/2014/main" xmlns="" id="{586A9378-5329-4795-BD81-E4B63FD478EE}"/>
              </a:ext>
            </a:extLst>
          </p:cNvPr>
          <p:cNvSpPr>
            <a:spLocks noGrp="1"/>
          </p:cNvSpPr>
          <p:nvPr>
            <p:ph type="pic" sz="quarter" idx="10" hasCustomPrompt="1"/>
          </p:nvPr>
        </p:nvSpPr>
        <p:spPr>
          <a:xfrm>
            <a:off x="9028358" y="1366318"/>
            <a:ext cx="1821934"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xmlns="" id="{417FB495-1718-4B12-A0EC-D01DB876E6E2}"/>
              </a:ext>
            </a:extLst>
          </p:cNvPr>
          <p:cNvSpPr>
            <a:spLocks noGrp="1"/>
          </p:cNvSpPr>
          <p:nvPr>
            <p:ph type="pic" sz="quarter" idx="11" hasCustomPrompt="1"/>
          </p:nvPr>
        </p:nvSpPr>
        <p:spPr>
          <a:xfrm>
            <a:off x="7116464" y="932350"/>
            <a:ext cx="2718897"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4" name="자유형: 도형 23">
            <a:extLst>
              <a:ext uri="{FF2B5EF4-FFF2-40B4-BE49-F238E27FC236}">
                <a16:creationId xmlns:a16="http://schemas.microsoft.com/office/drawing/2014/main" xmlns="" id="{4FE3062D-0FB9-425A-A589-68F4CEA8D726}"/>
              </a:ext>
            </a:extLst>
          </p:cNvPr>
          <p:cNvSpPr>
            <a:spLocks noGrp="1"/>
          </p:cNvSpPr>
          <p:nvPr>
            <p:ph type="pic" sz="quarter" idx="12" hasCustomPrompt="1"/>
          </p:nvPr>
        </p:nvSpPr>
        <p:spPr>
          <a:xfrm>
            <a:off x="8109901" y="4022252"/>
            <a:ext cx="2626121"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6" name="자유형: 도형 25">
            <a:extLst>
              <a:ext uri="{FF2B5EF4-FFF2-40B4-BE49-F238E27FC236}">
                <a16:creationId xmlns:a16="http://schemas.microsoft.com/office/drawing/2014/main" xmlns="" id="{C4C57A6F-87E6-418B-8AAD-B2B59AF316B2}"/>
              </a:ext>
            </a:extLst>
          </p:cNvPr>
          <p:cNvSpPr>
            <a:spLocks noGrp="1"/>
          </p:cNvSpPr>
          <p:nvPr>
            <p:ph type="pic" sz="quarter" idx="14" hasCustomPrompt="1"/>
          </p:nvPr>
        </p:nvSpPr>
        <p:spPr>
          <a:xfrm>
            <a:off x="6390499" y="3145587"/>
            <a:ext cx="2194764"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69293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7982" y="106331"/>
            <a:ext cx="10512862"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73562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5/24/2020</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5/24/2020</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106332"/>
            <a:ext cx="10512862"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7982" y="1219200"/>
            <a:ext cx="10512862"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88825"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defRPr/>
            </a:pPr>
            <a:r>
              <a:rPr lang="en-US" sz="3200" spc="150" dirty="0">
                <a:solidFill>
                  <a:prstClr val="white">
                    <a:lumMod val="75000"/>
                  </a:prstClr>
                </a:solidFill>
              </a:rPr>
              <a:t>www.</a:t>
            </a:r>
            <a:r>
              <a:rPr lang="en-US" sz="3200" spc="150" dirty="0">
                <a:solidFill>
                  <a:prstClr val="black">
                    <a:lumMod val="85000"/>
                    <a:lumOff val="15000"/>
                  </a:prstClr>
                </a:solidFill>
              </a:rPr>
              <a:t>presentationgo</a:t>
            </a:r>
            <a:r>
              <a:rPr lang="en-US" sz="3200" spc="150" dirty="0">
                <a:solidFill>
                  <a:prstClr val="white">
                    <a:lumMod val="75000"/>
                  </a:prstClr>
                </a:solidFill>
              </a:rPr>
              <a:t>.com</a:t>
            </a:r>
          </a:p>
        </p:txBody>
      </p:sp>
      <p:sp>
        <p:nvSpPr>
          <p:cNvPr id="23" name="Freeform 22"/>
          <p:cNvSpPr/>
          <p:nvPr userDrawn="1"/>
        </p:nvSpPr>
        <p:spPr>
          <a:xfrm rot="5400000">
            <a:off x="183058" y="21387"/>
            <a:ext cx="369496" cy="761004"/>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8" name="Group 7"/>
          <p:cNvGrpSpPr/>
          <p:nvPr userDrawn="1"/>
        </p:nvGrpSpPr>
        <p:grpSpPr>
          <a:xfrm>
            <a:off x="-2205969" y="-73804"/>
            <a:ext cx="1976858" cy="612144"/>
            <a:chOff x="-2096383" y="21447"/>
            <a:chExt cx="1483030" cy="612144"/>
          </a:xfrm>
        </p:grpSpPr>
        <p:sp>
          <p:nvSpPr>
            <p:cNvPr id="10" name="TextBox 9"/>
            <p:cNvSpPr txBox="1"/>
            <p:nvPr userDrawn="1"/>
          </p:nvSpPr>
          <p:spPr>
            <a:xfrm>
              <a:off x="-2096383" y="21447"/>
              <a:ext cx="276831" cy="246221"/>
            </a:xfrm>
            <a:prstGeom prst="rect">
              <a:avLst/>
            </a:prstGeom>
            <a:noFill/>
          </p:spPr>
          <p:txBody>
            <a:bodyPr wrap="none" rtlCol="0">
              <a:spAutoFit/>
            </a:bodyPr>
            <a:lstStyle/>
            <a:p>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46580" cy="246221"/>
            </a:xfrm>
            <a:prstGeom prst="rect">
              <a:avLst/>
            </a:prstGeom>
            <a:noFill/>
          </p:spPr>
          <p:txBody>
            <a:bodyPr wrap="none" rtlCol="0">
              <a:spAutoFit/>
            </a:bodyPr>
            <a:lstStyle/>
            <a:p>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01" y="6959601"/>
            <a:ext cx="1564852" cy="261610"/>
          </a:xfrm>
          <a:prstGeom prst="rect">
            <a:avLst/>
          </a:prstGeom>
        </p:spPr>
        <p:txBody>
          <a:bodyPr wrap="none">
            <a:spAutoFit/>
          </a:bodyPr>
          <a:lstStyle/>
          <a:p>
            <a:r>
              <a:rPr lang="en-US" sz="1100" dirty="0">
                <a:solidFill>
                  <a:srgbClr val="555555"/>
                </a:solidFill>
                <a:latin typeface="Open Sans" panose="020B0606030504020204" pitchFamily="34" charset="0"/>
              </a:rPr>
              <a:t>© </a:t>
            </a:r>
            <a:r>
              <a:rPr lang="en-US" sz="1100" dirty="0">
                <a:solidFill>
                  <a:srgbClr val="A5CD28"/>
                </a:solidFill>
                <a:latin typeface="Open Sans" panose="020B0606030504020204" pitchFamily="34" charset="0"/>
                <a:hlinkClick r:id="rId4" tooltip="PresentationGo!"/>
              </a:rPr>
              <a:t>presentationgo.com</a:t>
            </a:r>
            <a:endParaRPr lang="en-US" sz="1100" dirty="0">
              <a:solidFill>
                <a:prstClr val="black"/>
              </a:solidFill>
            </a:endParaRPr>
          </a:p>
        </p:txBody>
      </p:sp>
    </p:spTree>
    <p:extLst>
      <p:ext uri="{BB962C8B-B14F-4D97-AF65-F5344CB8AC3E}">
        <p14:creationId xmlns:p14="http://schemas.microsoft.com/office/powerpoint/2010/main" val="1135201555"/>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812" y="304800"/>
            <a:ext cx="8064473" cy="762001"/>
          </a:xfrm>
        </p:spPr>
        <p:txBody>
          <a:bodyPr>
            <a:normAutofit/>
          </a:bodyPr>
          <a:lstStyle/>
          <a:p>
            <a:pPr algn="ctr"/>
            <a:r>
              <a:rPr lang="en-US" sz="4400" dirty="0">
                <a:solidFill>
                  <a:srgbClr val="002060"/>
                </a:solidFill>
                <a:latin typeface="Calibri" panose="020F0502020204030204" pitchFamily="34" charset="0"/>
                <a:cs typeface="Calibri" panose="020F0502020204030204" pitchFamily="34" charset="0"/>
              </a:rPr>
              <a:t>  </a:t>
            </a:r>
            <a:r>
              <a:rPr lang="en-US" sz="4400" i="1" dirty="0">
                <a:solidFill>
                  <a:srgbClr val="002060"/>
                </a:solidFill>
                <a:latin typeface="Calibri" panose="020F0502020204030204" pitchFamily="34" charset="0"/>
                <a:cs typeface="Calibri" panose="020F0502020204030204" pitchFamily="34" charset="0"/>
              </a:rPr>
              <a:t>P</a:t>
            </a:r>
            <a:r>
              <a:rPr lang="en-US" sz="3500" i="1" dirty="0">
                <a:solidFill>
                  <a:srgbClr val="002060"/>
                </a:solidFill>
                <a:latin typeface="Calibri" panose="020F0502020204030204" pitchFamily="34" charset="0"/>
                <a:cs typeface="Calibri" panose="020F0502020204030204" pitchFamily="34" charset="0"/>
              </a:rPr>
              <a:t>&amp;</a:t>
            </a:r>
            <a:r>
              <a:rPr lang="en-US" sz="4400" i="1" dirty="0">
                <a:solidFill>
                  <a:srgbClr val="002060"/>
                </a:solidFill>
                <a:latin typeface="Calibri" panose="020F0502020204030204" pitchFamily="34" charset="0"/>
                <a:cs typeface="Calibri" panose="020F0502020204030204" pitchFamily="34" charset="0"/>
              </a:rPr>
              <a:t>G</a:t>
            </a:r>
            <a:r>
              <a:rPr lang="en-US" sz="4400" dirty="0">
                <a:solidFill>
                  <a:srgbClr val="002060"/>
                </a:solidFill>
                <a:latin typeface="Calibri" panose="020F0502020204030204" pitchFamily="34" charset="0"/>
                <a:cs typeface="Calibri" panose="020F0502020204030204" pitchFamily="34" charset="0"/>
              </a:rPr>
              <a:t> Global Innovation Challenge</a:t>
            </a:r>
          </a:p>
        </p:txBody>
      </p:sp>
      <p:sp>
        <p:nvSpPr>
          <p:cNvPr id="3" name="Content Placeholder 2"/>
          <p:cNvSpPr>
            <a:spLocks noGrp="1"/>
          </p:cNvSpPr>
          <p:nvPr>
            <p:ph type="subTitle" idx="1"/>
          </p:nvPr>
        </p:nvSpPr>
        <p:spPr>
          <a:xfrm>
            <a:off x="-18760" y="4724400"/>
            <a:ext cx="6934200" cy="1676400"/>
          </a:xfrm>
        </p:spPr>
        <p:txBody>
          <a:bodyPr>
            <a:normAutofit fontScale="77500" lnSpcReduction="20000"/>
          </a:bodyPr>
          <a:lstStyle/>
          <a:p>
            <a:pPr algn="ctr"/>
            <a:endParaRPr lang="en-US" sz="2300" b="1" dirty="0">
              <a:solidFill>
                <a:srgbClr val="002060"/>
              </a:solidFill>
              <a:latin typeface="Calibri" panose="020F0502020204030204" pitchFamily="34" charset="0"/>
              <a:cs typeface="Calibri" panose="020F0502020204030204" pitchFamily="34" charset="0"/>
            </a:endParaRPr>
          </a:p>
          <a:p>
            <a:pPr algn="ctr"/>
            <a:r>
              <a:rPr lang="en-US" sz="2800" b="1" dirty="0" smtClean="0">
                <a:solidFill>
                  <a:srgbClr val="002060"/>
                </a:solidFill>
                <a:latin typeface="Calibri" panose="020F0502020204030204" pitchFamily="34" charset="0"/>
                <a:cs typeface="Calibri" panose="020F0502020204030204" pitchFamily="34" charset="0"/>
              </a:rPr>
              <a:t>   Team </a:t>
            </a:r>
            <a:r>
              <a:rPr lang="en-IN" sz="2800" b="1" dirty="0" smtClean="0">
                <a:solidFill>
                  <a:srgbClr val="002060"/>
                </a:solidFill>
                <a:latin typeface="Calibri" pitchFamily="34" charset="0"/>
                <a:cs typeface="Calibri" pitchFamily="34" charset="0"/>
              </a:rPr>
              <a:t>sumit5555_5dc4 </a:t>
            </a:r>
            <a:r>
              <a:rPr lang="en-US" sz="2800" b="1" dirty="0" smtClean="0">
                <a:solidFill>
                  <a:srgbClr val="002060"/>
                </a:solidFill>
                <a:latin typeface="Calibri" panose="020F0502020204030204" pitchFamily="34" charset="0"/>
                <a:cs typeface="Calibri" panose="020F0502020204030204" pitchFamily="34" charset="0"/>
              </a:rPr>
              <a:t>- </a:t>
            </a:r>
            <a:r>
              <a:rPr lang="en-US" sz="2800" b="1" dirty="0" err="1">
                <a:solidFill>
                  <a:srgbClr val="002060"/>
                </a:solidFill>
                <a:latin typeface="Calibri" panose="020F0502020204030204" pitchFamily="34" charset="0"/>
                <a:cs typeface="Calibri" panose="020F0502020204030204" pitchFamily="34" charset="0"/>
              </a:rPr>
              <a:t>Sumit</a:t>
            </a:r>
            <a:r>
              <a:rPr lang="en-US" sz="2800" b="1" dirty="0">
                <a:solidFill>
                  <a:srgbClr val="002060"/>
                </a:solidFill>
                <a:latin typeface="Calibri" panose="020F0502020204030204" pitchFamily="34" charset="0"/>
                <a:cs typeface="Calibri" panose="020F0502020204030204" pitchFamily="34" charset="0"/>
              </a:rPr>
              <a:t> </a:t>
            </a:r>
            <a:r>
              <a:rPr lang="en-US" sz="2800" b="1" dirty="0" err="1">
                <a:solidFill>
                  <a:srgbClr val="002060"/>
                </a:solidFill>
                <a:latin typeface="Calibri" panose="020F0502020204030204" pitchFamily="34" charset="0"/>
                <a:cs typeface="Calibri" panose="020F0502020204030204" pitchFamily="34" charset="0"/>
              </a:rPr>
              <a:t>Keshav</a:t>
            </a:r>
            <a:r>
              <a:rPr lang="en-US" sz="2800" b="1" dirty="0">
                <a:solidFill>
                  <a:srgbClr val="002060"/>
                </a:solidFill>
                <a:latin typeface="Calibri" panose="020F0502020204030204" pitchFamily="34" charset="0"/>
                <a:cs typeface="Calibri" panose="020F0502020204030204" pitchFamily="34" charset="0"/>
              </a:rPr>
              <a:t>, </a:t>
            </a:r>
            <a:r>
              <a:rPr lang="en-US" sz="2800" b="1" dirty="0" err="1">
                <a:solidFill>
                  <a:srgbClr val="002060"/>
                </a:solidFill>
                <a:latin typeface="Calibri" panose="020F0502020204030204" pitchFamily="34" charset="0"/>
                <a:cs typeface="Calibri" panose="020F0502020204030204" pitchFamily="34" charset="0"/>
              </a:rPr>
              <a:t>Pawan</a:t>
            </a:r>
            <a:r>
              <a:rPr lang="en-US" sz="2800" b="1" dirty="0">
                <a:solidFill>
                  <a:srgbClr val="002060"/>
                </a:solidFill>
                <a:latin typeface="Calibri" panose="020F0502020204030204" pitchFamily="34" charset="0"/>
                <a:cs typeface="Calibri" panose="020F0502020204030204" pitchFamily="34" charset="0"/>
              </a:rPr>
              <a:t> </a:t>
            </a:r>
            <a:r>
              <a:rPr lang="en-US" sz="2800" b="1" dirty="0" err="1">
                <a:solidFill>
                  <a:srgbClr val="002060"/>
                </a:solidFill>
                <a:latin typeface="Calibri" panose="020F0502020204030204" pitchFamily="34" charset="0"/>
                <a:cs typeface="Calibri" panose="020F0502020204030204" pitchFamily="34" charset="0"/>
              </a:rPr>
              <a:t>Subhash</a:t>
            </a:r>
            <a:endParaRPr lang="en-US" sz="2800" b="1" dirty="0">
              <a:solidFill>
                <a:srgbClr val="002060"/>
              </a:solidFill>
              <a:latin typeface="Calibri" panose="020F0502020204030204" pitchFamily="34" charset="0"/>
              <a:cs typeface="Calibri" panose="020F0502020204030204" pitchFamily="34" charset="0"/>
            </a:endParaRPr>
          </a:p>
          <a:p>
            <a:pPr algn="ctr"/>
            <a:r>
              <a:rPr lang="en-US" sz="2800" b="1" dirty="0" smtClean="0">
                <a:solidFill>
                  <a:srgbClr val="002060"/>
                </a:solidFill>
                <a:latin typeface="Calibri" panose="020F0502020204030204" pitchFamily="34" charset="0"/>
                <a:cs typeface="Calibri" panose="020F0502020204030204" pitchFamily="34" charset="0"/>
              </a:rPr>
              <a:t>      </a:t>
            </a:r>
          </a:p>
          <a:p>
            <a:pPr algn="ctr"/>
            <a:r>
              <a:rPr lang="en-US" sz="2800" b="1" dirty="0" smtClean="0">
                <a:solidFill>
                  <a:srgbClr val="002060"/>
                </a:solidFill>
                <a:latin typeface="Calibri" panose="020F0502020204030204" pitchFamily="34" charset="0"/>
                <a:cs typeface="Calibri" panose="020F0502020204030204" pitchFamily="34" charset="0"/>
              </a:rPr>
              <a:t> IIT </a:t>
            </a:r>
            <a:r>
              <a:rPr lang="en-US" sz="2800" b="1" dirty="0">
                <a:solidFill>
                  <a:srgbClr val="002060"/>
                </a:solidFill>
                <a:latin typeface="Calibri" panose="020F0502020204030204" pitchFamily="34" charset="0"/>
                <a:cs typeface="Calibri" panose="020F0502020204030204" pitchFamily="34" charset="0"/>
              </a:rPr>
              <a:t>(BHU</a:t>
            </a:r>
            <a:r>
              <a:rPr lang="en-US" sz="2800" b="1" dirty="0" smtClean="0">
                <a:solidFill>
                  <a:srgbClr val="002060"/>
                </a:solidFill>
                <a:latin typeface="Calibri" panose="020F0502020204030204" pitchFamily="34" charset="0"/>
                <a:cs typeface="Calibri" panose="020F0502020204030204" pitchFamily="34" charset="0"/>
              </a:rPr>
              <a:t>) Varanasi</a:t>
            </a:r>
            <a:endParaRPr lang="en-US" b="1"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                                                                                                                            </a:t>
            </a:r>
            <a:endParaRPr lang="en-US" sz="2000" b="1" dirty="0">
              <a:solidFill>
                <a:schemeClr val="accent5">
                  <a:lumMod val="50000"/>
                </a:schemeClr>
              </a:solidFill>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xmlns="" id="{EBBA4B26-DA91-4C96-B3B2-C6E46B5B0602}"/>
              </a:ext>
            </a:extLst>
          </p:cNvPr>
          <p:cNvGrpSpPr/>
          <p:nvPr/>
        </p:nvGrpSpPr>
        <p:grpSpPr>
          <a:xfrm>
            <a:off x="2408408" y="955545"/>
            <a:ext cx="3307681" cy="3104975"/>
            <a:chOff x="9133112" y="2252523"/>
            <a:chExt cx="3715974" cy="3670091"/>
          </a:xfrm>
          <a:solidFill>
            <a:schemeClr val="bg1">
              <a:alpha val="8000"/>
            </a:schemeClr>
          </a:solidFill>
        </p:grpSpPr>
        <p:sp>
          <p:nvSpPr>
            <p:cNvPr id="13" name="Diamond 12">
              <a:extLst>
                <a:ext uri="{FF2B5EF4-FFF2-40B4-BE49-F238E27FC236}">
                  <a16:creationId xmlns:a16="http://schemas.microsoft.com/office/drawing/2014/main" xmlns="" id="{3C4E1888-CF0D-4FBE-AA92-DAB1BA22CC9A}"/>
                </a:ext>
              </a:extLst>
            </p:cNvPr>
            <p:cNvSpPr/>
            <p:nvPr/>
          </p:nvSpPr>
          <p:spPr>
            <a:xfrm>
              <a:off x="9133114" y="2318657"/>
              <a:ext cx="3655861" cy="3570514"/>
            </a:xfrm>
            <a:prstGeom prst="diamond">
              <a:avLst/>
            </a:prstGeom>
            <a:grp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4" name="Diamond 13">
              <a:extLst>
                <a:ext uri="{FF2B5EF4-FFF2-40B4-BE49-F238E27FC236}">
                  <a16:creationId xmlns:a16="http://schemas.microsoft.com/office/drawing/2014/main" xmlns="" id="{E62F9FF9-9791-492F-8E80-C1026245E7F0}"/>
                </a:ext>
              </a:extLst>
            </p:cNvPr>
            <p:cNvSpPr/>
            <p:nvPr/>
          </p:nvSpPr>
          <p:spPr>
            <a:xfrm rot="21232109">
              <a:off x="9133112" y="2318657"/>
              <a:ext cx="3655861" cy="3570514"/>
            </a:xfrm>
            <a:prstGeom prst="diamond">
              <a:avLst/>
            </a:prstGeom>
            <a:grp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9" name="Diamond 18">
              <a:extLst>
                <a:ext uri="{FF2B5EF4-FFF2-40B4-BE49-F238E27FC236}">
                  <a16:creationId xmlns:a16="http://schemas.microsoft.com/office/drawing/2014/main" xmlns="" id="{6A609EF8-FBCD-4984-A734-80B057C5A587}"/>
                </a:ext>
              </a:extLst>
            </p:cNvPr>
            <p:cNvSpPr/>
            <p:nvPr/>
          </p:nvSpPr>
          <p:spPr>
            <a:xfrm rot="233021">
              <a:off x="9213811" y="2252523"/>
              <a:ext cx="3635275" cy="3670091"/>
            </a:xfrm>
            <a:prstGeom prst="diamond">
              <a:avLst/>
            </a:prstGeom>
            <a:solidFill>
              <a:schemeClr val="bg1">
                <a:alpha val="8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grpSp>
      <p:sp>
        <p:nvSpPr>
          <p:cNvPr id="2" name="Rectangle 1"/>
          <p:cNvSpPr/>
          <p:nvPr/>
        </p:nvSpPr>
        <p:spPr>
          <a:xfrm>
            <a:off x="992496" y="1708995"/>
            <a:ext cx="6092825" cy="1200329"/>
          </a:xfrm>
          <a:prstGeom prst="rect">
            <a:avLst/>
          </a:prstGeom>
        </p:spPr>
        <p:txBody>
          <a:bodyPr>
            <a:spAutoFit/>
          </a:bodyPr>
          <a:lstStyle/>
          <a:p>
            <a:pPr algn="ctr"/>
            <a:r>
              <a:rPr lang="en-US" dirty="0">
                <a:latin typeface="Arial Unicode MS" pitchFamily="34" charset="-128"/>
                <a:ea typeface="Arial Unicode MS" pitchFamily="34" charset="-128"/>
                <a:cs typeface="Arial Unicode MS" pitchFamily="34" charset="-128"/>
              </a:rPr>
              <a:t>Tackling </a:t>
            </a:r>
          </a:p>
          <a:p>
            <a:pPr algn="ctr"/>
            <a:r>
              <a:rPr lang="en-US" dirty="0">
                <a:latin typeface="Arial Unicode MS" pitchFamily="34" charset="-128"/>
                <a:ea typeface="Arial Unicode MS" pitchFamily="34" charset="-128"/>
                <a:cs typeface="Arial Unicode MS" pitchFamily="34" charset="-128"/>
              </a:rPr>
              <a:t>The Biggest </a:t>
            </a:r>
          </a:p>
          <a:p>
            <a:pPr algn="ctr"/>
            <a:r>
              <a:rPr lang="en-US" dirty="0">
                <a:latin typeface="Arial Unicode MS" pitchFamily="34" charset="-128"/>
                <a:ea typeface="Arial Unicode MS" pitchFamily="34" charset="-128"/>
                <a:cs typeface="Arial Unicode MS" pitchFamily="34" charset="-128"/>
              </a:rPr>
              <a:t>Challenges </a:t>
            </a:r>
          </a:p>
          <a:p>
            <a:pPr algn="ctr"/>
            <a:r>
              <a:rPr lang="en-US" dirty="0">
                <a:latin typeface="Arial Unicode MS" pitchFamily="34" charset="-128"/>
                <a:ea typeface="Arial Unicode MS" pitchFamily="34" charset="-128"/>
                <a:cs typeface="Arial Unicode MS" pitchFamily="34" charset="-128"/>
              </a:rPr>
              <a:t>In FMCG Industry</a:t>
            </a:r>
          </a:p>
        </p:txBody>
      </p:sp>
      <p:sp>
        <p:nvSpPr>
          <p:cNvPr id="6" name="Rectangle 5"/>
          <p:cNvSpPr/>
          <p:nvPr/>
        </p:nvSpPr>
        <p:spPr>
          <a:xfrm>
            <a:off x="12951" y="3843435"/>
            <a:ext cx="8045086" cy="707886"/>
          </a:xfrm>
          <a:prstGeom prst="rect">
            <a:avLst/>
          </a:prstGeom>
          <a:noFill/>
        </p:spPr>
        <p:txBody>
          <a:bodyPr wrap="none" lIns="91440" tIns="45720" rIns="91440" bIns="45720">
            <a:spAutoFit/>
          </a:bodyPr>
          <a:lstStyle/>
          <a:p>
            <a:pPr algn="ct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Unicode MS" pitchFamily="34" charset="-128"/>
              <a:ea typeface="Arial Unicode MS" pitchFamily="34" charset="-128"/>
              <a:cs typeface="Arial Unicode MS" pitchFamily="34" charset="-128"/>
            </a:endParaRPr>
          </a:p>
          <a:p>
            <a:pPr algn="ctr"/>
            <a:r>
              <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Predicting Stock out Probabilities of FMCG using Retail Analytics &amp; AI</a:t>
            </a:r>
            <a:endParaRPr lang="en-I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FB89FB5-5B31-4A26-B06E-DA695F384A28}"/>
              </a:ext>
            </a:extLst>
          </p:cNvPr>
          <p:cNvSpPr txBox="1"/>
          <p:nvPr/>
        </p:nvSpPr>
        <p:spPr>
          <a:xfrm>
            <a:off x="2589212" y="293525"/>
            <a:ext cx="5765173" cy="479749"/>
          </a:xfrm>
          <a:prstGeom prst="rect">
            <a:avLst/>
          </a:prstGeom>
          <a:solidFill>
            <a:schemeClr val="tx1"/>
          </a:solidFill>
        </p:spPr>
        <p:txBody>
          <a:bodyPr wrap="square" rtlCol="0">
            <a:spAutoFit/>
          </a:bodyPr>
          <a:lstStyle/>
          <a:p>
            <a:pPr algn="ctr"/>
            <a:r>
              <a:rPr lang="en-IN" sz="2400" b="1" dirty="0">
                <a:solidFill>
                  <a:prstClr val="white"/>
                </a:solidFill>
                <a:latin typeface="Arial" panose="020B0604020202020204" pitchFamily="34" charset="0"/>
                <a:cs typeface="Arial" panose="020B0604020202020204" pitchFamily="34" charset="0"/>
              </a:rPr>
              <a:t>MODEL EVALUATION : THE METRIC</a:t>
            </a:r>
          </a:p>
        </p:txBody>
      </p:sp>
      <p:sp>
        <p:nvSpPr>
          <p:cNvPr id="4" name="TextBox 3">
            <a:extLst>
              <a:ext uri="{FF2B5EF4-FFF2-40B4-BE49-F238E27FC236}">
                <a16:creationId xmlns:a16="http://schemas.microsoft.com/office/drawing/2014/main" xmlns="" id="{3EEC8063-7787-486A-8641-172BB9A97E9A}"/>
              </a:ext>
            </a:extLst>
          </p:cNvPr>
          <p:cNvSpPr txBox="1"/>
          <p:nvPr/>
        </p:nvSpPr>
        <p:spPr>
          <a:xfrm>
            <a:off x="3047121" y="914400"/>
            <a:ext cx="4667025" cy="646331"/>
          </a:xfrm>
          <a:prstGeom prst="rect">
            <a:avLst/>
          </a:prstGeom>
          <a:solidFill>
            <a:schemeClr val="tx1"/>
          </a:solidFill>
        </p:spPr>
        <p:txBody>
          <a:bodyPr wrap="square" rtlCol="0">
            <a:spAutoFit/>
          </a:bodyPr>
          <a:lstStyle/>
          <a:p>
            <a:pPr algn="ctr"/>
            <a:r>
              <a:rPr lang="en-IN" b="1" dirty="0">
                <a:solidFill>
                  <a:prstClr val="white"/>
                </a:solidFill>
                <a:latin typeface="Arial" panose="020B0604020202020204" pitchFamily="34" charset="0"/>
                <a:cs typeface="Arial" panose="020B0604020202020204" pitchFamily="34" charset="0"/>
              </a:rPr>
              <a:t>Most of the </a:t>
            </a:r>
            <a:r>
              <a:rPr lang="en-IN" b="1" dirty="0" smtClean="0">
                <a:solidFill>
                  <a:prstClr val="white"/>
                </a:solidFill>
                <a:latin typeface="Arial" panose="020B0604020202020204" pitchFamily="34" charset="0"/>
                <a:cs typeface="Arial" panose="020B0604020202020204" pitchFamily="34" charset="0"/>
              </a:rPr>
              <a:t>products are in stock, </a:t>
            </a:r>
            <a:r>
              <a:rPr lang="en-IN" b="1" dirty="0">
                <a:solidFill>
                  <a:prstClr val="white"/>
                </a:solidFill>
                <a:latin typeface="Arial" panose="020B0604020202020204" pitchFamily="34" charset="0"/>
                <a:cs typeface="Arial" panose="020B0604020202020204" pitchFamily="34" charset="0"/>
              </a:rPr>
              <a:t>the distribution is skewed</a:t>
            </a:r>
          </a:p>
        </p:txBody>
      </p:sp>
      <p:sp>
        <p:nvSpPr>
          <p:cNvPr id="5" name="TextBox 4">
            <a:extLst>
              <a:ext uri="{FF2B5EF4-FFF2-40B4-BE49-F238E27FC236}">
                <a16:creationId xmlns:a16="http://schemas.microsoft.com/office/drawing/2014/main" xmlns="" id="{C3EBC1B2-19A8-47B9-B313-78F2F995F138}"/>
              </a:ext>
            </a:extLst>
          </p:cNvPr>
          <p:cNvSpPr txBox="1"/>
          <p:nvPr/>
        </p:nvSpPr>
        <p:spPr>
          <a:xfrm>
            <a:off x="3047120" y="1565624"/>
            <a:ext cx="4667025" cy="646331"/>
          </a:xfrm>
          <a:prstGeom prst="rect">
            <a:avLst/>
          </a:prstGeom>
          <a:solidFill>
            <a:schemeClr val="tx1"/>
          </a:solidFill>
        </p:spPr>
        <p:txBody>
          <a:bodyPr wrap="square" rtlCol="0">
            <a:spAutoFit/>
          </a:bodyPr>
          <a:lstStyle/>
          <a:p>
            <a:pPr algn="ctr">
              <a:defRPr/>
            </a:pPr>
            <a:r>
              <a:rPr lang="en-IN" b="1" dirty="0">
                <a:solidFill>
                  <a:prstClr val="white"/>
                </a:solidFill>
                <a:latin typeface="Arial" panose="020B0604020202020204" pitchFamily="34" charset="0"/>
                <a:cs typeface="Arial" panose="020B0604020202020204" pitchFamily="34" charset="0"/>
              </a:rPr>
              <a:t>F1 Score and Area Under ROC Curve are better metrics</a:t>
            </a:r>
          </a:p>
        </p:txBody>
      </p:sp>
      <p:graphicFrame>
        <p:nvGraphicFramePr>
          <p:cNvPr id="6" name="Chart 5">
            <a:extLst>
              <a:ext uri="{FF2B5EF4-FFF2-40B4-BE49-F238E27FC236}">
                <a16:creationId xmlns:a16="http://schemas.microsoft.com/office/drawing/2014/main" xmlns="" id="{C4B8EFE7-7847-41AA-AD29-DB39D5F1600C}"/>
              </a:ext>
            </a:extLst>
          </p:cNvPr>
          <p:cNvGraphicFramePr/>
          <p:nvPr>
            <p:extLst>
              <p:ext uri="{D42A27DB-BD31-4B8C-83A1-F6EECF244321}">
                <p14:modId xmlns:p14="http://schemas.microsoft.com/office/powerpoint/2010/main" val="2703117268"/>
              </p:ext>
            </p:extLst>
          </p:nvPr>
        </p:nvGraphicFramePr>
        <p:xfrm>
          <a:off x="1522412" y="2286001"/>
          <a:ext cx="8305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190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12" y="1219200"/>
            <a:ext cx="3639026" cy="4229509"/>
          </a:xfrm>
          <a:prstGeom prst="rect">
            <a:avLst/>
          </a:prstGeom>
        </p:spPr>
      </p:pic>
      <p:sp>
        <p:nvSpPr>
          <p:cNvPr id="9" name="Rectangle 8"/>
          <p:cNvSpPr/>
          <p:nvPr/>
        </p:nvSpPr>
        <p:spPr>
          <a:xfrm>
            <a:off x="1293812" y="5453903"/>
            <a:ext cx="9372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Output missing features sorted in order of feature importance</a:t>
            </a:r>
          </a:p>
          <a:p>
            <a:pPr algn="ctr"/>
            <a:r>
              <a:rPr lang="en-IN" dirty="0">
                <a:latin typeface="Arial" panose="020B0604020202020204" pitchFamily="34" charset="0"/>
                <a:cs typeface="Arial" panose="020B0604020202020204" pitchFamily="34" charset="0"/>
              </a:rPr>
              <a:t>Feature importance calculated using the model heuristics </a:t>
            </a:r>
            <a:endParaRPr lang="en-IN" dirty="0">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912812" y="-152400"/>
            <a:ext cx="8686801" cy="1066800"/>
          </a:xfrm>
        </p:spPr>
        <p:txBody>
          <a:bodyPr/>
          <a:lstStyle/>
          <a:p>
            <a:r>
              <a:rPr lang="en-US" dirty="0" smtClean="0"/>
              <a:t>Actionable Insights Generation</a:t>
            </a:r>
            <a:endParaRPr lang="en-IN" dirty="0"/>
          </a:p>
        </p:txBody>
      </p:sp>
    </p:spTree>
    <p:extLst>
      <p:ext uri="{BB962C8B-B14F-4D97-AF65-F5344CB8AC3E}">
        <p14:creationId xmlns:p14="http://schemas.microsoft.com/office/powerpoint/2010/main" val="50651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81000"/>
            <a:ext cx="8686801" cy="1066800"/>
          </a:xfrm>
        </p:spPr>
        <p:txBody>
          <a:bodyPr/>
          <a:lstStyle/>
          <a:p>
            <a:r>
              <a:rPr lang="en-US" dirty="0" smtClean="0"/>
              <a:t>Precision Recall Curves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212" y="2116215"/>
            <a:ext cx="6086899" cy="36521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 y="2116214"/>
            <a:ext cx="5896020" cy="3537612"/>
          </a:xfrm>
          <a:prstGeom prst="rect">
            <a:avLst/>
          </a:prstGeom>
        </p:spPr>
      </p:pic>
    </p:spTree>
    <p:extLst>
      <p:ext uri="{BB962C8B-B14F-4D97-AF65-F5344CB8AC3E}">
        <p14:creationId xmlns:p14="http://schemas.microsoft.com/office/powerpoint/2010/main" val="2205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81000"/>
            <a:ext cx="8686801" cy="1066800"/>
          </a:xfrm>
        </p:spPr>
        <p:txBody>
          <a:bodyPr/>
          <a:lstStyle/>
          <a:p>
            <a:r>
              <a:rPr lang="en-US" dirty="0"/>
              <a:t>Precision Recall Curves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828800"/>
            <a:ext cx="7468481" cy="4481089"/>
          </a:xfrm>
          <a:prstGeom prst="rect">
            <a:avLst/>
          </a:prstGeom>
        </p:spPr>
      </p:pic>
    </p:spTree>
    <p:extLst>
      <p:ext uri="{BB962C8B-B14F-4D97-AF65-F5344CB8AC3E}">
        <p14:creationId xmlns:p14="http://schemas.microsoft.com/office/powerpoint/2010/main" val="366091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612" y="1572433"/>
            <a:ext cx="6602011" cy="4677658"/>
          </a:xfrm>
          <a:prstGeom prst="rect">
            <a:avLst/>
          </a:prstGeom>
        </p:spPr>
      </p:pic>
      <p:sp>
        <p:nvSpPr>
          <p:cNvPr id="5" name="TextBox 4"/>
          <p:cNvSpPr txBox="1"/>
          <p:nvPr/>
        </p:nvSpPr>
        <p:spPr>
          <a:xfrm>
            <a:off x="103633" y="2895600"/>
            <a:ext cx="5181600" cy="2031325"/>
          </a:xfrm>
          <a:prstGeom prst="rect">
            <a:avLst/>
          </a:prstGeom>
          <a:noFill/>
          <a:ln>
            <a:solidFill>
              <a:schemeClr val="bg2"/>
            </a:solidFill>
          </a:ln>
        </p:spPr>
        <p:txBody>
          <a:bodyPr wrap="square" rtlCol="0" anchor="ctr" anchorCtr="1">
            <a:spAutoFit/>
          </a:bodyPr>
          <a:lstStyle/>
          <a:p>
            <a:endParaRPr lang="en-IN" dirty="0"/>
          </a:p>
          <a:p>
            <a:r>
              <a:rPr lang="en-IN" sz="1500" dirty="0" err="1">
                <a:latin typeface="Consolas" pitchFamily="49" charset="0"/>
                <a:cs typeface="Calibri" pitchFamily="34" charset="0"/>
              </a:rPr>
              <a:t>XGBClassifier</a:t>
            </a:r>
            <a:r>
              <a:rPr lang="en-IN" sz="1500" dirty="0">
                <a:latin typeface="Consolas" pitchFamily="49" charset="0"/>
                <a:cs typeface="Calibri" pitchFamily="34" charset="0"/>
              </a:rPr>
              <a:t> ROC AUC score : </a:t>
            </a:r>
            <a:r>
              <a:rPr lang="en-IN" sz="1500" dirty="0" smtClean="0">
                <a:latin typeface="Consolas" pitchFamily="49" charset="0"/>
                <a:cs typeface="Calibri" pitchFamily="34" charset="0"/>
              </a:rPr>
              <a:t>0.952092</a:t>
            </a:r>
          </a:p>
          <a:p>
            <a:r>
              <a:rPr lang="en-IN" sz="1500" dirty="0" err="1" smtClean="0">
                <a:latin typeface="Consolas" pitchFamily="49" charset="0"/>
                <a:cs typeface="Calibri" pitchFamily="34" charset="0"/>
              </a:rPr>
              <a:t>RandomForestClassifier</a:t>
            </a:r>
            <a:r>
              <a:rPr lang="en-IN" sz="1500" dirty="0" smtClean="0">
                <a:latin typeface="Consolas" pitchFamily="49" charset="0"/>
                <a:cs typeface="Calibri" pitchFamily="34" charset="0"/>
              </a:rPr>
              <a:t> </a:t>
            </a:r>
            <a:r>
              <a:rPr lang="en-IN" sz="1500" dirty="0">
                <a:latin typeface="Consolas" pitchFamily="49" charset="0"/>
                <a:cs typeface="Calibri" pitchFamily="34" charset="0"/>
              </a:rPr>
              <a:t>ROC AUC score : 0.953430 </a:t>
            </a:r>
            <a:endParaRPr lang="en-IN" sz="1500" dirty="0" smtClean="0">
              <a:latin typeface="Consolas" pitchFamily="49" charset="0"/>
              <a:cs typeface="Calibri" pitchFamily="34" charset="0"/>
            </a:endParaRPr>
          </a:p>
          <a:p>
            <a:r>
              <a:rPr lang="en-IN" sz="1500" dirty="0" err="1" smtClean="0">
                <a:latin typeface="Consolas" pitchFamily="49" charset="0"/>
                <a:cs typeface="Calibri" pitchFamily="34" charset="0"/>
              </a:rPr>
              <a:t>DecisionTreeClassifier</a:t>
            </a:r>
            <a:r>
              <a:rPr lang="en-IN" sz="1500" dirty="0" smtClean="0">
                <a:latin typeface="Consolas" pitchFamily="49" charset="0"/>
                <a:cs typeface="Calibri" pitchFamily="34" charset="0"/>
              </a:rPr>
              <a:t> </a:t>
            </a:r>
            <a:r>
              <a:rPr lang="en-IN" sz="1500" dirty="0">
                <a:latin typeface="Consolas" pitchFamily="49" charset="0"/>
                <a:cs typeface="Calibri" pitchFamily="34" charset="0"/>
              </a:rPr>
              <a:t>ROC AUC score : 0.919720 </a:t>
            </a:r>
            <a:endParaRPr lang="en-IN" sz="1500" dirty="0" smtClean="0">
              <a:latin typeface="Consolas" pitchFamily="49" charset="0"/>
              <a:cs typeface="Calibri" pitchFamily="34" charset="0"/>
            </a:endParaRPr>
          </a:p>
          <a:p>
            <a:r>
              <a:rPr lang="en-IN" sz="1500" dirty="0" err="1" smtClean="0">
                <a:latin typeface="Consolas" pitchFamily="49" charset="0"/>
                <a:cs typeface="Calibri" pitchFamily="34" charset="0"/>
              </a:rPr>
              <a:t>GaussianNB</a:t>
            </a:r>
            <a:r>
              <a:rPr lang="en-IN" sz="1500" dirty="0" smtClean="0">
                <a:latin typeface="Consolas" pitchFamily="49" charset="0"/>
                <a:cs typeface="Calibri" pitchFamily="34" charset="0"/>
              </a:rPr>
              <a:t> </a:t>
            </a:r>
            <a:r>
              <a:rPr lang="en-IN" sz="1500" dirty="0">
                <a:latin typeface="Consolas" pitchFamily="49" charset="0"/>
                <a:cs typeface="Calibri" pitchFamily="34" charset="0"/>
              </a:rPr>
              <a:t>ROC AUC score : 0.654640 </a:t>
            </a:r>
            <a:endParaRPr lang="en-IN" sz="1500" dirty="0" smtClean="0">
              <a:latin typeface="Consolas" pitchFamily="49" charset="0"/>
              <a:cs typeface="Calibri" pitchFamily="34" charset="0"/>
            </a:endParaRPr>
          </a:p>
          <a:p>
            <a:r>
              <a:rPr lang="en-IN" sz="1500" dirty="0" err="1" smtClean="0">
                <a:latin typeface="Consolas" pitchFamily="49" charset="0"/>
                <a:cs typeface="Calibri" pitchFamily="34" charset="0"/>
              </a:rPr>
              <a:t>LogisticRegression</a:t>
            </a:r>
            <a:r>
              <a:rPr lang="en-IN" sz="1500" dirty="0" smtClean="0">
                <a:latin typeface="Consolas" pitchFamily="49" charset="0"/>
                <a:cs typeface="Calibri" pitchFamily="34" charset="0"/>
              </a:rPr>
              <a:t> </a:t>
            </a:r>
            <a:r>
              <a:rPr lang="en-IN" sz="1500" dirty="0">
                <a:latin typeface="Consolas" pitchFamily="49" charset="0"/>
                <a:cs typeface="Calibri" pitchFamily="34" charset="0"/>
              </a:rPr>
              <a:t>ROC AUC score : 0.690219 </a:t>
            </a:r>
            <a:endParaRPr lang="en-IN" sz="1500" dirty="0" smtClean="0">
              <a:latin typeface="Consolas" pitchFamily="49" charset="0"/>
              <a:cs typeface="Calibri" pitchFamily="34" charset="0"/>
            </a:endParaRPr>
          </a:p>
          <a:p>
            <a:r>
              <a:rPr lang="en-IN" sz="1500" dirty="0" err="1" smtClean="0">
                <a:latin typeface="Consolas" pitchFamily="49" charset="0"/>
                <a:cs typeface="Calibri" pitchFamily="34" charset="0"/>
              </a:rPr>
              <a:t>BernoulliNB</a:t>
            </a:r>
            <a:r>
              <a:rPr lang="en-IN" sz="1500" dirty="0" smtClean="0">
                <a:latin typeface="Consolas" pitchFamily="49" charset="0"/>
                <a:cs typeface="Calibri" pitchFamily="34" charset="0"/>
              </a:rPr>
              <a:t> </a:t>
            </a:r>
            <a:r>
              <a:rPr lang="en-IN" sz="1500" dirty="0">
                <a:latin typeface="Consolas" pitchFamily="49" charset="0"/>
                <a:cs typeface="Calibri" pitchFamily="34" charset="0"/>
              </a:rPr>
              <a:t>ROC AUC score : 0.768038</a:t>
            </a:r>
          </a:p>
          <a:p>
            <a:endParaRPr lang="en-IN" dirty="0" smtClean="0"/>
          </a:p>
        </p:txBody>
      </p:sp>
      <p:sp>
        <p:nvSpPr>
          <p:cNvPr id="6" name="Title 1"/>
          <p:cNvSpPr>
            <a:spLocks noGrp="1"/>
          </p:cNvSpPr>
          <p:nvPr>
            <p:ph type="title"/>
          </p:nvPr>
        </p:nvSpPr>
        <p:spPr>
          <a:xfrm>
            <a:off x="912812" y="304800"/>
            <a:ext cx="8686801" cy="1066800"/>
          </a:xfrm>
        </p:spPr>
        <p:txBody>
          <a:bodyPr/>
          <a:lstStyle/>
          <a:p>
            <a:r>
              <a:rPr lang="en-US" dirty="0" smtClean="0"/>
              <a:t>ROC &amp; AUC Scores for various Models</a:t>
            </a:r>
            <a:endParaRPr lang="en-IN" dirty="0"/>
          </a:p>
        </p:txBody>
      </p:sp>
    </p:spTree>
    <p:extLst>
      <p:ext uri="{BB962C8B-B14F-4D97-AF65-F5344CB8AC3E}">
        <p14:creationId xmlns:p14="http://schemas.microsoft.com/office/powerpoint/2010/main" val="8705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152400"/>
            <a:ext cx="8686801" cy="1066800"/>
          </a:xfrm>
        </p:spPr>
        <p:txBody>
          <a:bodyPr>
            <a:normAutofit/>
          </a:bodyPr>
          <a:lstStyle/>
          <a:p>
            <a:r>
              <a:rPr lang="en-US" sz="2800" dirty="0" smtClean="0"/>
              <a:t>Why Sensitivity?</a:t>
            </a:r>
            <a:endParaRPr lang="en-IN" sz="2800" dirty="0"/>
          </a:p>
        </p:txBody>
      </p:sp>
      <p:sp>
        <p:nvSpPr>
          <p:cNvPr id="4" name="Rectangle 3"/>
          <p:cNvSpPr/>
          <p:nvPr/>
        </p:nvSpPr>
        <p:spPr>
          <a:xfrm>
            <a:off x="303212" y="1828800"/>
            <a:ext cx="4724400" cy="1477328"/>
          </a:xfrm>
          <a:prstGeom prst="rect">
            <a:avLst/>
          </a:prstGeom>
        </p:spPr>
        <p:txBody>
          <a:bodyPr wrap="square">
            <a:spAutoFit/>
          </a:bodyPr>
          <a:lstStyle/>
          <a:p>
            <a:r>
              <a:rPr lang="en-US" dirty="0" smtClean="0"/>
              <a:t>Since </a:t>
            </a:r>
            <a:r>
              <a:rPr lang="en-US" dirty="0"/>
              <a:t>we are interested in the number of OOS predicted to that which are actually OOS. Detecting this tells about the recall and robustness of the model. Gives more value to the kind of problem we are </a:t>
            </a:r>
            <a:r>
              <a:rPr lang="en-US" dirty="0" smtClean="0"/>
              <a:t>tackling.</a:t>
            </a:r>
          </a:p>
        </p:txBody>
      </p:sp>
      <p:sp>
        <p:nvSpPr>
          <p:cNvPr id="5" name="Rectangle 4"/>
          <p:cNvSpPr/>
          <p:nvPr/>
        </p:nvSpPr>
        <p:spPr>
          <a:xfrm>
            <a:off x="6057407" y="3581400"/>
            <a:ext cx="4953000" cy="2031325"/>
          </a:xfrm>
          <a:prstGeom prst="rect">
            <a:avLst/>
          </a:prstGeom>
        </p:spPr>
        <p:txBody>
          <a:bodyPr wrap="square">
            <a:spAutoFit/>
          </a:bodyPr>
          <a:lstStyle/>
          <a:p>
            <a:r>
              <a:rPr lang="en-US" dirty="0"/>
              <a:t>Classifying </a:t>
            </a:r>
            <a:r>
              <a:rPr lang="en-US" dirty="0" err="1"/>
              <a:t>Instock</a:t>
            </a:r>
            <a:r>
              <a:rPr lang="en-US" dirty="0"/>
              <a:t> </a:t>
            </a:r>
            <a:r>
              <a:rPr lang="en-US" dirty="0" err="1"/>
              <a:t>phenomenan</a:t>
            </a:r>
            <a:r>
              <a:rPr lang="en-US" dirty="0"/>
              <a:t> as OOS can be tolerated </a:t>
            </a:r>
            <a:r>
              <a:rPr lang="en-US" dirty="0" err="1"/>
              <a:t>upto</a:t>
            </a:r>
            <a:r>
              <a:rPr lang="en-US" dirty="0"/>
              <a:t> some extent, since recommending OOS without any </a:t>
            </a:r>
            <a:r>
              <a:rPr lang="en-US" dirty="0" err="1"/>
              <a:t>stockout</a:t>
            </a:r>
            <a:r>
              <a:rPr lang="en-US" dirty="0"/>
              <a:t> in reality will result more piling up of inventory. However This causes storage expenses. Hence Specificity metrics is also a concern while modeling.</a:t>
            </a:r>
            <a:endParaRPr lang="en-IN" dirty="0"/>
          </a:p>
        </p:txBody>
      </p:sp>
      <p:sp>
        <p:nvSpPr>
          <p:cNvPr id="6" name="Title 1"/>
          <p:cNvSpPr txBox="1">
            <a:spLocks/>
          </p:cNvSpPr>
          <p:nvPr/>
        </p:nvSpPr>
        <p:spPr bwMode="auto">
          <a:xfrm>
            <a:off x="6057407" y="2034064"/>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2800" dirty="0" smtClean="0"/>
              <a:t>Why Specificity?</a:t>
            </a:r>
            <a:endParaRPr lang="en-IN" sz="2800" dirty="0"/>
          </a:p>
        </p:txBody>
      </p:sp>
    </p:spTree>
    <p:extLst>
      <p:ext uri="{BB962C8B-B14F-4D97-AF65-F5344CB8AC3E}">
        <p14:creationId xmlns:p14="http://schemas.microsoft.com/office/powerpoint/2010/main" val="34552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5263C36-E5A5-4C2B-84D3-BEC99642B343}"/>
              </a:ext>
            </a:extLst>
          </p:cNvPr>
          <p:cNvGrpSpPr/>
          <p:nvPr/>
        </p:nvGrpSpPr>
        <p:grpSpPr>
          <a:xfrm>
            <a:off x="1115674" y="978150"/>
            <a:ext cx="9700043" cy="4715236"/>
            <a:chOff x="-6781800" y="944880"/>
            <a:chExt cx="7984300" cy="4715236"/>
          </a:xfrm>
        </p:grpSpPr>
        <p:sp>
          <p:nvSpPr>
            <p:cNvPr id="24" name="TextBox 23">
              <a:extLst>
                <a:ext uri="{FF2B5EF4-FFF2-40B4-BE49-F238E27FC236}">
                  <a16:creationId xmlns:a16="http://schemas.microsoft.com/office/drawing/2014/main" xmlns="" id="{FA2E6B83-B1CF-4D58-98C9-0751E1727DAB}"/>
                </a:ext>
              </a:extLst>
            </p:cNvPr>
            <p:cNvSpPr txBox="1"/>
            <p:nvPr/>
          </p:nvSpPr>
          <p:spPr>
            <a:xfrm>
              <a:off x="-6781800" y="944880"/>
              <a:ext cx="7676631" cy="369332"/>
            </a:xfrm>
            <a:prstGeom prst="rect">
              <a:avLst/>
            </a:prstGeom>
            <a:noFill/>
          </p:spPr>
          <p:txBody>
            <a:bodyPr wrap="square" rtlCol="0">
              <a:spAutoFit/>
            </a:bodyPr>
            <a:lstStyle/>
            <a:p>
              <a:endParaRPr lang="en-IN" dirty="0"/>
            </a:p>
          </p:txBody>
        </p:sp>
        <p:grpSp>
          <p:nvGrpSpPr>
            <p:cNvPr id="6" name="Group 5">
              <a:extLst>
                <a:ext uri="{FF2B5EF4-FFF2-40B4-BE49-F238E27FC236}">
                  <a16:creationId xmlns:a16="http://schemas.microsoft.com/office/drawing/2014/main" xmlns="" id="{5CE5127F-F97D-41B9-97A3-37285E2CB9B1}"/>
                </a:ext>
              </a:extLst>
            </p:cNvPr>
            <p:cNvGrpSpPr/>
            <p:nvPr/>
          </p:nvGrpSpPr>
          <p:grpSpPr>
            <a:xfrm>
              <a:off x="-6607742" y="1624589"/>
              <a:ext cx="2527256" cy="663759"/>
              <a:chOff x="1113578" y="750434"/>
              <a:chExt cx="2527256" cy="663759"/>
            </a:xfrm>
            <a:solidFill>
              <a:schemeClr val="tx1"/>
            </a:solidFill>
          </p:grpSpPr>
          <p:sp>
            <p:nvSpPr>
              <p:cNvPr id="21" name="Rectangle: Rounded Corners 19">
                <a:extLst>
                  <a:ext uri="{FF2B5EF4-FFF2-40B4-BE49-F238E27FC236}">
                    <a16:creationId xmlns:a16="http://schemas.microsoft.com/office/drawing/2014/main" xmlns="" id="{E9B42247-865D-469F-ACCC-5177DC9F4ABA}"/>
                  </a:ext>
                </a:extLst>
              </p:cNvPr>
              <p:cNvSpPr/>
              <p:nvPr/>
            </p:nvSpPr>
            <p:spPr>
              <a:xfrm>
                <a:off x="1113578" y="750434"/>
                <a:ext cx="2527256" cy="663759"/>
              </a:xfrm>
              <a:prstGeom prst="roundRect">
                <a:avLst/>
              </a:prstGeom>
              <a:grp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xmlns="" id="{AC3942BB-1665-40B8-A3C8-40DDA2704CF5}"/>
                  </a:ext>
                </a:extLst>
              </p:cNvPr>
              <p:cNvSpPr txBox="1"/>
              <p:nvPr/>
            </p:nvSpPr>
            <p:spPr>
              <a:xfrm>
                <a:off x="1310455" y="799002"/>
                <a:ext cx="2225190" cy="598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smtClean="0">
                    <a:solidFill>
                      <a:schemeClr val="bg1"/>
                    </a:solidFill>
                    <a:latin typeface="Arial" panose="020B0604020202020204" pitchFamily="34" charset="0"/>
                    <a:cs typeface="Arial" panose="020B0604020202020204" pitchFamily="34" charset="0"/>
                  </a:rPr>
                  <a:t>Logistic Regression</a:t>
                </a:r>
                <a:endParaRPr lang="en-IN" sz="1400" b="1" kern="1200" dirty="0">
                  <a:solidFill>
                    <a:schemeClr val="bg1"/>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xmlns="" id="{BC3834CF-83E4-4A5B-9A8F-DD25BD745E57}"/>
                </a:ext>
              </a:extLst>
            </p:cNvPr>
            <p:cNvGrpSpPr/>
            <p:nvPr/>
          </p:nvGrpSpPr>
          <p:grpSpPr>
            <a:xfrm>
              <a:off x="-3548792" y="1609753"/>
              <a:ext cx="1814293" cy="663759"/>
              <a:chOff x="4172528" y="750838"/>
              <a:chExt cx="1814293" cy="663759"/>
            </a:xfrm>
            <a:solidFill>
              <a:schemeClr val="tx1"/>
            </a:solidFill>
          </p:grpSpPr>
          <p:sp>
            <p:nvSpPr>
              <p:cNvPr id="19" name="Rectangle: Rounded Corners 17">
                <a:extLst>
                  <a:ext uri="{FF2B5EF4-FFF2-40B4-BE49-F238E27FC236}">
                    <a16:creationId xmlns:a16="http://schemas.microsoft.com/office/drawing/2014/main" xmlns="" id="{2A30112C-6FCD-41A0-A577-6437F1E80A88}"/>
                  </a:ext>
                </a:extLst>
              </p:cNvPr>
              <p:cNvSpPr/>
              <p:nvPr/>
            </p:nvSpPr>
            <p:spPr>
              <a:xfrm>
                <a:off x="4172528" y="750838"/>
                <a:ext cx="1814293" cy="663759"/>
              </a:xfrm>
              <a:prstGeom prst="roundRect">
                <a:avLst/>
              </a:prstGeom>
              <a:grpFill/>
            </p:spPr>
            <p:style>
              <a:lnRef idx="0">
                <a:schemeClr val="lt1">
                  <a:hueOff val="0"/>
                  <a:satOff val="0"/>
                  <a:lumOff val="0"/>
                  <a:alphaOff val="0"/>
                </a:schemeClr>
              </a:lnRef>
              <a:fillRef idx="3">
                <a:schemeClr val="accent2">
                  <a:hueOff val="5120680"/>
                  <a:satOff val="-48292"/>
                  <a:lumOff val="-2843"/>
                  <a:alphaOff val="0"/>
                </a:schemeClr>
              </a:fillRef>
              <a:effectRef idx="2">
                <a:schemeClr val="accent2">
                  <a:hueOff val="5120680"/>
                  <a:satOff val="-48292"/>
                  <a:lumOff val="-2843"/>
                  <a:alphaOff val="0"/>
                </a:schemeClr>
              </a:effectRef>
              <a:fontRef idx="minor">
                <a:schemeClr val="lt1"/>
              </a:fontRef>
            </p:style>
          </p:sp>
          <p:sp>
            <p:nvSpPr>
              <p:cNvPr id="20" name="Rectangle: Rounded Corners 6">
                <a:extLst>
                  <a:ext uri="{FF2B5EF4-FFF2-40B4-BE49-F238E27FC236}">
                    <a16:creationId xmlns:a16="http://schemas.microsoft.com/office/drawing/2014/main" xmlns="" id="{FE1722EF-9D1F-4841-8F9B-825F4806C445}"/>
                  </a:ext>
                </a:extLst>
              </p:cNvPr>
              <p:cNvSpPr txBox="1"/>
              <p:nvPr/>
            </p:nvSpPr>
            <p:spPr>
              <a:xfrm>
                <a:off x="4206747" y="783205"/>
                <a:ext cx="1604927" cy="598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dirty="0" err="1" smtClean="0">
                    <a:solidFill>
                      <a:schemeClr val="bg1"/>
                    </a:solidFill>
                    <a:latin typeface="Arial" panose="020B0604020202020204" pitchFamily="34" charset="0"/>
                    <a:cs typeface="Arial" panose="020B0604020202020204" pitchFamily="34" charset="0"/>
                  </a:rPr>
                  <a:t>XGBoost</a:t>
                </a:r>
                <a:endParaRPr lang="en-IN" sz="1400" b="1" kern="1200" dirty="0">
                  <a:solidFill>
                    <a:schemeClr val="bg1"/>
                  </a:solidFill>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xmlns="" id="{5A28C544-8689-45CD-B235-F70495E133B2}"/>
                </a:ext>
              </a:extLst>
            </p:cNvPr>
            <p:cNvGrpSpPr/>
            <p:nvPr/>
          </p:nvGrpSpPr>
          <p:grpSpPr>
            <a:xfrm>
              <a:off x="-1223617" y="1687359"/>
              <a:ext cx="2426117" cy="612952"/>
              <a:chOff x="6497703" y="813204"/>
              <a:chExt cx="2426117" cy="612952"/>
            </a:xfrm>
            <a:solidFill>
              <a:schemeClr val="tx1"/>
            </a:solidFill>
          </p:grpSpPr>
          <p:sp>
            <p:nvSpPr>
              <p:cNvPr id="17" name="Rectangle: Rounded Corners 15">
                <a:extLst>
                  <a:ext uri="{FF2B5EF4-FFF2-40B4-BE49-F238E27FC236}">
                    <a16:creationId xmlns:a16="http://schemas.microsoft.com/office/drawing/2014/main" xmlns="" id="{27A8B1E3-9515-4F7F-A665-6AF4241FDFFF}"/>
                  </a:ext>
                </a:extLst>
              </p:cNvPr>
              <p:cNvSpPr/>
              <p:nvPr/>
            </p:nvSpPr>
            <p:spPr>
              <a:xfrm>
                <a:off x="6497703" y="813204"/>
                <a:ext cx="2426117" cy="612952"/>
              </a:xfrm>
              <a:prstGeom prst="roundRect">
                <a:avLst/>
              </a:prstGeom>
              <a:grpFill/>
            </p:spPr>
            <p:style>
              <a:lnRef idx="0">
                <a:schemeClr val="lt1">
                  <a:hueOff val="0"/>
                  <a:satOff val="0"/>
                  <a:lumOff val="0"/>
                  <a:alphaOff val="0"/>
                </a:schemeClr>
              </a:lnRef>
              <a:fillRef idx="3">
                <a:schemeClr val="accent2">
                  <a:hueOff val="10241361"/>
                  <a:satOff val="-96585"/>
                  <a:lumOff val="-5686"/>
                  <a:alphaOff val="0"/>
                </a:schemeClr>
              </a:fillRef>
              <a:effectRef idx="2">
                <a:schemeClr val="accent2">
                  <a:hueOff val="10241361"/>
                  <a:satOff val="-96585"/>
                  <a:lumOff val="-5686"/>
                  <a:alphaOff val="0"/>
                </a:schemeClr>
              </a:effectRef>
              <a:fontRef idx="minor">
                <a:schemeClr val="lt1"/>
              </a:fontRef>
            </p:style>
          </p:sp>
          <p:sp>
            <p:nvSpPr>
              <p:cNvPr id="18" name="Rectangle: Rounded Corners 8">
                <a:extLst>
                  <a:ext uri="{FF2B5EF4-FFF2-40B4-BE49-F238E27FC236}">
                    <a16:creationId xmlns:a16="http://schemas.microsoft.com/office/drawing/2014/main" xmlns="" id="{F1A29740-8C22-4569-A3B2-732752E8D30F}"/>
                  </a:ext>
                </a:extLst>
              </p:cNvPr>
              <p:cNvSpPr txBox="1"/>
              <p:nvPr/>
            </p:nvSpPr>
            <p:spPr>
              <a:xfrm>
                <a:off x="6577643" y="873548"/>
                <a:ext cx="2318624" cy="5244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smtClean="0">
                    <a:solidFill>
                      <a:schemeClr val="bg1"/>
                    </a:solidFill>
                    <a:latin typeface="Arial" panose="020B0604020202020204" pitchFamily="34" charset="0"/>
                    <a:cs typeface="Arial" panose="020B0604020202020204" pitchFamily="34" charset="0"/>
                  </a:rPr>
                  <a:t>Random Forest</a:t>
                </a:r>
                <a:endParaRPr lang="en-IN" sz="1400" b="1" kern="1200" dirty="0">
                  <a:solidFill>
                    <a:schemeClr val="bg1"/>
                  </a:solidFill>
                  <a:latin typeface="Arial" panose="020B0604020202020204" pitchFamily="34" charset="0"/>
                  <a:cs typeface="Arial" panose="020B0604020202020204" pitchFamily="34" charset="0"/>
                </a:endParaRPr>
              </a:p>
            </p:txBody>
          </p:sp>
        </p:grpSp>
        <p:cxnSp>
          <p:nvCxnSpPr>
            <p:cNvPr id="9" name="Straight Arrow Connector 8">
              <a:extLst>
                <a:ext uri="{FF2B5EF4-FFF2-40B4-BE49-F238E27FC236}">
                  <a16:creationId xmlns:a16="http://schemas.microsoft.com/office/drawing/2014/main" xmlns="" id="{9E180C55-AEAC-48B5-9346-71331F473578}"/>
                </a:ext>
              </a:extLst>
            </p:cNvPr>
            <p:cNvCxnSpPr>
              <a:cxnSpLocks/>
              <a:stCxn id="21" idx="3"/>
              <a:endCxn id="20" idx="1"/>
            </p:cNvCxnSpPr>
            <p:nvPr/>
          </p:nvCxnSpPr>
          <p:spPr>
            <a:xfrm flipV="1">
              <a:off x="-4080486" y="1941598"/>
              <a:ext cx="565913" cy="1487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5F84B439-4CD8-449C-8FA7-7532AD3A48C7}"/>
                </a:ext>
              </a:extLst>
            </p:cNvPr>
            <p:cNvCxnSpPr>
              <a:cxnSpLocks/>
              <a:endCxn id="17" idx="1"/>
            </p:cNvCxnSpPr>
            <p:nvPr/>
          </p:nvCxnSpPr>
          <p:spPr>
            <a:xfrm flipV="1">
              <a:off x="-1730529" y="1993835"/>
              <a:ext cx="506912" cy="8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D7409EA5-B869-4EE9-B0CE-397AD3722A96}"/>
                </a:ext>
              </a:extLst>
            </p:cNvPr>
            <p:cNvSpPr txBox="1"/>
            <p:nvPr/>
          </p:nvSpPr>
          <p:spPr>
            <a:xfrm>
              <a:off x="-6075708" y="5183370"/>
              <a:ext cx="1552313" cy="461665"/>
            </a:xfrm>
            <a:prstGeom prst="rect">
              <a:avLst/>
            </a:prstGeom>
            <a:solidFill>
              <a:schemeClr val="tx1"/>
            </a:solidFill>
          </p:spPr>
          <p:txBody>
            <a:bodyPr wrap="square" rtlCol="0">
              <a:spAutoFit/>
            </a:bodyPr>
            <a:lstStyle/>
            <a:p>
              <a:pPr algn="ctr"/>
              <a:r>
                <a:rPr lang="en-IN" sz="1200" b="1" dirty="0" smtClean="0">
                  <a:solidFill>
                    <a:schemeClr val="bg1"/>
                  </a:solidFill>
                  <a:latin typeface="Arial" panose="020B0604020202020204" pitchFamily="34" charset="0"/>
                  <a:cs typeface="Arial" panose="020B0604020202020204" pitchFamily="34" charset="0"/>
                </a:rPr>
                <a:t>Sensitivity : 0.393</a:t>
              </a:r>
            </a:p>
            <a:p>
              <a:pPr algn="ctr"/>
              <a:r>
                <a:rPr lang="en-US" sz="1200" b="1" dirty="0" smtClean="0">
                  <a:solidFill>
                    <a:schemeClr val="bg1"/>
                  </a:solidFill>
                  <a:latin typeface="Arial" panose="020B0604020202020204" pitchFamily="34" charset="0"/>
                  <a:cs typeface="Arial" panose="020B0604020202020204" pitchFamily="34" charset="0"/>
                </a:rPr>
                <a:t>Specificity : 0.570</a:t>
              </a:r>
              <a:endParaRPr lang="en-IN" sz="1200" b="1"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16A9BCD7-D20E-4A21-BCC1-1D6D7CB6951D}"/>
                </a:ext>
              </a:extLst>
            </p:cNvPr>
            <p:cNvSpPr txBox="1"/>
            <p:nvPr/>
          </p:nvSpPr>
          <p:spPr>
            <a:xfrm>
              <a:off x="-3577393" y="5198451"/>
              <a:ext cx="1552313" cy="461665"/>
            </a:xfrm>
            <a:prstGeom prst="rect">
              <a:avLst/>
            </a:prstGeom>
            <a:solidFill>
              <a:schemeClr val="tx1"/>
            </a:solidFill>
          </p:spPr>
          <p:txBody>
            <a:bodyPr wrap="square" rtlCol="0">
              <a:spAutoFit/>
            </a:bodyPr>
            <a:lstStyle/>
            <a:p>
              <a:pPr algn="ctr"/>
              <a:r>
                <a:rPr lang="en-IN" sz="1200" b="1" dirty="0">
                  <a:solidFill>
                    <a:schemeClr val="bg1"/>
                  </a:solidFill>
                  <a:latin typeface="Arial" panose="020B0604020202020204" pitchFamily="34" charset="0"/>
                  <a:cs typeface="Arial" panose="020B0604020202020204" pitchFamily="34" charset="0"/>
                </a:rPr>
                <a:t>Sensitivity : </a:t>
              </a:r>
              <a:r>
                <a:rPr lang="en-IN" sz="1200" b="1" dirty="0" smtClean="0">
                  <a:solidFill>
                    <a:schemeClr val="bg1"/>
                  </a:solidFill>
                  <a:latin typeface="Arial" panose="020B0604020202020204" pitchFamily="34" charset="0"/>
                  <a:cs typeface="Arial" panose="020B0604020202020204" pitchFamily="34" charset="0"/>
                </a:rPr>
                <a:t>0.855</a:t>
              </a:r>
              <a:endParaRPr lang="en-IN" sz="1200" b="1" dirty="0">
                <a:solidFill>
                  <a:schemeClr val="bg1"/>
                </a:solidFill>
                <a:latin typeface="Arial" panose="020B0604020202020204" pitchFamily="34" charset="0"/>
                <a:cs typeface="Arial" panose="020B0604020202020204" pitchFamily="34" charset="0"/>
              </a:endParaRPr>
            </a:p>
            <a:p>
              <a:pPr algn="ctr"/>
              <a:r>
                <a:rPr lang="en-US" sz="1200" b="1" dirty="0">
                  <a:solidFill>
                    <a:schemeClr val="bg1"/>
                  </a:solidFill>
                  <a:latin typeface="Arial" panose="020B0604020202020204" pitchFamily="34" charset="0"/>
                  <a:cs typeface="Arial" panose="020B0604020202020204" pitchFamily="34" charset="0"/>
                </a:rPr>
                <a:t>Specificity : </a:t>
              </a:r>
              <a:r>
                <a:rPr lang="en-US" sz="1200" b="1" dirty="0" smtClean="0">
                  <a:solidFill>
                    <a:schemeClr val="bg1"/>
                  </a:solidFill>
                  <a:latin typeface="Arial" panose="020B0604020202020204" pitchFamily="34" charset="0"/>
                  <a:cs typeface="Arial" panose="020B0604020202020204" pitchFamily="34" charset="0"/>
                </a:rPr>
                <a:t>0.909</a:t>
              </a:r>
              <a:endParaRPr lang="en-IN" sz="1200" b="1"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xmlns="" id="{5801023E-3476-4C63-9881-D0120A129133}"/>
                </a:ext>
              </a:extLst>
            </p:cNvPr>
            <p:cNvSpPr txBox="1"/>
            <p:nvPr/>
          </p:nvSpPr>
          <p:spPr>
            <a:xfrm>
              <a:off x="-868200" y="5183370"/>
              <a:ext cx="1552313" cy="461665"/>
            </a:xfrm>
            <a:prstGeom prst="rect">
              <a:avLst/>
            </a:prstGeom>
            <a:solidFill>
              <a:schemeClr val="tx1"/>
            </a:solidFill>
          </p:spPr>
          <p:txBody>
            <a:bodyPr wrap="square" rtlCol="0">
              <a:spAutoFit/>
            </a:bodyPr>
            <a:lstStyle/>
            <a:p>
              <a:pPr algn="ctr"/>
              <a:r>
                <a:rPr lang="en-IN" sz="1200" b="1" dirty="0">
                  <a:solidFill>
                    <a:schemeClr val="bg1"/>
                  </a:solidFill>
                  <a:latin typeface="Arial" panose="020B0604020202020204" pitchFamily="34" charset="0"/>
                  <a:cs typeface="Arial" panose="020B0604020202020204" pitchFamily="34" charset="0"/>
                </a:rPr>
                <a:t>Sensitivity : </a:t>
              </a:r>
              <a:r>
                <a:rPr lang="en-IN" sz="1200" b="1" dirty="0" smtClean="0">
                  <a:solidFill>
                    <a:schemeClr val="bg1"/>
                  </a:solidFill>
                  <a:latin typeface="Arial" panose="020B0604020202020204" pitchFamily="34" charset="0"/>
                  <a:cs typeface="Arial" panose="020B0604020202020204" pitchFamily="34" charset="0"/>
                </a:rPr>
                <a:t>0.846</a:t>
              </a:r>
              <a:endParaRPr lang="en-IN" sz="1200" b="1" dirty="0">
                <a:solidFill>
                  <a:schemeClr val="bg1"/>
                </a:solidFill>
                <a:latin typeface="Arial" panose="020B0604020202020204" pitchFamily="34" charset="0"/>
                <a:cs typeface="Arial" panose="020B0604020202020204" pitchFamily="34" charset="0"/>
              </a:endParaRPr>
            </a:p>
            <a:p>
              <a:pPr algn="ctr"/>
              <a:r>
                <a:rPr lang="en-US" sz="1200" b="1" dirty="0">
                  <a:solidFill>
                    <a:schemeClr val="bg1"/>
                  </a:solidFill>
                  <a:latin typeface="Arial" panose="020B0604020202020204" pitchFamily="34" charset="0"/>
                  <a:cs typeface="Arial" panose="020B0604020202020204" pitchFamily="34" charset="0"/>
                </a:rPr>
                <a:t>Specificity : </a:t>
              </a:r>
              <a:r>
                <a:rPr lang="en-US" sz="1200" b="1" dirty="0" smtClean="0">
                  <a:solidFill>
                    <a:schemeClr val="bg1"/>
                  </a:solidFill>
                  <a:latin typeface="Arial" panose="020B0604020202020204" pitchFamily="34" charset="0"/>
                  <a:cs typeface="Arial" panose="020B0604020202020204" pitchFamily="34" charset="0"/>
                </a:rPr>
                <a:t>0.917</a:t>
              </a:r>
              <a:endParaRPr lang="en-IN" sz="1200" b="1" dirty="0">
                <a:solidFill>
                  <a:schemeClr val="bg1"/>
                </a:solidFill>
                <a:latin typeface="Arial" panose="020B0604020202020204" pitchFamily="34" charset="0"/>
                <a:cs typeface="Arial" panose="020B0604020202020204" pitchFamily="34" charset="0"/>
              </a:endParaRPr>
            </a:p>
          </p:txBody>
        </p:sp>
      </p:grpSp>
      <p:sp>
        <p:nvSpPr>
          <p:cNvPr id="25" name="Title 1"/>
          <p:cNvSpPr>
            <a:spLocks noGrp="1"/>
          </p:cNvSpPr>
          <p:nvPr>
            <p:ph type="title"/>
          </p:nvPr>
        </p:nvSpPr>
        <p:spPr>
          <a:xfrm>
            <a:off x="700021" y="0"/>
            <a:ext cx="8686801" cy="1066800"/>
          </a:xfrm>
        </p:spPr>
        <p:txBody>
          <a:bodyPr/>
          <a:lstStyle/>
          <a:p>
            <a:r>
              <a:rPr lang="en-US" dirty="0" smtClean="0"/>
              <a:t>Improving Sensitivity &amp; Specificity</a:t>
            </a:r>
            <a:endParaRPr lang="en-IN" dirty="0"/>
          </a:p>
        </p:txBody>
      </p:sp>
      <p:pic>
        <p:nvPicPr>
          <p:cNvPr id="27" name="Picture 26"/>
          <p:cNvPicPr>
            <a:picLocks noChangeAspect="1"/>
          </p:cNvPicPr>
          <p:nvPr/>
        </p:nvPicPr>
        <p:blipFill rotWithShape="1">
          <a:blip r:embed="rId2" cstate="print">
            <a:extLst>
              <a:ext uri="{28A0092B-C50C-407E-A947-70E740481C1C}">
                <a14:useLocalDpi xmlns:a14="http://schemas.microsoft.com/office/drawing/2010/main" val="0"/>
              </a:ext>
            </a:extLst>
          </a:blip>
          <a:srcRect l="21905" r="9988"/>
          <a:stretch/>
        </p:blipFill>
        <p:spPr>
          <a:xfrm>
            <a:off x="1528803" y="2675262"/>
            <a:ext cx="2666999" cy="2349543"/>
          </a:xfrm>
          <a:prstGeom prst="rect">
            <a:avLst/>
          </a:prstGeom>
        </p:spPr>
      </p:pic>
      <p:pic>
        <p:nvPicPr>
          <p:cNvPr id="28" name="Picture 27"/>
          <p:cNvPicPr>
            <a:picLocks noChangeAspect="1"/>
          </p:cNvPicPr>
          <p:nvPr/>
        </p:nvPicPr>
        <p:blipFill rotWithShape="1">
          <a:blip r:embed="rId3" cstate="print">
            <a:extLst>
              <a:ext uri="{28A0092B-C50C-407E-A947-70E740481C1C}">
                <a14:useLocalDpi xmlns:a14="http://schemas.microsoft.com/office/drawing/2010/main" val="0"/>
              </a:ext>
            </a:extLst>
          </a:blip>
          <a:srcRect l="23818" r="12210"/>
          <a:stretch/>
        </p:blipFill>
        <p:spPr>
          <a:xfrm>
            <a:off x="4673361" y="2675262"/>
            <a:ext cx="2505103" cy="2349542"/>
          </a:xfrm>
          <a:prstGeom prst="rect">
            <a:avLst/>
          </a:prstGeom>
        </p:spPr>
      </p:pic>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2987" r="11613"/>
          <a:stretch/>
        </p:blipFill>
        <p:spPr>
          <a:xfrm>
            <a:off x="8146251" y="2723853"/>
            <a:ext cx="2455111" cy="2252360"/>
          </a:xfrm>
          <a:prstGeom prst="rect">
            <a:avLst/>
          </a:prstGeom>
        </p:spPr>
      </p:pic>
      <p:sp>
        <p:nvSpPr>
          <p:cNvPr id="30" name="Rectangle 29"/>
          <p:cNvSpPr/>
          <p:nvPr/>
        </p:nvSpPr>
        <p:spPr>
          <a:xfrm>
            <a:off x="2360612" y="6172200"/>
            <a:ext cx="1008609" cy="276999"/>
          </a:xfrm>
          <a:prstGeom prst="rect">
            <a:avLst/>
          </a:prstGeom>
        </p:spPr>
        <p:txBody>
          <a:bodyPr wrap="none">
            <a:spAutoFit/>
          </a:bodyPr>
          <a:lstStyle/>
          <a:p>
            <a:r>
              <a:rPr lang="en-IN" sz="1200" dirty="0" smtClean="0">
                <a:latin typeface="Times New Roman" pitchFamily="18" charset="0"/>
                <a:cs typeface="Times New Roman" pitchFamily="18" charset="0"/>
              </a:rPr>
              <a:t>Sensitivity =</a:t>
            </a:r>
            <a:endParaRPr lang="en-IN" sz="12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1" name="TextBox 30"/>
              <p:cNvSpPr txBox="1"/>
              <p:nvPr/>
            </p:nvSpPr>
            <p:spPr>
              <a:xfrm>
                <a:off x="3219104" y="6073550"/>
                <a:ext cx="2173993" cy="474297"/>
              </a:xfrm>
              <a:prstGeom prst="rect">
                <a:avLst/>
              </a:prstGeom>
              <a:noFill/>
              <a:ln>
                <a:noFill/>
              </a:ln>
            </p:spPr>
            <p:txBody>
              <a:bodyPr wrap="none" rtlCol="0" anchor="ctr" anchorCtr="1">
                <a:spAutoFit/>
              </a:bodyPr>
              <a:lstStyle/>
              <a:p>
                <a14:m>
                  <m:oMathPara xmlns:m="http://schemas.openxmlformats.org/officeDocument/2006/math">
                    <m:oMathParaPr>
                      <m:jc m:val="centerGroup"/>
                    </m:oMathParaPr>
                    <m:oMath xmlns:m="http://schemas.openxmlformats.org/officeDocument/2006/math">
                      <m:f>
                        <m:fPr>
                          <m:ctrlPr>
                            <a:rPr lang="en-IN" sz="1200" i="1" smtClean="0">
                              <a:latin typeface="Cambria Math"/>
                            </a:rPr>
                          </m:ctrlPr>
                        </m:fPr>
                        <m:num>
                          <m:r>
                            <m:rPr>
                              <m:nor/>
                            </m:rPr>
                            <a:rPr lang="en-IN" sz="1200" dirty="0">
                              <a:latin typeface="Times New Roman" pitchFamily="18" charset="0"/>
                              <a:cs typeface="Times New Roman" pitchFamily="18" charset="0"/>
                            </a:rPr>
                            <m:t>True</m:t>
                          </m:r>
                          <m:r>
                            <m:rPr>
                              <m:nor/>
                            </m:rPr>
                            <a:rPr lang="en-IN" sz="1200" dirty="0">
                              <a:latin typeface="Times New Roman" pitchFamily="18" charset="0"/>
                              <a:cs typeface="Times New Roman" pitchFamily="18" charset="0"/>
                            </a:rPr>
                            <m:t> </m:t>
                          </m:r>
                          <m:r>
                            <m:rPr>
                              <m:nor/>
                            </m:rPr>
                            <a:rPr lang="en-US" sz="1200" b="0" i="0" dirty="0" smtClean="0">
                              <a:latin typeface="Times New Roman" pitchFamily="18" charset="0"/>
                              <a:cs typeface="Times New Roman" pitchFamily="18" charset="0"/>
                            </a:rPr>
                            <m:t>P</m:t>
                          </m:r>
                          <m:r>
                            <m:rPr>
                              <m:nor/>
                            </m:rPr>
                            <a:rPr lang="en-IN" sz="1200" dirty="0">
                              <a:latin typeface="Times New Roman" pitchFamily="18" charset="0"/>
                              <a:cs typeface="Times New Roman" pitchFamily="18" charset="0"/>
                            </a:rPr>
                            <m:t>ositive</m:t>
                          </m:r>
                        </m:num>
                        <m:den>
                          <m:r>
                            <m:rPr>
                              <m:nor/>
                            </m:rPr>
                            <a:rPr lang="en-IN" sz="1200" dirty="0">
                              <a:latin typeface="Times New Roman" pitchFamily="18" charset="0"/>
                              <a:cs typeface="Times New Roman" pitchFamily="18" charset="0"/>
                            </a:rPr>
                            <m:t>True</m:t>
                          </m:r>
                          <m:r>
                            <m:rPr>
                              <m:nor/>
                            </m:rPr>
                            <a:rPr lang="en-IN" sz="1200" dirty="0">
                              <a:latin typeface="Times New Roman" pitchFamily="18" charset="0"/>
                              <a:cs typeface="Times New Roman" pitchFamily="18" charset="0"/>
                            </a:rPr>
                            <m:t> </m:t>
                          </m:r>
                          <m:r>
                            <m:rPr>
                              <m:nor/>
                            </m:rPr>
                            <a:rPr lang="en-IN" sz="1200" dirty="0">
                              <a:latin typeface="Times New Roman" pitchFamily="18" charset="0"/>
                              <a:cs typeface="Times New Roman" pitchFamily="18" charset="0"/>
                            </a:rPr>
                            <m:t>Positive</m:t>
                          </m:r>
                          <m:r>
                            <m:rPr>
                              <m:nor/>
                            </m:rPr>
                            <a:rPr lang="en-IN" sz="1200" dirty="0">
                              <a:latin typeface="Times New Roman" pitchFamily="18" charset="0"/>
                              <a:cs typeface="Times New Roman" pitchFamily="18" charset="0"/>
                            </a:rPr>
                            <m:t> + </m:t>
                          </m:r>
                          <m:r>
                            <m:rPr>
                              <m:nor/>
                            </m:rPr>
                            <a:rPr lang="en-IN" sz="1200" dirty="0">
                              <a:latin typeface="Times New Roman" pitchFamily="18" charset="0"/>
                              <a:cs typeface="Times New Roman" pitchFamily="18" charset="0"/>
                            </a:rPr>
                            <m:t>False</m:t>
                          </m:r>
                          <m:r>
                            <m:rPr>
                              <m:nor/>
                            </m:rPr>
                            <a:rPr lang="en-IN" sz="1200" dirty="0">
                              <a:latin typeface="Times New Roman" pitchFamily="18" charset="0"/>
                              <a:cs typeface="Times New Roman" pitchFamily="18" charset="0"/>
                            </a:rPr>
                            <m:t> </m:t>
                          </m:r>
                          <m:r>
                            <m:rPr>
                              <m:nor/>
                            </m:rPr>
                            <a:rPr lang="en-IN" sz="1200" dirty="0">
                              <a:latin typeface="Times New Roman" pitchFamily="18" charset="0"/>
                              <a:cs typeface="Times New Roman" pitchFamily="18" charset="0"/>
                            </a:rPr>
                            <m:t>Negative</m:t>
                          </m:r>
                          <m:r>
                            <m:rPr>
                              <m:nor/>
                            </m:rPr>
                            <a:rPr lang="en-IN" sz="1200" dirty="0">
                              <a:latin typeface="Times New Roman" pitchFamily="18" charset="0"/>
                              <a:cs typeface="Times New Roman" pitchFamily="18" charset="0"/>
                            </a:rPr>
                            <m:t> </m:t>
                          </m:r>
                        </m:den>
                      </m:f>
                    </m:oMath>
                  </m:oMathPara>
                </a14:m>
                <a:endParaRPr lang="en-IN" sz="1200" dirty="0" smtClean="0">
                  <a:latin typeface="Times New Roman" pitchFamily="18" charset="0"/>
                  <a:cs typeface="Times New Roman" pitchFamily="18"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3219104" y="6073550"/>
                <a:ext cx="2173993" cy="474297"/>
              </a:xfrm>
              <a:prstGeom prst="rect">
                <a:avLst/>
              </a:prstGeom>
              <a:blipFill rotWithShape="1">
                <a:blip r:embed="rId5"/>
                <a:stretch>
                  <a:fillRect b="-5128"/>
                </a:stretch>
              </a:blipFill>
              <a:ln>
                <a:noFill/>
              </a:ln>
            </p:spPr>
            <p:txBody>
              <a:bodyPr/>
              <a:lstStyle/>
              <a:p>
                <a:r>
                  <a:rPr lang="en-IN">
                    <a:noFill/>
                  </a:rPr>
                  <a:t> </a:t>
                </a:r>
              </a:p>
            </p:txBody>
          </p:sp>
        </mc:Fallback>
      </mc:AlternateContent>
      <p:sp>
        <p:nvSpPr>
          <p:cNvPr id="32" name="Rectangle 31"/>
          <p:cNvSpPr/>
          <p:nvPr/>
        </p:nvSpPr>
        <p:spPr>
          <a:xfrm>
            <a:off x="5951619" y="6186100"/>
            <a:ext cx="1008609" cy="276999"/>
          </a:xfrm>
          <a:prstGeom prst="rect">
            <a:avLst/>
          </a:prstGeom>
        </p:spPr>
        <p:txBody>
          <a:bodyPr wrap="none">
            <a:spAutoFit/>
          </a:bodyPr>
          <a:lstStyle/>
          <a:p>
            <a:r>
              <a:rPr lang="en-IN" sz="1200" dirty="0" smtClean="0">
                <a:latin typeface="Times New Roman" pitchFamily="18" charset="0"/>
                <a:cs typeface="Times New Roman" pitchFamily="18" charset="0"/>
              </a:rPr>
              <a:t>Specificity =</a:t>
            </a:r>
            <a:endParaRPr lang="en-IN" sz="12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3" name="TextBox 32"/>
              <p:cNvSpPr txBox="1"/>
              <p:nvPr/>
            </p:nvSpPr>
            <p:spPr>
              <a:xfrm>
                <a:off x="6937638" y="6087450"/>
                <a:ext cx="2173993" cy="474297"/>
              </a:xfrm>
              <a:prstGeom prst="rect">
                <a:avLst/>
              </a:prstGeom>
              <a:noFill/>
              <a:ln>
                <a:noFill/>
              </a:ln>
            </p:spPr>
            <p:txBody>
              <a:bodyPr wrap="none" rtlCol="0" anchor="ctr" anchorCtr="1">
                <a:spAutoFit/>
              </a:bodyPr>
              <a:lstStyle/>
              <a:p>
                <a14:m>
                  <m:oMathPara xmlns:m="http://schemas.openxmlformats.org/officeDocument/2006/math">
                    <m:oMathParaPr>
                      <m:jc m:val="centerGroup"/>
                    </m:oMathParaPr>
                    <m:oMath xmlns:m="http://schemas.openxmlformats.org/officeDocument/2006/math">
                      <m:f>
                        <m:fPr>
                          <m:ctrlPr>
                            <a:rPr lang="en-IN" sz="1200" smtClean="0">
                              <a:latin typeface="Cambria Math"/>
                            </a:rPr>
                          </m:ctrlPr>
                        </m:fPr>
                        <m:num>
                          <m:r>
                            <m:rPr>
                              <m:nor/>
                            </m:rPr>
                            <a:rPr lang="en-IN" sz="1200" dirty="0">
                              <a:latin typeface="Times New Roman" pitchFamily="18" charset="0"/>
                              <a:cs typeface="Times New Roman" pitchFamily="18" charset="0"/>
                            </a:rPr>
                            <m:t>True</m:t>
                          </m:r>
                          <m:r>
                            <m:rPr>
                              <m:nor/>
                            </m:rPr>
                            <a:rPr lang="en-IN" sz="1200" dirty="0">
                              <a:latin typeface="Times New Roman" pitchFamily="18" charset="0"/>
                              <a:cs typeface="Times New Roman" pitchFamily="18" charset="0"/>
                            </a:rPr>
                            <m:t> </m:t>
                          </m:r>
                          <m:r>
                            <m:rPr>
                              <m:nor/>
                            </m:rPr>
                            <a:rPr lang="en-US" sz="1200" b="0" dirty="0" smtClean="0">
                              <a:latin typeface="Times New Roman" pitchFamily="18" charset="0"/>
                              <a:cs typeface="Times New Roman" pitchFamily="18" charset="0"/>
                            </a:rPr>
                            <m:t>Negative</m:t>
                          </m:r>
                        </m:num>
                        <m:den>
                          <m:r>
                            <m:rPr>
                              <m:nor/>
                            </m:rPr>
                            <a:rPr lang="en-US" sz="1200" b="0" dirty="0" smtClean="0">
                              <a:latin typeface="Times New Roman" pitchFamily="18" charset="0"/>
                              <a:cs typeface="Times New Roman" pitchFamily="18" charset="0"/>
                            </a:rPr>
                            <m:t>False</m:t>
                          </m:r>
                          <m:r>
                            <m:rPr>
                              <m:nor/>
                            </m:rPr>
                            <a:rPr lang="en-IN" sz="1200" dirty="0">
                              <a:latin typeface="Times New Roman" pitchFamily="18" charset="0"/>
                              <a:cs typeface="Times New Roman" pitchFamily="18" charset="0"/>
                            </a:rPr>
                            <m:t> </m:t>
                          </m:r>
                          <m:r>
                            <m:rPr>
                              <m:nor/>
                            </m:rPr>
                            <a:rPr lang="en-IN" sz="1200" dirty="0">
                              <a:latin typeface="Times New Roman" pitchFamily="18" charset="0"/>
                              <a:cs typeface="Times New Roman" pitchFamily="18" charset="0"/>
                            </a:rPr>
                            <m:t>Positive</m:t>
                          </m:r>
                          <m:r>
                            <m:rPr>
                              <m:nor/>
                            </m:rPr>
                            <a:rPr lang="en-IN" sz="1200" dirty="0">
                              <a:latin typeface="Times New Roman" pitchFamily="18" charset="0"/>
                              <a:cs typeface="Times New Roman" pitchFamily="18" charset="0"/>
                            </a:rPr>
                            <m:t> + </m:t>
                          </m:r>
                          <m:r>
                            <m:rPr>
                              <m:nor/>
                            </m:rPr>
                            <a:rPr lang="en-US" sz="1200" b="0" dirty="0" smtClean="0">
                              <a:latin typeface="Times New Roman" pitchFamily="18" charset="0"/>
                              <a:cs typeface="Times New Roman" pitchFamily="18" charset="0"/>
                            </a:rPr>
                            <m:t>True</m:t>
                          </m:r>
                          <m:r>
                            <m:rPr>
                              <m:nor/>
                            </m:rPr>
                            <a:rPr lang="en-IN" sz="1200" dirty="0">
                              <a:latin typeface="Times New Roman" pitchFamily="18" charset="0"/>
                              <a:cs typeface="Times New Roman" pitchFamily="18" charset="0"/>
                            </a:rPr>
                            <m:t> </m:t>
                          </m:r>
                          <m:r>
                            <m:rPr>
                              <m:nor/>
                            </m:rPr>
                            <a:rPr lang="en-IN" sz="1200" dirty="0">
                              <a:latin typeface="Times New Roman" pitchFamily="18" charset="0"/>
                              <a:cs typeface="Times New Roman" pitchFamily="18" charset="0"/>
                            </a:rPr>
                            <m:t>Negative</m:t>
                          </m:r>
                          <m:r>
                            <m:rPr>
                              <m:nor/>
                            </m:rPr>
                            <a:rPr lang="en-IN" sz="1200" dirty="0">
                              <a:latin typeface="Times New Roman" pitchFamily="18" charset="0"/>
                              <a:cs typeface="Times New Roman" pitchFamily="18" charset="0"/>
                            </a:rPr>
                            <m:t> </m:t>
                          </m:r>
                        </m:den>
                      </m:f>
                    </m:oMath>
                  </m:oMathPara>
                </a14:m>
                <a:endParaRPr lang="en-IN" sz="1200" dirty="0" smtClean="0">
                  <a:latin typeface="Times New Roman" pitchFamily="18" charset="0"/>
                  <a:cs typeface="Times New Roman"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6937638" y="6087450"/>
                <a:ext cx="2173993" cy="474297"/>
              </a:xfrm>
              <a:prstGeom prst="rect">
                <a:avLst/>
              </a:prstGeom>
              <a:blipFill rotWithShape="1">
                <a:blip r:embed="rId6"/>
                <a:stretch>
                  <a:fillRect b="-5195"/>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7852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25E-6 0 L 0.55091 0 " pathEditMode="relative" rAng="0" ptsTypes="AA">
                                      <p:cBhvr>
                                        <p:cTn id="6" dur="2000" fill="hold"/>
                                        <p:tgtEl>
                                          <p:spTgt spid="3"/>
                                        </p:tgtEl>
                                        <p:attrNameLst>
                                          <p:attrName>ppt_x</p:attrName>
                                          <p:attrName>ppt_y</p:attrName>
                                        </p:attrNameLst>
                                      </p:cBhvr>
                                      <p:rCtr x="2753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BFAE1-45D3-4B3B-81D2-0BF25FA84FB8}"/>
              </a:ext>
            </a:extLst>
          </p:cNvPr>
          <p:cNvSpPr>
            <a:spLocks noGrp="1"/>
          </p:cNvSpPr>
          <p:nvPr>
            <p:ph type="title"/>
          </p:nvPr>
        </p:nvSpPr>
        <p:spPr>
          <a:xfrm>
            <a:off x="1009241" y="9659"/>
            <a:ext cx="8686801" cy="1066800"/>
          </a:xfrm>
        </p:spPr>
        <p:txBody>
          <a:bodyPr/>
          <a:lstStyle/>
          <a:p>
            <a:r>
              <a:rPr lang="en-US" dirty="0"/>
              <a:t>SWOT </a:t>
            </a:r>
            <a:r>
              <a:rPr lang="en-US" dirty="0" smtClean="0"/>
              <a:t>Analysis</a:t>
            </a:r>
            <a:endParaRPr lang="en-US" dirty="0"/>
          </a:p>
        </p:txBody>
      </p:sp>
      <p:sp>
        <p:nvSpPr>
          <p:cNvPr id="3" name="Rectangle 2">
            <a:extLst>
              <a:ext uri="{FF2B5EF4-FFF2-40B4-BE49-F238E27FC236}">
                <a16:creationId xmlns:a16="http://schemas.microsoft.com/office/drawing/2014/main" xmlns="" id="{4622D43C-FB8D-4EA2-B259-A72786D461B8}"/>
              </a:ext>
            </a:extLst>
          </p:cNvPr>
          <p:cNvSpPr/>
          <p:nvPr/>
        </p:nvSpPr>
        <p:spPr>
          <a:xfrm>
            <a:off x="973854" y="1297575"/>
            <a:ext cx="5058362" cy="2194560"/>
          </a:xfrm>
          <a:prstGeom prst="rect">
            <a:avLst/>
          </a:prstGeom>
          <a:solidFill>
            <a:srgbClr val="A2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85000"/>
                    <a:lumOff val="15000"/>
                  </a:schemeClr>
                </a:solidFill>
              </a:rPr>
              <a:t>Strengths</a:t>
            </a:r>
          </a:p>
        </p:txBody>
      </p:sp>
      <p:sp>
        <p:nvSpPr>
          <p:cNvPr id="4" name="Rectangle 3">
            <a:extLst>
              <a:ext uri="{FF2B5EF4-FFF2-40B4-BE49-F238E27FC236}">
                <a16:creationId xmlns:a16="http://schemas.microsoft.com/office/drawing/2014/main" xmlns="" id="{D0F264F1-5526-4A62-9643-D20417380748}"/>
              </a:ext>
            </a:extLst>
          </p:cNvPr>
          <p:cNvSpPr/>
          <p:nvPr/>
        </p:nvSpPr>
        <p:spPr>
          <a:xfrm>
            <a:off x="6156610" y="1297575"/>
            <a:ext cx="5058362" cy="2194560"/>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85000"/>
                    <a:lumOff val="15000"/>
                  </a:schemeClr>
                </a:solidFill>
              </a:rPr>
              <a:t>Weaknesses</a:t>
            </a:r>
          </a:p>
        </p:txBody>
      </p:sp>
      <p:sp>
        <p:nvSpPr>
          <p:cNvPr id="5" name="Rectangle 4">
            <a:extLst>
              <a:ext uri="{FF2B5EF4-FFF2-40B4-BE49-F238E27FC236}">
                <a16:creationId xmlns:a16="http://schemas.microsoft.com/office/drawing/2014/main" xmlns="" id="{BACBBF7D-733F-4556-AEB6-FDEFFE7CD129}"/>
              </a:ext>
            </a:extLst>
          </p:cNvPr>
          <p:cNvSpPr/>
          <p:nvPr/>
        </p:nvSpPr>
        <p:spPr>
          <a:xfrm>
            <a:off x="6156610" y="3593863"/>
            <a:ext cx="5058362" cy="2194560"/>
          </a:xfrm>
          <a:prstGeom prst="rect">
            <a:avLst/>
          </a:prstGeom>
          <a:solidFill>
            <a:srgbClr val="C130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Threats</a:t>
            </a:r>
          </a:p>
        </p:txBody>
      </p:sp>
      <p:sp>
        <p:nvSpPr>
          <p:cNvPr id="6" name="Rectangle 5">
            <a:extLst>
              <a:ext uri="{FF2B5EF4-FFF2-40B4-BE49-F238E27FC236}">
                <a16:creationId xmlns:a16="http://schemas.microsoft.com/office/drawing/2014/main" xmlns="" id="{33E93473-BE02-45AC-8023-286B4B8BB638}"/>
              </a:ext>
            </a:extLst>
          </p:cNvPr>
          <p:cNvSpPr/>
          <p:nvPr/>
        </p:nvSpPr>
        <p:spPr>
          <a:xfrm>
            <a:off x="973855" y="3593863"/>
            <a:ext cx="5058362" cy="2194560"/>
          </a:xfrm>
          <a:prstGeom prst="rect">
            <a:avLst/>
          </a:prstGeom>
          <a:solidFill>
            <a:srgbClr val="4CC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85000"/>
                    <a:lumOff val="15000"/>
                  </a:schemeClr>
                </a:solidFill>
              </a:rPr>
              <a:t>Opportunities</a:t>
            </a:r>
          </a:p>
        </p:txBody>
      </p:sp>
      <p:grpSp>
        <p:nvGrpSpPr>
          <p:cNvPr id="117" name="Group 116">
            <a:extLst>
              <a:ext uri="{FF2B5EF4-FFF2-40B4-BE49-F238E27FC236}">
                <a16:creationId xmlns:a16="http://schemas.microsoft.com/office/drawing/2014/main" xmlns="" id="{FEB663F0-BA66-4EEA-B01B-9453E13F1558}"/>
              </a:ext>
            </a:extLst>
          </p:cNvPr>
          <p:cNvGrpSpPr/>
          <p:nvPr/>
        </p:nvGrpSpPr>
        <p:grpSpPr>
          <a:xfrm>
            <a:off x="3772165" y="1642879"/>
            <a:ext cx="2020503" cy="701273"/>
            <a:chOff x="5938157" y="1835974"/>
            <a:chExt cx="2569464" cy="739056"/>
          </a:xfrm>
        </p:grpSpPr>
        <p:sp>
          <p:nvSpPr>
            <p:cNvPr id="118" name="Rectangle 117">
              <a:extLst>
                <a:ext uri="{FF2B5EF4-FFF2-40B4-BE49-F238E27FC236}">
                  <a16:creationId xmlns:a16="http://schemas.microsoft.com/office/drawing/2014/main" xmlns="" id="{C704362B-F17E-4B82-9FAC-EE6E6F9E072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cap="all" noProof="1"/>
            </a:p>
          </p:txBody>
        </p:sp>
        <p:grpSp>
          <p:nvGrpSpPr>
            <p:cNvPr id="119" name="Group 118">
              <a:extLst>
                <a:ext uri="{FF2B5EF4-FFF2-40B4-BE49-F238E27FC236}">
                  <a16:creationId xmlns:a16="http://schemas.microsoft.com/office/drawing/2014/main" xmlns="" id="{CC4FACBD-DA80-4A41-BC2C-8B4F29007642}"/>
                </a:ext>
              </a:extLst>
            </p:cNvPr>
            <p:cNvGrpSpPr/>
            <p:nvPr/>
          </p:nvGrpSpPr>
          <p:grpSpPr>
            <a:xfrm>
              <a:off x="5938157" y="1835974"/>
              <a:ext cx="2569464" cy="739056"/>
              <a:chOff x="5921828" y="3429000"/>
              <a:chExt cx="2569464" cy="739056"/>
            </a:xfrm>
            <a:effectLst/>
          </p:grpSpPr>
          <p:sp>
            <p:nvSpPr>
              <p:cNvPr id="120" name="Rectangle 119">
                <a:extLst>
                  <a:ext uri="{FF2B5EF4-FFF2-40B4-BE49-F238E27FC236}">
                    <a16:creationId xmlns:a16="http://schemas.microsoft.com/office/drawing/2014/main" xmlns="" id="{6CB61C79-217B-47F3-BB80-B3AD29C428BC}"/>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Actionable insights decided </a:t>
                </a:r>
                <a:r>
                  <a:rPr lang="en-US" sz="1350" noProof="1" smtClean="0">
                    <a:solidFill>
                      <a:schemeClr val="tx1"/>
                    </a:solidFill>
                  </a:rPr>
                  <a:t>connecting </a:t>
                </a:r>
                <a:r>
                  <a:rPr lang="en-US" sz="1350" noProof="1" smtClean="0">
                    <a:solidFill>
                      <a:schemeClr val="tx1"/>
                    </a:solidFill>
                  </a:rPr>
                  <a:t>all the relevant factors</a:t>
                </a:r>
                <a:endParaRPr lang="en-US" sz="1350" noProof="1">
                  <a:solidFill>
                    <a:schemeClr val="tx1"/>
                  </a:solidFill>
                </a:endParaRPr>
              </a:p>
            </p:txBody>
          </p:sp>
          <p:sp>
            <p:nvSpPr>
              <p:cNvPr id="121" name="Rectangle 120">
                <a:extLst>
                  <a:ext uri="{FF2B5EF4-FFF2-40B4-BE49-F238E27FC236}">
                    <a16:creationId xmlns:a16="http://schemas.microsoft.com/office/drawing/2014/main" xmlns="" id="{5316431A-D9DB-4A2B-903B-06779B4500FA}"/>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i="1" cap="all" noProof="1"/>
              </a:p>
            </p:txBody>
          </p:sp>
        </p:grpSp>
      </p:grpSp>
      <p:grpSp>
        <p:nvGrpSpPr>
          <p:cNvPr id="137" name="Group 136">
            <a:extLst>
              <a:ext uri="{FF2B5EF4-FFF2-40B4-BE49-F238E27FC236}">
                <a16:creationId xmlns:a16="http://schemas.microsoft.com/office/drawing/2014/main" xmlns="" id="{E5B2E6C5-DC97-4583-B715-879D142A7D35}"/>
              </a:ext>
            </a:extLst>
          </p:cNvPr>
          <p:cNvGrpSpPr/>
          <p:nvPr/>
        </p:nvGrpSpPr>
        <p:grpSpPr>
          <a:xfrm>
            <a:off x="3777475" y="4419042"/>
            <a:ext cx="2020503" cy="522883"/>
            <a:chOff x="5938157" y="2023976"/>
            <a:chExt cx="2569464" cy="551054"/>
          </a:xfrm>
        </p:grpSpPr>
        <p:sp>
          <p:nvSpPr>
            <p:cNvPr id="138" name="Rectangle 137">
              <a:extLst>
                <a:ext uri="{FF2B5EF4-FFF2-40B4-BE49-F238E27FC236}">
                  <a16:creationId xmlns:a16="http://schemas.microsoft.com/office/drawing/2014/main" xmlns="" id="{27122F71-FD34-4AF2-8F5F-3C630B8414B8}"/>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39" name="Group 138">
              <a:extLst>
                <a:ext uri="{FF2B5EF4-FFF2-40B4-BE49-F238E27FC236}">
                  <a16:creationId xmlns:a16="http://schemas.microsoft.com/office/drawing/2014/main" xmlns="" id="{E31F38D3-81CD-4DD6-82CA-E4201DC34ABF}"/>
                </a:ext>
              </a:extLst>
            </p:cNvPr>
            <p:cNvGrpSpPr/>
            <p:nvPr/>
          </p:nvGrpSpPr>
          <p:grpSpPr>
            <a:xfrm>
              <a:off x="5938157" y="2023976"/>
              <a:ext cx="2569464" cy="551054"/>
              <a:chOff x="5921828" y="3617002"/>
              <a:chExt cx="2569464" cy="551054"/>
            </a:xfrm>
            <a:effectLst/>
          </p:grpSpPr>
          <p:sp>
            <p:nvSpPr>
              <p:cNvPr id="140" name="Rectangle 139">
                <a:extLst>
                  <a:ext uri="{FF2B5EF4-FFF2-40B4-BE49-F238E27FC236}">
                    <a16:creationId xmlns:a16="http://schemas.microsoft.com/office/drawing/2014/main" xmlns="" id="{E1A0D003-F160-45DD-81D0-F1C22EB6AA6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Potential to set new trends in Retail . </a:t>
                </a:r>
                <a:endParaRPr lang="en-US" sz="1350" noProof="1">
                  <a:solidFill>
                    <a:schemeClr val="tx1"/>
                  </a:solidFill>
                </a:endParaRPr>
              </a:p>
            </p:txBody>
          </p:sp>
          <p:sp>
            <p:nvSpPr>
              <p:cNvPr id="141" name="Rectangle 140">
                <a:extLst>
                  <a:ext uri="{FF2B5EF4-FFF2-40B4-BE49-F238E27FC236}">
                    <a16:creationId xmlns:a16="http://schemas.microsoft.com/office/drawing/2014/main" xmlns="" id="{F402C585-91C3-4B48-AF9C-BE2CB2C7B13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42" name="Group 141">
            <a:extLst>
              <a:ext uri="{FF2B5EF4-FFF2-40B4-BE49-F238E27FC236}">
                <a16:creationId xmlns:a16="http://schemas.microsoft.com/office/drawing/2014/main" xmlns="" id="{AD83D2E6-1174-4BAA-929E-C58535A523B9}"/>
              </a:ext>
            </a:extLst>
          </p:cNvPr>
          <p:cNvGrpSpPr/>
          <p:nvPr/>
        </p:nvGrpSpPr>
        <p:grpSpPr>
          <a:xfrm>
            <a:off x="1362758" y="4027285"/>
            <a:ext cx="2020503" cy="701273"/>
            <a:chOff x="5938157" y="1835974"/>
            <a:chExt cx="2569464" cy="739056"/>
          </a:xfrm>
        </p:grpSpPr>
        <p:sp>
          <p:nvSpPr>
            <p:cNvPr id="143" name="Rectangle 142">
              <a:extLst>
                <a:ext uri="{FF2B5EF4-FFF2-40B4-BE49-F238E27FC236}">
                  <a16:creationId xmlns:a16="http://schemas.microsoft.com/office/drawing/2014/main" xmlns="" id="{FBFE57C6-0773-463F-881B-15490B18938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44" name="Group 143">
              <a:extLst>
                <a:ext uri="{FF2B5EF4-FFF2-40B4-BE49-F238E27FC236}">
                  <a16:creationId xmlns:a16="http://schemas.microsoft.com/office/drawing/2014/main" xmlns="" id="{2F066F84-2E3E-4E4F-8A16-1074FB3DD4D8}"/>
                </a:ext>
              </a:extLst>
            </p:cNvPr>
            <p:cNvGrpSpPr/>
            <p:nvPr/>
          </p:nvGrpSpPr>
          <p:grpSpPr>
            <a:xfrm>
              <a:off x="5938157" y="1835974"/>
              <a:ext cx="2569464" cy="739056"/>
              <a:chOff x="5921828" y="3429000"/>
              <a:chExt cx="2569464" cy="739056"/>
            </a:xfrm>
            <a:effectLst/>
          </p:grpSpPr>
          <p:sp>
            <p:nvSpPr>
              <p:cNvPr id="145" name="Rectangle 144">
                <a:extLst>
                  <a:ext uri="{FF2B5EF4-FFF2-40B4-BE49-F238E27FC236}">
                    <a16:creationId xmlns:a16="http://schemas.microsoft.com/office/drawing/2014/main" xmlns="" id="{DAAA570B-5195-4908-A1E6-80C8DF933350}"/>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AI in FMCG operations</a:t>
                </a:r>
                <a:endParaRPr lang="en-US" sz="1350" noProof="1">
                  <a:solidFill>
                    <a:schemeClr val="tx1"/>
                  </a:solidFill>
                </a:endParaRPr>
              </a:p>
            </p:txBody>
          </p:sp>
          <p:sp>
            <p:nvSpPr>
              <p:cNvPr id="146" name="Rectangle 145">
                <a:extLst>
                  <a:ext uri="{FF2B5EF4-FFF2-40B4-BE49-F238E27FC236}">
                    <a16:creationId xmlns:a16="http://schemas.microsoft.com/office/drawing/2014/main" xmlns="" id="{689C62B7-348A-4582-8F3C-100BDD971CC3}"/>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47" name="Group 146">
            <a:extLst>
              <a:ext uri="{FF2B5EF4-FFF2-40B4-BE49-F238E27FC236}">
                <a16:creationId xmlns:a16="http://schemas.microsoft.com/office/drawing/2014/main" xmlns="" id="{AADEDE7B-4DB7-4AB7-AA25-BB94B314A288}"/>
              </a:ext>
            </a:extLst>
          </p:cNvPr>
          <p:cNvGrpSpPr/>
          <p:nvPr/>
        </p:nvGrpSpPr>
        <p:grpSpPr>
          <a:xfrm>
            <a:off x="2492784" y="5100108"/>
            <a:ext cx="2020503" cy="522883"/>
            <a:chOff x="5938157" y="2023976"/>
            <a:chExt cx="2569464" cy="551054"/>
          </a:xfrm>
        </p:grpSpPr>
        <p:sp>
          <p:nvSpPr>
            <p:cNvPr id="148" name="Rectangle 147">
              <a:extLst>
                <a:ext uri="{FF2B5EF4-FFF2-40B4-BE49-F238E27FC236}">
                  <a16:creationId xmlns:a16="http://schemas.microsoft.com/office/drawing/2014/main" xmlns="" id="{1A475180-C3F4-4539-8AE4-2CA164326B5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49" name="Group 148">
              <a:extLst>
                <a:ext uri="{FF2B5EF4-FFF2-40B4-BE49-F238E27FC236}">
                  <a16:creationId xmlns:a16="http://schemas.microsoft.com/office/drawing/2014/main" xmlns="" id="{D70C2BFE-E185-4E80-82BE-DAA4CD03B41B}"/>
                </a:ext>
              </a:extLst>
            </p:cNvPr>
            <p:cNvGrpSpPr/>
            <p:nvPr/>
          </p:nvGrpSpPr>
          <p:grpSpPr>
            <a:xfrm>
              <a:off x="5938157" y="2023976"/>
              <a:ext cx="2569464" cy="551054"/>
              <a:chOff x="5921828" y="3617002"/>
              <a:chExt cx="2569464" cy="551054"/>
            </a:xfrm>
            <a:effectLst/>
          </p:grpSpPr>
          <p:sp>
            <p:nvSpPr>
              <p:cNvPr id="150" name="Rectangle 149">
                <a:extLst>
                  <a:ext uri="{FF2B5EF4-FFF2-40B4-BE49-F238E27FC236}">
                    <a16:creationId xmlns:a16="http://schemas.microsoft.com/office/drawing/2014/main" xmlns="" id="{EF42B5F5-9A3C-4F09-9C7A-37601A85C9F5}"/>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Biggest Business problems get solved.</a:t>
                </a:r>
                <a:endParaRPr lang="en-US" sz="1350" noProof="1">
                  <a:solidFill>
                    <a:schemeClr val="tx1"/>
                  </a:solidFill>
                </a:endParaRPr>
              </a:p>
            </p:txBody>
          </p:sp>
          <p:sp>
            <p:nvSpPr>
              <p:cNvPr id="151" name="Rectangle 150">
                <a:extLst>
                  <a:ext uri="{FF2B5EF4-FFF2-40B4-BE49-F238E27FC236}">
                    <a16:creationId xmlns:a16="http://schemas.microsoft.com/office/drawing/2014/main" xmlns="" id="{D4EEE340-6AFE-4166-9162-DA998CAE8F83}"/>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52" name="Group 151">
            <a:extLst>
              <a:ext uri="{FF2B5EF4-FFF2-40B4-BE49-F238E27FC236}">
                <a16:creationId xmlns:a16="http://schemas.microsoft.com/office/drawing/2014/main" xmlns="" id="{E4E0C254-5354-459B-B656-A59E6A90437A}"/>
              </a:ext>
            </a:extLst>
          </p:cNvPr>
          <p:cNvGrpSpPr/>
          <p:nvPr/>
        </p:nvGrpSpPr>
        <p:grpSpPr>
          <a:xfrm>
            <a:off x="6396084" y="2217384"/>
            <a:ext cx="2020503" cy="522883"/>
            <a:chOff x="5938157" y="2023976"/>
            <a:chExt cx="2569464" cy="551054"/>
          </a:xfrm>
        </p:grpSpPr>
        <p:sp>
          <p:nvSpPr>
            <p:cNvPr id="153" name="Rectangle 152">
              <a:extLst>
                <a:ext uri="{FF2B5EF4-FFF2-40B4-BE49-F238E27FC236}">
                  <a16:creationId xmlns:a16="http://schemas.microsoft.com/office/drawing/2014/main" xmlns="" id="{429B824C-1279-4F38-B896-6AA1E0BD183F}"/>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54" name="Group 153">
              <a:extLst>
                <a:ext uri="{FF2B5EF4-FFF2-40B4-BE49-F238E27FC236}">
                  <a16:creationId xmlns:a16="http://schemas.microsoft.com/office/drawing/2014/main" xmlns="" id="{F4E3DE07-13F3-4012-9039-08C3E1B22D77}"/>
                </a:ext>
              </a:extLst>
            </p:cNvPr>
            <p:cNvGrpSpPr/>
            <p:nvPr/>
          </p:nvGrpSpPr>
          <p:grpSpPr>
            <a:xfrm>
              <a:off x="5938157" y="2023976"/>
              <a:ext cx="2569464" cy="551054"/>
              <a:chOff x="5921828" y="3617002"/>
              <a:chExt cx="2569464" cy="551054"/>
            </a:xfrm>
            <a:effectLst/>
          </p:grpSpPr>
          <p:sp>
            <p:nvSpPr>
              <p:cNvPr id="155" name="Rectangle 154">
                <a:extLst>
                  <a:ext uri="{FF2B5EF4-FFF2-40B4-BE49-F238E27FC236}">
                    <a16:creationId xmlns:a16="http://schemas.microsoft.com/office/drawing/2014/main" xmlns="" id="{10D93638-F44B-409E-A416-69808F57811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Data generation is difficult.</a:t>
                </a:r>
                <a:endParaRPr lang="en-US" sz="1350" noProof="1">
                  <a:solidFill>
                    <a:schemeClr val="tx1"/>
                  </a:solidFill>
                </a:endParaRPr>
              </a:p>
            </p:txBody>
          </p:sp>
          <p:sp>
            <p:nvSpPr>
              <p:cNvPr id="156" name="Rectangle 155">
                <a:extLst>
                  <a:ext uri="{FF2B5EF4-FFF2-40B4-BE49-F238E27FC236}">
                    <a16:creationId xmlns:a16="http://schemas.microsoft.com/office/drawing/2014/main" xmlns="" id="{8EE50F8D-B8D4-447B-A854-A68A173143F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57" name="Group 156">
            <a:extLst>
              <a:ext uri="{FF2B5EF4-FFF2-40B4-BE49-F238E27FC236}">
                <a16:creationId xmlns:a16="http://schemas.microsoft.com/office/drawing/2014/main" xmlns="" id="{5A1C9C6C-9287-4B43-86FE-88CCF7145A4A}"/>
              </a:ext>
            </a:extLst>
          </p:cNvPr>
          <p:cNvGrpSpPr/>
          <p:nvPr/>
        </p:nvGrpSpPr>
        <p:grpSpPr>
          <a:xfrm>
            <a:off x="8517854" y="1642879"/>
            <a:ext cx="2020503" cy="522883"/>
            <a:chOff x="5938157" y="2023976"/>
            <a:chExt cx="2569464" cy="551054"/>
          </a:xfrm>
        </p:grpSpPr>
        <p:sp>
          <p:nvSpPr>
            <p:cNvPr id="158" name="Rectangle 157">
              <a:extLst>
                <a:ext uri="{FF2B5EF4-FFF2-40B4-BE49-F238E27FC236}">
                  <a16:creationId xmlns:a16="http://schemas.microsoft.com/office/drawing/2014/main" xmlns="" id="{719FFF1D-3FC4-40A3-B006-249E37CE401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cap="all" noProof="1"/>
            </a:p>
          </p:txBody>
        </p:sp>
        <p:grpSp>
          <p:nvGrpSpPr>
            <p:cNvPr id="159" name="Group 158">
              <a:extLst>
                <a:ext uri="{FF2B5EF4-FFF2-40B4-BE49-F238E27FC236}">
                  <a16:creationId xmlns:a16="http://schemas.microsoft.com/office/drawing/2014/main" xmlns="" id="{94B3B1CA-17AA-4831-AA8F-2AC76269D368}"/>
                </a:ext>
              </a:extLst>
            </p:cNvPr>
            <p:cNvGrpSpPr/>
            <p:nvPr/>
          </p:nvGrpSpPr>
          <p:grpSpPr>
            <a:xfrm>
              <a:off x="5938157" y="2023976"/>
              <a:ext cx="2569464" cy="551054"/>
              <a:chOff x="5921828" y="3617002"/>
              <a:chExt cx="2569464" cy="551054"/>
            </a:xfrm>
            <a:effectLst/>
          </p:grpSpPr>
          <p:sp>
            <p:nvSpPr>
              <p:cNvPr id="160" name="Rectangle 159">
                <a:extLst>
                  <a:ext uri="{FF2B5EF4-FFF2-40B4-BE49-F238E27FC236}">
                    <a16:creationId xmlns:a16="http://schemas.microsoft.com/office/drawing/2014/main" xmlns="" id="{F726490F-AED2-4205-AE33-FE1BC3508D9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latin typeface="Times New Roman" pitchFamily="18" charset="0"/>
                    <a:cs typeface="Times New Roman" pitchFamily="18" charset="0"/>
                  </a:rPr>
                  <a:t>Support from the retailer is required</a:t>
                </a:r>
                <a:endParaRPr lang="en-US" sz="1350" noProof="1">
                  <a:solidFill>
                    <a:schemeClr val="tx1"/>
                  </a:solidFill>
                  <a:latin typeface="Times New Roman" pitchFamily="18" charset="0"/>
                  <a:cs typeface="Times New Roman" pitchFamily="18" charset="0"/>
                </a:endParaRPr>
              </a:p>
            </p:txBody>
          </p:sp>
          <p:sp>
            <p:nvSpPr>
              <p:cNvPr id="161" name="Rectangle 160">
                <a:extLst>
                  <a:ext uri="{FF2B5EF4-FFF2-40B4-BE49-F238E27FC236}">
                    <a16:creationId xmlns:a16="http://schemas.microsoft.com/office/drawing/2014/main" xmlns="" id="{A17CFC31-B98F-41B4-BC2A-2C86837723F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cap="all" noProof="1"/>
              </a:p>
            </p:txBody>
          </p:sp>
        </p:grpSp>
      </p:grpSp>
      <p:grpSp>
        <p:nvGrpSpPr>
          <p:cNvPr id="167" name="Group 166">
            <a:extLst>
              <a:ext uri="{FF2B5EF4-FFF2-40B4-BE49-F238E27FC236}">
                <a16:creationId xmlns:a16="http://schemas.microsoft.com/office/drawing/2014/main" xmlns="" id="{1A5D484A-B12B-41E6-8133-57BFEB1408D7}"/>
              </a:ext>
            </a:extLst>
          </p:cNvPr>
          <p:cNvGrpSpPr/>
          <p:nvPr/>
        </p:nvGrpSpPr>
        <p:grpSpPr>
          <a:xfrm>
            <a:off x="8948388" y="4385892"/>
            <a:ext cx="2020503" cy="701273"/>
            <a:chOff x="5938157" y="1835974"/>
            <a:chExt cx="2569464" cy="739056"/>
          </a:xfrm>
        </p:grpSpPr>
        <p:sp>
          <p:nvSpPr>
            <p:cNvPr id="168" name="Rectangle 167">
              <a:extLst>
                <a:ext uri="{FF2B5EF4-FFF2-40B4-BE49-F238E27FC236}">
                  <a16:creationId xmlns:a16="http://schemas.microsoft.com/office/drawing/2014/main" xmlns="" id="{5943410E-2CDC-4A69-AAE7-0876BF98D9B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69" name="Group 168">
              <a:extLst>
                <a:ext uri="{FF2B5EF4-FFF2-40B4-BE49-F238E27FC236}">
                  <a16:creationId xmlns:a16="http://schemas.microsoft.com/office/drawing/2014/main" xmlns="" id="{DDF44BD4-F134-477D-8D2D-668BC5B2EA84}"/>
                </a:ext>
              </a:extLst>
            </p:cNvPr>
            <p:cNvGrpSpPr/>
            <p:nvPr/>
          </p:nvGrpSpPr>
          <p:grpSpPr>
            <a:xfrm>
              <a:off x="5938157" y="1835974"/>
              <a:ext cx="2569464" cy="739056"/>
              <a:chOff x="5921828" y="3429000"/>
              <a:chExt cx="2569464" cy="739056"/>
            </a:xfrm>
            <a:effectLst/>
          </p:grpSpPr>
          <p:sp>
            <p:nvSpPr>
              <p:cNvPr id="170" name="Rectangle 169">
                <a:extLst>
                  <a:ext uri="{FF2B5EF4-FFF2-40B4-BE49-F238E27FC236}">
                    <a16:creationId xmlns:a16="http://schemas.microsoft.com/office/drawing/2014/main" xmlns="" id="{F10A496B-31CA-4F8A-91E0-08AE2FFE4508}"/>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Other innovations may </a:t>
                </a:r>
                <a:r>
                  <a:rPr lang="en-US" sz="1350" noProof="1" smtClean="0">
                    <a:solidFill>
                      <a:schemeClr val="tx1"/>
                    </a:solidFill>
                  </a:rPr>
                  <a:t>develop which </a:t>
                </a:r>
                <a:r>
                  <a:rPr lang="en-US" sz="1350" noProof="1" smtClean="0">
                    <a:solidFill>
                      <a:schemeClr val="tx1"/>
                    </a:solidFill>
                  </a:rPr>
                  <a:t>may be more efficient.</a:t>
                </a:r>
                <a:endParaRPr lang="en-US" sz="1350" noProof="1">
                  <a:solidFill>
                    <a:schemeClr val="tx1"/>
                  </a:solidFill>
                </a:endParaRPr>
              </a:p>
            </p:txBody>
          </p:sp>
          <p:sp>
            <p:nvSpPr>
              <p:cNvPr id="171" name="Rectangle 170">
                <a:extLst>
                  <a:ext uri="{FF2B5EF4-FFF2-40B4-BE49-F238E27FC236}">
                    <a16:creationId xmlns:a16="http://schemas.microsoft.com/office/drawing/2014/main" xmlns="" id="{94853400-1D06-4F7E-835C-4973CC07A820}"/>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27" name="Group 126">
            <a:extLst>
              <a:ext uri="{FF2B5EF4-FFF2-40B4-BE49-F238E27FC236}">
                <a16:creationId xmlns:a16="http://schemas.microsoft.com/office/drawing/2014/main" xmlns="" id="{42A7668E-881C-418C-A8DA-7D4052D2885D}"/>
              </a:ext>
            </a:extLst>
          </p:cNvPr>
          <p:cNvGrpSpPr/>
          <p:nvPr/>
        </p:nvGrpSpPr>
        <p:grpSpPr>
          <a:xfrm>
            <a:off x="1362758" y="2220783"/>
            <a:ext cx="2020503" cy="522883"/>
            <a:chOff x="5938157" y="2023976"/>
            <a:chExt cx="2569464" cy="551054"/>
          </a:xfrm>
        </p:grpSpPr>
        <p:sp>
          <p:nvSpPr>
            <p:cNvPr id="128" name="Rectangle 127">
              <a:extLst>
                <a:ext uri="{FF2B5EF4-FFF2-40B4-BE49-F238E27FC236}">
                  <a16:creationId xmlns:a16="http://schemas.microsoft.com/office/drawing/2014/main" xmlns="" id="{BBFD52DD-109E-42D1-8144-D96AB8F814B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29" name="Group 128">
              <a:extLst>
                <a:ext uri="{FF2B5EF4-FFF2-40B4-BE49-F238E27FC236}">
                  <a16:creationId xmlns:a16="http://schemas.microsoft.com/office/drawing/2014/main" xmlns="" id="{263F415F-9083-4A3C-AA65-E1913C9AA855}"/>
                </a:ext>
              </a:extLst>
            </p:cNvPr>
            <p:cNvGrpSpPr/>
            <p:nvPr/>
          </p:nvGrpSpPr>
          <p:grpSpPr>
            <a:xfrm>
              <a:off x="5938157" y="2023976"/>
              <a:ext cx="2569464" cy="551054"/>
              <a:chOff x="5921828" y="3617002"/>
              <a:chExt cx="2569464" cy="551054"/>
            </a:xfrm>
            <a:effectLst/>
          </p:grpSpPr>
          <p:sp>
            <p:nvSpPr>
              <p:cNvPr id="130" name="Rectangle 129">
                <a:extLst>
                  <a:ext uri="{FF2B5EF4-FFF2-40B4-BE49-F238E27FC236}">
                    <a16:creationId xmlns:a16="http://schemas.microsoft.com/office/drawing/2014/main" xmlns="" id="{FBE4A830-5BC3-4494-B4DA-3CA1A2A70DD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Stock Management becomes easy.</a:t>
                </a:r>
                <a:endParaRPr lang="en-US" sz="1350" noProof="1">
                  <a:solidFill>
                    <a:schemeClr val="tx1"/>
                  </a:solidFill>
                </a:endParaRPr>
              </a:p>
            </p:txBody>
          </p:sp>
          <p:sp>
            <p:nvSpPr>
              <p:cNvPr id="131" name="Rectangle 130">
                <a:extLst>
                  <a:ext uri="{FF2B5EF4-FFF2-40B4-BE49-F238E27FC236}">
                    <a16:creationId xmlns:a16="http://schemas.microsoft.com/office/drawing/2014/main" xmlns="" id="{A772C05C-CB2C-4AB0-849E-80825501CBC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32" name="Group 131">
            <a:extLst>
              <a:ext uri="{FF2B5EF4-FFF2-40B4-BE49-F238E27FC236}">
                <a16:creationId xmlns:a16="http://schemas.microsoft.com/office/drawing/2014/main" xmlns="" id="{C4EF3D1D-80F6-4DC3-95C6-7649EED42499}"/>
              </a:ext>
            </a:extLst>
          </p:cNvPr>
          <p:cNvGrpSpPr/>
          <p:nvPr/>
        </p:nvGrpSpPr>
        <p:grpSpPr>
          <a:xfrm>
            <a:off x="1362758" y="2798688"/>
            <a:ext cx="2020503" cy="522883"/>
            <a:chOff x="5938157" y="2023976"/>
            <a:chExt cx="2569464" cy="551054"/>
          </a:xfrm>
        </p:grpSpPr>
        <p:sp>
          <p:nvSpPr>
            <p:cNvPr id="133" name="Rectangle 132">
              <a:extLst>
                <a:ext uri="{FF2B5EF4-FFF2-40B4-BE49-F238E27FC236}">
                  <a16:creationId xmlns:a16="http://schemas.microsoft.com/office/drawing/2014/main" xmlns="" id="{477ACD55-0C71-4ED6-BE1B-1279C215030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34" name="Group 133">
              <a:extLst>
                <a:ext uri="{FF2B5EF4-FFF2-40B4-BE49-F238E27FC236}">
                  <a16:creationId xmlns:a16="http://schemas.microsoft.com/office/drawing/2014/main" xmlns="" id="{96685FAF-E08E-4600-A739-4974C0E7F41A}"/>
                </a:ext>
              </a:extLst>
            </p:cNvPr>
            <p:cNvGrpSpPr/>
            <p:nvPr/>
          </p:nvGrpSpPr>
          <p:grpSpPr>
            <a:xfrm>
              <a:off x="5938157" y="2023976"/>
              <a:ext cx="2569464" cy="551054"/>
              <a:chOff x="5921828" y="3617002"/>
              <a:chExt cx="2569464" cy="551054"/>
            </a:xfrm>
            <a:effectLst/>
          </p:grpSpPr>
          <p:sp>
            <p:nvSpPr>
              <p:cNvPr id="135" name="Rectangle 134">
                <a:extLst>
                  <a:ext uri="{FF2B5EF4-FFF2-40B4-BE49-F238E27FC236}">
                    <a16:creationId xmlns:a16="http://schemas.microsoft.com/office/drawing/2014/main" xmlns="" id="{090DB4C6-E386-4B40-98BD-567D955A5BA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Overstock is prevented</a:t>
                </a:r>
                <a:endParaRPr lang="en-US" sz="1350" noProof="1">
                  <a:solidFill>
                    <a:schemeClr val="tx1"/>
                  </a:solidFill>
                </a:endParaRPr>
              </a:p>
            </p:txBody>
          </p:sp>
          <p:sp>
            <p:nvSpPr>
              <p:cNvPr id="136" name="Rectangle 135">
                <a:extLst>
                  <a:ext uri="{FF2B5EF4-FFF2-40B4-BE49-F238E27FC236}">
                    <a16:creationId xmlns:a16="http://schemas.microsoft.com/office/drawing/2014/main" xmlns="" id="{F4EE29AB-1881-491E-A404-112A63DF856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89" name="Group 188">
            <a:extLst>
              <a:ext uri="{FF2B5EF4-FFF2-40B4-BE49-F238E27FC236}">
                <a16:creationId xmlns:a16="http://schemas.microsoft.com/office/drawing/2014/main" xmlns="" id="{C4EF3D1D-80F6-4DC3-95C6-7649EED42499}"/>
              </a:ext>
            </a:extLst>
          </p:cNvPr>
          <p:cNvGrpSpPr/>
          <p:nvPr/>
        </p:nvGrpSpPr>
        <p:grpSpPr>
          <a:xfrm>
            <a:off x="1370773" y="1629376"/>
            <a:ext cx="2020503" cy="522883"/>
            <a:chOff x="5938157" y="2023976"/>
            <a:chExt cx="2569464" cy="551054"/>
          </a:xfrm>
        </p:grpSpPr>
        <p:sp>
          <p:nvSpPr>
            <p:cNvPr id="190" name="Rectangle 189">
              <a:extLst>
                <a:ext uri="{FF2B5EF4-FFF2-40B4-BE49-F238E27FC236}">
                  <a16:creationId xmlns:a16="http://schemas.microsoft.com/office/drawing/2014/main" xmlns="" id="{477ACD55-0C71-4ED6-BE1B-1279C215030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91" name="Group 190">
              <a:extLst>
                <a:ext uri="{FF2B5EF4-FFF2-40B4-BE49-F238E27FC236}">
                  <a16:creationId xmlns:a16="http://schemas.microsoft.com/office/drawing/2014/main" xmlns="" id="{96685FAF-E08E-4600-A739-4974C0E7F41A}"/>
                </a:ext>
              </a:extLst>
            </p:cNvPr>
            <p:cNvGrpSpPr/>
            <p:nvPr/>
          </p:nvGrpSpPr>
          <p:grpSpPr>
            <a:xfrm>
              <a:off x="5938157" y="2023976"/>
              <a:ext cx="2569464" cy="551054"/>
              <a:chOff x="5921828" y="3617002"/>
              <a:chExt cx="2569464" cy="551054"/>
            </a:xfrm>
            <a:effectLst/>
          </p:grpSpPr>
          <p:sp>
            <p:nvSpPr>
              <p:cNvPr id="192" name="Rectangle 191">
                <a:extLst>
                  <a:ext uri="{FF2B5EF4-FFF2-40B4-BE49-F238E27FC236}">
                    <a16:creationId xmlns:a16="http://schemas.microsoft.com/office/drawing/2014/main" xmlns="" id="{090DB4C6-E386-4B40-98BD-567D955A5BA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OOS duration is minimised.</a:t>
                </a:r>
                <a:endParaRPr lang="en-US" sz="1350" noProof="1">
                  <a:solidFill>
                    <a:schemeClr val="tx1"/>
                  </a:solidFill>
                </a:endParaRPr>
              </a:p>
            </p:txBody>
          </p:sp>
          <p:sp>
            <p:nvSpPr>
              <p:cNvPr id="193" name="Rectangle 192">
                <a:extLst>
                  <a:ext uri="{FF2B5EF4-FFF2-40B4-BE49-F238E27FC236}">
                    <a16:creationId xmlns:a16="http://schemas.microsoft.com/office/drawing/2014/main" xmlns="" id="{F4EE29AB-1881-491E-A404-112A63DF856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94" name="Group 193">
            <a:extLst>
              <a:ext uri="{FF2B5EF4-FFF2-40B4-BE49-F238E27FC236}">
                <a16:creationId xmlns:a16="http://schemas.microsoft.com/office/drawing/2014/main" xmlns="" id="{1A5D484A-B12B-41E6-8133-57BFEB1408D7}"/>
              </a:ext>
            </a:extLst>
          </p:cNvPr>
          <p:cNvGrpSpPr/>
          <p:nvPr/>
        </p:nvGrpSpPr>
        <p:grpSpPr>
          <a:xfrm>
            <a:off x="6440151" y="4443760"/>
            <a:ext cx="2020503" cy="701273"/>
            <a:chOff x="5938157" y="1835974"/>
            <a:chExt cx="2569464" cy="739056"/>
          </a:xfrm>
        </p:grpSpPr>
        <p:sp>
          <p:nvSpPr>
            <p:cNvPr id="195" name="Rectangle 194">
              <a:extLst>
                <a:ext uri="{FF2B5EF4-FFF2-40B4-BE49-F238E27FC236}">
                  <a16:creationId xmlns:a16="http://schemas.microsoft.com/office/drawing/2014/main" xmlns="" id="{5943410E-2CDC-4A69-AAE7-0876BF98D9B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196" name="Group 195">
              <a:extLst>
                <a:ext uri="{FF2B5EF4-FFF2-40B4-BE49-F238E27FC236}">
                  <a16:creationId xmlns:a16="http://schemas.microsoft.com/office/drawing/2014/main" xmlns="" id="{DDF44BD4-F134-477D-8D2D-668BC5B2EA84}"/>
                </a:ext>
              </a:extLst>
            </p:cNvPr>
            <p:cNvGrpSpPr/>
            <p:nvPr/>
          </p:nvGrpSpPr>
          <p:grpSpPr>
            <a:xfrm>
              <a:off x="5938157" y="1835974"/>
              <a:ext cx="2569464" cy="739056"/>
              <a:chOff x="5921828" y="3429000"/>
              <a:chExt cx="2569464" cy="739056"/>
            </a:xfrm>
            <a:effectLst/>
          </p:grpSpPr>
          <p:sp>
            <p:nvSpPr>
              <p:cNvPr id="197" name="Rectangle 196">
                <a:extLst>
                  <a:ext uri="{FF2B5EF4-FFF2-40B4-BE49-F238E27FC236}">
                    <a16:creationId xmlns:a16="http://schemas.microsoft.com/office/drawing/2014/main" xmlns="" id="{F10A496B-31CA-4F8A-91E0-08AE2FFE4508}"/>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Sudden changes like Covid-19  make the model crash.</a:t>
                </a:r>
                <a:endParaRPr lang="en-US" sz="1350" noProof="1">
                  <a:solidFill>
                    <a:schemeClr val="tx1"/>
                  </a:solidFill>
                </a:endParaRPr>
              </a:p>
            </p:txBody>
          </p:sp>
          <p:sp>
            <p:nvSpPr>
              <p:cNvPr id="198" name="Rectangle 197">
                <a:extLst>
                  <a:ext uri="{FF2B5EF4-FFF2-40B4-BE49-F238E27FC236}">
                    <a16:creationId xmlns:a16="http://schemas.microsoft.com/office/drawing/2014/main" xmlns="" id="{94853400-1D06-4F7E-835C-4973CC07A820}"/>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grpSp>
        <p:nvGrpSpPr>
          <p:cNvPr id="199" name="Group 198">
            <a:extLst>
              <a:ext uri="{FF2B5EF4-FFF2-40B4-BE49-F238E27FC236}">
                <a16:creationId xmlns:a16="http://schemas.microsoft.com/office/drawing/2014/main" xmlns="" id="{5A1C9C6C-9287-4B43-86FE-88CCF7145A4A}"/>
              </a:ext>
            </a:extLst>
          </p:cNvPr>
          <p:cNvGrpSpPr/>
          <p:nvPr/>
        </p:nvGrpSpPr>
        <p:grpSpPr>
          <a:xfrm>
            <a:off x="9086835" y="2696300"/>
            <a:ext cx="2020503" cy="522883"/>
            <a:chOff x="5938157" y="2023976"/>
            <a:chExt cx="2569464" cy="551054"/>
          </a:xfrm>
        </p:grpSpPr>
        <p:sp>
          <p:nvSpPr>
            <p:cNvPr id="200" name="Rectangle 199">
              <a:extLst>
                <a:ext uri="{FF2B5EF4-FFF2-40B4-BE49-F238E27FC236}">
                  <a16:creationId xmlns:a16="http://schemas.microsoft.com/office/drawing/2014/main" xmlns="" id="{719FFF1D-3FC4-40A3-B006-249E37CE401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cap="all" noProof="1"/>
            </a:p>
          </p:txBody>
        </p:sp>
        <p:grpSp>
          <p:nvGrpSpPr>
            <p:cNvPr id="201" name="Group 200">
              <a:extLst>
                <a:ext uri="{FF2B5EF4-FFF2-40B4-BE49-F238E27FC236}">
                  <a16:creationId xmlns:a16="http://schemas.microsoft.com/office/drawing/2014/main" xmlns="" id="{94B3B1CA-17AA-4831-AA8F-2AC76269D368}"/>
                </a:ext>
              </a:extLst>
            </p:cNvPr>
            <p:cNvGrpSpPr/>
            <p:nvPr/>
          </p:nvGrpSpPr>
          <p:grpSpPr>
            <a:xfrm>
              <a:off x="5938157" y="2023976"/>
              <a:ext cx="2569464" cy="551054"/>
              <a:chOff x="5921828" y="3617002"/>
              <a:chExt cx="2569464" cy="551054"/>
            </a:xfrm>
            <a:effectLst/>
          </p:grpSpPr>
          <p:sp>
            <p:nvSpPr>
              <p:cNvPr id="202" name="Rectangle 201">
                <a:extLst>
                  <a:ext uri="{FF2B5EF4-FFF2-40B4-BE49-F238E27FC236}">
                    <a16:creationId xmlns:a16="http://schemas.microsoft.com/office/drawing/2014/main" xmlns="" id="{F726490F-AED2-4205-AE33-FE1BC3508D9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latin typeface="Times New Roman" pitchFamily="18" charset="0"/>
                    <a:cs typeface="Times New Roman" pitchFamily="18" charset="0"/>
                  </a:rPr>
                  <a:t>Can’t accurately estimate the lost sales during OOS.</a:t>
                </a:r>
                <a:endParaRPr lang="en-US" sz="1350" noProof="1">
                  <a:solidFill>
                    <a:schemeClr val="tx1"/>
                  </a:solidFill>
                  <a:latin typeface="Times New Roman" pitchFamily="18" charset="0"/>
                  <a:cs typeface="Times New Roman" pitchFamily="18" charset="0"/>
                </a:endParaRPr>
              </a:p>
            </p:txBody>
          </p:sp>
          <p:sp>
            <p:nvSpPr>
              <p:cNvPr id="203" name="Rectangle 202">
                <a:extLst>
                  <a:ext uri="{FF2B5EF4-FFF2-40B4-BE49-F238E27FC236}">
                    <a16:creationId xmlns:a16="http://schemas.microsoft.com/office/drawing/2014/main" xmlns="" id="{A17CFC31-B98F-41B4-BC2A-2C86837723F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cap="all" noProof="1"/>
              </a:p>
            </p:txBody>
          </p:sp>
        </p:grpSp>
      </p:grpSp>
      <p:grpSp>
        <p:nvGrpSpPr>
          <p:cNvPr id="73" name="Group 72">
            <a:extLst>
              <a:ext uri="{FF2B5EF4-FFF2-40B4-BE49-F238E27FC236}">
                <a16:creationId xmlns:a16="http://schemas.microsoft.com/office/drawing/2014/main" xmlns="" id="{E5B2E6C5-DC97-4583-B715-879D142A7D35}"/>
              </a:ext>
            </a:extLst>
          </p:cNvPr>
          <p:cNvGrpSpPr/>
          <p:nvPr/>
        </p:nvGrpSpPr>
        <p:grpSpPr>
          <a:xfrm>
            <a:off x="3777475" y="2638432"/>
            <a:ext cx="2020503" cy="522883"/>
            <a:chOff x="5938157" y="2023976"/>
            <a:chExt cx="2569464" cy="551054"/>
          </a:xfrm>
        </p:grpSpPr>
        <p:sp>
          <p:nvSpPr>
            <p:cNvPr id="74" name="Rectangle 73">
              <a:extLst>
                <a:ext uri="{FF2B5EF4-FFF2-40B4-BE49-F238E27FC236}">
                  <a16:creationId xmlns:a16="http://schemas.microsoft.com/office/drawing/2014/main" xmlns="" id="{27122F71-FD34-4AF2-8F5F-3C630B8414B8}"/>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nvGrpSpPr>
            <p:cNvPr id="75" name="Group 74">
              <a:extLst>
                <a:ext uri="{FF2B5EF4-FFF2-40B4-BE49-F238E27FC236}">
                  <a16:creationId xmlns:a16="http://schemas.microsoft.com/office/drawing/2014/main" xmlns="" id="{E31F38D3-81CD-4DD6-82CA-E4201DC34ABF}"/>
                </a:ext>
              </a:extLst>
            </p:cNvPr>
            <p:cNvGrpSpPr/>
            <p:nvPr/>
          </p:nvGrpSpPr>
          <p:grpSpPr>
            <a:xfrm>
              <a:off x="5938157" y="2023976"/>
              <a:ext cx="2569464" cy="551054"/>
              <a:chOff x="5921828" y="3617002"/>
              <a:chExt cx="2569464" cy="551054"/>
            </a:xfrm>
            <a:effectLst/>
          </p:grpSpPr>
          <p:sp>
            <p:nvSpPr>
              <p:cNvPr id="76" name="Rectangle 75">
                <a:extLst>
                  <a:ext uri="{FF2B5EF4-FFF2-40B4-BE49-F238E27FC236}">
                    <a16:creationId xmlns:a16="http://schemas.microsoft.com/office/drawing/2014/main" xmlns="" id="{E1A0D003-F160-45DD-81D0-F1C22EB6AA6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noProof="1" smtClean="0">
                    <a:solidFill>
                      <a:schemeClr val="tx1"/>
                    </a:solidFill>
                  </a:rPr>
                  <a:t>Strategic Value-Adding Promotions.</a:t>
                </a:r>
                <a:endParaRPr lang="en-US" sz="1350" noProof="1">
                  <a:solidFill>
                    <a:schemeClr val="tx1"/>
                  </a:solidFill>
                </a:endParaRPr>
              </a:p>
            </p:txBody>
          </p:sp>
          <p:sp>
            <p:nvSpPr>
              <p:cNvPr id="77" name="Rectangle 76">
                <a:extLst>
                  <a:ext uri="{FF2B5EF4-FFF2-40B4-BE49-F238E27FC236}">
                    <a16:creationId xmlns:a16="http://schemas.microsoft.com/office/drawing/2014/main" xmlns="" id="{F402C585-91C3-4B48-AF9C-BE2CB2C7B13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1"/>
              </a:p>
            </p:txBody>
          </p:sp>
        </p:grpSp>
      </p:grpSp>
    </p:spTree>
    <p:extLst>
      <p:ext uri="{BB962C8B-B14F-4D97-AF65-F5344CB8AC3E}">
        <p14:creationId xmlns:p14="http://schemas.microsoft.com/office/powerpoint/2010/main" val="18772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Tree>
    <p:extLst>
      <p:ext uri="{BB962C8B-B14F-4D97-AF65-F5344CB8AC3E}">
        <p14:creationId xmlns:p14="http://schemas.microsoft.com/office/powerpoint/2010/main" val="83643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8412" y="1524000"/>
            <a:ext cx="2863850" cy="4191000"/>
          </a:xfr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564" r="10120"/>
          <a:stretch/>
        </p:blipFill>
        <p:spPr>
          <a:xfrm>
            <a:off x="669700" y="2571750"/>
            <a:ext cx="7328079" cy="428625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12" y="65201"/>
            <a:ext cx="3429000" cy="2568440"/>
          </a:xfrm>
          <a:prstGeom prst="rect">
            <a:avLst/>
          </a:prstGeom>
        </p:spPr>
      </p:pic>
      <p:grpSp>
        <p:nvGrpSpPr>
          <p:cNvPr id="15" name="Group 14">
            <a:extLst>
              <a:ext uri="{FF2B5EF4-FFF2-40B4-BE49-F238E27FC236}">
                <a16:creationId xmlns:a16="http://schemas.microsoft.com/office/drawing/2014/main" xmlns="" id="{64DF17C1-CAB6-43A1-A95C-29F2691FBBC4}"/>
              </a:ext>
            </a:extLst>
          </p:cNvPr>
          <p:cNvGrpSpPr/>
          <p:nvPr/>
        </p:nvGrpSpPr>
        <p:grpSpPr>
          <a:xfrm>
            <a:off x="6318500" y="659190"/>
            <a:ext cx="991998" cy="993829"/>
            <a:chOff x="-13361988" y="-4465638"/>
            <a:chExt cx="12906375" cy="12930188"/>
          </a:xfrm>
          <a:solidFill>
            <a:schemeClr val="bg1"/>
          </a:solidFill>
        </p:grpSpPr>
        <p:sp>
          <p:nvSpPr>
            <p:cNvPr id="16" name="Freeform 5">
              <a:extLst>
                <a:ext uri="{FF2B5EF4-FFF2-40B4-BE49-F238E27FC236}">
                  <a16:creationId xmlns:a16="http://schemas.microsoft.com/office/drawing/2014/main" xmlns="" id="{0A2D6D0A-7846-4014-AA83-C31E72E12BC6}"/>
                </a:ext>
              </a:extLst>
            </p:cNvPr>
            <p:cNvSpPr>
              <a:spLocks noEditPoints="1"/>
            </p:cNvSpPr>
            <p:nvPr/>
          </p:nvSpPr>
          <p:spPr bwMode="auto">
            <a:xfrm>
              <a:off x="-10993438" y="-4465638"/>
              <a:ext cx="10537825" cy="9101138"/>
            </a:xfrm>
            <a:custGeom>
              <a:avLst/>
              <a:gdLst>
                <a:gd name="T0" fmla="*/ 3396 w 4899"/>
                <a:gd name="T1" fmla="*/ 2939 h 4242"/>
                <a:gd name="T2" fmla="*/ 3778 w 4899"/>
                <a:gd name="T3" fmla="*/ 2739 h 4242"/>
                <a:gd name="T4" fmla="*/ 3778 w 4899"/>
                <a:gd name="T5" fmla="*/ 2563 h 4242"/>
                <a:gd name="T6" fmla="*/ 3396 w 4899"/>
                <a:gd name="T7" fmla="*/ 2363 h 4242"/>
                <a:gd name="T8" fmla="*/ 3922 w 4899"/>
                <a:gd name="T9" fmla="*/ 2255 h 4242"/>
                <a:gd name="T10" fmla="*/ 4623 w 4899"/>
                <a:gd name="T11" fmla="*/ 1706 h 4242"/>
                <a:gd name="T12" fmla="*/ 4899 w 4899"/>
                <a:gd name="T13" fmla="*/ 1430 h 4242"/>
                <a:gd name="T14" fmla="*/ 4623 w 4899"/>
                <a:gd name="T15" fmla="*/ 1154 h 4242"/>
                <a:gd name="T16" fmla="*/ 4347 w 4899"/>
                <a:gd name="T17" fmla="*/ 1430 h 4242"/>
                <a:gd name="T18" fmla="*/ 3798 w 4899"/>
                <a:gd name="T19" fmla="*/ 2131 h 4242"/>
                <a:gd name="T20" fmla="*/ 3396 w 4899"/>
                <a:gd name="T21" fmla="*/ 2188 h 4242"/>
                <a:gd name="T22" fmla="*/ 2932 w 4899"/>
                <a:gd name="T23" fmla="*/ 1530 h 4242"/>
                <a:gd name="T24" fmla="*/ 2738 w 4899"/>
                <a:gd name="T25" fmla="*/ 752 h 4242"/>
                <a:gd name="T26" fmla="*/ 2651 w 4899"/>
                <a:gd name="T27" fmla="*/ 215 h 4242"/>
                <a:gd name="T28" fmla="*/ 2563 w 4899"/>
                <a:gd name="T29" fmla="*/ 752 h 4242"/>
                <a:gd name="T30" fmla="*/ 2363 w 4899"/>
                <a:gd name="T31" fmla="*/ 1530 h 4242"/>
                <a:gd name="T32" fmla="*/ 2275 w 4899"/>
                <a:gd name="T33" fmla="*/ 1060 h 4242"/>
                <a:gd name="T34" fmla="*/ 2187 w 4899"/>
                <a:gd name="T35" fmla="*/ 1530 h 4242"/>
                <a:gd name="T36" fmla="*/ 1987 w 4899"/>
                <a:gd name="T37" fmla="*/ 115 h 4242"/>
                <a:gd name="T38" fmla="*/ 1811 w 4899"/>
                <a:gd name="T39" fmla="*/ 115 h 4242"/>
                <a:gd name="T40" fmla="*/ 1611 w 4899"/>
                <a:gd name="T41" fmla="*/ 1530 h 4242"/>
                <a:gd name="T42" fmla="*/ 1523 w 4899"/>
                <a:gd name="T43" fmla="*/ 1060 h 4242"/>
                <a:gd name="T44" fmla="*/ 1435 w 4899"/>
                <a:gd name="T45" fmla="*/ 1530 h 4242"/>
                <a:gd name="T46" fmla="*/ 1235 w 4899"/>
                <a:gd name="T47" fmla="*/ 1265 h 4242"/>
                <a:gd name="T48" fmla="*/ 549 w 4899"/>
                <a:gd name="T49" fmla="*/ 425 h 4242"/>
                <a:gd name="T50" fmla="*/ 107 w 4899"/>
                <a:gd name="T51" fmla="*/ 108 h 4242"/>
                <a:gd name="T52" fmla="*/ 302 w 4899"/>
                <a:gd name="T53" fmla="*/ 578 h 4242"/>
                <a:gd name="T54" fmla="*/ 1003 w 4899"/>
                <a:gd name="T55" fmla="*/ 1128 h 4242"/>
                <a:gd name="T56" fmla="*/ 1060 w 4899"/>
                <a:gd name="T57" fmla="*/ 1530 h 4242"/>
                <a:gd name="T58" fmla="*/ 750 w 4899"/>
                <a:gd name="T59" fmla="*/ 1545 h 4242"/>
                <a:gd name="T60" fmla="*/ 794 w 4899"/>
                <a:gd name="T61" fmla="*/ 1715 h 4242"/>
                <a:gd name="T62" fmla="*/ 2932 w 4899"/>
                <a:gd name="T63" fmla="*/ 1706 h 4242"/>
                <a:gd name="T64" fmla="*/ 3220 w 4899"/>
                <a:gd name="T65" fmla="*/ 4060 h 4242"/>
                <a:gd name="T66" fmla="*/ 3274 w 4899"/>
                <a:gd name="T67" fmla="*/ 4239 h 4242"/>
                <a:gd name="T68" fmla="*/ 3381 w 4899"/>
                <a:gd name="T69" fmla="*/ 4176 h 4242"/>
                <a:gd name="T70" fmla="*/ 3396 w 4899"/>
                <a:gd name="T71" fmla="*/ 3866 h 4242"/>
                <a:gd name="T72" fmla="*/ 4435 w 4899"/>
                <a:gd name="T73" fmla="*/ 4054 h 4242"/>
                <a:gd name="T74" fmla="*/ 4435 w 4899"/>
                <a:gd name="T75" fmla="*/ 3503 h 4242"/>
                <a:gd name="T76" fmla="*/ 3396 w 4899"/>
                <a:gd name="T77" fmla="*/ 3691 h 4242"/>
                <a:gd name="T78" fmla="*/ 3778 w 4899"/>
                <a:gd name="T79" fmla="*/ 3491 h 4242"/>
                <a:gd name="T80" fmla="*/ 3778 w 4899"/>
                <a:gd name="T81" fmla="*/ 3315 h 4242"/>
                <a:gd name="T82" fmla="*/ 3396 w 4899"/>
                <a:gd name="T83" fmla="*/ 3115 h 4242"/>
                <a:gd name="T84" fmla="*/ 4899 w 4899"/>
                <a:gd name="T85" fmla="*/ 3027 h 4242"/>
                <a:gd name="T86" fmla="*/ 4553 w 4899"/>
                <a:gd name="T87" fmla="*/ 1359 h 4242"/>
                <a:gd name="T88" fmla="*/ 4694 w 4899"/>
                <a:gd name="T89" fmla="*/ 1359 h 4242"/>
                <a:gd name="T90" fmla="*/ 4694 w 4899"/>
                <a:gd name="T91" fmla="*/ 1501 h 4242"/>
                <a:gd name="T92" fmla="*/ 4553 w 4899"/>
                <a:gd name="T93" fmla="*/ 1501 h 4242"/>
                <a:gd name="T94" fmla="*/ 4553 w 4899"/>
                <a:gd name="T95" fmla="*/ 1359 h 4242"/>
                <a:gd name="T96" fmla="*/ 231 w 4899"/>
                <a:gd name="T97" fmla="*/ 373 h 4242"/>
                <a:gd name="T98" fmla="*/ 302 w 4899"/>
                <a:gd name="T99" fmla="*/ 203 h 4242"/>
                <a:gd name="T100" fmla="*/ 373 w 4899"/>
                <a:gd name="T101" fmla="*/ 373 h 4242"/>
                <a:gd name="T102" fmla="*/ 2551 w 4899"/>
                <a:gd name="T103" fmla="*/ 491 h 4242"/>
                <a:gd name="T104" fmla="*/ 2750 w 4899"/>
                <a:gd name="T105" fmla="*/ 491 h 4242"/>
                <a:gd name="T106" fmla="*/ 4435 w 4899"/>
                <a:gd name="T107" fmla="*/ 3679 h 4242"/>
                <a:gd name="T108" fmla="*/ 4435 w 4899"/>
                <a:gd name="T109" fmla="*/ 3878 h 4242"/>
                <a:gd name="T110" fmla="*/ 4435 w 4899"/>
                <a:gd name="T111" fmla="*/ 3679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9" h="4242">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xmlns="" id="{D98F339F-2A99-4A4F-A8BD-41A84118BDE2}"/>
                </a:ext>
              </a:extLst>
            </p:cNvPr>
            <p:cNvSpPr>
              <a:spLocks noEditPoints="1"/>
            </p:cNvSpPr>
            <p:nvPr/>
          </p:nvSpPr>
          <p:spPr bwMode="auto">
            <a:xfrm>
              <a:off x="-13361988" y="-596900"/>
              <a:ext cx="10539413" cy="9061450"/>
            </a:xfrm>
            <a:custGeom>
              <a:avLst/>
              <a:gdLst>
                <a:gd name="T0" fmla="*/ 4474 w 4899"/>
                <a:gd name="T1" fmla="*/ 3701 h 4224"/>
                <a:gd name="T2" fmla="*/ 3839 w 4899"/>
                <a:gd name="T3" fmla="*/ 2986 h 4224"/>
                <a:gd name="T4" fmla="*/ 4033 w 4899"/>
                <a:gd name="T5" fmla="*/ 2721 h 4224"/>
                <a:gd name="T6" fmla="*/ 4212 w 4899"/>
                <a:gd name="T7" fmla="*/ 2599 h 4224"/>
                <a:gd name="T8" fmla="*/ 4033 w 4899"/>
                <a:gd name="T9" fmla="*/ 2545 h 4224"/>
                <a:gd name="T10" fmla="*/ 1679 w 4899"/>
                <a:gd name="T11" fmla="*/ 2257 h 4224"/>
                <a:gd name="T12" fmla="*/ 1688 w 4899"/>
                <a:gd name="T13" fmla="*/ 119 h 4224"/>
                <a:gd name="T14" fmla="*/ 1518 w 4899"/>
                <a:gd name="T15" fmla="*/ 75 h 4224"/>
                <a:gd name="T16" fmla="*/ 1503 w 4899"/>
                <a:gd name="T17" fmla="*/ 385 h 4224"/>
                <a:gd name="T18" fmla="*/ 464 w 4899"/>
                <a:gd name="T19" fmla="*/ 197 h 4224"/>
                <a:gd name="T20" fmla="*/ 464 w 4899"/>
                <a:gd name="T21" fmla="*/ 748 h 4224"/>
                <a:gd name="T22" fmla="*/ 1503 w 4899"/>
                <a:gd name="T23" fmla="*/ 560 h 4224"/>
                <a:gd name="T24" fmla="*/ 1121 w 4899"/>
                <a:gd name="T25" fmla="*/ 760 h 4224"/>
                <a:gd name="T26" fmla="*/ 1121 w 4899"/>
                <a:gd name="T27" fmla="*/ 936 h 4224"/>
                <a:gd name="T28" fmla="*/ 1503 w 4899"/>
                <a:gd name="T29" fmla="*/ 1136 h 4224"/>
                <a:gd name="T30" fmla="*/ 0 w 4899"/>
                <a:gd name="T31" fmla="*/ 1224 h 4224"/>
                <a:gd name="T32" fmla="*/ 1503 w 4899"/>
                <a:gd name="T33" fmla="*/ 1312 h 4224"/>
                <a:gd name="T34" fmla="*/ 1121 w 4899"/>
                <a:gd name="T35" fmla="*/ 1512 h 4224"/>
                <a:gd name="T36" fmla="*/ 1121 w 4899"/>
                <a:gd name="T37" fmla="*/ 1688 h 4224"/>
                <a:gd name="T38" fmla="*/ 1503 w 4899"/>
                <a:gd name="T39" fmla="*/ 1888 h 4224"/>
                <a:gd name="T40" fmla="*/ 977 w 4899"/>
                <a:gd name="T41" fmla="*/ 1996 h 4224"/>
                <a:gd name="T42" fmla="*/ 276 w 4899"/>
                <a:gd name="T43" fmla="*/ 2545 h 4224"/>
                <a:gd name="T44" fmla="*/ 0 w 4899"/>
                <a:gd name="T45" fmla="*/ 2821 h 4224"/>
                <a:gd name="T46" fmla="*/ 276 w 4899"/>
                <a:gd name="T47" fmla="*/ 3097 h 4224"/>
                <a:gd name="T48" fmla="*/ 552 w 4899"/>
                <a:gd name="T49" fmla="*/ 2821 h 4224"/>
                <a:gd name="T50" fmla="*/ 1101 w 4899"/>
                <a:gd name="T51" fmla="*/ 2120 h 4224"/>
                <a:gd name="T52" fmla="*/ 1503 w 4899"/>
                <a:gd name="T53" fmla="*/ 2063 h 4224"/>
                <a:gd name="T54" fmla="*/ 1967 w 4899"/>
                <a:gd name="T55" fmla="*/ 2721 h 4224"/>
                <a:gd name="T56" fmla="*/ 2161 w 4899"/>
                <a:gd name="T57" fmla="*/ 3499 h 4224"/>
                <a:gd name="T58" fmla="*/ 2249 w 4899"/>
                <a:gd name="T59" fmla="*/ 4036 h 4224"/>
                <a:gd name="T60" fmla="*/ 2336 w 4899"/>
                <a:gd name="T61" fmla="*/ 3499 h 4224"/>
                <a:gd name="T62" fmla="*/ 2536 w 4899"/>
                <a:gd name="T63" fmla="*/ 2721 h 4224"/>
                <a:gd name="T64" fmla="*/ 2624 w 4899"/>
                <a:gd name="T65" fmla="*/ 3191 h 4224"/>
                <a:gd name="T66" fmla="*/ 2712 w 4899"/>
                <a:gd name="T67" fmla="*/ 2721 h 4224"/>
                <a:gd name="T68" fmla="*/ 2912 w 4899"/>
                <a:gd name="T69" fmla="*/ 4136 h 4224"/>
                <a:gd name="T70" fmla="*/ 3088 w 4899"/>
                <a:gd name="T71" fmla="*/ 4136 h 4224"/>
                <a:gd name="T72" fmla="*/ 3288 w 4899"/>
                <a:gd name="T73" fmla="*/ 2721 h 4224"/>
                <a:gd name="T74" fmla="*/ 3376 w 4899"/>
                <a:gd name="T75" fmla="*/ 3191 h 4224"/>
                <a:gd name="T76" fmla="*/ 3464 w 4899"/>
                <a:gd name="T77" fmla="*/ 2721 h 4224"/>
                <a:gd name="T78" fmla="*/ 3664 w 4899"/>
                <a:gd name="T79" fmla="*/ 2986 h 4224"/>
                <a:gd name="T80" fmla="*/ 4350 w 4899"/>
                <a:gd name="T81" fmla="*/ 3826 h 4224"/>
                <a:gd name="T82" fmla="*/ 4597 w 4899"/>
                <a:gd name="T83" fmla="*/ 4224 h 4224"/>
                <a:gd name="T84" fmla="*/ 4792 w 4899"/>
                <a:gd name="T85" fmla="*/ 3753 h 4224"/>
                <a:gd name="T86" fmla="*/ 364 w 4899"/>
                <a:gd name="T87" fmla="*/ 472 h 4224"/>
                <a:gd name="T88" fmla="*/ 564 w 4899"/>
                <a:gd name="T89" fmla="*/ 472 h 4224"/>
                <a:gd name="T90" fmla="*/ 346 w 4899"/>
                <a:gd name="T91" fmla="*/ 2892 h 4224"/>
                <a:gd name="T92" fmla="*/ 205 w 4899"/>
                <a:gd name="T93" fmla="*/ 2892 h 4224"/>
                <a:gd name="T94" fmla="*/ 205 w 4899"/>
                <a:gd name="T95" fmla="*/ 2750 h 4224"/>
                <a:gd name="T96" fmla="*/ 346 w 4899"/>
                <a:gd name="T97" fmla="*/ 2750 h 4224"/>
                <a:gd name="T98" fmla="*/ 346 w 4899"/>
                <a:gd name="T99" fmla="*/ 2892 h 4224"/>
                <a:gd name="T100" fmla="*/ 2248 w 4899"/>
                <a:gd name="T101" fmla="*/ 3860 h 4224"/>
                <a:gd name="T102" fmla="*/ 2248 w 4899"/>
                <a:gd name="T103" fmla="*/ 3660 h 4224"/>
                <a:gd name="T104" fmla="*/ 4668 w 4899"/>
                <a:gd name="T105" fmla="*/ 4019 h 4224"/>
                <a:gd name="T106" fmla="*/ 4526 w 4899"/>
                <a:gd name="T107" fmla="*/ 3878 h 4224"/>
                <a:gd name="T108" fmla="*/ 4668 w 4899"/>
                <a:gd name="T109" fmla="*/ 3878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9" h="4224">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7">
              <a:extLst>
                <a:ext uri="{FF2B5EF4-FFF2-40B4-BE49-F238E27FC236}">
                  <a16:creationId xmlns:a16="http://schemas.microsoft.com/office/drawing/2014/main" xmlns="" id="{6FB3A7BD-10CB-4962-A377-137A92C0095F}"/>
                </a:ext>
              </a:extLst>
            </p:cNvPr>
            <p:cNvSpPr>
              <a:spLocks noEditPoints="1"/>
            </p:cNvSpPr>
            <p:nvPr/>
          </p:nvSpPr>
          <p:spPr bwMode="auto">
            <a:xfrm>
              <a:off x="-8915400" y="-174625"/>
              <a:ext cx="4014788" cy="4406900"/>
            </a:xfrm>
            <a:custGeom>
              <a:avLst/>
              <a:gdLst>
                <a:gd name="T0" fmla="*/ 1541 w 1866"/>
                <a:gd name="T1" fmla="*/ 393 h 2054"/>
                <a:gd name="T2" fmla="*/ 1197 w 1866"/>
                <a:gd name="T3" fmla="*/ 0 h 2054"/>
                <a:gd name="T4" fmla="*/ 669 w 1866"/>
                <a:gd name="T5" fmla="*/ 0 h 2054"/>
                <a:gd name="T6" fmla="*/ 325 w 1866"/>
                <a:gd name="T7" fmla="*/ 393 h 2054"/>
                <a:gd name="T8" fmla="*/ 92 w 1866"/>
                <a:gd name="T9" fmla="*/ 1042 h 2054"/>
                <a:gd name="T10" fmla="*/ 211 w 1866"/>
                <a:gd name="T11" fmla="*/ 1684 h 2054"/>
                <a:gd name="T12" fmla="*/ 616 w 1866"/>
                <a:gd name="T13" fmla="*/ 2054 h 2054"/>
                <a:gd name="T14" fmla="*/ 1250 w 1866"/>
                <a:gd name="T15" fmla="*/ 2054 h 2054"/>
                <a:gd name="T16" fmla="*/ 1866 w 1866"/>
                <a:gd name="T17" fmla="*/ 1356 h 2054"/>
                <a:gd name="T18" fmla="*/ 1866 w 1866"/>
                <a:gd name="T19" fmla="*/ 792 h 2054"/>
                <a:gd name="T20" fmla="*/ 1691 w 1866"/>
                <a:gd name="T21" fmla="*/ 1356 h 2054"/>
                <a:gd name="T22" fmla="*/ 1382 w 1866"/>
                <a:gd name="T23" fmla="*/ 1335 h 2054"/>
                <a:gd name="T24" fmla="*/ 1329 w 1866"/>
                <a:gd name="T25" fmla="*/ 1503 h 2054"/>
                <a:gd name="T26" fmla="*/ 1250 w 1866"/>
                <a:gd name="T27" fmla="*/ 1879 h 2054"/>
                <a:gd name="T28" fmla="*/ 1021 w 1866"/>
                <a:gd name="T29" fmla="*/ 1121 h 2054"/>
                <a:gd name="T30" fmla="*/ 1338 w 1866"/>
                <a:gd name="T31" fmla="*/ 839 h 2054"/>
                <a:gd name="T32" fmla="*/ 1021 w 1866"/>
                <a:gd name="T33" fmla="*/ 816 h 2054"/>
                <a:gd name="T34" fmla="*/ 933 w 1866"/>
                <a:gd name="T35" fmla="*/ 616 h 2054"/>
                <a:gd name="T36" fmla="*/ 845 w 1866"/>
                <a:gd name="T37" fmla="*/ 1192 h 2054"/>
                <a:gd name="T38" fmla="*/ 638 w 1866"/>
                <a:gd name="T39" fmla="*/ 1205 h 2054"/>
                <a:gd name="T40" fmla="*/ 845 w 1866"/>
                <a:gd name="T41" fmla="*/ 1497 h 2054"/>
                <a:gd name="T42" fmla="*/ 616 w 1866"/>
                <a:gd name="T43" fmla="*/ 1879 h 2054"/>
                <a:gd name="T44" fmla="*/ 441 w 1866"/>
                <a:gd name="T45" fmla="*/ 1559 h 2054"/>
                <a:gd name="T46" fmla="*/ 318 w 1866"/>
                <a:gd name="T47" fmla="*/ 1434 h 2054"/>
                <a:gd name="T48" fmla="*/ 175 w 1866"/>
                <a:gd name="T49" fmla="*/ 1309 h 2054"/>
                <a:gd name="T50" fmla="*/ 490 w 1866"/>
                <a:gd name="T51" fmla="*/ 925 h 2054"/>
                <a:gd name="T52" fmla="*/ 223 w 1866"/>
                <a:gd name="T53" fmla="*/ 925 h 2054"/>
                <a:gd name="T54" fmla="*/ 455 w 1866"/>
                <a:gd name="T55" fmla="*/ 551 h 2054"/>
                <a:gd name="T56" fmla="*/ 514 w 1866"/>
                <a:gd name="T57" fmla="*/ 531 h 2054"/>
                <a:gd name="T58" fmla="*/ 530 w 1866"/>
                <a:gd name="T59" fmla="*/ 414 h 2054"/>
                <a:gd name="T60" fmla="*/ 525 w 1866"/>
                <a:gd name="T61" fmla="*/ 407 h 2054"/>
                <a:gd name="T62" fmla="*/ 492 w 1866"/>
                <a:gd name="T63" fmla="*/ 322 h 2054"/>
                <a:gd name="T64" fmla="*/ 845 w 1866"/>
                <a:gd name="T65" fmla="*/ 322 h 2054"/>
                <a:gd name="T66" fmla="*/ 1021 w 1866"/>
                <a:gd name="T67" fmla="*/ 322 h 2054"/>
                <a:gd name="T68" fmla="*/ 1373 w 1866"/>
                <a:gd name="T69" fmla="*/ 322 h 2054"/>
                <a:gd name="T70" fmla="*/ 1216 w 1866"/>
                <a:gd name="T71" fmla="*/ 414 h 2054"/>
                <a:gd name="T72" fmla="*/ 1284 w 1866"/>
                <a:gd name="T73" fmla="*/ 576 h 2054"/>
                <a:gd name="T74" fmla="*/ 1408 w 1866"/>
                <a:gd name="T75" fmla="*/ 551 h 2054"/>
                <a:gd name="T76" fmla="*/ 1691 w 1866"/>
                <a:gd name="T77" fmla="*/ 792 h 2054"/>
                <a:gd name="T78" fmla="*/ 1508 w 1866"/>
                <a:gd name="T79" fmla="*/ 1074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6" h="2054">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0" name="Left-Right Arrow 19"/>
          <p:cNvSpPr/>
          <p:nvPr/>
        </p:nvSpPr>
        <p:spPr>
          <a:xfrm>
            <a:off x="4037012" y="1008952"/>
            <a:ext cx="1981200" cy="64406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06343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457200"/>
            <a:ext cx="8686801" cy="1066800"/>
          </a:xfrm>
        </p:spPr>
        <p:txBody>
          <a:bodyPr/>
          <a:lstStyle/>
          <a:p>
            <a:r>
              <a:rPr lang="en-US" dirty="0" smtClean="0"/>
              <a:t>Data Insights</a:t>
            </a:r>
            <a:endParaRPr lang="en-IN" dirty="0"/>
          </a:p>
        </p:txBody>
      </p:sp>
      <p:graphicFrame>
        <p:nvGraphicFramePr>
          <p:cNvPr id="10" name="Chart 9"/>
          <p:cNvGraphicFramePr>
            <a:graphicFrameLocks/>
          </p:cNvGraphicFramePr>
          <p:nvPr>
            <p:extLst>
              <p:ext uri="{D42A27DB-BD31-4B8C-83A1-F6EECF244321}">
                <p14:modId xmlns:p14="http://schemas.microsoft.com/office/powerpoint/2010/main" val="799581425"/>
              </p:ext>
            </p:extLst>
          </p:nvPr>
        </p:nvGraphicFramePr>
        <p:xfrm>
          <a:off x="150812" y="2209800"/>
          <a:ext cx="3409951" cy="2905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3874575473"/>
              </p:ext>
            </p:extLst>
          </p:nvPr>
        </p:nvGraphicFramePr>
        <p:xfrm>
          <a:off x="2970212" y="2209800"/>
          <a:ext cx="4343400" cy="27813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50812" y="4926568"/>
            <a:ext cx="6781800" cy="369332"/>
          </a:xfrm>
          <a:prstGeom prst="rect">
            <a:avLst/>
          </a:prstGeom>
          <a:noFill/>
          <a:ln>
            <a:solidFill>
              <a:schemeClr val="bg2"/>
            </a:solidFill>
          </a:ln>
        </p:spPr>
        <p:txBody>
          <a:bodyPr wrap="square" rtlCol="0" anchor="ctr" anchorCtr="1">
            <a:spAutoFit/>
          </a:bodyPr>
          <a:lstStyle/>
          <a:p>
            <a:r>
              <a:rPr lang="en-US" b="1" dirty="0" smtClean="0"/>
              <a:t>Fig</a:t>
            </a:r>
            <a:r>
              <a:rPr lang="en-US" dirty="0" smtClean="0"/>
              <a:t>: </a:t>
            </a:r>
            <a:r>
              <a:rPr lang="en-US" b="1" dirty="0" smtClean="0"/>
              <a:t>No. </a:t>
            </a:r>
            <a:r>
              <a:rPr lang="en-US" b="1" dirty="0" smtClean="0"/>
              <a:t>of Fast-Moving Items and corresponding Lost Sales</a:t>
            </a:r>
            <a:endParaRPr lang="en-IN" b="1" dirty="0" smtClean="0"/>
          </a:p>
        </p:txBody>
      </p:sp>
      <p:graphicFrame>
        <p:nvGraphicFramePr>
          <p:cNvPr id="17" name="Chart 16"/>
          <p:cNvGraphicFramePr>
            <a:graphicFrameLocks/>
          </p:cNvGraphicFramePr>
          <p:nvPr>
            <p:extLst>
              <p:ext uri="{D42A27DB-BD31-4B8C-83A1-F6EECF244321}">
                <p14:modId xmlns:p14="http://schemas.microsoft.com/office/powerpoint/2010/main" val="2955640694"/>
              </p:ext>
            </p:extLst>
          </p:nvPr>
        </p:nvGraphicFramePr>
        <p:xfrm>
          <a:off x="5637212" y="304800"/>
          <a:ext cx="6438900" cy="3124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2144251071"/>
              </p:ext>
            </p:extLst>
          </p:nvPr>
        </p:nvGraphicFramePr>
        <p:xfrm>
          <a:off x="6475412" y="373963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3794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0412" y="1947347"/>
            <a:ext cx="9123663" cy="1286906"/>
            <a:chOff x="3295649" y="923924"/>
            <a:chExt cx="5546425" cy="1344823"/>
          </a:xfrm>
          <a:solidFill>
            <a:schemeClr val="accent1"/>
          </a:solidFill>
        </p:grpSpPr>
        <p:sp>
          <p:nvSpPr>
            <p:cNvPr id="48"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solidFill>
              <a:srgbClr val="F36F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49" name="Right Triangle 48"/>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0" name="Right Triangle 49"/>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1" name="Freeform: Shape 37"/>
            <p:cNvSpPr/>
            <p:nvPr/>
          </p:nvSpPr>
          <p:spPr>
            <a:xfrm>
              <a:off x="5687068" y="923924"/>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grpSp>
      <p:grpSp>
        <p:nvGrpSpPr>
          <p:cNvPr id="7" name="Group 6"/>
          <p:cNvGrpSpPr/>
          <p:nvPr/>
        </p:nvGrpSpPr>
        <p:grpSpPr>
          <a:xfrm>
            <a:off x="1381303" y="3317657"/>
            <a:ext cx="7772400" cy="75438"/>
            <a:chOff x="3298031" y="2536778"/>
            <a:chExt cx="5544043" cy="100584"/>
          </a:xfrm>
        </p:grpSpPr>
        <p:sp>
          <p:nvSpPr>
            <p:cNvPr id="38" name="Oval 37"/>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39" name="Oval 38"/>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23" name="TextBox 106"/>
          <p:cNvSpPr txBox="1"/>
          <p:nvPr/>
        </p:nvSpPr>
        <p:spPr>
          <a:xfrm>
            <a:off x="1381303" y="2191608"/>
            <a:ext cx="3124200" cy="5232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smtClean="0">
                <a:solidFill>
                  <a:schemeClr val="bg1"/>
                </a:solidFill>
                <a:latin typeface="Times New Roman" pitchFamily="18" charset="0"/>
                <a:ea typeface="Arial Unicode MS" pitchFamily="34" charset="-128"/>
                <a:cs typeface="Times New Roman" pitchFamily="18" charset="0"/>
              </a:rPr>
              <a:t>OOS leads to irregular ordering thus impacting Brand/Trade relationship.</a:t>
            </a:r>
            <a:endParaRPr lang="en-US" sz="1400" dirty="0">
              <a:solidFill>
                <a:schemeClr val="bg1"/>
              </a:solidFill>
              <a:latin typeface="Times New Roman" pitchFamily="18" charset="0"/>
              <a:ea typeface="Arial Unicode MS" pitchFamily="34" charset="-128"/>
              <a:cs typeface="Times New Roman" pitchFamily="18" charset="0"/>
            </a:endParaRPr>
          </a:p>
        </p:txBody>
      </p:sp>
      <p:sp>
        <p:nvSpPr>
          <p:cNvPr id="53" name="Title 1">
            <a:extLst>
              <a:ext uri="{FF2B5EF4-FFF2-40B4-BE49-F238E27FC236}">
                <a16:creationId xmlns:a16="http://schemas.microsoft.com/office/drawing/2014/main" xmlns="" id="{2C2BFAE1-45D3-4B3B-81D2-0BF25FA84FB8}"/>
              </a:ext>
            </a:extLst>
          </p:cNvPr>
          <p:cNvSpPr>
            <a:spLocks noGrp="1"/>
          </p:cNvSpPr>
          <p:nvPr>
            <p:ph type="title"/>
          </p:nvPr>
        </p:nvSpPr>
        <p:spPr>
          <a:xfrm>
            <a:off x="1337300" y="228600"/>
            <a:ext cx="8686801" cy="533400"/>
          </a:xfrm>
        </p:spPr>
        <p:txBody>
          <a:bodyPr/>
          <a:lstStyle/>
          <a:p>
            <a:pPr algn="ctr"/>
            <a:r>
              <a:rPr lang="en-US" dirty="0" smtClean="0">
                <a:solidFill>
                  <a:schemeClr val="tx1"/>
                </a:solidFill>
              </a:rPr>
              <a:t>Operational Losses due to OOS</a:t>
            </a:r>
            <a:endParaRPr lang="en-US" dirty="0">
              <a:solidFill>
                <a:schemeClr val="tx1"/>
              </a:solidFill>
            </a:endParaRPr>
          </a:p>
        </p:txBody>
      </p:sp>
      <p:sp>
        <p:nvSpPr>
          <p:cNvPr id="54" name="TextBox 106"/>
          <p:cNvSpPr txBox="1"/>
          <p:nvPr/>
        </p:nvSpPr>
        <p:spPr>
          <a:xfrm>
            <a:off x="6293907" y="2130052"/>
            <a:ext cx="3124200"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Improper Ordering by Trade leads to reduced turns and thus impacting overall Return on Investment(ROI).</a:t>
            </a:r>
            <a:endParaRPr lang="en-US" sz="1200" dirty="0">
              <a:solidFill>
                <a:schemeClr val="bg1"/>
              </a:solidFill>
            </a:endParaRPr>
          </a:p>
        </p:txBody>
      </p:sp>
      <p:grpSp>
        <p:nvGrpSpPr>
          <p:cNvPr id="90" name="Group 89"/>
          <p:cNvGrpSpPr/>
          <p:nvPr/>
        </p:nvGrpSpPr>
        <p:grpSpPr>
          <a:xfrm>
            <a:off x="760412" y="3546085"/>
            <a:ext cx="9123663" cy="1286906"/>
            <a:chOff x="3295649" y="923925"/>
            <a:chExt cx="5546425" cy="1344822"/>
          </a:xfrm>
          <a:solidFill>
            <a:schemeClr val="accent1"/>
          </a:solidFill>
        </p:grpSpPr>
        <p:sp>
          <p:nvSpPr>
            <p:cNvPr id="91"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solidFill>
              <a:srgbClr val="F36F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2" name="Right Triangle 91"/>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3" name="Right Triangle 92"/>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4" name="Freeform: Shape 37"/>
            <p:cNvSpPr/>
            <p:nvPr/>
          </p:nvSpPr>
          <p:spPr>
            <a:xfrm>
              <a:off x="5687068" y="923925"/>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95" name="Group 94"/>
          <p:cNvGrpSpPr/>
          <p:nvPr/>
        </p:nvGrpSpPr>
        <p:grpSpPr>
          <a:xfrm>
            <a:off x="1381303" y="4916395"/>
            <a:ext cx="7772400" cy="75438"/>
            <a:chOff x="3298031" y="2536778"/>
            <a:chExt cx="5544043" cy="100584"/>
          </a:xfrm>
        </p:grpSpPr>
        <p:sp>
          <p:nvSpPr>
            <p:cNvPr id="96" name="Oval 95"/>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97" name="Oval 96"/>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98" name="TextBox 106"/>
          <p:cNvSpPr txBox="1"/>
          <p:nvPr/>
        </p:nvSpPr>
        <p:spPr>
          <a:xfrm>
            <a:off x="1370012" y="3636457"/>
            <a:ext cx="3124200"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OOS leads to improper demand planning /sensing thus impacting Production Scheduling(frequent changes and inefficient production runs).</a:t>
            </a:r>
            <a:endParaRPr lang="en-US" sz="1200" dirty="0">
              <a:solidFill>
                <a:schemeClr val="bg1"/>
              </a:solidFill>
            </a:endParaRPr>
          </a:p>
        </p:txBody>
      </p:sp>
      <p:sp>
        <p:nvSpPr>
          <p:cNvPr id="99" name="TextBox 106"/>
          <p:cNvSpPr txBox="1"/>
          <p:nvPr/>
        </p:nvSpPr>
        <p:spPr>
          <a:xfrm>
            <a:off x="6293907" y="3636456"/>
            <a:ext cx="3124200" cy="8309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Stress  the relationship between Distributor and retailer and additional costs for query resolution and grievance  handling(arising out of confusion created by OOS)  </a:t>
            </a:r>
            <a:endParaRPr lang="en-US" sz="1200" dirty="0">
              <a:solidFill>
                <a:schemeClr val="bg1"/>
              </a:solidFill>
            </a:endParaRPr>
          </a:p>
        </p:txBody>
      </p:sp>
      <p:grpSp>
        <p:nvGrpSpPr>
          <p:cNvPr id="100" name="Group 99"/>
          <p:cNvGrpSpPr/>
          <p:nvPr/>
        </p:nvGrpSpPr>
        <p:grpSpPr>
          <a:xfrm>
            <a:off x="760412" y="5146457"/>
            <a:ext cx="9123663" cy="1286906"/>
            <a:chOff x="3295649" y="923925"/>
            <a:chExt cx="5546425" cy="1344822"/>
          </a:xfrm>
          <a:solidFill>
            <a:srgbClr val="F36F13"/>
          </a:solidFill>
        </p:grpSpPr>
        <p:sp>
          <p:nvSpPr>
            <p:cNvPr id="101"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2" name="Right Triangle 101"/>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3" name="Right Triangle 102"/>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4" name="Freeform: Shape 37"/>
            <p:cNvSpPr/>
            <p:nvPr/>
          </p:nvSpPr>
          <p:spPr>
            <a:xfrm>
              <a:off x="5687068" y="923925"/>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105" name="Group 104"/>
          <p:cNvGrpSpPr/>
          <p:nvPr/>
        </p:nvGrpSpPr>
        <p:grpSpPr>
          <a:xfrm>
            <a:off x="1381303" y="6516767"/>
            <a:ext cx="7772400" cy="75438"/>
            <a:chOff x="3298031" y="2536778"/>
            <a:chExt cx="5544043" cy="100584"/>
          </a:xfrm>
        </p:grpSpPr>
        <p:sp>
          <p:nvSpPr>
            <p:cNvPr id="106" name="Oval 105"/>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107" name="Oval 106"/>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108" name="TextBox 106"/>
          <p:cNvSpPr txBox="1"/>
          <p:nvPr/>
        </p:nvSpPr>
        <p:spPr>
          <a:xfrm>
            <a:off x="1370012" y="5421494"/>
            <a:ext cx="3124200" cy="46166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OOS lowers the expected impact of Trade Promotions and Marketing Activities. </a:t>
            </a:r>
            <a:endParaRPr lang="en-US" sz="1200" dirty="0">
              <a:solidFill>
                <a:schemeClr val="bg1"/>
              </a:solidFill>
            </a:endParaRPr>
          </a:p>
        </p:txBody>
      </p:sp>
      <p:sp>
        <p:nvSpPr>
          <p:cNvPr id="109" name="TextBox 106"/>
          <p:cNvSpPr txBox="1"/>
          <p:nvPr/>
        </p:nvSpPr>
        <p:spPr>
          <a:xfrm>
            <a:off x="6293907" y="5236828"/>
            <a:ext cx="3124200"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Leads to Hoarding mentality across distributors /  retailers  thus further impacting Demand </a:t>
            </a:r>
            <a:r>
              <a:rPr lang="en-US" sz="1200" dirty="0" err="1" smtClean="0">
                <a:solidFill>
                  <a:schemeClr val="bg1"/>
                </a:solidFill>
              </a:rPr>
              <a:t>Vs</a:t>
            </a:r>
            <a:r>
              <a:rPr lang="en-US" sz="1200" dirty="0" smtClean="0">
                <a:solidFill>
                  <a:schemeClr val="bg1"/>
                </a:solidFill>
              </a:rPr>
              <a:t> Dispatch relationship.  </a:t>
            </a:r>
            <a:endParaRPr lang="en-US" sz="1200" dirty="0">
              <a:solidFill>
                <a:schemeClr val="bg1"/>
              </a:solidFill>
            </a:endParaRPr>
          </a:p>
        </p:txBody>
      </p:sp>
      <p:sp>
        <p:nvSpPr>
          <p:cNvPr id="117" name="Oval 116"/>
          <p:cNvSpPr/>
          <p:nvPr/>
        </p:nvSpPr>
        <p:spPr>
          <a:xfrm>
            <a:off x="1370012" y="1101144"/>
            <a:ext cx="2889955" cy="609600"/>
          </a:xfrm>
          <a:prstGeom prst="ellipse">
            <a:avLst/>
          </a:prstGeom>
          <a:solidFill>
            <a:srgbClr val="F36F1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Brand Owner / Manufacturer</a:t>
            </a:r>
            <a:endParaRPr lang="en-IN" dirty="0">
              <a:solidFill>
                <a:schemeClr val="bg1"/>
              </a:solidFill>
            </a:endParaRPr>
          </a:p>
        </p:txBody>
      </p:sp>
      <p:cxnSp>
        <p:nvCxnSpPr>
          <p:cNvPr id="121" name="Straight Arrow Connector 120"/>
          <p:cNvCxnSpPr>
            <a:stCxn id="117" idx="4"/>
          </p:cNvCxnSpPr>
          <p:nvPr/>
        </p:nvCxnSpPr>
        <p:spPr>
          <a:xfrm flipH="1">
            <a:off x="2814989" y="1710744"/>
            <a:ext cx="1" cy="23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6136752" y="1101144"/>
            <a:ext cx="2889955" cy="609600"/>
          </a:xfrm>
          <a:prstGeom prst="ellipse">
            <a:avLst/>
          </a:prstGeom>
          <a:solidFill>
            <a:srgbClr val="0D95BC"/>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Retailer / Distributor</a:t>
            </a:r>
            <a:endParaRPr lang="en-IN" dirty="0">
              <a:solidFill>
                <a:schemeClr val="bg1"/>
              </a:solidFill>
            </a:endParaRPr>
          </a:p>
        </p:txBody>
      </p:sp>
      <p:cxnSp>
        <p:nvCxnSpPr>
          <p:cNvPr id="123" name="Straight Arrow Connector 122"/>
          <p:cNvCxnSpPr/>
          <p:nvPr/>
        </p:nvCxnSpPr>
        <p:spPr>
          <a:xfrm flipH="1">
            <a:off x="7586978" y="1710743"/>
            <a:ext cx="1" cy="23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32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0412" y="1947347"/>
            <a:ext cx="9123663" cy="1286906"/>
            <a:chOff x="3295649" y="923924"/>
            <a:chExt cx="5546425" cy="1344823"/>
          </a:xfrm>
          <a:solidFill>
            <a:schemeClr val="accent1"/>
          </a:solidFill>
        </p:grpSpPr>
        <p:sp>
          <p:nvSpPr>
            <p:cNvPr id="48"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solidFill>
              <a:srgbClr val="F36F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49" name="Right Triangle 48"/>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0" name="Right Triangle 49"/>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1" name="Freeform: Shape 37"/>
            <p:cNvSpPr/>
            <p:nvPr/>
          </p:nvSpPr>
          <p:spPr>
            <a:xfrm>
              <a:off x="5687068" y="923924"/>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n w="10160">
                  <a:solidFill>
                    <a:schemeClr val="accent1"/>
                  </a:solidFill>
                  <a:prstDash val="solid"/>
                </a:ln>
                <a:solidFill>
                  <a:srgbClr val="FFFFFF"/>
                </a:solidFill>
                <a:effectLst>
                  <a:outerShdw blurRad="38100" dist="32000" dir="5400000" algn="tl">
                    <a:srgbClr val="000000">
                      <a:alpha val="30000"/>
                    </a:srgbClr>
                  </a:outerShdw>
                </a:effectLst>
              </a:endParaRPr>
            </a:p>
          </p:txBody>
        </p:sp>
      </p:grpSp>
      <p:grpSp>
        <p:nvGrpSpPr>
          <p:cNvPr id="7" name="Group 6"/>
          <p:cNvGrpSpPr/>
          <p:nvPr/>
        </p:nvGrpSpPr>
        <p:grpSpPr>
          <a:xfrm>
            <a:off x="1381303" y="3317657"/>
            <a:ext cx="7772400" cy="75438"/>
            <a:chOff x="3298031" y="2536778"/>
            <a:chExt cx="5544043" cy="100584"/>
          </a:xfrm>
        </p:grpSpPr>
        <p:sp>
          <p:nvSpPr>
            <p:cNvPr id="38" name="Oval 37"/>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39" name="Oval 38"/>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23" name="TextBox 106"/>
          <p:cNvSpPr txBox="1"/>
          <p:nvPr/>
        </p:nvSpPr>
        <p:spPr>
          <a:xfrm>
            <a:off x="1381303" y="2191608"/>
            <a:ext cx="3124200" cy="5232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smtClean="0">
                <a:solidFill>
                  <a:schemeClr val="bg1"/>
                </a:solidFill>
                <a:latin typeface="Times New Roman" pitchFamily="18" charset="0"/>
                <a:ea typeface="Arial Unicode MS" pitchFamily="34" charset="-128"/>
                <a:cs typeface="Times New Roman" pitchFamily="18" charset="0"/>
              </a:rPr>
              <a:t>Direct Loss of Brand loyalty and Brand equity.</a:t>
            </a:r>
            <a:endParaRPr lang="en-US" sz="1400" dirty="0">
              <a:solidFill>
                <a:schemeClr val="bg1"/>
              </a:solidFill>
              <a:latin typeface="Times New Roman" pitchFamily="18" charset="0"/>
              <a:ea typeface="Arial Unicode MS" pitchFamily="34" charset="-128"/>
              <a:cs typeface="Times New Roman" pitchFamily="18" charset="0"/>
            </a:endParaRPr>
          </a:p>
        </p:txBody>
      </p:sp>
      <p:sp>
        <p:nvSpPr>
          <p:cNvPr id="53" name="Title 1">
            <a:extLst>
              <a:ext uri="{FF2B5EF4-FFF2-40B4-BE49-F238E27FC236}">
                <a16:creationId xmlns:a16="http://schemas.microsoft.com/office/drawing/2014/main" xmlns="" id="{2C2BFAE1-45D3-4B3B-81D2-0BF25FA84FB8}"/>
              </a:ext>
            </a:extLst>
          </p:cNvPr>
          <p:cNvSpPr>
            <a:spLocks noGrp="1"/>
          </p:cNvSpPr>
          <p:nvPr>
            <p:ph type="title"/>
          </p:nvPr>
        </p:nvSpPr>
        <p:spPr>
          <a:xfrm>
            <a:off x="1185820" y="228600"/>
            <a:ext cx="8686801" cy="533400"/>
          </a:xfrm>
        </p:spPr>
        <p:txBody>
          <a:bodyPr/>
          <a:lstStyle/>
          <a:p>
            <a:pPr algn="ctr"/>
            <a:r>
              <a:rPr lang="en-US" dirty="0" smtClean="0">
                <a:solidFill>
                  <a:schemeClr val="tx1"/>
                </a:solidFill>
              </a:rPr>
              <a:t>Strategic Losses due to OOS</a:t>
            </a:r>
            <a:endParaRPr lang="en-US" dirty="0">
              <a:solidFill>
                <a:schemeClr val="tx1"/>
              </a:solidFill>
            </a:endParaRPr>
          </a:p>
        </p:txBody>
      </p:sp>
      <p:sp>
        <p:nvSpPr>
          <p:cNvPr id="54" name="TextBox 106"/>
          <p:cNvSpPr txBox="1"/>
          <p:nvPr/>
        </p:nvSpPr>
        <p:spPr>
          <a:xfrm>
            <a:off x="6293907" y="2130052"/>
            <a:ext cx="3124200"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Trade Loyalty loss for Distributor (with Retailer) and store loyalty loss for retailer (with consumer)</a:t>
            </a:r>
            <a:endParaRPr lang="en-US" sz="1200" dirty="0">
              <a:solidFill>
                <a:schemeClr val="bg1"/>
              </a:solidFill>
            </a:endParaRPr>
          </a:p>
        </p:txBody>
      </p:sp>
      <p:grpSp>
        <p:nvGrpSpPr>
          <p:cNvPr id="90" name="Group 89"/>
          <p:cNvGrpSpPr/>
          <p:nvPr/>
        </p:nvGrpSpPr>
        <p:grpSpPr>
          <a:xfrm>
            <a:off x="760412" y="3546085"/>
            <a:ext cx="9123663" cy="1286906"/>
            <a:chOff x="3295649" y="923925"/>
            <a:chExt cx="5546425" cy="1344822"/>
          </a:xfrm>
          <a:solidFill>
            <a:schemeClr val="accent1"/>
          </a:solidFill>
        </p:grpSpPr>
        <p:sp>
          <p:nvSpPr>
            <p:cNvPr id="91"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solidFill>
              <a:srgbClr val="F36F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2" name="Right Triangle 91"/>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3" name="Right Triangle 92"/>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4" name="Freeform: Shape 37"/>
            <p:cNvSpPr/>
            <p:nvPr/>
          </p:nvSpPr>
          <p:spPr>
            <a:xfrm>
              <a:off x="5687068" y="923925"/>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95" name="Group 94"/>
          <p:cNvGrpSpPr/>
          <p:nvPr/>
        </p:nvGrpSpPr>
        <p:grpSpPr>
          <a:xfrm>
            <a:off x="1381303" y="4916395"/>
            <a:ext cx="7772400" cy="75438"/>
            <a:chOff x="3298031" y="2536778"/>
            <a:chExt cx="5544043" cy="100584"/>
          </a:xfrm>
        </p:grpSpPr>
        <p:sp>
          <p:nvSpPr>
            <p:cNvPr id="96" name="Oval 95"/>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97" name="Oval 96"/>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98" name="TextBox 106"/>
          <p:cNvSpPr txBox="1"/>
          <p:nvPr/>
        </p:nvSpPr>
        <p:spPr>
          <a:xfrm>
            <a:off x="1370012" y="3821123"/>
            <a:ext cx="3124200" cy="46166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OOS encourages Trial of Competition / New Brands /  Counterfeit Products</a:t>
            </a:r>
            <a:endParaRPr lang="en-US" sz="1200" dirty="0">
              <a:solidFill>
                <a:schemeClr val="bg1"/>
              </a:solidFill>
            </a:endParaRPr>
          </a:p>
        </p:txBody>
      </p:sp>
      <p:sp>
        <p:nvSpPr>
          <p:cNvPr id="99" name="TextBox 106"/>
          <p:cNvSpPr txBox="1"/>
          <p:nvPr/>
        </p:nvSpPr>
        <p:spPr>
          <a:xfrm>
            <a:off x="6293907" y="3636456"/>
            <a:ext cx="3124200"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Retailer OOS results  into Customer dissatisfaction and sometimes loss of Customer (store switching)</a:t>
            </a:r>
            <a:endParaRPr lang="en-US" sz="1200" dirty="0">
              <a:solidFill>
                <a:schemeClr val="bg1"/>
              </a:solidFill>
            </a:endParaRPr>
          </a:p>
        </p:txBody>
      </p:sp>
      <p:grpSp>
        <p:nvGrpSpPr>
          <p:cNvPr id="100" name="Group 99"/>
          <p:cNvGrpSpPr/>
          <p:nvPr/>
        </p:nvGrpSpPr>
        <p:grpSpPr>
          <a:xfrm>
            <a:off x="760412" y="5146457"/>
            <a:ext cx="9123663" cy="1286906"/>
            <a:chOff x="3295649" y="923925"/>
            <a:chExt cx="5546425" cy="1344822"/>
          </a:xfrm>
          <a:solidFill>
            <a:srgbClr val="F36F13"/>
          </a:solidFill>
        </p:grpSpPr>
        <p:sp>
          <p:nvSpPr>
            <p:cNvPr id="101" name="Freeform: Shape 34"/>
            <p:cNvSpPr/>
            <p:nvPr/>
          </p:nvSpPr>
          <p:spPr>
            <a:xfrm>
              <a:off x="3295649" y="923925"/>
              <a:ext cx="3155006" cy="1057275"/>
            </a:xfrm>
            <a:custGeom>
              <a:avLst/>
              <a:gdLst>
                <a:gd name="connsiteX0" fmla="*/ 0 w 3155006"/>
                <a:gd name="connsiteY0" fmla="*/ 0 h 1057275"/>
                <a:gd name="connsiteX1" fmla="*/ 2242498 w 3155006"/>
                <a:gd name="connsiteY1" fmla="*/ 0 h 1057275"/>
                <a:gd name="connsiteX2" fmla="*/ 3155006 w 3155006"/>
                <a:gd name="connsiteY2" fmla="*/ 1057275 h 1057275"/>
                <a:gd name="connsiteX3" fmla="*/ 0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2242498" y="0"/>
                  </a:lnTo>
                  <a:lnTo>
                    <a:pt x="3155006" y="1057275"/>
                  </a:lnTo>
                  <a:lnTo>
                    <a:pt x="0" y="10572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2" name="Right Triangle 101"/>
            <p:cNvSpPr/>
            <p:nvPr/>
          </p:nvSpPr>
          <p:spPr>
            <a:xfrm flipH="1" flipV="1">
              <a:off x="3295649" y="1981200"/>
              <a:ext cx="517225" cy="287547"/>
            </a:xfrm>
            <a:prstGeom prst="rtTriangle">
              <a:avLst/>
            </a:prstGeom>
            <a:gradFill flip="none" rotWithShape="1">
              <a:gsLst>
                <a:gs pos="0">
                  <a:srgbClr val="F36F13">
                    <a:shade val="30000"/>
                    <a:satMod val="115000"/>
                  </a:srgbClr>
                </a:gs>
                <a:gs pos="50000">
                  <a:srgbClr val="F36F13">
                    <a:shade val="67500"/>
                    <a:satMod val="115000"/>
                  </a:srgbClr>
                </a:gs>
                <a:gs pos="100000">
                  <a:srgbClr val="F36F1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3" name="Right Triangle 102"/>
            <p:cNvSpPr/>
            <p:nvPr/>
          </p:nvSpPr>
          <p:spPr>
            <a:xfrm flipV="1">
              <a:off x="8320866" y="1981199"/>
              <a:ext cx="521208" cy="287547"/>
            </a:xfrm>
            <a:prstGeom prst="rtTriangle">
              <a:avLst/>
            </a:prstGeom>
            <a:gradFill flip="none" rotWithShape="1">
              <a:gsLst>
                <a:gs pos="0">
                  <a:srgbClr val="0D95BC">
                    <a:shade val="30000"/>
                    <a:satMod val="115000"/>
                  </a:srgbClr>
                </a:gs>
                <a:gs pos="50000">
                  <a:srgbClr val="0D95BC">
                    <a:shade val="67500"/>
                    <a:satMod val="115000"/>
                  </a:srgbClr>
                </a:gs>
                <a:gs pos="100000">
                  <a:srgbClr val="0D95B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4" name="Freeform: Shape 37"/>
            <p:cNvSpPr/>
            <p:nvPr/>
          </p:nvSpPr>
          <p:spPr>
            <a:xfrm>
              <a:off x="5687068" y="923925"/>
              <a:ext cx="3155006" cy="1057275"/>
            </a:xfrm>
            <a:custGeom>
              <a:avLst/>
              <a:gdLst>
                <a:gd name="connsiteX0" fmla="*/ 0 w 3155006"/>
                <a:gd name="connsiteY0" fmla="*/ 0 h 1057275"/>
                <a:gd name="connsiteX1" fmla="*/ 3155006 w 3155006"/>
                <a:gd name="connsiteY1" fmla="*/ 0 h 1057275"/>
                <a:gd name="connsiteX2" fmla="*/ 3155006 w 3155006"/>
                <a:gd name="connsiteY2" fmla="*/ 1057275 h 1057275"/>
                <a:gd name="connsiteX3" fmla="*/ 912508 w 3155006"/>
                <a:gd name="connsiteY3" fmla="*/ 1057275 h 1057275"/>
              </a:gdLst>
              <a:ahLst/>
              <a:cxnLst>
                <a:cxn ang="0">
                  <a:pos x="connsiteX0" y="connsiteY0"/>
                </a:cxn>
                <a:cxn ang="0">
                  <a:pos x="connsiteX1" y="connsiteY1"/>
                </a:cxn>
                <a:cxn ang="0">
                  <a:pos x="connsiteX2" y="connsiteY2"/>
                </a:cxn>
                <a:cxn ang="0">
                  <a:pos x="connsiteX3" y="connsiteY3"/>
                </a:cxn>
              </a:cxnLst>
              <a:rect l="l" t="t" r="r" b="b"/>
              <a:pathLst>
                <a:path w="3155006" h="1057275">
                  <a:moveTo>
                    <a:pt x="0" y="0"/>
                  </a:moveTo>
                  <a:lnTo>
                    <a:pt x="3155006" y="0"/>
                  </a:lnTo>
                  <a:lnTo>
                    <a:pt x="3155006" y="1057275"/>
                  </a:lnTo>
                  <a:lnTo>
                    <a:pt x="912508" y="1057275"/>
                  </a:lnTo>
                  <a:close/>
                </a:path>
              </a:pathLst>
            </a:custGeom>
            <a:solidFill>
              <a:srgbClr val="0D95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105" name="Group 104"/>
          <p:cNvGrpSpPr/>
          <p:nvPr/>
        </p:nvGrpSpPr>
        <p:grpSpPr>
          <a:xfrm>
            <a:off x="1381303" y="6516767"/>
            <a:ext cx="7772400" cy="75438"/>
            <a:chOff x="3298031" y="2536778"/>
            <a:chExt cx="5544043" cy="100584"/>
          </a:xfrm>
        </p:grpSpPr>
        <p:sp>
          <p:nvSpPr>
            <p:cNvPr id="106" name="Oval 105"/>
            <p:cNvSpPr/>
            <p:nvPr/>
          </p:nvSpPr>
          <p:spPr>
            <a:xfrm>
              <a:off x="3298031" y="2536778"/>
              <a:ext cx="315262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sp>
          <p:nvSpPr>
            <p:cNvPr id="107" name="Oval 106"/>
            <p:cNvSpPr/>
            <p:nvPr/>
          </p:nvSpPr>
          <p:spPr>
            <a:xfrm>
              <a:off x="6591300" y="2536778"/>
              <a:ext cx="2250774" cy="100584"/>
            </a:xfrm>
            <a:prstGeom prst="ellipse">
              <a:avLst/>
            </a:prstGeom>
            <a:gradFill>
              <a:gsLst>
                <a:gs pos="0">
                  <a:schemeClr val="tx1">
                    <a:alpha val="20000"/>
                  </a:schemeClr>
                </a:gs>
                <a:gs pos="100000">
                  <a:schemeClr val="tx1">
                    <a:gamma/>
                    <a:shade val="46275"/>
                    <a:invGamma/>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defRPr/>
              </a:pPr>
              <a:endParaRPr lang="en-US" sz="1350">
                <a:solidFill>
                  <a:prstClr val="white"/>
                </a:solidFill>
                <a:latin typeface="Calibri" panose="020F0502020204030204"/>
              </a:endParaRPr>
            </a:p>
          </p:txBody>
        </p:sp>
      </p:grpSp>
      <p:sp>
        <p:nvSpPr>
          <p:cNvPr id="108" name="TextBox 106"/>
          <p:cNvSpPr txBox="1"/>
          <p:nvPr/>
        </p:nvSpPr>
        <p:spPr>
          <a:xfrm>
            <a:off x="1370012" y="5421494"/>
            <a:ext cx="3124200" cy="27699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Demotivation for the frontline Sales team.</a:t>
            </a:r>
            <a:endParaRPr lang="en-US" sz="1200" dirty="0">
              <a:solidFill>
                <a:schemeClr val="bg1"/>
              </a:solidFill>
            </a:endParaRPr>
          </a:p>
        </p:txBody>
      </p:sp>
      <p:sp>
        <p:nvSpPr>
          <p:cNvPr id="109" name="TextBox 106"/>
          <p:cNvSpPr txBox="1"/>
          <p:nvPr/>
        </p:nvSpPr>
        <p:spPr>
          <a:xfrm>
            <a:off x="6293907" y="5236828"/>
            <a:ext cx="3124200"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smtClean="0">
                <a:solidFill>
                  <a:schemeClr val="bg1"/>
                </a:solidFill>
              </a:rPr>
              <a:t>Retailer may decide to stop </a:t>
            </a:r>
            <a:r>
              <a:rPr lang="en-US" sz="1200" dirty="0" err="1" smtClean="0">
                <a:solidFill>
                  <a:schemeClr val="bg1"/>
                </a:solidFill>
              </a:rPr>
              <a:t>stockingthe</a:t>
            </a:r>
            <a:r>
              <a:rPr lang="en-US" sz="1200" dirty="0" smtClean="0">
                <a:solidFill>
                  <a:schemeClr val="bg1"/>
                </a:solidFill>
              </a:rPr>
              <a:t> product or push </a:t>
            </a:r>
            <a:r>
              <a:rPr lang="en-US" sz="1200" dirty="0" err="1" smtClean="0">
                <a:solidFill>
                  <a:schemeClr val="bg1"/>
                </a:solidFill>
              </a:rPr>
              <a:t>competiotion</a:t>
            </a:r>
            <a:r>
              <a:rPr lang="en-US" sz="1200" dirty="0" smtClean="0">
                <a:solidFill>
                  <a:schemeClr val="bg1"/>
                </a:solidFill>
              </a:rPr>
              <a:t> / counterfeit products.</a:t>
            </a:r>
            <a:endParaRPr lang="en-US" sz="1200" dirty="0">
              <a:solidFill>
                <a:schemeClr val="bg1"/>
              </a:solidFill>
            </a:endParaRPr>
          </a:p>
        </p:txBody>
      </p:sp>
      <p:sp>
        <p:nvSpPr>
          <p:cNvPr id="117" name="Oval 116"/>
          <p:cNvSpPr/>
          <p:nvPr/>
        </p:nvSpPr>
        <p:spPr>
          <a:xfrm>
            <a:off x="1370012" y="1101144"/>
            <a:ext cx="2889955" cy="609600"/>
          </a:xfrm>
          <a:prstGeom prst="ellipse">
            <a:avLst/>
          </a:prstGeom>
          <a:solidFill>
            <a:srgbClr val="F36F1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Brand Owner / Manufacturer</a:t>
            </a:r>
            <a:endParaRPr lang="en-IN" dirty="0">
              <a:solidFill>
                <a:schemeClr val="bg1"/>
              </a:solidFill>
            </a:endParaRPr>
          </a:p>
        </p:txBody>
      </p:sp>
      <p:cxnSp>
        <p:nvCxnSpPr>
          <p:cNvPr id="121" name="Straight Arrow Connector 120"/>
          <p:cNvCxnSpPr>
            <a:stCxn id="117" idx="4"/>
          </p:cNvCxnSpPr>
          <p:nvPr/>
        </p:nvCxnSpPr>
        <p:spPr>
          <a:xfrm flipH="1">
            <a:off x="2814989" y="1710744"/>
            <a:ext cx="1" cy="23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6136752" y="1101144"/>
            <a:ext cx="2889955" cy="609600"/>
          </a:xfrm>
          <a:prstGeom prst="ellipse">
            <a:avLst/>
          </a:prstGeom>
          <a:solidFill>
            <a:srgbClr val="0D95BC"/>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Retailer / Distributor</a:t>
            </a:r>
            <a:endParaRPr lang="en-IN" dirty="0">
              <a:solidFill>
                <a:schemeClr val="bg1"/>
              </a:solidFill>
            </a:endParaRPr>
          </a:p>
        </p:txBody>
      </p:sp>
      <p:cxnSp>
        <p:nvCxnSpPr>
          <p:cNvPr id="123" name="Straight Arrow Connector 122"/>
          <p:cNvCxnSpPr/>
          <p:nvPr/>
        </p:nvCxnSpPr>
        <p:spPr>
          <a:xfrm flipH="1">
            <a:off x="7586978" y="1710743"/>
            <a:ext cx="1" cy="23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6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412" r="11412"/>
          <a:stretch>
            <a:fillRect/>
          </a:stretch>
        </p:blipFill>
        <p:spPr/>
      </p:pic>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4"/>
          </p:nvPr>
        </p:nvSpPr>
        <p:spPr/>
      </p:sp>
      <p:pic>
        <p:nvPicPr>
          <p:cNvPr id="9" name="Picture Placeholder 21"/>
          <p:cNvPicPr>
            <a:picLocks noChangeAspect="1"/>
          </p:cNvPicPr>
          <p:nvPr/>
        </p:nvPicPr>
        <p:blipFill>
          <a:blip r:embed="rId3" cstate="print">
            <a:extLst>
              <a:ext uri="{28A0092B-C50C-407E-A947-70E740481C1C}">
                <a14:useLocalDpi xmlns:a14="http://schemas.microsoft.com/office/drawing/2010/main" val="0"/>
              </a:ext>
            </a:extLst>
          </a:blip>
          <a:srcRect l="16822" r="16822"/>
          <a:stretch>
            <a:fillRect/>
          </a:stretch>
        </p:blipFill>
        <p:spPr>
          <a:xfrm>
            <a:off x="7116464" y="932350"/>
            <a:ext cx="2718897"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pic>
      <p:pic>
        <p:nvPicPr>
          <p:cNvPr id="10" name="Picture Placeholder 20"/>
          <p:cNvPicPr>
            <a:picLocks noChangeAspect="1"/>
          </p:cNvPicPr>
          <p:nvPr/>
        </p:nvPicPr>
        <p:blipFill>
          <a:blip r:embed="rId4">
            <a:extLst>
              <a:ext uri="{28A0092B-C50C-407E-A947-70E740481C1C}">
                <a14:useLocalDpi xmlns:a14="http://schemas.microsoft.com/office/drawing/2010/main" val="0"/>
              </a:ext>
            </a:extLst>
          </a:blip>
          <a:srcRect l="25057" r="25057"/>
          <a:stretch>
            <a:fillRect/>
          </a:stretch>
        </p:blipFill>
        <p:spPr>
          <a:xfrm>
            <a:off x="9028358" y="1366318"/>
            <a:ext cx="1821934"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pic>
      <p:pic>
        <p:nvPicPr>
          <p:cNvPr id="11" name="Picture Placeholder 22"/>
          <p:cNvPicPr>
            <a:picLocks noChangeAspect="1"/>
          </p:cNvPicPr>
          <p:nvPr/>
        </p:nvPicPr>
        <p:blipFill>
          <a:blip r:embed="rId5">
            <a:extLst>
              <a:ext uri="{28A0092B-C50C-407E-A947-70E740481C1C}">
                <a14:useLocalDpi xmlns:a14="http://schemas.microsoft.com/office/drawing/2010/main" val="0"/>
              </a:ext>
            </a:extLst>
          </a:blip>
          <a:srcRect t="7790" b="7790"/>
          <a:stretch>
            <a:fillRect/>
          </a:stretch>
        </p:blipFill>
        <p:spPr>
          <a:xfrm>
            <a:off x="8121122" y="4024314"/>
            <a:ext cx="2626628" cy="1570037"/>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pic>
      <p:pic>
        <p:nvPicPr>
          <p:cNvPr id="12" name="Picture Placeholder 24"/>
          <p:cNvPicPr>
            <a:picLocks noChangeAspect="1"/>
          </p:cNvPicPr>
          <p:nvPr/>
        </p:nvPicPr>
        <p:blipFill rotWithShape="1">
          <a:blip r:embed="rId6">
            <a:extLst>
              <a:ext uri="{28A0092B-C50C-407E-A947-70E740481C1C}">
                <a14:useLocalDpi xmlns:a14="http://schemas.microsoft.com/office/drawing/2010/main" val="0"/>
              </a:ext>
            </a:extLst>
          </a:blip>
          <a:srcRect l="16353" t="6969" r="16630"/>
          <a:stretch/>
        </p:blipFill>
        <p:spPr>
          <a:xfrm>
            <a:off x="6390499" y="3145587"/>
            <a:ext cx="2194764"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pic>
      <p:sp>
        <p:nvSpPr>
          <p:cNvPr id="13" name="Text Placeholder 10">
            <a:extLst>
              <a:ext uri="{FF2B5EF4-FFF2-40B4-BE49-F238E27FC236}">
                <a16:creationId xmlns:a16="http://schemas.microsoft.com/office/drawing/2014/main" xmlns="" id="{F179900A-3C2E-4FAF-BBA0-27C7D52F4885}"/>
              </a:ext>
            </a:extLst>
          </p:cNvPr>
          <p:cNvSpPr txBox="1">
            <a:spLocks/>
          </p:cNvSpPr>
          <p:nvPr/>
        </p:nvSpPr>
        <p:spPr>
          <a:xfrm>
            <a:off x="2261863" y="484534"/>
            <a:ext cx="3096344" cy="187220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smtClean="0">
                <a:solidFill>
                  <a:schemeClr val="accent3"/>
                </a:solidFill>
                <a:latin typeface="+mj-lt"/>
                <a:cs typeface="Arial" pitchFamily="34" charset="0"/>
              </a:rPr>
              <a:t>An Attempt</a:t>
            </a:r>
            <a:r>
              <a:rPr lang="en-US" altLang="ko-KR" sz="3600" b="1" dirty="0" smtClean="0">
                <a:solidFill>
                  <a:schemeClr val="accent3"/>
                </a:solidFill>
                <a:latin typeface="+mj-lt"/>
                <a:cs typeface="Arial" pitchFamily="34" charset="0"/>
              </a:rPr>
              <a:t> To </a:t>
            </a:r>
            <a:r>
              <a:rPr lang="en-US" altLang="ko-KR" sz="3600" b="1" dirty="0" smtClean="0">
                <a:solidFill>
                  <a:schemeClr val="accent3"/>
                </a:solidFill>
                <a:latin typeface="+mj-lt"/>
                <a:cs typeface="Arial" pitchFamily="34" charset="0"/>
              </a:rPr>
              <a:t>Lower OOS</a:t>
            </a:r>
            <a:endParaRPr lang="en-US" altLang="ko-KR" sz="3600" b="1" dirty="0">
              <a:solidFill>
                <a:schemeClr val="tx1">
                  <a:lumMod val="75000"/>
                  <a:lumOff val="25000"/>
                </a:schemeClr>
              </a:solidFill>
              <a:latin typeface="+mj-lt"/>
              <a:cs typeface="Arial" pitchFamily="34" charset="0"/>
            </a:endParaRPr>
          </a:p>
        </p:txBody>
      </p:sp>
      <p:sp>
        <p:nvSpPr>
          <p:cNvPr id="15" name="TextBox 14">
            <a:extLst>
              <a:ext uri="{FF2B5EF4-FFF2-40B4-BE49-F238E27FC236}">
                <a16:creationId xmlns:a16="http://schemas.microsoft.com/office/drawing/2014/main" xmlns="" id="{E870738E-164A-4868-90CE-2C473B60425E}"/>
              </a:ext>
            </a:extLst>
          </p:cNvPr>
          <p:cNvSpPr txBox="1"/>
          <p:nvPr/>
        </p:nvSpPr>
        <p:spPr>
          <a:xfrm>
            <a:off x="838200" y="2356742"/>
            <a:ext cx="4538767" cy="3970318"/>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P&amp;G’s </a:t>
            </a:r>
            <a:r>
              <a:rPr lang="en-US" altLang="ko-KR" sz="1200" dirty="0">
                <a:solidFill>
                  <a:schemeClr val="tx1">
                    <a:lumMod val="75000"/>
                    <a:lumOff val="25000"/>
                  </a:schemeClr>
                </a:solidFill>
                <a:cs typeface="Arial" pitchFamily="34" charset="0"/>
              </a:rPr>
              <a:t>research established that 47 percent of OOS events were caused by store forecasting. As this is the biggest chunk of root causes, we invested a lot of thought into better understanding this problem. Overall, the goal here is to understand the degree that greater the forecasting accuracy drives lower levels of </a:t>
            </a:r>
            <a:r>
              <a:rPr lang="en-US" altLang="ko-KR" sz="1200" dirty="0" smtClean="0">
                <a:solidFill>
                  <a:schemeClr val="tx1">
                    <a:lumMod val="75000"/>
                    <a:lumOff val="25000"/>
                  </a:schemeClr>
                </a:solidFill>
                <a:cs typeface="Arial" pitchFamily="34" charset="0"/>
              </a:rPr>
              <a:t>OOS.</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We </a:t>
            </a:r>
            <a:r>
              <a:rPr lang="en-US" altLang="ko-KR" sz="1200" dirty="0">
                <a:solidFill>
                  <a:schemeClr val="tx1">
                    <a:lumMod val="75000"/>
                    <a:lumOff val="25000"/>
                  </a:schemeClr>
                </a:solidFill>
                <a:cs typeface="Arial" pitchFamily="34" charset="0"/>
              </a:rPr>
              <a:t>know that previous sales do not equal the actual demand, if lost sales have occurred. In this case demand equals sales plus lost sales  due to OOS. Unfortunately, in </a:t>
            </a:r>
            <a:r>
              <a:rPr lang="en-US" altLang="ko-KR" sz="1200" dirty="0" smtClean="0">
                <a:solidFill>
                  <a:schemeClr val="tx1">
                    <a:lumMod val="75000"/>
                    <a:lumOff val="25000"/>
                  </a:schemeClr>
                </a:solidFill>
                <a:cs typeface="Arial" pitchFamily="34" charset="0"/>
              </a:rPr>
              <a:t>brick and mortar retail, </a:t>
            </a:r>
            <a:r>
              <a:rPr lang="en-US" altLang="ko-KR" sz="1200" dirty="0">
                <a:solidFill>
                  <a:schemeClr val="tx1">
                    <a:lumMod val="75000"/>
                    <a:lumOff val="25000"/>
                  </a:schemeClr>
                </a:solidFill>
                <a:cs typeface="Arial" pitchFamily="34" charset="0"/>
              </a:rPr>
              <a:t>lost sales are unobserved. Therefore, the inherent problem of estimating demand with unobserved sales is that all models are imperfect because as true demand is unknown it is difficult to validate how close to demand the proposed model has come. </a:t>
            </a:r>
            <a:endParaRPr lang="en-US" altLang="ko-KR" sz="1200" dirty="0" smtClean="0">
              <a:solidFill>
                <a:schemeClr val="tx1">
                  <a:lumMod val="75000"/>
                  <a:lumOff val="25000"/>
                </a:schemeClr>
              </a:solidFill>
              <a:cs typeface="Arial" pitchFamily="34" charset="0"/>
            </a:endParaRPr>
          </a:p>
          <a:p>
            <a:pPr algn="r"/>
            <a:endParaRPr lang="en-US" altLang="ko-KR" sz="1200" dirty="0">
              <a:solidFill>
                <a:schemeClr val="tx1">
                  <a:lumMod val="75000"/>
                  <a:lumOff val="25000"/>
                </a:schemeClr>
              </a:solidFill>
              <a:cs typeface="Arial" pitchFamily="34" charset="0"/>
            </a:endParaRPr>
          </a:p>
          <a:p>
            <a:pPr algn="r"/>
            <a:r>
              <a:rPr lang="en-US" altLang="ko-KR" sz="1200" dirty="0" smtClean="0">
                <a:solidFill>
                  <a:schemeClr val="tx1">
                    <a:lumMod val="75000"/>
                    <a:lumOff val="25000"/>
                  </a:schemeClr>
                </a:solidFill>
                <a:cs typeface="Arial" pitchFamily="34" charset="0"/>
              </a:rPr>
              <a:t>To solve this we need the data of complete time-series of OOS of each product in its store. Such data can be generated manually every day for a period of time or image  processing using low MP cameras can be done in actual implementation in a cost effective manner to get continuous data. Robust ML ensembles can be made used on such data to solve our problem.  </a:t>
            </a:r>
            <a:endParaRPr lang="en-US" altLang="ko-KR" sz="1200" dirty="0">
              <a:solidFill>
                <a:schemeClr val="tx1">
                  <a:lumMod val="75000"/>
                  <a:lumOff val="25000"/>
                </a:schemeClr>
              </a:solidFill>
              <a:cs typeface="Arial" pitchFamily="34" charset="0"/>
            </a:endParaRPr>
          </a:p>
          <a:p>
            <a:pPr algn="r"/>
            <a:endParaRPr lang="en-US" altLang="ko-KR" sz="1200" dirty="0">
              <a:solidFill>
                <a:schemeClr val="tx1">
                  <a:lumMod val="75000"/>
                  <a:lumOff val="25000"/>
                </a:schemeClr>
              </a:solidFill>
              <a:cs typeface="Arial" pitchFamily="34" charset="0"/>
            </a:endParaRPr>
          </a:p>
        </p:txBody>
      </p:sp>
      <p:sp>
        <p:nvSpPr>
          <p:cNvPr id="16" name="Text Placeholder 10">
            <a:extLst>
              <a:ext uri="{FF2B5EF4-FFF2-40B4-BE49-F238E27FC236}">
                <a16:creationId xmlns:a16="http://schemas.microsoft.com/office/drawing/2014/main" xmlns="" id="{E8B10A7D-ABC9-4879-959A-164F5221E4B8}"/>
              </a:ext>
            </a:extLst>
          </p:cNvPr>
          <p:cNvSpPr txBox="1">
            <a:spLocks/>
          </p:cNvSpPr>
          <p:nvPr/>
        </p:nvSpPr>
        <p:spPr>
          <a:xfrm>
            <a:off x="2164166" y="2488562"/>
            <a:ext cx="2934708" cy="94745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endParaRPr lang="en-US" altLang="ko-KR" sz="2800" b="1" dirty="0">
              <a:solidFill>
                <a:schemeClr val="accent3"/>
              </a:solidFill>
              <a:cs typeface="Arial" pitchFamily="34" charset="0"/>
            </a:endParaRPr>
          </a:p>
        </p:txBody>
      </p:sp>
    </p:spTree>
    <p:extLst>
      <p:ext uri="{BB962C8B-B14F-4D97-AF65-F5344CB8AC3E}">
        <p14:creationId xmlns:p14="http://schemas.microsoft.com/office/powerpoint/2010/main" val="117188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045" y="304800"/>
            <a:ext cx="9705567" cy="533400"/>
          </a:xfrm>
        </p:spPr>
        <p:txBody>
          <a:bodyPr>
            <a:normAutofit fontScale="90000"/>
          </a:bodyPr>
          <a:lstStyle/>
          <a:p>
            <a:r>
              <a:rPr lang="en-US" dirty="0" smtClean="0"/>
              <a:t>Changing Demand Types in Product Life Cycle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4" y="990600"/>
            <a:ext cx="6506484" cy="2057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3124200"/>
            <a:ext cx="8382000" cy="3418273"/>
          </a:xfrm>
          <a:prstGeom prst="rect">
            <a:avLst/>
          </a:prstGeom>
        </p:spPr>
      </p:pic>
      <p:graphicFrame>
        <p:nvGraphicFramePr>
          <p:cNvPr id="9" name="Diagram 8"/>
          <p:cNvGraphicFramePr/>
          <p:nvPr>
            <p:extLst>
              <p:ext uri="{D42A27DB-BD31-4B8C-83A1-F6EECF244321}">
                <p14:modId xmlns:p14="http://schemas.microsoft.com/office/powerpoint/2010/main" val="3020278454"/>
              </p:ext>
            </p:extLst>
          </p:nvPr>
        </p:nvGraphicFramePr>
        <p:xfrm>
          <a:off x="5942012" y="762000"/>
          <a:ext cx="5995160" cy="4807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856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3F61B841-5CF6-492E-9C24-9AD6C26AACDF}"/>
              </a:ext>
            </a:extLst>
          </p:cNvPr>
          <p:cNvSpPr txBox="1"/>
          <p:nvPr/>
        </p:nvSpPr>
        <p:spPr>
          <a:xfrm>
            <a:off x="5950628" y="3551344"/>
            <a:ext cx="4106183" cy="2585323"/>
          </a:xfrm>
          <a:prstGeom prst="rect">
            <a:avLst/>
          </a:prstGeom>
          <a:noFill/>
        </p:spPr>
        <p:txBody>
          <a:bodyPr wrap="square" rtlCol="0">
            <a:spAutoFit/>
          </a:bodyPr>
          <a:lstStyle/>
          <a:p>
            <a:pPr algn="ctr">
              <a:lnSpc>
                <a:spcPct val="150000"/>
              </a:lnSpc>
              <a:spcBef>
                <a:spcPts val="600"/>
              </a:spcBef>
            </a:pPr>
            <a:r>
              <a:rPr lang="en-US" sz="1800" kern="0" dirty="0" smtClean="0">
                <a:solidFill>
                  <a:srgbClr val="009783"/>
                </a:solidFill>
                <a:latin typeface="Arial" pitchFamily="34" charset="0"/>
                <a:cs typeface="Arial" pitchFamily="34" charset="0"/>
              </a:rPr>
              <a:t>Case B : Recognized such a big scope for improvement in FMCG sector. Identified the challenges to overcome and worked on them using the rapidly growing technological innovations.  </a:t>
            </a:r>
            <a:endParaRPr lang="en-US" sz="1800" kern="0" dirty="0">
              <a:solidFill>
                <a:srgbClr val="009783"/>
              </a:solidFill>
              <a:latin typeface="Arial" pitchFamily="34" charset="0"/>
              <a:cs typeface="Arial" pitchFamily="34" charset="0"/>
            </a:endParaRPr>
          </a:p>
        </p:txBody>
      </p:sp>
      <p:sp>
        <p:nvSpPr>
          <p:cNvPr id="26" name="TextBox 25">
            <a:extLst>
              <a:ext uri="{FF2B5EF4-FFF2-40B4-BE49-F238E27FC236}">
                <a16:creationId xmlns="" xmlns:a16="http://schemas.microsoft.com/office/drawing/2014/main" id="{3F61B841-5CF6-492E-9C24-9AD6C26AACDF}"/>
              </a:ext>
            </a:extLst>
          </p:cNvPr>
          <p:cNvSpPr txBox="1"/>
          <p:nvPr/>
        </p:nvSpPr>
        <p:spPr>
          <a:xfrm>
            <a:off x="354505" y="3579558"/>
            <a:ext cx="4673108" cy="2169825"/>
          </a:xfrm>
          <a:prstGeom prst="rect">
            <a:avLst/>
          </a:prstGeom>
          <a:noFill/>
        </p:spPr>
        <p:txBody>
          <a:bodyPr wrap="square" rtlCol="0">
            <a:spAutoFit/>
          </a:bodyPr>
          <a:lstStyle/>
          <a:p>
            <a:pPr algn="ctr">
              <a:lnSpc>
                <a:spcPct val="150000"/>
              </a:lnSpc>
              <a:spcBef>
                <a:spcPts val="600"/>
              </a:spcBef>
            </a:pPr>
            <a:r>
              <a:rPr lang="en-US" sz="1800" kern="0" dirty="0" smtClean="0">
                <a:solidFill>
                  <a:schemeClr val="accent6">
                    <a:lumMod val="50000"/>
                  </a:schemeClr>
                </a:solidFill>
                <a:latin typeface="Arial" pitchFamily="34" charset="0"/>
                <a:cs typeface="Arial" pitchFamily="34" charset="0"/>
              </a:rPr>
              <a:t>Case A : Strategic and Operational losses and left unobserved and routine Suppl</a:t>
            </a:r>
            <a:r>
              <a:rPr lang="en-US" kern="0" dirty="0" smtClean="0">
                <a:solidFill>
                  <a:schemeClr val="accent6">
                    <a:lumMod val="50000"/>
                  </a:schemeClr>
                </a:solidFill>
                <a:latin typeface="Arial" pitchFamily="34" charset="0"/>
                <a:cs typeface="Arial" pitchFamily="34" charset="0"/>
              </a:rPr>
              <a:t>y Chain logistics are followed. Such a big opportunity for a drastic breakthrough</a:t>
            </a:r>
            <a:r>
              <a:rPr lang="en-US" sz="1800" kern="0" dirty="0" smtClean="0">
                <a:solidFill>
                  <a:schemeClr val="accent6">
                    <a:lumMod val="50000"/>
                  </a:schemeClr>
                </a:solidFill>
                <a:latin typeface="Arial" pitchFamily="34" charset="0"/>
                <a:cs typeface="Arial" pitchFamily="34" charset="0"/>
              </a:rPr>
              <a:t> in FMCG Industry is left </a:t>
            </a:r>
            <a:r>
              <a:rPr lang="en-US" sz="1800" kern="0" dirty="0" err="1" smtClean="0">
                <a:solidFill>
                  <a:schemeClr val="accent6">
                    <a:lumMod val="50000"/>
                  </a:schemeClr>
                </a:solidFill>
                <a:latin typeface="Arial" pitchFamily="34" charset="0"/>
                <a:cs typeface="Arial" pitchFamily="34" charset="0"/>
              </a:rPr>
              <a:t>unutilised</a:t>
            </a:r>
            <a:r>
              <a:rPr lang="en-US" sz="1800" kern="0" dirty="0" smtClean="0">
                <a:solidFill>
                  <a:schemeClr val="accent6">
                    <a:lumMod val="50000"/>
                  </a:schemeClr>
                </a:solidFill>
                <a:latin typeface="Arial" pitchFamily="34" charset="0"/>
                <a:cs typeface="Arial" pitchFamily="34" charset="0"/>
              </a:rPr>
              <a:t>.</a:t>
            </a:r>
            <a:endParaRPr lang="en-US" sz="1800" kern="0" dirty="0">
              <a:solidFill>
                <a:schemeClr val="accent6">
                  <a:lumMod val="50000"/>
                </a:schemeClr>
              </a:solidFill>
              <a:latin typeface="Arial" pitchFamily="34" charset="0"/>
              <a:cs typeface="Arial" pitchFamily="34" charset="0"/>
            </a:endParaRPr>
          </a:p>
        </p:txBody>
      </p:sp>
      <p:sp>
        <p:nvSpPr>
          <p:cNvPr id="16" name="Freeform 14"/>
          <p:cNvSpPr>
            <a:spLocks/>
          </p:cNvSpPr>
          <p:nvPr/>
        </p:nvSpPr>
        <p:spPr bwMode="auto">
          <a:xfrm flipH="1">
            <a:off x="1603881" y="741193"/>
            <a:ext cx="2655268" cy="2279233"/>
          </a:xfrm>
          <a:custGeom>
            <a:avLst/>
            <a:gdLst>
              <a:gd name="T0" fmla="*/ 130 w 5512"/>
              <a:gd name="T1" fmla="*/ 1368 h 4747"/>
              <a:gd name="T2" fmla="*/ 0 w 5512"/>
              <a:gd name="T3" fmla="*/ 1800 h 4747"/>
              <a:gd name="T4" fmla="*/ 130 w 5512"/>
              <a:gd name="T5" fmla="*/ 2144 h 4747"/>
              <a:gd name="T6" fmla="*/ 345 w 5512"/>
              <a:gd name="T7" fmla="*/ 2324 h 4747"/>
              <a:gd name="T8" fmla="*/ 389 w 5512"/>
              <a:gd name="T9" fmla="*/ 2514 h 4747"/>
              <a:gd name="T10" fmla="*/ 511 w 5512"/>
              <a:gd name="T11" fmla="*/ 2632 h 4747"/>
              <a:gd name="T12" fmla="*/ 756 w 5512"/>
              <a:gd name="T13" fmla="*/ 2715 h 4747"/>
              <a:gd name="T14" fmla="*/ 1201 w 5512"/>
              <a:gd name="T15" fmla="*/ 2790 h 4747"/>
              <a:gd name="T16" fmla="*/ 1556 w 5512"/>
              <a:gd name="T17" fmla="*/ 2857 h 4747"/>
              <a:gd name="T18" fmla="*/ 1496 w 5512"/>
              <a:gd name="T19" fmla="*/ 3089 h 4747"/>
              <a:gd name="T20" fmla="*/ 1545 w 5512"/>
              <a:gd name="T21" fmla="*/ 3240 h 4747"/>
              <a:gd name="T22" fmla="*/ 1685 w 5512"/>
              <a:gd name="T23" fmla="*/ 3379 h 4747"/>
              <a:gd name="T24" fmla="*/ 1870 w 5512"/>
              <a:gd name="T25" fmla="*/ 3479 h 4747"/>
              <a:gd name="T26" fmla="*/ 2321 w 5512"/>
              <a:gd name="T27" fmla="*/ 3594 h 4747"/>
              <a:gd name="T28" fmla="*/ 2515 w 5512"/>
              <a:gd name="T29" fmla="*/ 3691 h 4747"/>
              <a:gd name="T30" fmla="*/ 2627 w 5512"/>
              <a:gd name="T31" fmla="*/ 3805 h 4747"/>
              <a:gd name="T32" fmla="*/ 2757 w 5512"/>
              <a:gd name="T33" fmla="*/ 4097 h 4747"/>
              <a:gd name="T34" fmla="*/ 3226 w 5512"/>
              <a:gd name="T35" fmla="*/ 4745 h 4747"/>
              <a:gd name="T36" fmla="*/ 3370 w 5512"/>
              <a:gd name="T37" fmla="*/ 4189 h 4747"/>
              <a:gd name="T38" fmla="*/ 3673 w 5512"/>
              <a:gd name="T39" fmla="*/ 4430 h 4747"/>
              <a:gd name="T40" fmla="*/ 4042 w 5512"/>
              <a:gd name="T41" fmla="*/ 4443 h 4747"/>
              <a:gd name="T42" fmla="*/ 4349 w 5512"/>
              <a:gd name="T43" fmla="*/ 4145 h 4747"/>
              <a:gd name="T44" fmla="*/ 4515 w 5512"/>
              <a:gd name="T45" fmla="*/ 3823 h 4747"/>
              <a:gd name="T46" fmla="*/ 4830 w 5512"/>
              <a:gd name="T47" fmla="*/ 3836 h 4747"/>
              <a:gd name="T48" fmla="*/ 5071 w 5512"/>
              <a:gd name="T49" fmla="*/ 3662 h 4747"/>
              <a:gd name="T50" fmla="*/ 5160 w 5512"/>
              <a:gd name="T51" fmla="*/ 3207 h 4747"/>
              <a:gd name="T52" fmla="*/ 5340 w 5512"/>
              <a:gd name="T53" fmla="*/ 3075 h 4747"/>
              <a:gd name="T54" fmla="*/ 5457 w 5512"/>
              <a:gd name="T55" fmla="*/ 2864 h 4747"/>
              <a:gd name="T56" fmla="*/ 5510 w 5512"/>
              <a:gd name="T57" fmla="*/ 2591 h 4747"/>
              <a:gd name="T58" fmla="*/ 5490 w 5512"/>
              <a:gd name="T59" fmla="*/ 2254 h 4747"/>
              <a:gd name="T60" fmla="*/ 5415 w 5512"/>
              <a:gd name="T61" fmla="*/ 1998 h 4747"/>
              <a:gd name="T62" fmla="*/ 5221 w 5512"/>
              <a:gd name="T63" fmla="*/ 1695 h 4747"/>
              <a:gd name="T64" fmla="*/ 5253 w 5512"/>
              <a:gd name="T65" fmla="*/ 1442 h 4747"/>
              <a:gd name="T66" fmla="*/ 5199 w 5512"/>
              <a:gd name="T67" fmla="*/ 1256 h 4747"/>
              <a:gd name="T68" fmla="*/ 5065 w 5512"/>
              <a:gd name="T69" fmla="*/ 1116 h 4747"/>
              <a:gd name="T70" fmla="*/ 4947 w 5512"/>
              <a:gd name="T71" fmla="*/ 932 h 4747"/>
              <a:gd name="T72" fmla="*/ 4897 w 5512"/>
              <a:gd name="T73" fmla="*/ 800 h 4747"/>
              <a:gd name="T74" fmla="*/ 4801 w 5512"/>
              <a:gd name="T75" fmla="*/ 729 h 4747"/>
              <a:gd name="T76" fmla="*/ 4596 w 5512"/>
              <a:gd name="T77" fmla="*/ 652 h 4747"/>
              <a:gd name="T78" fmla="*/ 4453 w 5512"/>
              <a:gd name="T79" fmla="*/ 480 h 4747"/>
              <a:gd name="T80" fmla="*/ 4272 w 5512"/>
              <a:gd name="T81" fmla="*/ 369 h 4747"/>
              <a:gd name="T82" fmla="*/ 3953 w 5512"/>
              <a:gd name="T83" fmla="*/ 363 h 4747"/>
              <a:gd name="T84" fmla="*/ 3843 w 5512"/>
              <a:gd name="T85" fmla="*/ 216 h 4747"/>
              <a:gd name="T86" fmla="*/ 3697 w 5512"/>
              <a:gd name="T87" fmla="*/ 132 h 4747"/>
              <a:gd name="T88" fmla="*/ 3493 w 5512"/>
              <a:gd name="T89" fmla="*/ 116 h 4747"/>
              <a:gd name="T90" fmla="*/ 3296 w 5512"/>
              <a:gd name="T91" fmla="*/ 132 h 4747"/>
              <a:gd name="T92" fmla="*/ 3119 w 5512"/>
              <a:gd name="T93" fmla="*/ 31 h 4747"/>
              <a:gd name="T94" fmla="*/ 2917 w 5512"/>
              <a:gd name="T95" fmla="*/ 0 h 4747"/>
              <a:gd name="T96" fmla="*/ 2655 w 5512"/>
              <a:gd name="T97" fmla="*/ 59 h 4747"/>
              <a:gd name="T98" fmla="*/ 2466 w 5512"/>
              <a:gd name="T99" fmla="*/ 131 h 4747"/>
              <a:gd name="T100" fmla="*/ 2269 w 5512"/>
              <a:gd name="T101" fmla="*/ 78 h 4747"/>
              <a:gd name="T102" fmla="*/ 2067 w 5512"/>
              <a:gd name="T103" fmla="*/ 77 h 4747"/>
              <a:gd name="T104" fmla="*/ 1893 w 5512"/>
              <a:gd name="T105" fmla="*/ 140 h 4747"/>
              <a:gd name="T106" fmla="*/ 1765 w 5512"/>
              <a:gd name="T107" fmla="*/ 243 h 4747"/>
              <a:gd name="T108" fmla="*/ 1582 w 5512"/>
              <a:gd name="T109" fmla="*/ 321 h 4747"/>
              <a:gd name="T110" fmla="*/ 1350 w 5512"/>
              <a:gd name="T111" fmla="*/ 318 h 4747"/>
              <a:gd name="T112" fmla="*/ 1114 w 5512"/>
              <a:gd name="T113" fmla="*/ 408 h 4747"/>
              <a:gd name="T114" fmla="*/ 955 w 5512"/>
              <a:gd name="T115" fmla="*/ 530 h 4747"/>
              <a:gd name="T116" fmla="*/ 886 w 5512"/>
              <a:gd name="T117" fmla="*/ 660 h 4747"/>
              <a:gd name="T118" fmla="*/ 650 w 5512"/>
              <a:gd name="T119" fmla="*/ 732 h 4747"/>
              <a:gd name="T120" fmla="*/ 518 w 5512"/>
              <a:gd name="T121" fmla="*/ 827 h 4747"/>
              <a:gd name="T122" fmla="*/ 475 w 5512"/>
              <a:gd name="T123" fmla="*/ 1017 h 4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2" h="4747">
                <a:moveTo>
                  <a:pt x="480" y="1046"/>
                </a:moveTo>
                <a:lnTo>
                  <a:pt x="424" y="1079"/>
                </a:lnTo>
                <a:lnTo>
                  <a:pt x="371" y="1114"/>
                </a:lnTo>
                <a:lnTo>
                  <a:pt x="321" y="1152"/>
                </a:lnTo>
                <a:lnTo>
                  <a:pt x="276" y="1191"/>
                </a:lnTo>
                <a:lnTo>
                  <a:pt x="235" y="1233"/>
                </a:lnTo>
                <a:lnTo>
                  <a:pt x="196" y="1277"/>
                </a:lnTo>
                <a:lnTo>
                  <a:pt x="161" y="1322"/>
                </a:lnTo>
                <a:lnTo>
                  <a:pt x="130" y="1368"/>
                </a:lnTo>
                <a:lnTo>
                  <a:pt x="103" y="1416"/>
                </a:lnTo>
                <a:lnTo>
                  <a:pt x="77" y="1463"/>
                </a:lnTo>
                <a:lnTo>
                  <a:pt x="56" y="1511"/>
                </a:lnTo>
                <a:lnTo>
                  <a:pt x="39" y="1560"/>
                </a:lnTo>
                <a:lnTo>
                  <a:pt x="24" y="1609"/>
                </a:lnTo>
                <a:lnTo>
                  <a:pt x="13" y="1657"/>
                </a:lnTo>
                <a:lnTo>
                  <a:pt x="6" y="1706"/>
                </a:lnTo>
                <a:lnTo>
                  <a:pt x="1" y="1753"/>
                </a:lnTo>
                <a:lnTo>
                  <a:pt x="0" y="1800"/>
                </a:lnTo>
                <a:lnTo>
                  <a:pt x="3" y="1846"/>
                </a:lnTo>
                <a:lnTo>
                  <a:pt x="8" y="1891"/>
                </a:lnTo>
                <a:lnTo>
                  <a:pt x="16" y="1932"/>
                </a:lnTo>
                <a:lnTo>
                  <a:pt x="28" y="1974"/>
                </a:lnTo>
                <a:lnTo>
                  <a:pt x="42" y="2013"/>
                </a:lnTo>
                <a:lnTo>
                  <a:pt x="60" y="2050"/>
                </a:lnTo>
                <a:lnTo>
                  <a:pt x="81" y="2084"/>
                </a:lnTo>
                <a:lnTo>
                  <a:pt x="104" y="2115"/>
                </a:lnTo>
                <a:lnTo>
                  <a:pt x="130" y="2144"/>
                </a:lnTo>
                <a:lnTo>
                  <a:pt x="160" y="2169"/>
                </a:lnTo>
                <a:lnTo>
                  <a:pt x="192" y="2191"/>
                </a:lnTo>
                <a:lnTo>
                  <a:pt x="227" y="2210"/>
                </a:lnTo>
                <a:lnTo>
                  <a:pt x="264" y="2224"/>
                </a:lnTo>
                <a:lnTo>
                  <a:pt x="305" y="2234"/>
                </a:lnTo>
                <a:lnTo>
                  <a:pt x="348" y="2240"/>
                </a:lnTo>
                <a:lnTo>
                  <a:pt x="346" y="2270"/>
                </a:lnTo>
                <a:lnTo>
                  <a:pt x="345" y="2298"/>
                </a:lnTo>
                <a:lnTo>
                  <a:pt x="345" y="2324"/>
                </a:lnTo>
                <a:lnTo>
                  <a:pt x="346" y="2350"/>
                </a:lnTo>
                <a:lnTo>
                  <a:pt x="348" y="2375"/>
                </a:lnTo>
                <a:lnTo>
                  <a:pt x="351" y="2398"/>
                </a:lnTo>
                <a:lnTo>
                  <a:pt x="354" y="2420"/>
                </a:lnTo>
                <a:lnTo>
                  <a:pt x="360" y="2440"/>
                </a:lnTo>
                <a:lnTo>
                  <a:pt x="365" y="2460"/>
                </a:lnTo>
                <a:lnTo>
                  <a:pt x="372" y="2479"/>
                </a:lnTo>
                <a:lnTo>
                  <a:pt x="380" y="2498"/>
                </a:lnTo>
                <a:lnTo>
                  <a:pt x="389" y="2514"/>
                </a:lnTo>
                <a:lnTo>
                  <a:pt x="398" y="2531"/>
                </a:lnTo>
                <a:lnTo>
                  <a:pt x="409" y="2546"/>
                </a:lnTo>
                <a:lnTo>
                  <a:pt x="420" y="2560"/>
                </a:lnTo>
                <a:lnTo>
                  <a:pt x="434" y="2574"/>
                </a:lnTo>
                <a:lnTo>
                  <a:pt x="447" y="2587"/>
                </a:lnTo>
                <a:lnTo>
                  <a:pt x="461" y="2599"/>
                </a:lnTo>
                <a:lnTo>
                  <a:pt x="476" y="2610"/>
                </a:lnTo>
                <a:lnTo>
                  <a:pt x="493" y="2621"/>
                </a:lnTo>
                <a:lnTo>
                  <a:pt x="511" y="2632"/>
                </a:lnTo>
                <a:lnTo>
                  <a:pt x="528" y="2641"/>
                </a:lnTo>
                <a:lnTo>
                  <a:pt x="547" y="2651"/>
                </a:lnTo>
                <a:lnTo>
                  <a:pt x="567" y="2659"/>
                </a:lnTo>
                <a:lnTo>
                  <a:pt x="588" y="2667"/>
                </a:lnTo>
                <a:lnTo>
                  <a:pt x="608" y="2675"/>
                </a:lnTo>
                <a:lnTo>
                  <a:pt x="632" y="2682"/>
                </a:lnTo>
                <a:lnTo>
                  <a:pt x="655" y="2689"/>
                </a:lnTo>
                <a:lnTo>
                  <a:pt x="704" y="2702"/>
                </a:lnTo>
                <a:lnTo>
                  <a:pt x="756" y="2715"/>
                </a:lnTo>
                <a:lnTo>
                  <a:pt x="809" y="2726"/>
                </a:lnTo>
                <a:lnTo>
                  <a:pt x="859" y="2737"/>
                </a:lnTo>
                <a:lnTo>
                  <a:pt x="910" y="2746"/>
                </a:lnTo>
                <a:lnTo>
                  <a:pt x="959" y="2755"/>
                </a:lnTo>
                <a:lnTo>
                  <a:pt x="1008" y="2764"/>
                </a:lnTo>
                <a:lnTo>
                  <a:pt x="1056" y="2772"/>
                </a:lnTo>
                <a:lnTo>
                  <a:pt x="1104" y="2778"/>
                </a:lnTo>
                <a:lnTo>
                  <a:pt x="1153" y="2784"/>
                </a:lnTo>
                <a:lnTo>
                  <a:pt x="1201" y="2790"/>
                </a:lnTo>
                <a:lnTo>
                  <a:pt x="1251" y="2795"/>
                </a:lnTo>
                <a:lnTo>
                  <a:pt x="1300" y="2800"/>
                </a:lnTo>
                <a:lnTo>
                  <a:pt x="1352" y="2804"/>
                </a:lnTo>
                <a:lnTo>
                  <a:pt x="1404" y="2809"/>
                </a:lnTo>
                <a:lnTo>
                  <a:pt x="1457" y="2812"/>
                </a:lnTo>
                <a:lnTo>
                  <a:pt x="1512" y="2817"/>
                </a:lnTo>
                <a:lnTo>
                  <a:pt x="1569" y="2820"/>
                </a:lnTo>
                <a:lnTo>
                  <a:pt x="1563" y="2839"/>
                </a:lnTo>
                <a:lnTo>
                  <a:pt x="1556" y="2857"/>
                </a:lnTo>
                <a:lnTo>
                  <a:pt x="1549" y="2876"/>
                </a:lnTo>
                <a:lnTo>
                  <a:pt x="1541" y="2896"/>
                </a:lnTo>
                <a:lnTo>
                  <a:pt x="1525" y="2934"/>
                </a:lnTo>
                <a:lnTo>
                  <a:pt x="1510" y="2975"/>
                </a:lnTo>
                <a:lnTo>
                  <a:pt x="1505" y="2996"/>
                </a:lnTo>
                <a:lnTo>
                  <a:pt x="1500" y="3018"/>
                </a:lnTo>
                <a:lnTo>
                  <a:pt x="1497" y="3040"/>
                </a:lnTo>
                <a:lnTo>
                  <a:pt x="1496" y="3064"/>
                </a:lnTo>
                <a:lnTo>
                  <a:pt x="1496" y="3089"/>
                </a:lnTo>
                <a:lnTo>
                  <a:pt x="1498" y="3115"/>
                </a:lnTo>
                <a:lnTo>
                  <a:pt x="1500" y="3128"/>
                </a:lnTo>
                <a:lnTo>
                  <a:pt x="1504" y="3142"/>
                </a:lnTo>
                <a:lnTo>
                  <a:pt x="1507" y="3156"/>
                </a:lnTo>
                <a:lnTo>
                  <a:pt x="1511" y="3171"/>
                </a:lnTo>
                <a:lnTo>
                  <a:pt x="1518" y="3188"/>
                </a:lnTo>
                <a:lnTo>
                  <a:pt x="1527" y="3206"/>
                </a:lnTo>
                <a:lnTo>
                  <a:pt x="1536" y="3223"/>
                </a:lnTo>
                <a:lnTo>
                  <a:pt x="1545" y="3240"/>
                </a:lnTo>
                <a:lnTo>
                  <a:pt x="1558" y="3256"/>
                </a:lnTo>
                <a:lnTo>
                  <a:pt x="1570" y="3272"/>
                </a:lnTo>
                <a:lnTo>
                  <a:pt x="1583" y="3287"/>
                </a:lnTo>
                <a:lnTo>
                  <a:pt x="1596" y="3302"/>
                </a:lnTo>
                <a:lnTo>
                  <a:pt x="1610" y="3316"/>
                </a:lnTo>
                <a:lnTo>
                  <a:pt x="1625" y="3329"/>
                </a:lnTo>
                <a:lnTo>
                  <a:pt x="1640" y="3342"/>
                </a:lnTo>
                <a:lnTo>
                  <a:pt x="1655" y="3355"/>
                </a:lnTo>
                <a:lnTo>
                  <a:pt x="1685" y="3379"/>
                </a:lnTo>
                <a:lnTo>
                  <a:pt x="1714" y="3398"/>
                </a:lnTo>
                <a:lnTo>
                  <a:pt x="1734" y="3412"/>
                </a:lnTo>
                <a:lnTo>
                  <a:pt x="1752" y="3424"/>
                </a:lnTo>
                <a:lnTo>
                  <a:pt x="1772" y="3435"/>
                </a:lnTo>
                <a:lnTo>
                  <a:pt x="1792" y="3445"/>
                </a:lnTo>
                <a:lnTo>
                  <a:pt x="1810" y="3454"/>
                </a:lnTo>
                <a:lnTo>
                  <a:pt x="1830" y="3463"/>
                </a:lnTo>
                <a:lnTo>
                  <a:pt x="1850" y="3471"/>
                </a:lnTo>
                <a:lnTo>
                  <a:pt x="1870" y="3479"/>
                </a:lnTo>
                <a:lnTo>
                  <a:pt x="1909" y="3492"/>
                </a:lnTo>
                <a:lnTo>
                  <a:pt x="1949" y="3503"/>
                </a:lnTo>
                <a:lnTo>
                  <a:pt x="1990" y="3513"/>
                </a:lnTo>
                <a:lnTo>
                  <a:pt x="2029" y="3523"/>
                </a:lnTo>
                <a:lnTo>
                  <a:pt x="2112" y="3539"/>
                </a:lnTo>
                <a:lnTo>
                  <a:pt x="2194" y="3558"/>
                </a:lnTo>
                <a:lnTo>
                  <a:pt x="2236" y="3568"/>
                </a:lnTo>
                <a:lnTo>
                  <a:pt x="2279" y="3580"/>
                </a:lnTo>
                <a:lnTo>
                  <a:pt x="2321" y="3594"/>
                </a:lnTo>
                <a:lnTo>
                  <a:pt x="2364" y="3609"/>
                </a:lnTo>
                <a:lnTo>
                  <a:pt x="2387" y="3619"/>
                </a:lnTo>
                <a:lnTo>
                  <a:pt x="2408" y="3629"/>
                </a:lnTo>
                <a:lnTo>
                  <a:pt x="2429" y="3638"/>
                </a:lnTo>
                <a:lnTo>
                  <a:pt x="2447" y="3649"/>
                </a:lnTo>
                <a:lnTo>
                  <a:pt x="2466" y="3659"/>
                </a:lnTo>
                <a:lnTo>
                  <a:pt x="2484" y="3669"/>
                </a:lnTo>
                <a:lnTo>
                  <a:pt x="2500" y="3680"/>
                </a:lnTo>
                <a:lnTo>
                  <a:pt x="2515" y="3691"/>
                </a:lnTo>
                <a:lnTo>
                  <a:pt x="2531" y="3702"/>
                </a:lnTo>
                <a:lnTo>
                  <a:pt x="2545" y="3713"/>
                </a:lnTo>
                <a:lnTo>
                  <a:pt x="2558" y="3725"/>
                </a:lnTo>
                <a:lnTo>
                  <a:pt x="2570" y="3737"/>
                </a:lnTo>
                <a:lnTo>
                  <a:pt x="2583" y="3750"/>
                </a:lnTo>
                <a:lnTo>
                  <a:pt x="2595" y="3763"/>
                </a:lnTo>
                <a:lnTo>
                  <a:pt x="2606" y="3777"/>
                </a:lnTo>
                <a:lnTo>
                  <a:pt x="2616" y="3791"/>
                </a:lnTo>
                <a:lnTo>
                  <a:pt x="2627" y="3805"/>
                </a:lnTo>
                <a:lnTo>
                  <a:pt x="2635" y="3820"/>
                </a:lnTo>
                <a:lnTo>
                  <a:pt x="2645" y="3835"/>
                </a:lnTo>
                <a:lnTo>
                  <a:pt x="2654" y="3851"/>
                </a:lnTo>
                <a:lnTo>
                  <a:pt x="2672" y="3886"/>
                </a:lnTo>
                <a:lnTo>
                  <a:pt x="2688" y="3922"/>
                </a:lnTo>
                <a:lnTo>
                  <a:pt x="2706" y="3960"/>
                </a:lnTo>
                <a:lnTo>
                  <a:pt x="2722" y="4003"/>
                </a:lnTo>
                <a:lnTo>
                  <a:pt x="2740" y="4048"/>
                </a:lnTo>
                <a:lnTo>
                  <a:pt x="2757" y="4097"/>
                </a:lnTo>
                <a:lnTo>
                  <a:pt x="2787" y="4178"/>
                </a:lnTo>
                <a:lnTo>
                  <a:pt x="2816" y="4259"/>
                </a:lnTo>
                <a:lnTo>
                  <a:pt x="2843" y="4340"/>
                </a:lnTo>
                <a:lnTo>
                  <a:pt x="2870" y="4421"/>
                </a:lnTo>
                <a:lnTo>
                  <a:pt x="2895" y="4502"/>
                </a:lnTo>
                <a:lnTo>
                  <a:pt x="2919" y="4584"/>
                </a:lnTo>
                <a:lnTo>
                  <a:pt x="2943" y="4665"/>
                </a:lnTo>
                <a:lnTo>
                  <a:pt x="2966" y="4747"/>
                </a:lnTo>
                <a:lnTo>
                  <a:pt x="3226" y="4745"/>
                </a:lnTo>
                <a:lnTo>
                  <a:pt x="3317" y="4310"/>
                </a:lnTo>
                <a:lnTo>
                  <a:pt x="3319" y="4294"/>
                </a:lnTo>
                <a:lnTo>
                  <a:pt x="3324" y="4277"/>
                </a:lnTo>
                <a:lnTo>
                  <a:pt x="3327" y="4261"/>
                </a:lnTo>
                <a:lnTo>
                  <a:pt x="3333" y="4247"/>
                </a:lnTo>
                <a:lnTo>
                  <a:pt x="3342" y="4222"/>
                </a:lnTo>
                <a:lnTo>
                  <a:pt x="3348" y="4211"/>
                </a:lnTo>
                <a:lnTo>
                  <a:pt x="3356" y="4203"/>
                </a:lnTo>
                <a:lnTo>
                  <a:pt x="3370" y="4189"/>
                </a:lnTo>
                <a:lnTo>
                  <a:pt x="3396" y="4224"/>
                </a:lnTo>
                <a:lnTo>
                  <a:pt x="3425" y="4258"/>
                </a:lnTo>
                <a:lnTo>
                  <a:pt x="3456" y="4289"/>
                </a:lnTo>
                <a:lnTo>
                  <a:pt x="3489" y="4319"/>
                </a:lnTo>
                <a:lnTo>
                  <a:pt x="3523" y="4345"/>
                </a:lnTo>
                <a:lnTo>
                  <a:pt x="3559" y="4370"/>
                </a:lnTo>
                <a:lnTo>
                  <a:pt x="3595" y="4392"/>
                </a:lnTo>
                <a:lnTo>
                  <a:pt x="3634" y="4412"/>
                </a:lnTo>
                <a:lnTo>
                  <a:pt x="3673" y="4430"/>
                </a:lnTo>
                <a:lnTo>
                  <a:pt x="3713" y="4444"/>
                </a:lnTo>
                <a:lnTo>
                  <a:pt x="3754" y="4455"/>
                </a:lnTo>
                <a:lnTo>
                  <a:pt x="3796" y="4463"/>
                </a:lnTo>
                <a:lnTo>
                  <a:pt x="3836" y="4468"/>
                </a:lnTo>
                <a:lnTo>
                  <a:pt x="3878" y="4471"/>
                </a:lnTo>
                <a:lnTo>
                  <a:pt x="3920" y="4468"/>
                </a:lnTo>
                <a:lnTo>
                  <a:pt x="3961" y="4464"/>
                </a:lnTo>
                <a:lnTo>
                  <a:pt x="4001" y="4455"/>
                </a:lnTo>
                <a:lnTo>
                  <a:pt x="4042" y="4443"/>
                </a:lnTo>
                <a:lnTo>
                  <a:pt x="4081" y="4427"/>
                </a:lnTo>
                <a:lnTo>
                  <a:pt x="4120" y="4407"/>
                </a:lnTo>
                <a:lnTo>
                  <a:pt x="4157" y="4383"/>
                </a:lnTo>
                <a:lnTo>
                  <a:pt x="4194" y="4354"/>
                </a:lnTo>
                <a:lnTo>
                  <a:pt x="4228" y="4321"/>
                </a:lnTo>
                <a:lnTo>
                  <a:pt x="4261" y="4284"/>
                </a:lnTo>
                <a:lnTo>
                  <a:pt x="4293" y="4242"/>
                </a:lnTo>
                <a:lnTo>
                  <a:pt x="4321" y="4196"/>
                </a:lnTo>
                <a:lnTo>
                  <a:pt x="4349" y="4145"/>
                </a:lnTo>
                <a:lnTo>
                  <a:pt x="4373" y="4089"/>
                </a:lnTo>
                <a:lnTo>
                  <a:pt x="4396" y="4027"/>
                </a:lnTo>
                <a:lnTo>
                  <a:pt x="4415" y="3961"/>
                </a:lnTo>
                <a:lnTo>
                  <a:pt x="4432" y="3890"/>
                </a:lnTo>
                <a:lnTo>
                  <a:pt x="4445" y="3813"/>
                </a:lnTo>
                <a:lnTo>
                  <a:pt x="4459" y="3814"/>
                </a:lnTo>
                <a:lnTo>
                  <a:pt x="4475" y="3816"/>
                </a:lnTo>
                <a:lnTo>
                  <a:pt x="4494" y="3818"/>
                </a:lnTo>
                <a:lnTo>
                  <a:pt x="4515" y="3823"/>
                </a:lnTo>
                <a:lnTo>
                  <a:pt x="4562" y="3831"/>
                </a:lnTo>
                <a:lnTo>
                  <a:pt x="4616" y="3838"/>
                </a:lnTo>
                <a:lnTo>
                  <a:pt x="4645" y="3842"/>
                </a:lnTo>
                <a:lnTo>
                  <a:pt x="4674" y="3844"/>
                </a:lnTo>
                <a:lnTo>
                  <a:pt x="4705" y="3846"/>
                </a:lnTo>
                <a:lnTo>
                  <a:pt x="4736" y="3846"/>
                </a:lnTo>
                <a:lnTo>
                  <a:pt x="4768" y="3845"/>
                </a:lnTo>
                <a:lnTo>
                  <a:pt x="4799" y="3842"/>
                </a:lnTo>
                <a:lnTo>
                  <a:pt x="4830" y="3836"/>
                </a:lnTo>
                <a:lnTo>
                  <a:pt x="4861" y="3829"/>
                </a:lnTo>
                <a:lnTo>
                  <a:pt x="4892" y="3820"/>
                </a:lnTo>
                <a:lnTo>
                  <a:pt x="4922" y="3807"/>
                </a:lnTo>
                <a:lnTo>
                  <a:pt x="4950" y="3792"/>
                </a:lnTo>
                <a:lnTo>
                  <a:pt x="4978" y="3773"/>
                </a:lnTo>
                <a:lnTo>
                  <a:pt x="5004" y="3751"/>
                </a:lnTo>
                <a:lnTo>
                  <a:pt x="5028" y="3726"/>
                </a:lnTo>
                <a:lnTo>
                  <a:pt x="5051" y="3696"/>
                </a:lnTo>
                <a:lnTo>
                  <a:pt x="5071" y="3662"/>
                </a:lnTo>
                <a:lnTo>
                  <a:pt x="5090" y="3625"/>
                </a:lnTo>
                <a:lnTo>
                  <a:pt x="5106" y="3582"/>
                </a:lnTo>
                <a:lnTo>
                  <a:pt x="5119" y="3535"/>
                </a:lnTo>
                <a:lnTo>
                  <a:pt x="5130" y="3482"/>
                </a:lnTo>
                <a:lnTo>
                  <a:pt x="5136" y="3425"/>
                </a:lnTo>
                <a:lnTo>
                  <a:pt x="5141" y="3361"/>
                </a:lnTo>
                <a:lnTo>
                  <a:pt x="5141" y="3292"/>
                </a:lnTo>
                <a:lnTo>
                  <a:pt x="5136" y="3216"/>
                </a:lnTo>
                <a:lnTo>
                  <a:pt x="5160" y="3207"/>
                </a:lnTo>
                <a:lnTo>
                  <a:pt x="5182" y="3197"/>
                </a:lnTo>
                <a:lnTo>
                  <a:pt x="5204" y="3186"/>
                </a:lnTo>
                <a:lnTo>
                  <a:pt x="5226" y="3173"/>
                </a:lnTo>
                <a:lnTo>
                  <a:pt x="5247" y="3160"/>
                </a:lnTo>
                <a:lnTo>
                  <a:pt x="5267" y="3144"/>
                </a:lnTo>
                <a:lnTo>
                  <a:pt x="5286" y="3129"/>
                </a:lnTo>
                <a:lnTo>
                  <a:pt x="5304" y="3112"/>
                </a:lnTo>
                <a:lnTo>
                  <a:pt x="5322" y="3094"/>
                </a:lnTo>
                <a:lnTo>
                  <a:pt x="5340" y="3075"/>
                </a:lnTo>
                <a:lnTo>
                  <a:pt x="5355" y="3055"/>
                </a:lnTo>
                <a:lnTo>
                  <a:pt x="5370" y="3034"/>
                </a:lnTo>
                <a:lnTo>
                  <a:pt x="5386" y="3012"/>
                </a:lnTo>
                <a:lnTo>
                  <a:pt x="5399" y="2990"/>
                </a:lnTo>
                <a:lnTo>
                  <a:pt x="5412" y="2966"/>
                </a:lnTo>
                <a:lnTo>
                  <a:pt x="5425" y="2942"/>
                </a:lnTo>
                <a:lnTo>
                  <a:pt x="5436" y="2917"/>
                </a:lnTo>
                <a:lnTo>
                  <a:pt x="5447" y="2890"/>
                </a:lnTo>
                <a:lnTo>
                  <a:pt x="5457" y="2864"/>
                </a:lnTo>
                <a:lnTo>
                  <a:pt x="5466" y="2836"/>
                </a:lnTo>
                <a:lnTo>
                  <a:pt x="5475" y="2808"/>
                </a:lnTo>
                <a:lnTo>
                  <a:pt x="5483" y="2778"/>
                </a:lnTo>
                <a:lnTo>
                  <a:pt x="5489" y="2748"/>
                </a:lnTo>
                <a:lnTo>
                  <a:pt x="5495" y="2719"/>
                </a:lnTo>
                <a:lnTo>
                  <a:pt x="5500" y="2688"/>
                </a:lnTo>
                <a:lnTo>
                  <a:pt x="5503" y="2656"/>
                </a:lnTo>
                <a:lnTo>
                  <a:pt x="5507" y="2624"/>
                </a:lnTo>
                <a:lnTo>
                  <a:pt x="5510" y="2591"/>
                </a:lnTo>
                <a:lnTo>
                  <a:pt x="5511" y="2558"/>
                </a:lnTo>
                <a:lnTo>
                  <a:pt x="5512" y="2524"/>
                </a:lnTo>
                <a:lnTo>
                  <a:pt x="5511" y="2490"/>
                </a:lnTo>
                <a:lnTo>
                  <a:pt x="5510" y="2456"/>
                </a:lnTo>
                <a:lnTo>
                  <a:pt x="5508" y="2411"/>
                </a:lnTo>
                <a:lnTo>
                  <a:pt x="5505" y="2369"/>
                </a:lnTo>
                <a:lnTo>
                  <a:pt x="5500" y="2328"/>
                </a:lnTo>
                <a:lnTo>
                  <a:pt x="5496" y="2290"/>
                </a:lnTo>
                <a:lnTo>
                  <a:pt x="5490" y="2254"/>
                </a:lnTo>
                <a:lnTo>
                  <a:pt x="5485" y="2219"/>
                </a:lnTo>
                <a:lnTo>
                  <a:pt x="5477" y="2186"/>
                </a:lnTo>
                <a:lnTo>
                  <a:pt x="5470" y="2156"/>
                </a:lnTo>
                <a:lnTo>
                  <a:pt x="5462" y="2126"/>
                </a:lnTo>
                <a:lnTo>
                  <a:pt x="5454" y="2098"/>
                </a:lnTo>
                <a:lnTo>
                  <a:pt x="5445" y="2072"/>
                </a:lnTo>
                <a:lnTo>
                  <a:pt x="5435" y="2046"/>
                </a:lnTo>
                <a:lnTo>
                  <a:pt x="5425" y="2021"/>
                </a:lnTo>
                <a:lnTo>
                  <a:pt x="5415" y="1998"/>
                </a:lnTo>
                <a:lnTo>
                  <a:pt x="5404" y="1976"/>
                </a:lnTo>
                <a:lnTo>
                  <a:pt x="5393" y="1956"/>
                </a:lnTo>
                <a:lnTo>
                  <a:pt x="5370" y="1915"/>
                </a:lnTo>
                <a:lnTo>
                  <a:pt x="5346" y="1877"/>
                </a:lnTo>
                <a:lnTo>
                  <a:pt x="5322" y="1840"/>
                </a:lnTo>
                <a:lnTo>
                  <a:pt x="5297" y="1805"/>
                </a:lnTo>
                <a:lnTo>
                  <a:pt x="5271" y="1769"/>
                </a:lnTo>
                <a:lnTo>
                  <a:pt x="5246" y="1732"/>
                </a:lnTo>
                <a:lnTo>
                  <a:pt x="5221" y="1695"/>
                </a:lnTo>
                <a:lnTo>
                  <a:pt x="5197" y="1654"/>
                </a:lnTo>
                <a:lnTo>
                  <a:pt x="5210" y="1625"/>
                </a:lnTo>
                <a:lnTo>
                  <a:pt x="5222" y="1596"/>
                </a:lnTo>
                <a:lnTo>
                  <a:pt x="5232" y="1568"/>
                </a:lnTo>
                <a:lnTo>
                  <a:pt x="5240" y="1542"/>
                </a:lnTo>
                <a:lnTo>
                  <a:pt x="5245" y="1516"/>
                </a:lnTo>
                <a:lnTo>
                  <a:pt x="5249" y="1490"/>
                </a:lnTo>
                <a:lnTo>
                  <a:pt x="5252" y="1466"/>
                </a:lnTo>
                <a:lnTo>
                  <a:pt x="5253" y="1442"/>
                </a:lnTo>
                <a:lnTo>
                  <a:pt x="5252" y="1419"/>
                </a:lnTo>
                <a:lnTo>
                  <a:pt x="5249" y="1396"/>
                </a:lnTo>
                <a:lnTo>
                  <a:pt x="5246" y="1375"/>
                </a:lnTo>
                <a:lnTo>
                  <a:pt x="5242" y="1353"/>
                </a:lnTo>
                <a:lnTo>
                  <a:pt x="5235" y="1333"/>
                </a:lnTo>
                <a:lnTo>
                  <a:pt x="5227" y="1313"/>
                </a:lnTo>
                <a:lnTo>
                  <a:pt x="5219" y="1293"/>
                </a:lnTo>
                <a:lnTo>
                  <a:pt x="5209" y="1275"/>
                </a:lnTo>
                <a:lnTo>
                  <a:pt x="5199" y="1256"/>
                </a:lnTo>
                <a:lnTo>
                  <a:pt x="5187" y="1239"/>
                </a:lnTo>
                <a:lnTo>
                  <a:pt x="5174" y="1222"/>
                </a:lnTo>
                <a:lnTo>
                  <a:pt x="5160" y="1206"/>
                </a:lnTo>
                <a:lnTo>
                  <a:pt x="5146" y="1189"/>
                </a:lnTo>
                <a:lnTo>
                  <a:pt x="5131" y="1174"/>
                </a:lnTo>
                <a:lnTo>
                  <a:pt x="5115" y="1159"/>
                </a:lnTo>
                <a:lnTo>
                  <a:pt x="5099" y="1144"/>
                </a:lnTo>
                <a:lnTo>
                  <a:pt x="5081" y="1131"/>
                </a:lnTo>
                <a:lnTo>
                  <a:pt x="5065" y="1116"/>
                </a:lnTo>
                <a:lnTo>
                  <a:pt x="5046" y="1103"/>
                </a:lnTo>
                <a:lnTo>
                  <a:pt x="5028" y="1091"/>
                </a:lnTo>
                <a:lnTo>
                  <a:pt x="4991" y="1066"/>
                </a:lnTo>
                <a:lnTo>
                  <a:pt x="4954" y="1043"/>
                </a:lnTo>
                <a:lnTo>
                  <a:pt x="4954" y="1019"/>
                </a:lnTo>
                <a:lnTo>
                  <a:pt x="4952" y="994"/>
                </a:lnTo>
                <a:lnTo>
                  <a:pt x="4951" y="972"/>
                </a:lnTo>
                <a:lnTo>
                  <a:pt x="4949" y="951"/>
                </a:lnTo>
                <a:lnTo>
                  <a:pt x="4947" y="932"/>
                </a:lnTo>
                <a:lnTo>
                  <a:pt x="4944" y="913"/>
                </a:lnTo>
                <a:lnTo>
                  <a:pt x="4940" y="895"/>
                </a:lnTo>
                <a:lnTo>
                  <a:pt x="4936" y="879"/>
                </a:lnTo>
                <a:lnTo>
                  <a:pt x="4932" y="863"/>
                </a:lnTo>
                <a:lnTo>
                  <a:pt x="4926" y="849"/>
                </a:lnTo>
                <a:lnTo>
                  <a:pt x="4919" y="836"/>
                </a:lnTo>
                <a:lnTo>
                  <a:pt x="4913" y="823"/>
                </a:lnTo>
                <a:lnTo>
                  <a:pt x="4905" y="811"/>
                </a:lnTo>
                <a:lnTo>
                  <a:pt x="4897" y="800"/>
                </a:lnTo>
                <a:lnTo>
                  <a:pt x="4889" y="790"/>
                </a:lnTo>
                <a:lnTo>
                  <a:pt x="4880" y="780"/>
                </a:lnTo>
                <a:lnTo>
                  <a:pt x="4870" y="771"/>
                </a:lnTo>
                <a:lnTo>
                  <a:pt x="4860" y="763"/>
                </a:lnTo>
                <a:lnTo>
                  <a:pt x="4849" y="756"/>
                </a:lnTo>
                <a:lnTo>
                  <a:pt x="4838" y="748"/>
                </a:lnTo>
                <a:lnTo>
                  <a:pt x="4826" y="741"/>
                </a:lnTo>
                <a:lnTo>
                  <a:pt x="4814" y="735"/>
                </a:lnTo>
                <a:lnTo>
                  <a:pt x="4801" y="729"/>
                </a:lnTo>
                <a:lnTo>
                  <a:pt x="4788" y="724"/>
                </a:lnTo>
                <a:lnTo>
                  <a:pt x="4759" y="713"/>
                </a:lnTo>
                <a:lnTo>
                  <a:pt x="4728" y="704"/>
                </a:lnTo>
                <a:lnTo>
                  <a:pt x="4696" y="695"/>
                </a:lnTo>
                <a:lnTo>
                  <a:pt x="4661" y="685"/>
                </a:lnTo>
                <a:lnTo>
                  <a:pt x="4643" y="680"/>
                </a:lnTo>
                <a:lnTo>
                  <a:pt x="4627" y="673"/>
                </a:lnTo>
                <a:lnTo>
                  <a:pt x="4612" y="663"/>
                </a:lnTo>
                <a:lnTo>
                  <a:pt x="4596" y="652"/>
                </a:lnTo>
                <a:lnTo>
                  <a:pt x="4583" y="640"/>
                </a:lnTo>
                <a:lnTo>
                  <a:pt x="4570" y="627"/>
                </a:lnTo>
                <a:lnTo>
                  <a:pt x="4557" y="613"/>
                </a:lnTo>
                <a:lnTo>
                  <a:pt x="4544" y="597"/>
                </a:lnTo>
                <a:lnTo>
                  <a:pt x="4519" y="565"/>
                </a:lnTo>
                <a:lnTo>
                  <a:pt x="4495" y="531"/>
                </a:lnTo>
                <a:lnTo>
                  <a:pt x="4482" y="514"/>
                </a:lnTo>
                <a:lnTo>
                  <a:pt x="4467" y="497"/>
                </a:lnTo>
                <a:lnTo>
                  <a:pt x="4453" y="480"/>
                </a:lnTo>
                <a:lnTo>
                  <a:pt x="4439" y="463"/>
                </a:lnTo>
                <a:lnTo>
                  <a:pt x="4422" y="448"/>
                </a:lnTo>
                <a:lnTo>
                  <a:pt x="4406" y="434"/>
                </a:lnTo>
                <a:lnTo>
                  <a:pt x="4387" y="419"/>
                </a:lnTo>
                <a:lnTo>
                  <a:pt x="4367" y="406"/>
                </a:lnTo>
                <a:lnTo>
                  <a:pt x="4347" y="394"/>
                </a:lnTo>
                <a:lnTo>
                  <a:pt x="4323" y="384"/>
                </a:lnTo>
                <a:lnTo>
                  <a:pt x="4298" y="375"/>
                </a:lnTo>
                <a:lnTo>
                  <a:pt x="4272" y="369"/>
                </a:lnTo>
                <a:lnTo>
                  <a:pt x="4243" y="364"/>
                </a:lnTo>
                <a:lnTo>
                  <a:pt x="4211" y="361"/>
                </a:lnTo>
                <a:lnTo>
                  <a:pt x="4178" y="361"/>
                </a:lnTo>
                <a:lnTo>
                  <a:pt x="4142" y="362"/>
                </a:lnTo>
                <a:lnTo>
                  <a:pt x="4103" y="366"/>
                </a:lnTo>
                <a:lnTo>
                  <a:pt x="4062" y="374"/>
                </a:lnTo>
                <a:lnTo>
                  <a:pt x="4018" y="384"/>
                </a:lnTo>
                <a:lnTo>
                  <a:pt x="3969" y="397"/>
                </a:lnTo>
                <a:lnTo>
                  <a:pt x="3953" y="363"/>
                </a:lnTo>
                <a:lnTo>
                  <a:pt x="3934" y="330"/>
                </a:lnTo>
                <a:lnTo>
                  <a:pt x="3924" y="315"/>
                </a:lnTo>
                <a:lnTo>
                  <a:pt x="3914" y="299"/>
                </a:lnTo>
                <a:lnTo>
                  <a:pt x="3903" y="284"/>
                </a:lnTo>
                <a:lnTo>
                  <a:pt x="3892" y="270"/>
                </a:lnTo>
                <a:lnTo>
                  <a:pt x="3880" y="255"/>
                </a:lnTo>
                <a:lnTo>
                  <a:pt x="3868" y="241"/>
                </a:lnTo>
                <a:lnTo>
                  <a:pt x="3856" y="229"/>
                </a:lnTo>
                <a:lnTo>
                  <a:pt x="3843" y="216"/>
                </a:lnTo>
                <a:lnTo>
                  <a:pt x="3829" y="204"/>
                </a:lnTo>
                <a:lnTo>
                  <a:pt x="3814" y="193"/>
                </a:lnTo>
                <a:lnTo>
                  <a:pt x="3799" y="182"/>
                </a:lnTo>
                <a:lnTo>
                  <a:pt x="3783" y="172"/>
                </a:lnTo>
                <a:lnTo>
                  <a:pt x="3768" y="162"/>
                </a:lnTo>
                <a:lnTo>
                  <a:pt x="3750" y="153"/>
                </a:lnTo>
                <a:lnTo>
                  <a:pt x="3733" y="145"/>
                </a:lnTo>
                <a:lnTo>
                  <a:pt x="3715" y="139"/>
                </a:lnTo>
                <a:lnTo>
                  <a:pt x="3697" y="132"/>
                </a:lnTo>
                <a:lnTo>
                  <a:pt x="3677" y="127"/>
                </a:lnTo>
                <a:lnTo>
                  <a:pt x="3657" y="122"/>
                </a:lnTo>
                <a:lnTo>
                  <a:pt x="3635" y="118"/>
                </a:lnTo>
                <a:lnTo>
                  <a:pt x="3614" y="116"/>
                </a:lnTo>
                <a:lnTo>
                  <a:pt x="3591" y="113"/>
                </a:lnTo>
                <a:lnTo>
                  <a:pt x="3568" y="112"/>
                </a:lnTo>
                <a:lnTo>
                  <a:pt x="3544" y="112"/>
                </a:lnTo>
                <a:lnTo>
                  <a:pt x="3518" y="113"/>
                </a:lnTo>
                <a:lnTo>
                  <a:pt x="3493" y="116"/>
                </a:lnTo>
                <a:lnTo>
                  <a:pt x="3466" y="119"/>
                </a:lnTo>
                <a:lnTo>
                  <a:pt x="3438" y="123"/>
                </a:lnTo>
                <a:lnTo>
                  <a:pt x="3403" y="129"/>
                </a:lnTo>
                <a:lnTo>
                  <a:pt x="3374" y="133"/>
                </a:lnTo>
                <a:lnTo>
                  <a:pt x="3351" y="137"/>
                </a:lnTo>
                <a:lnTo>
                  <a:pt x="3333" y="138"/>
                </a:lnTo>
                <a:lnTo>
                  <a:pt x="3318" y="137"/>
                </a:lnTo>
                <a:lnTo>
                  <a:pt x="3306" y="135"/>
                </a:lnTo>
                <a:lnTo>
                  <a:pt x="3296" y="132"/>
                </a:lnTo>
                <a:lnTo>
                  <a:pt x="3289" y="127"/>
                </a:lnTo>
                <a:lnTo>
                  <a:pt x="3273" y="115"/>
                </a:lnTo>
                <a:lnTo>
                  <a:pt x="3252" y="97"/>
                </a:lnTo>
                <a:lnTo>
                  <a:pt x="3237" y="86"/>
                </a:lnTo>
                <a:lnTo>
                  <a:pt x="3218" y="75"/>
                </a:lnTo>
                <a:lnTo>
                  <a:pt x="3195" y="63"/>
                </a:lnTo>
                <a:lnTo>
                  <a:pt x="3166" y="50"/>
                </a:lnTo>
                <a:lnTo>
                  <a:pt x="3142" y="40"/>
                </a:lnTo>
                <a:lnTo>
                  <a:pt x="3119" y="31"/>
                </a:lnTo>
                <a:lnTo>
                  <a:pt x="3096" y="23"/>
                </a:lnTo>
                <a:lnTo>
                  <a:pt x="3073" y="18"/>
                </a:lnTo>
                <a:lnTo>
                  <a:pt x="3050" y="12"/>
                </a:lnTo>
                <a:lnTo>
                  <a:pt x="3027" y="8"/>
                </a:lnTo>
                <a:lnTo>
                  <a:pt x="3005" y="5"/>
                </a:lnTo>
                <a:lnTo>
                  <a:pt x="2982" y="2"/>
                </a:lnTo>
                <a:lnTo>
                  <a:pt x="2960" y="1"/>
                </a:lnTo>
                <a:lnTo>
                  <a:pt x="2938" y="0"/>
                </a:lnTo>
                <a:lnTo>
                  <a:pt x="2917" y="0"/>
                </a:lnTo>
                <a:lnTo>
                  <a:pt x="2895" y="1"/>
                </a:lnTo>
                <a:lnTo>
                  <a:pt x="2874" y="4"/>
                </a:lnTo>
                <a:lnTo>
                  <a:pt x="2853" y="6"/>
                </a:lnTo>
                <a:lnTo>
                  <a:pt x="2832" y="8"/>
                </a:lnTo>
                <a:lnTo>
                  <a:pt x="2812" y="12"/>
                </a:lnTo>
                <a:lnTo>
                  <a:pt x="2772" y="21"/>
                </a:lnTo>
                <a:lnTo>
                  <a:pt x="2732" y="32"/>
                </a:lnTo>
                <a:lnTo>
                  <a:pt x="2694" y="44"/>
                </a:lnTo>
                <a:lnTo>
                  <a:pt x="2655" y="59"/>
                </a:lnTo>
                <a:lnTo>
                  <a:pt x="2618" y="73"/>
                </a:lnTo>
                <a:lnTo>
                  <a:pt x="2581" y="88"/>
                </a:lnTo>
                <a:lnTo>
                  <a:pt x="2546" y="105"/>
                </a:lnTo>
                <a:lnTo>
                  <a:pt x="2511" y="121"/>
                </a:lnTo>
                <a:lnTo>
                  <a:pt x="2503" y="123"/>
                </a:lnTo>
                <a:lnTo>
                  <a:pt x="2496" y="127"/>
                </a:lnTo>
                <a:lnTo>
                  <a:pt x="2489" y="128"/>
                </a:lnTo>
                <a:lnTo>
                  <a:pt x="2481" y="130"/>
                </a:lnTo>
                <a:lnTo>
                  <a:pt x="2466" y="131"/>
                </a:lnTo>
                <a:lnTo>
                  <a:pt x="2451" y="130"/>
                </a:lnTo>
                <a:lnTo>
                  <a:pt x="2435" y="128"/>
                </a:lnTo>
                <a:lnTo>
                  <a:pt x="2419" y="124"/>
                </a:lnTo>
                <a:lnTo>
                  <a:pt x="2402" y="120"/>
                </a:lnTo>
                <a:lnTo>
                  <a:pt x="2386" y="115"/>
                </a:lnTo>
                <a:lnTo>
                  <a:pt x="2349" y="101"/>
                </a:lnTo>
                <a:lnTo>
                  <a:pt x="2311" y="89"/>
                </a:lnTo>
                <a:lnTo>
                  <a:pt x="2291" y="83"/>
                </a:lnTo>
                <a:lnTo>
                  <a:pt x="2269" y="78"/>
                </a:lnTo>
                <a:lnTo>
                  <a:pt x="2247" y="74"/>
                </a:lnTo>
                <a:lnTo>
                  <a:pt x="2224" y="71"/>
                </a:lnTo>
                <a:lnTo>
                  <a:pt x="2201" y="70"/>
                </a:lnTo>
                <a:lnTo>
                  <a:pt x="2178" y="68"/>
                </a:lnTo>
                <a:lnTo>
                  <a:pt x="2155" y="68"/>
                </a:lnTo>
                <a:lnTo>
                  <a:pt x="2133" y="70"/>
                </a:lnTo>
                <a:lnTo>
                  <a:pt x="2111" y="71"/>
                </a:lnTo>
                <a:lnTo>
                  <a:pt x="2089" y="74"/>
                </a:lnTo>
                <a:lnTo>
                  <a:pt x="2067" y="77"/>
                </a:lnTo>
                <a:lnTo>
                  <a:pt x="2046" y="82"/>
                </a:lnTo>
                <a:lnTo>
                  <a:pt x="2025" y="86"/>
                </a:lnTo>
                <a:lnTo>
                  <a:pt x="2005" y="93"/>
                </a:lnTo>
                <a:lnTo>
                  <a:pt x="1985" y="98"/>
                </a:lnTo>
                <a:lnTo>
                  <a:pt x="1966" y="106"/>
                </a:lnTo>
                <a:lnTo>
                  <a:pt x="1947" y="113"/>
                </a:lnTo>
                <a:lnTo>
                  <a:pt x="1928" y="121"/>
                </a:lnTo>
                <a:lnTo>
                  <a:pt x="1911" y="130"/>
                </a:lnTo>
                <a:lnTo>
                  <a:pt x="1893" y="140"/>
                </a:lnTo>
                <a:lnTo>
                  <a:pt x="1876" y="150"/>
                </a:lnTo>
                <a:lnTo>
                  <a:pt x="1860" y="160"/>
                </a:lnTo>
                <a:lnTo>
                  <a:pt x="1845" y="171"/>
                </a:lnTo>
                <a:lnTo>
                  <a:pt x="1829" y="182"/>
                </a:lnTo>
                <a:lnTo>
                  <a:pt x="1815" y="194"/>
                </a:lnTo>
                <a:lnTo>
                  <a:pt x="1802" y="206"/>
                </a:lnTo>
                <a:lnTo>
                  <a:pt x="1788" y="218"/>
                </a:lnTo>
                <a:lnTo>
                  <a:pt x="1776" y="231"/>
                </a:lnTo>
                <a:lnTo>
                  <a:pt x="1765" y="243"/>
                </a:lnTo>
                <a:lnTo>
                  <a:pt x="1754" y="256"/>
                </a:lnTo>
                <a:lnTo>
                  <a:pt x="1745" y="270"/>
                </a:lnTo>
                <a:lnTo>
                  <a:pt x="1736" y="284"/>
                </a:lnTo>
                <a:lnTo>
                  <a:pt x="1727" y="297"/>
                </a:lnTo>
                <a:lnTo>
                  <a:pt x="1719" y="310"/>
                </a:lnTo>
                <a:lnTo>
                  <a:pt x="1713" y="325"/>
                </a:lnTo>
                <a:lnTo>
                  <a:pt x="1707" y="339"/>
                </a:lnTo>
                <a:lnTo>
                  <a:pt x="1640" y="330"/>
                </a:lnTo>
                <a:lnTo>
                  <a:pt x="1582" y="321"/>
                </a:lnTo>
                <a:lnTo>
                  <a:pt x="1555" y="318"/>
                </a:lnTo>
                <a:lnTo>
                  <a:pt x="1530" y="314"/>
                </a:lnTo>
                <a:lnTo>
                  <a:pt x="1506" y="311"/>
                </a:lnTo>
                <a:lnTo>
                  <a:pt x="1481" y="309"/>
                </a:lnTo>
                <a:lnTo>
                  <a:pt x="1456" y="308"/>
                </a:lnTo>
                <a:lnTo>
                  <a:pt x="1431" y="308"/>
                </a:lnTo>
                <a:lnTo>
                  <a:pt x="1406" y="310"/>
                </a:lnTo>
                <a:lnTo>
                  <a:pt x="1378" y="314"/>
                </a:lnTo>
                <a:lnTo>
                  <a:pt x="1350" y="318"/>
                </a:lnTo>
                <a:lnTo>
                  <a:pt x="1319" y="326"/>
                </a:lnTo>
                <a:lnTo>
                  <a:pt x="1286" y="336"/>
                </a:lnTo>
                <a:lnTo>
                  <a:pt x="1251" y="348"/>
                </a:lnTo>
                <a:lnTo>
                  <a:pt x="1228" y="357"/>
                </a:lnTo>
                <a:lnTo>
                  <a:pt x="1205" y="365"/>
                </a:lnTo>
                <a:lnTo>
                  <a:pt x="1181" y="375"/>
                </a:lnTo>
                <a:lnTo>
                  <a:pt x="1158" y="386"/>
                </a:lnTo>
                <a:lnTo>
                  <a:pt x="1136" y="396"/>
                </a:lnTo>
                <a:lnTo>
                  <a:pt x="1114" y="408"/>
                </a:lnTo>
                <a:lnTo>
                  <a:pt x="1093" y="419"/>
                </a:lnTo>
                <a:lnTo>
                  <a:pt x="1074" y="432"/>
                </a:lnTo>
                <a:lnTo>
                  <a:pt x="1054" y="445"/>
                </a:lnTo>
                <a:lnTo>
                  <a:pt x="1034" y="458"/>
                </a:lnTo>
                <a:lnTo>
                  <a:pt x="1016" y="472"/>
                </a:lnTo>
                <a:lnTo>
                  <a:pt x="1000" y="486"/>
                </a:lnTo>
                <a:lnTo>
                  <a:pt x="983" y="501"/>
                </a:lnTo>
                <a:lnTo>
                  <a:pt x="968" y="515"/>
                </a:lnTo>
                <a:lnTo>
                  <a:pt x="955" y="530"/>
                </a:lnTo>
                <a:lnTo>
                  <a:pt x="943" y="547"/>
                </a:lnTo>
                <a:lnTo>
                  <a:pt x="926" y="569"/>
                </a:lnTo>
                <a:lnTo>
                  <a:pt x="914" y="589"/>
                </a:lnTo>
                <a:lnTo>
                  <a:pt x="904" y="605"/>
                </a:lnTo>
                <a:lnTo>
                  <a:pt x="899" y="618"/>
                </a:lnTo>
                <a:lnTo>
                  <a:pt x="892" y="638"/>
                </a:lnTo>
                <a:lnTo>
                  <a:pt x="889" y="651"/>
                </a:lnTo>
                <a:lnTo>
                  <a:pt x="888" y="656"/>
                </a:lnTo>
                <a:lnTo>
                  <a:pt x="886" y="660"/>
                </a:lnTo>
                <a:lnTo>
                  <a:pt x="881" y="663"/>
                </a:lnTo>
                <a:lnTo>
                  <a:pt x="876" y="667"/>
                </a:lnTo>
                <a:lnTo>
                  <a:pt x="856" y="673"/>
                </a:lnTo>
                <a:lnTo>
                  <a:pt x="822" y="684"/>
                </a:lnTo>
                <a:lnTo>
                  <a:pt x="784" y="693"/>
                </a:lnTo>
                <a:lnTo>
                  <a:pt x="731" y="706"/>
                </a:lnTo>
                <a:lnTo>
                  <a:pt x="699" y="714"/>
                </a:lnTo>
                <a:lnTo>
                  <a:pt x="667" y="725"/>
                </a:lnTo>
                <a:lnTo>
                  <a:pt x="650" y="732"/>
                </a:lnTo>
                <a:lnTo>
                  <a:pt x="634" y="738"/>
                </a:lnTo>
                <a:lnTo>
                  <a:pt x="617" y="747"/>
                </a:lnTo>
                <a:lnTo>
                  <a:pt x="602" y="755"/>
                </a:lnTo>
                <a:lnTo>
                  <a:pt x="586" y="765"/>
                </a:lnTo>
                <a:lnTo>
                  <a:pt x="571" y="774"/>
                </a:lnTo>
                <a:lnTo>
                  <a:pt x="557" y="787"/>
                </a:lnTo>
                <a:lnTo>
                  <a:pt x="542" y="799"/>
                </a:lnTo>
                <a:lnTo>
                  <a:pt x="530" y="812"/>
                </a:lnTo>
                <a:lnTo>
                  <a:pt x="518" y="827"/>
                </a:lnTo>
                <a:lnTo>
                  <a:pt x="507" y="843"/>
                </a:lnTo>
                <a:lnTo>
                  <a:pt x="498" y="859"/>
                </a:lnTo>
                <a:lnTo>
                  <a:pt x="490" y="878"/>
                </a:lnTo>
                <a:lnTo>
                  <a:pt x="483" y="898"/>
                </a:lnTo>
                <a:lnTo>
                  <a:pt x="478" y="918"/>
                </a:lnTo>
                <a:lnTo>
                  <a:pt x="474" y="940"/>
                </a:lnTo>
                <a:lnTo>
                  <a:pt x="473" y="965"/>
                </a:lnTo>
                <a:lnTo>
                  <a:pt x="473" y="991"/>
                </a:lnTo>
                <a:lnTo>
                  <a:pt x="475" y="1017"/>
                </a:lnTo>
                <a:lnTo>
                  <a:pt x="480" y="1046"/>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flipH="1">
            <a:off x="2102459" y="1072565"/>
            <a:ext cx="1116734" cy="1363644"/>
          </a:xfrm>
          <a:custGeom>
            <a:avLst/>
            <a:gdLst>
              <a:gd name="T0" fmla="*/ 744 w 2045"/>
              <a:gd name="T1" fmla="*/ 1899 h 2729"/>
              <a:gd name="T2" fmla="*/ 685 w 2045"/>
              <a:gd name="T3" fmla="*/ 1752 h 2729"/>
              <a:gd name="T4" fmla="*/ 701 w 2045"/>
              <a:gd name="T5" fmla="*/ 1594 h 2729"/>
              <a:gd name="T6" fmla="*/ 783 w 2045"/>
              <a:gd name="T7" fmla="*/ 1457 h 2729"/>
              <a:gd name="T8" fmla="*/ 931 w 2045"/>
              <a:gd name="T9" fmla="*/ 1375 h 2729"/>
              <a:gd name="T10" fmla="*/ 1121 w 2045"/>
              <a:gd name="T11" fmla="*/ 1378 h 2729"/>
              <a:gd name="T12" fmla="*/ 1263 w 2045"/>
              <a:gd name="T13" fmla="*/ 1463 h 2729"/>
              <a:gd name="T14" fmla="*/ 1341 w 2045"/>
              <a:gd name="T15" fmla="*/ 1598 h 2729"/>
              <a:gd name="T16" fmla="*/ 1353 w 2045"/>
              <a:gd name="T17" fmla="*/ 1754 h 2729"/>
              <a:gd name="T18" fmla="*/ 1295 w 2045"/>
              <a:gd name="T19" fmla="*/ 1899 h 2729"/>
              <a:gd name="T20" fmla="*/ 1180 w 2045"/>
              <a:gd name="T21" fmla="*/ 2377 h 2729"/>
              <a:gd name="T22" fmla="*/ 507 w 2045"/>
              <a:gd name="T23" fmla="*/ 948 h 2729"/>
              <a:gd name="T24" fmla="*/ 523 w 2045"/>
              <a:gd name="T25" fmla="*/ 627 h 2729"/>
              <a:gd name="T26" fmla="*/ 557 w 2045"/>
              <a:gd name="T27" fmla="*/ 521 h 2729"/>
              <a:gd name="T28" fmla="*/ 616 w 2045"/>
              <a:gd name="T29" fmla="*/ 443 h 2729"/>
              <a:gd name="T30" fmla="*/ 689 w 2045"/>
              <a:gd name="T31" fmla="*/ 393 h 2729"/>
              <a:gd name="T32" fmla="*/ 777 w 2045"/>
              <a:gd name="T33" fmla="*/ 364 h 2729"/>
              <a:gd name="T34" fmla="*/ 982 w 2045"/>
              <a:gd name="T35" fmla="*/ 349 h 2729"/>
              <a:gd name="T36" fmla="*/ 1247 w 2045"/>
              <a:gd name="T37" fmla="*/ 365 h 2729"/>
              <a:gd name="T38" fmla="*/ 1416 w 2045"/>
              <a:gd name="T39" fmla="*/ 437 h 2729"/>
              <a:gd name="T40" fmla="*/ 1503 w 2045"/>
              <a:gd name="T41" fmla="*/ 568 h 2729"/>
              <a:gd name="T42" fmla="*/ 1533 w 2045"/>
              <a:gd name="T43" fmla="*/ 763 h 2729"/>
              <a:gd name="T44" fmla="*/ 514 w 2045"/>
              <a:gd name="T45" fmla="*/ 1193 h 2729"/>
              <a:gd name="T46" fmla="*/ 49 w 2045"/>
              <a:gd name="T47" fmla="*/ 2557 h 2729"/>
              <a:gd name="T48" fmla="*/ 169 w 2045"/>
              <a:gd name="T49" fmla="*/ 2667 h 2729"/>
              <a:gd name="T50" fmla="*/ 341 w 2045"/>
              <a:gd name="T51" fmla="*/ 2718 h 2729"/>
              <a:gd name="T52" fmla="*/ 546 w 2045"/>
              <a:gd name="T53" fmla="*/ 2729 h 2729"/>
              <a:gd name="T54" fmla="*/ 1055 w 2045"/>
              <a:gd name="T55" fmla="*/ 2723 h 2729"/>
              <a:gd name="T56" fmla="*/ 1657 w 2045"/>
              <a:gd name="T57" fmla="*/ 2723 h 2729"/>
              <a:gd name="T58" fmla="*/ 1875 w 2045"/>
              <a:gd name="T59" fmla="*/ 2673 h 2729"/>
              <a:gd name="T60" fmla="*/ 1990 w 2045"/>
              <a:gd name="T61" fmla="*/ 2539 h 2729"/>
              <a:gd name="T62" fmla="*/ 2030 w 2045"/>
              <a:gd name="T63" fmla="*/ 2284 h 2729"/>
              <a:gd name="T64" fmla="*/ 2038 w 2045"/>
              <a:gd name="T65" fmla="*/ 1937 h 2729"/>
              <a:gd name="T66" fmla="*/ 2043 w 2045"/>
              <a:gd name="T67" fmla="*/ 1630 h 2729"/>
              <a:gd name="T68" fmla="*/ 2025 w 2045"/>
              <a:gd name="T69" fmla="*/ 1479 h 2729"/>
              <a:gd name="T70" fmla="*/ 1980 w 2045"/>
              <a:gd name="T71" fmla="*/ 1356 h 2729"/>
              <a:gd name="T72" fmla="*/ 1883 w 2045"/>
              <a:gd name="T73" fmla="*/ 1252 h 2729"/>
              <a:gd name="T74" fmla="*/ 1863 w 2045"/>
              <a:gd name="T75" fmla="*/ 1202 h 2729"/>
              <a:gd name="T76" fmla="*/ 1869 w 2045"/>
              <a:gd name="T77" fmla="*/ 876 h 2729"/>
              <a:gd name="T78" fmla="*/ 1860 w 2045"/>
              <a:gd name="T79" fmla="*/ 612 h 2729"/>
              <a:gd name="T80" fmla="*/ 1819 w 2045"/>
              <a:gd name="T81" fmla="*/ 440 h 2729"/>
              <a:gd name="T82" fmla="*/ 1742 w 2045"/>
              <a:gd name="T83" fmla="*/ 296 h 2729"/>
              <a:gd name="T84" fmla="*/ 1632 w 2045"/>
              <a:gd name="T85" fmla="*/ 175 h 2729"/>
              <a:gd name="T86" fmla="*/ 1493 w 2045"/>
              <a:gd name="T87" fmla="*/ 84 h 2729"/>
              <a:gd name="T88" fmla="*/ 1327 w 2045"/>
              <a:gd name="T89" fmla="*/ 24 h 2729"/>
              <a:gd name="T90" fmla="*/ 1089 w 2045"/>
              <a:gd name="T91" fmla="*/ 0 h 2729"/>
              <a:gd name="T92" fmla="*/ 839 w 2045"/>
              <a:gd name="T93" fmla="*/ 9 h 2729"/>
              <a:gd name="T94" fmla="*/ 662 w 2045"/>
              <a:gd name="T95" fmla="*/ 42 h 2729"/>
              <a:gd name="T96" fmla="*/ 514 w 2045"/>
              <a:gd name="T97" fmla="*/ 104 h 2729"/>
              <a:gd name="T98" fmla="*/ 385 w 2045"/>
              <a:gd name="T99" fmla="*/ 201 h 2729"/>
              <a:gd name="T100" fmla="*/ 276 w 2045"/>
              <a:gd name="T101" fmla="*/ 333 h 2729"/>
              <a:gd name="T102" fmla="*/ 217 w 2045"/>
              <a:gd name="T103" fmla="*/ 460 h 2729"/>
              <a:gd name="T104" fmla="*/ 182 w 2045"/>
              <a:gd name="T105" fmla="*/ 630 h 2729"/>
              <a:gd name="T106" fmla="*/ 172 w 2045"/>
              <a:gd name="T107" fmla="*/ 947 h 2729"/>
              <a:gd name="T108" fmla="*/ 174 w 2045"/>
              <a:gd name="T109" fmla="*/ 1208 h 2729"/>
              <a:gd name="T110" fmla="*/ 151 w 2045"/>
              <a:gd name="T111" fmla="*/ 1258 h 2729"/>
              <a:gd name="T112" fmla="*/ 65 w 2045"/>
              <a:gd name="T113" fmla="*/ 1347 h 2729"/>
              <a:gd name="T114" fmla="*/ 25 w 2045"/>
              <a:gd name="T115" fmla="*/ 1428 h 2729"/>
              <a:gd name="T116" fmla="*/ 3 w 2045"/>
              <a:gd name="T117" fmla="*/ 1566 h 2729"/>
              <a:gd name="T118" fmla="*/ 5 w 2045"/>
              <a:gd name="T119" fmla="*/ 1887 h 2729"/>
              <a:gd name="T120" fmla="*/ 3 w 2045"/>
              <a:gd name="T121" fmla="*/ 2334 h 2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5" h="2729">
                <a:moveTo>
                  <a:pt x="852" y="1988"/>
                </a:moveTo>
                <a:lnTo>
                  <a:pt x="825" y="1974"/>
                </a:lnTo>
                <a:lnTo>
                  <a:pt x="802" y="1958"/>
                </a:lnTo>
                <a:lnTo>
                  <a:pt x="780" y="1939"/>
                </a:lnTo>
                <a:lnTo>
                  <a:pt x="761" y="1920"/>
                </a:lnTo>
                <a:lnTo>
                  <a:pt x="744" y="1899"/>
                </a:lnTo>
                <a:lnTo>
                  <a:pt x="729" y="1877"/>
                </a:lnTo>
                <a:lnTo>
                  <a:pt x="716" y="1853"/>
                </a:lnTo>
                <a:lnTo>
                  <a:pt x="705" y="1829"/>
                </a:lnTo>
                <a:lnTo>
                  <a:pt x="696" y="1805"/>
                </a:lnTo>
                <a:lnTo>
                  <a:pt x="690" y="1778"/>
                </a:lnTo>
                <a:lnTo>
                  <a:pt x="685" y="1752"/>
                </a:lnTo>
                <a:lnTo>
                  <a:pt x="683" y="1726"/>
                </a:lnTo>
                <a:lnTo>
                  <a:pt x="683" y="1699"/>
                </a:lnTo>
                <a:lnTo>
                  <a:pt x="684" y="1673"/>
                </a:lnTo>
                <a:lnTo>
                  <a:pt x="688" y="1646"/>
                </a:lnTo>
                <a:lnTo>
                  <a:pt x="693" y="1620"/>
                </a:lnTo>
                <a:lnTo>
                  <a:pt x="701" y="1594"/>
                </a:lnTo>
                <a:lnTo>
                  <a:pt x="710" y="1568"/>
                </a:lnTo>
                <a:lnTo>
                  <a:pt x="721" y="1544"/>
                </a:lnTo>
                <a:lnTo>
                  <a:pt x="734" y="1521"/>
                </a:lnTo>
                <a:lnTo>
                  <a:pt x="748" y="1498"/>
                </a:lnTo>
                <a:lnTo>
                  <a:pt x="765" y="1477"/>
                </a:lnTo>
                <a:lnTo>
                  <a:pt x="783" y="1457"/>
                </a:lnTo>
                <a:lnTo>
                  <a:pt x="804" y="1439"/>
                </a:lnTo>
                <a:lnTo>
                  <a:pt x="826" y="1422"/>
                </a:lnTo>
                <a:lnTo>
                  <a:pt x="849" y="1407"/>
                </a:lnTo>
                <a:lnTo>
                  <a:pt x="875" y="1394"/>
                </a:lnTo>
                <a:lnTo>
                  <a:pt x="902" y="1384"/>
                </a:lnTo>
                <a:lnTo>
                  <a:pt x="931" y="1375"/>
                </a:lnTo>
                <a:lnTo>
                  <a:pt x="962" y="1368"/>
                </a:lnTo>
                <a:lnTo>
                  <a:pt x="993" y="1365"/>
                </a:lnTo>
                <a:lnTo>
                  <a:pt x="1028" y="1364"/>
                </a:lnTo>
                <a:lnTo>
                  <a:pt x="1060" y="1366"/>
                </a:lnTo>
                <a:lnTo>
                  <a:pt x="1091" y="1370"/>
                </a:lnTo>
                <a:lnTo>
                  <a:pt x="1121" y="1378"/>
                </a:lnTo>
                <a:lnTo>
                  <a:pt x="1148" y="1387"/>
                </a:lnTo>
                <a:lnTo>
                  <a:pt x="1175" y="1398"/>
                </a:lnTo>
                <a:lnTo>
                  <a:pt x="1199" y="1412"/>
                </a:lnTo>
                <a:lnTo>
                  <a:pt x="1222" y="1427"/>
                </a:lnTo>
                <a:lnTo>
                  <a:pt x="1243" y="1444"/>
                </a:lnTo>
                <a:lnTo>
                  <a:pt x="1263" y="1463"/>
                </a:lnTo>
                <a:lnTo>
                  <a:pt x="1280" y="1483"/>
                </a:lnTo>
                <a:lnTo>
                  <a:pt x="1296" y="1504"/>
                </a:lnTo>
                <a:lnTo>
                  <a:pt x="1310" y="1526"/>
                </a:lnTo>
                <a:lnTo>
                  <a:pt x="1322" y="1549"/>
                </a:lnTo>
                <a:lnTo>
                  <a:pt x="1333" y="1573"/>
                </a:lnTo>
                <a:lnTo>
                  <a:pt x="1341" y="1598"/>
                </a:lnTo>
                <a:lnTo>
                  <a:pt x="1348" y="1623"/>
                </a:lnTo>
                <a:lnTo>
                  <a:pt x="1353" y="1650"/>
                </a:lnTo>
                <a:lnTo>
                  <a:pt x="1356" y="1675"/>
                </a:lnTo>
                <a:lnTo>
                  <a:pt x="1356" y="1701"/>
                </a:lnTo>
                <a:lnTo>
                  <a:pt x="1356" y="1728"/>
                </a:lnTo>
                <a:lnTo>
                  <a:pt x="1353" y="1754"/>
                </a:lnTo>
                <a:lnTo>
                  <a:pt x="1349" y="1780"/>
                </a:lnTo>
                <a:lnTo>
                  <a:pt x="1342" y="1805"/>
                </a:lnTo>
                <a:lnTo>
                  <a:pt x="1333" y="1830"/>
                </a:lnTo>
                <a:lnTo>
                  <a:pt x="1322" y="1854"/>
                </a:lnTo>
                <a:lnTo>
                  <a:pt x="1309" y="1877"/>
                </a:lnTo>
                <a:lnTo>
                  <a:pt x="1295" y="1899"/>
                </a:lnTo>
                <a:lnTo>
                  <a:pt x="1278" y="1920"/>
                </a:lnTo>
                <a:lnTo>
                  <a:pt x="1260" y="1940"/>
                </a:lnTo>
                <a:lnTo>
                  <a:pt x="1238" y="1959"/>
                </a:lnTo>
                <a:lnTo>
                  <a:pt x="1214" y="1975"/>
                </a:lnTo>
                <a:lnTo>
                  <a:pt x="1190" y="1991"/>
                </a:lnTo>
                <a:lnTo>
                  <a:pt x="1180" y="2377"/>
                </a:lnTo>
                <a:lnTo>
                  <a:pt x="853" y="2376"/>
                </a:lnTo>
                <a:lnTo>
                  <a:pt x="852" y="1988"/>
                </a:lnTo>
                <a:close/>
                <a:moveTo>
                  <a:pt x="514" y="1193"/>
                </a:moveTo>
                <a:lnTo>
                  <a:pt x="512" y="1125"/>
                </a:lnTo>
                <a:lnTo>
                  <a:pt x="510" y="1042"/>
                </a:lnTo>
                <a:lnTo>
                  <a:pt x="507" y="948"/>
                </a:lnTo>
                <a:lnTo>
                  <a:pt x="507" y="850"/>
                </a:lnTo>
                <a:lnTo>
                  <a:pt x="508" y="802"/>
                </a:lnTo>
                <a:lnTo>
                  <a:pt x="510" y="755"/>
                </a:lnTo>
                <a:lnTo>
                  <a:pt x="513" y="710"/>
                </a:lnTo>
                <a:lnTo>
                  <a:pt x="517" y="667"/>
                </a:lnTo>
                <a:lnTo>
                  <a:pt x="523" y="627"/>
                </a:lnTo>
                <a:lnTo>
                  <a:pt x="529" y="592"/>
                </a:lnTo>
                <a:lnTo>
                  <a:pt x="534" y="576"/>
                </a:lnTo>
                <a:lnTo>
                  <a:pt x="538" y="562"/>
                </a:lnTo>
                <a:lnTo>
                  <a:pt x="543" y="549"/>
                </a:lnTo>
                <a:lnTo>
                  <a:pt x="548" y="537"/>
                </a:lnTo>
                <a:lnTo>
                  <a:pt x="557" y="521"/>
                </a:lnTo>
                <a:lnTo>
                  <a:pt x="566" y="506"/>
                </a:lnTo>
                <a:lnTo>
                  <a:pt x="576" y="492"/>
                </a:lnTo>
                <a:lnTo>
                  <a:pt x="585" y="479"/>
                </a:lnTo>
                <a:lnTo>
                  <a:pt x="595" y="465"/>
                </a:lnTo>
                <a:lnTo>
                  <a:pt x="605" y="454"/>
                </a:lnTo>
                <a:lnTo>
                  <a:pt x="616" y="443"/>
                </a:lnTo>
                <a:lnTo>
                  <a:pt x="627" y="433"/>
                </a:lnTo>
                <a:lnTo>
                  <a:pt x="638" y="424"/>
                </a:lnTo>
                <a:lnTo>
                  <a:pt x="650" y="415"/>
                </a:lnTo>
                <a:lnTo>
                  <a:pt x="662" y="407"/>
                </a:lnTo>
                <a:lnTo>
                  <a:pt x="676" y="399"/>
                </a:lnTo>
                <a:lnTo>
                  <a:pt x="689" y="393"/>
                </a:lnTo>
                <a:lnTo>
                  <a:pt x="702" y="387"/>
                </a:lnTo>
                <a:lnTo>
                  <a:pt x="716" y="382"/>
                </a:lnTo>
                <a:lnTo>
                  <a:pt x="731" y="376"/>
                </a:lnTo>
                <a:lnTo>
                  <a:pt x="745" y="372"/>
                </a:lnTo>
                <a:lnTo>
                  <a:pt x="760" y="369"/>
                </a:lnTo>
                <a:lnTo>
                  <a:pt x="777" y="364"/>
                </a:lnTo>
                <a:lnTo>
                  <a:pt x="792" y="362"/>
                </a:lnTo>
                <a:lnTo>
                  <a:pt x="826" y="357"/>
                </a:lnTo>
                <a:lnTo>
                  <a:pt x="863" y="353"/>
                </a:lnTo>
                <a:lnTo>
                  <a:pt x="900" y="351"/>
                </a:lnTo>
                <a:lnTo>
                  <a:pt x="941" y="349"/>
                </a:lnTo>
                <a:lnTo>
                  <a:pt x="982" y="349"/>
                </a:lnTo>
                <a:lnTo>
                  <a:pt x="1028" y="348"/>
                </a:lnTo>
                <a:lnTo>
                  <a:pt x="1078" y="349"/>
                </a:lnTo>
                <a:lnTo>
                  <a:pt x="1125" y="351"/>
                </a:lnTo>
                <a:lnTo>
                  <a:pt x="1169" y="354"/>
                </a:lnTo>
                <a:lnTo>
                  <a:pt x="1210" y="360"/>
                </a:lnTo>
                <a:lnTo>
                  <a:pt x="1247" y="365"/>
                </a:lnTo>
                <a:lnTo>
                  <a:pt x="1283" y="374"/>
                </a:lnTo>
                <a:lnTo>
                  <a:pt x="1315" y="383"/>
                </a:lnTo>
                <a:lnTo>
                  <a:pt x="1343" y="394"/>
                </a:lnTo>
                <a:lnTo>
                  <a:pt x="1371" y="407"/>
                </a:lnTo>
                <a:lnTo>
                  <a:pt x="1395" y="420"/>
                </a:lnTo>
                <a:lnTo>
                  <a:pt x="1416" y="437"/>
                </a:lnTo>
                <a:lnTo>
                  <a:pt x="1436" y="454"/>
                </a:lnTo>
                <a:lnTo>
                  <a:pt x="1453" y="473"/>
                </a:lnTo>
                <a:lnTo>
                  <a:pt x="1469" y="494"/>
                </a:lnTo>
                <a:lnTo>
                  <a:pt x="1482" y="517"/>
                </a:lnTo>
                <a:lnTo>
                  <a:pt x="1493" y="541"/>
                </a:lnTo>
                <a:lnTo>
                  <a:pt x="1503" y="568"/>
                </a:lnTo>
                <a:lnTo>
                  <a:pt x="1511" y="595"/>
                </a:lnTo>
                <a:lnTo>
                  <a:pt x="1518" y="625"/>
                </a:lnTo>
                <a:lnTo>
                  <a:pt x="1523" y="657"/>
                </a:lnTo>
                <a:lnTo>
                  <a:pt x="1528" y="691"/>
                </a:lnTo>
                <a:lnTo>
                  <a:pt x="1531" y="726"/>
                </a:lnTo>
                <a:lnTo>
                  <a:pt x="1533" y="763"/>
                </a:lnTo>
                <a:lnTo>
                  <a:pt x="1534" y="803"/>
                </a:lnTo>
                <a:lnTo>
                  <a:pt x="1534" y="889"/>
                </a:lnTo>
                <a:lnTo>
                  <a:pt x="1532" y="982"/>
                </a:lnTo>
                <a:lnTo>
                  <a:pt x="1530" y="1085"/>
                </a:lnTo>
                <a:lnTo>
                  <a:pt x="1526" y="1196"/>
                </a:lnTo>
                <a:lnTo>
                  <a:pt x="514" y="1193"/>
                </a:lnTo>
                <a:close/>
                <a:moveTo>
                  <a:pt x="6" y="2403"/>
                </a:moveTo>
                <a:lnTo>
                  <a:pt x="10" y="2438"/>
                </a:lnTo>
                <a:lnTo>
                  <a:pt x="16" y="2472"/>
                </a:lnTo>
                <a:lnTo>
                  <a:pt x="25" y="2503"/>
                </a:lnTo>
                <a:lnTo>
                  <a:pt x="36" y="2531"/>
                </a:lnTo>
                <a:lnTo>
                  <a:pt x="49" y="2557"/>
                </a:lnTo>
                <a:lnTo>
                  <a:pt x="64" y="2580"/>
                </a:lnTo>
                <a:lnTo>
                  <a:pt x="82" y="2602"/>
                </a:lnTo>
                <a:lnTo>
                  <a:pt x="100" y="2621"/>
                </a:lnTo>
                <a:lnTo>
                  <a:pt x="121" y="2638"/>
                </a:lnTo>
                <a:lnTo>
                  <a:pt x="144" y="2654"/>
                </a:lnTo>
                <a:lnTo>
                  <a:pt x="169" y="2667"/>
                </a:lnTo>
                <a:lnTo>
                  <a:pt x="194" y="2679"/>
                </a:lnTo>
                <a:lnTo>
                  <a:pt x="221" y="2690"/>
                </a:lnTo>
                <a:lnTo>
                  <a:pt x="249" y="2699"/>
                </a:lnTo>
                <a:lnTo>
                  <a:pt x="279" y="2707"/>
                </a:lnTo>
                <a:lnTo>
                  <a:pt x="309" y="2712"/>
                </a:lnTo>
                <a:lnTo>
                  <a:pt x="341" y="2718"/>
                </a:lnTo>
                <a:lnTo>
                  <a:pt x="374" y="2721"/>
                </a:lnTo>
                <a:lnTo>
                  <a:pt x="407" y="2724"/>
                </a:lnTo>
                <a:lnTo>
                  <a:pt x="441" y="2726"/>
                </a:lnTo>
                <a:lnTo>
                  <a:pt x="475" y="2728"/>
                </a:lnTo>
                <a:lnTo>
                  <a:pt x="511" y="2729"/>
                </a:lnTo>
                <a:lnTo>
                  <a:pt x="546" y="2729"/>
                </a:lnTo>
                <a:lnTo>
                  <a:pt x="582" y="2729"/>
                </a:lnTo>
                <a:lnTo>
                  <a:pt x="655" y="2728"/>
                </a:lnTo>
                <a:lnTo>
                  <a:pt x="726" y="2725"/>
                </a:lnTo>
                <a:lnTo>
                  <a:pt x="798" y="2723"/>
                </a:lnTo>
                <a:lnTo>
                  <a:pt x="868" y="2723"/>
                </a:lnTo>
                <a:lnTo>
                  <a:pt x="1055" y="2723"/>
                </a:lnTo>
                <a:lnTo>
                  <a:pt x="1221" y="2726"/>
                </a:lnTo>
                <a:lnTo>
                  <a:pt x="1368" y="2728"/>
                </a:lnTo>
                <a:lnTo>
                  <a:pt x="1496" y="2729"/>
                </a:lnTo>
                <a:lnTo>
                  <a:pt x="1553" y="2728"/>
                </a:lnTo>
                <a:lnTo>
                  <a:pt x="1607" y="2725"/>
                </a:lnTo>
                <a:lnTo>
                  <a:pt x="1657" y="2723"/>
                </a:lnTo>
                <a:lnTo>
                  <a:pt x="1702" y="2719"/>
                </a:lnTo>
                <a:lnTo>
                  <a:pt x="1743" y="2713"/>
                </a:lnTo>
                <a:lnTo>
                  <a:pt x="1781" y="2706"/>
                </a:lnTo>
                <a:lnTo>
                  <a:pt x="1816" y="2697"/>
                </a:lnTo>
                <a:lnTo>
                  <a:pt x="1848" y="2686"/>
                </a:lnTo>
                <a:lnTo>
                  <a:pt x="1875" y="2673"/>
                </a:lnTo>
                <a:lnTo>
                  <a:pt x="1901" y="2657"/>
                </a:lnTo>
                <a:lnTo>
                  <a:pt x="1924" y="2640"/>
                </a:lnTo>
                <a:lnTo>
                  <a:pt x="1944" y="2619"/>
                </a:lnTo>
                <a:lnTo>
                  <a:pt x="1961" y="2596"/>
                </a:lnTo>
                <a:lnTo>
                  <a:pt x="1977" y="2569"/>
                </a:lnTo>
                <a:lnTo>
                  <a:pt x="1990" y="2539"/>
                </a:lnTo>
                <a:lnTo>
                  <a:pt x="2001" y="2506"/>
                </a:lnTo>
                <a:lnTo>
                  <a:pt x="2010" y="2470"/>
                </a:lnTo>
                <a:lnTo>
                  <a:pt x="2017" y="2429"/>
                </a:lnTo>
                <a:lnTo>
                  <a:pt x="2023" y="2385"/>
                </a:lnTo>
                <a:lnTo>
                  <a:pt x="2027" y="2337"/>
                </a:lnTo>
                <a:lnTo>
                  <a:pt x="2030" y="2284"/>
                </a:lnTo>
                <a:lnTo>
                  <a:pt x="2033" y="2228"/>
                </a:lnTo>
                <a:lnTo>
                  <a:pt x="2034" y="2167"/>
                </a:lnTo>
                <a:lnTo>
                  <a:pt x="2034" y="2101"/>
                </a:lnTo>
                <a:lnTo>
                  <a:pt x="2035" y="2047"/>
                </a:lnTo>
                <a:lnTo>
                  <a:pt x="2036" y="1993"/>
                </a:lnTo>
                <a:lnTo>
                  <a:pt x="2038" y="1937"/>
                </a:lnTo>
                <a:lnTo>
                  <a:pt x="2040" y="1881"/>
                </a:lnTo>
                <a:lnTo>
                  <a:pt x="2043" y="1824"/>
                </a:lnTo>
                <a:lnTo>
                  <a:pt x="2044" y="1767"/>
                </a:lnTo>
                <a:lnTo>
                  <a:pt x="2045" y="1711"/>
                </a:lnTo>
                <a:lnTo>
                  <a:pt x="2044" y="1656"/>
                </a:lnTo>
                <a:lnTo>
                  <a:pt x="2043" y="1630"/>
                </a:lnTo>
                <a:lnTo>
                  <a:pt x="2041" y="1604"/>
                </a:lnTo>
                <a:lnTo>
                  <a:pt x="2039" y="1577"/>
                </a:lnTo>
                <a:lnTo>
                  <a:pt x="2036" y="1552"/>
                </a:lnTo>
                <a:lnTo>
                  <a:pt x="2033" y="1528"/>
                </a:lnTo>
                <a:lnTo>
                  <a:pt x="2029" y="1504"/>
                </a:lnTo>
                <a:lnTo>
                  <a:pt x="2025" y="1479"/>
                </a:lnTo>
                <a:lnTo>
                  <a:pt x="2019" y="1457"/>
                </a:lnTo>
                <a:lnTo>
                  <a:pt x="2013" y="1435"/>
                </a:lnTo>
                <a:lnTo>
                  <a:pt x="2006" y="1414"/>
                </a:lnTo>
                <a:lnTo>
                  <a:pt x="1999" y="1394"/>
                </a:lnTo>
                <a:lnTo>
                  <a:pt x="1990" y="1375"/>
                </a:lnTo>
                <a:lnTo>
                  <a:pt x="1980" y="1356"/>
                </a:lnTo>
                <a:lnTo>
                  <a:pt x="1969" y="1340"/>
                </a:lnTo>
                <a:lnTo>
                  <a:pt x="1957" y="1323"/>
                </a:lnTo>
                <a:lnTo>
                  <a:pt x="1944" y="1309"/>
                </a:lnTo>
                <a:lnTo>
                  <a:pt x="1913" y="1279"/>
                </a:lnTo>
                <a:lnTo>
                  <a:pt x="1891" y="1259"/>
                </a:lnTo>
                <a:lnTo>
                  <a:pt x="1883" y="1252"/>
                </a:lnTo>
                <a:lnTo>
                  <a:pt x="1877" y="1245"/>
                </a:lnTo>
                <a:lnTo>
                  <a:pt x="1872" y="1238"/>
                </a:lnTo>
                <a:lnTo>
                  <a:pt x="1869" y="1232"/>
                </a:lnTo>
                <a:lnTo>
                  <a:pt x="1866" y="1224"/>
                </a:lnTo>
                <a:lnTo>
                  <a:pt x="1864" y="1214"/>
                </a:lnTo>
                <a:lnTo>
                  <a:pt x="1863" y="1202"/>
                </a:lnTo>
                <a:lnTo>
                  <a:pt x="1863" y="1188"/>
                </a:lnTo>
                <a:lnTo>
                  <a:pt x="1864" y="1147"/>
                </a:lnTo>
                <a:lnTo>
                  <a:pt x="1866" y="1088"/>
                </a:lnTo>
                <a:lnTo>
                  <a:pt x="1867" y="1024"/>
                </a:lnTo>
                <a:lnTo>
                  <a:pt x="1868" y="953"/>
                </a:lnTo>
                <a:lnTo>
                  <a:pt x="1869" y="876"/>
                </a:lnTo>
                <a:lnTo>
                  <a:pt x="1869" y="797"/>
                </a:lnTo>
                <a:lnTo>
                  <a:pt x="1869" y="759"/>
                </a:lnTo>
                <a:lnTo>
                  <a:pt x="1868" y="721"/>
                </a:lnTo>
                <a:lnTo>
                  <a:pt x="1866" y="683"/>
                </a:lnTo>
                <a:lnTo>
                  <a:pt x="1863" y="647"/>
                </a:lnTo>
                <a:lnTo>
                  <a:pt x="1860" y="612"/>
                </a:lnTo>
                <a:lnTo>
                  <a:pt x="1856" y="579"/>
                </a:lnTo>
                <a:lnTo>
                  <a:pt x="1851" y="548"/>
                </a:lnTo>
                <a:lnTo>
                  <a:pt x="1845" y="520"/>
                </a:lnTo>
                <a:lnTo>
                  <a:pt x="1837" y="493"/>
                </a:lnTo>
                <a:lnTo>
                  <a:pt x="1829" y="466"/>
                </a:lnTo>
                <a:lnTo>
                  <a:pt x="1819" y="440"/>
                </a:lnTo>
                <a:lnTo>
                  <a:pt x="1808" y="415"/>
                </a:lnTo>
                <a:lnTo>
                  <a:pt x="1797" y="390"/>
                </a:lnTo>
                <a:lnTo>
                  <a:pt x="1785" y="365"/>
                </a:lnTo>
                <a:lnTo>
                  <a:pt x="1772" y="342"/>
                </a:lnTo>
                <a:lnTo>
                  <a:pt x="1758" y="319"/>
                </a:lnTo>
                <a:lnTo>
                  <a:pt x="1742" y="296"/>
                </a:lnTo>
                <a:lnTo>
                  <a:pt x="1726" y="274"/>
                </a:lnTo>
                <a:lnTo>
                  <a:pt x="1709" y="253"/>
                </a:lnTo>
                <a:lnTo>
                  <a:pt x="1692" y="232"/>
                </a:lnTo>
                <a:lnTo>
                  <a:pt x="1673" y="212"/>
                </a:lnTo>
                <a:lnTo>
                  <a:pt x="1653" y="194"/>
                </a:lnTo>
                <a:lnTo>
                  <a:pt x="1632" y="175"/>
                </a:lnTo>
                <a:lnTo>
                  <a:pt x="1611" y="157"/>
                </a:lnTo>
                <a:lnTo>
                  <a:pt x="1589" y="141"/>
                </a:lnTo>
                <a:lnTo>
                  <a:pt x="1566" y="126"/>
                </a:lnTo>
                <a:lnTo>
                  <a:pt x="1543" y="110"/>
                </a:lnTo>
                <a:lnTo>
                  <a:pt x="1518" y="97"/>
                </a:lnTo>
                <a:lnTo>
                  <a:pt x="1493" y="84"/>
                </a:lnTo>
                <a:lnTo>
                  <a:pt x="1467" y="71"/>
                </a:lnTo>
                <a:lnTo>
                  <a:pt x="1441" y="60"/>
                </a:lnTo>
                <a:lnTo>
                  <a:pt x="1414" y="50"/>
                </a:lnTo>
                <a:lnTo>
                  <a:pt x="1385" y="40"/>
                </a:lnTo>
                <a:lnTo>
                  <a:pt x="1356" y="31"/>
                </a:lnTo>
                <a:lnTo>
                  <a:pt x="1327" y="24"/>
                </a:lnTo>
                <a:lnTo>
                  <a:pt x="1297" y="18"/>
                </a:lnTo>
                <a:lnTo>
                  <a:pt x="1266" y="12"/>
                </a:lnTo>
                <a:lnTo>
                  <a:pt x="1235" y="8"/>
                </a:lnTo>
                <a:lnTo>
                  <a:pt x="1203" y="6"/>
                </a:lnTo>
                <a:lnTo>
                  <a:pt x="1170" y="4"/>
                </a:lnTo>
                <a:lnTo>
                  <a:pt x="1089" y="0"/>
                </a:lnTo>
                <a:lnTo>
                  <a:pt x="1012" y="0"/>
                </a:lnTo>
                <a:lnTo>
                  <a:pt x="976" y="0"/>
                </a:lnTo>
                <a:lnTo>
                  <a:pt x="940" y="1"/>
                </a:lnTo>
                <a:lnTo>
                  <a:pt x="905" y="4"/>
                </a:lnTo>
                <a:lnTo>
                  <a:pt x="871" y="6"/>
                </a:lnTo>
                <a:lnTo>
                  <a:pt x="839" y="9"/>
                </a:lnTo>
                <a:lnTo>
                  <a:pt x="808" y="12"/>
                </a:lnTo>
                <a:lnTo>
                  <a:pt x="777" y="17"/>
                </a:lnTo>
                <a:lnTo>
                  <a:pt x="747" y="22"/>
                </a:lnTo>
                <a:lnTo>
                  <a:pt x="718" y="28"/>
                </a:lnTo>
                <a:lnTo>
                  <a:pt x="690" y="34"/>
                </a:lnTo>
                <a:lnTo>
                  <a:pt x="662" y="42"/>
                </a:lnTo>
                <a:lnTo>
                  <a:pt x="636" y="50"/>
                </a:lnTo>
                <a:lnTo>
                  <a:pt x="611" y="58"/>
                </a:lnTo>
                <a:lnTo>
                  <a:pt x="585" y="68"/>
                </a:lnTo>
                <a:lnTo>
                  <a:pt x="561" y="79"/>
                </a:lnTo>
                <a:lnTo>
                  <a:pt x="537" y="91"/>
                </a:lnTo>
                <a:lnTo>
                  <a:pt x="514" y="104"/>
                </a:lnTo>
                <a:lnTo>
                  <a:pt x="491" y="118"/>
                </a:lnTo>
                <a:lnTo>
                  <a:pt x="469" y="132"/>
                </a:lnTo>
                <a:lnTo>
                  <a:pt x="448" y="149"/>
                </a:lnTo>
                <a:lnTo>
                  <a:pt x="426" y="165"/>
                </a:lnTo>
                <a:lnTo>
                  <a:pt x="406" y="183"/>
                </a:lnTo>
                <a:lnTo>
                  <a:pt x="385" y="201"/>
                </a:lnTo>
                <a:lnTo>
                  <a:pt x="365" y="222"/>
                </a:lnTo>
                <a:lnTo>
                  <a:pt x="347" y="243"/>
                </a:lnTo>
                <a:lnTo>
                  <a:pt x="327" y="265"/>
                </a:lnTo>
                <a:lnTo>
                  <a:pt x="308" y="289"/>
                </a:lnTo>
                <a:lnTo>
                  <a:pt x="290" y="314"/>
                </a:lnTo>
                <a:lnTo>
                  <a:pt x="276" y="333"/>
                </a:lnTo>
                <a:lnTo>
                  <a:pt x="264" y="353"/>
                </a:lnTo>
                <a:lnTo>
                  <a:pt x="253" y="373"/>
                </a:lnTo>
                <a:lnTo>
                  <a:pt x="243" y="394"/>
                </a:lnTo>
                <a:lnTo>
                  <a:pt x="233" y="416"/>
                </a:lnTo>
                <a:lnTo>
                  <a:pt x="225" y="438"/>
                </a:lnTo>
                <a:lnTo>
                  <a:pt x="217" y="460"/>
                </a:lnTo>
                <a:lnTo>
                  <a:pt x="210" y="483"/>
                </a:lnTo>
                <a:lnTo>
                  <a:pt x="204" y="507"/>
                </a:lnTo>
                <a:lnTo>
                  <a:pt x="198" y="530"/>
                </a:lnTo>
                <a:lnTo>
                  <a:pt x="193" y="554"/>
                </a:lnTo>
                <a:lnTo>
                  <a:pt x="189" y="580"/>
                </a:lnTo>
                <a:lnTo>
                  <a:pt x="182" y="630"/>
                </a:lnTo>
                <a:lnTo>
                  <a:pt x="176" y="681"/>
                </a:lnTo>
                <a:lnTo>
                  <a:pt x="173" y="734"/>
                </a:lnTo>
                <a:lnTo>
                  <a:pt x="172" y="787"/>
                </a:lnTo>
                <a:lnTo>
                  <a:pt x="171" y="840"/>
                </a:lnTo>
                <a:lnTo>
                  <a:pt x="171" y="893"/>
                </a:lnTo>
                <a:lnTo>
                  <a:pt x="172" y="947"/>
                </a:lnTo>
                <a:lnTo>
                  <a:pt x="173" y="1001"/>
                </a:lnTo>
                <a:lnTo>
                  <a:pt x="174" y="1054"/>
                </a:lnTo>
                <a:lnTo>
                  <a:pt x="175" y="1105"/>
                </a:lnTo>
                <a:lnTo>
                  <a:pt x="175" y="1158"/>
                </a:lnTo>
                <a:lnTo>
                  <a:pt x="175" y="1194"/>
                </a:lnTo>
                <a:lnTo>
                  <a:pt x="174" y="1208"/>
                </a:lnTo>
                <a:lnTo>
                  <a:pt x="173" y="1220"/>
                </a:lnTo>
                <a:lnTo>
                  <a:pt x="171" y="1230"/>
                </a:lnTo>
                <a:lnTo>
                  <a:pt x="167" y="1237"/>
                </a:lnTo>
                <a:lnTo>
                  <a:pt x="163" y="1245"/>
                </a:lnTo>
                <a:lnTo>
                  <a:pt x="158" y="1252"/>
                </a:lnTo>
                <a:lnTo>
                  <a:pt x="151" y="1258"/>
                </a:lnTo>
                <a:lnTo>
                  <a:pt x="143" y="1266"/>
                </a:lnTo>
                <a:lnTo>
                  <a:pt x="124" y="1285"/>
                </a:lnTo>
                <a:lnTo>
                  <a:pt x="96" y="1311"/>
                </a:lnTo>
                <a:lnTo>
                  <a:pt x="85" y="1323"/>
                </a:lnTo>
                <a:lnTo>
                  <a:pt x="74" y="1335"/>
                </a:lnTo>
                <a:lnTo>
                  <a:pt x="65" y="1347"/>
                </a:lnTo>
                <a:lnTo>
                  <a:pt x="56" y="1361"/>
                </a:lnTo>
                <a:lnTo>
                  <a:pt x="49" y="1374"/>
                </a:lnTo>
                <a:lnTo>
                  <a:pt x="42" y="1387"/>
                </a:lnTo>
                <a:lnTo>
                  <a:pt x="36" y="1400"/>
                </a:lnTo>
                <a:lnTo>
                  <a:pt x="30" y="1414"/>
                </a:lnTo>
                <a:lnTo>
                  <a:pt x="25" y="1428"/>
                </a:lnTo>
                <a:lnTo>
                  <a:pt x="20" y="1442"/>
                </a:lnTo>
                <a:lnTo>
                  <a:pt x="17" y="1457"/>
                </a:lnTo>
                <a:lnTo>
                  <a:pt x="14" y="1472"/>
                </a:lnTo>
                <a:lnTo>
                  <a:pt x="8" y="1502"/>
                </a:lnTo>
                <a:lnTo>
                  <a:pt x="5" y="1534"/>
                </a:lnTo>
                <a:lnTo>
                  <a:pt x="3" y="1566"/>
                </a:lnTo>
                <a:lnTo>
                  <a:pt x="1" y="1599"/>
                </a:lnTo>
                <a:lnTo>
                  <a:pt x="1" y="1633"/>
                </a:lnTo>
                <a:lnTo>
                  <a:pt x="1" y="1668"/>
                </a:lnTo>
                <a:lnTo>
                  <a:pt x="4" y="1741"/>
                </a:lnTo>
                <a:lnTo>
                  <a:pt x="5" y="1816"/>
                </a:lnTo>
                <a:lnTo>
                  <a:pt x="5" y="1887"/>
                </a:lnTo>
                <a:lnTo>
                  <a:pt x="4" y="1960"/>
                </a:lnTo>
                <a:lnTo>
                  <a:pt x="3" y="2036"/>
                </a:lnTo>
                <a:lnTo>
                  <a:pt x="0" y="2111"/>
                </a:lnTo>
                <a:lnTo>
                  <a:pt x="0" y="2186"/>
                </a:lnTo>
                <a:lnTo>
                  <a:pt x="0" y="2261"/>
                </a:lnTo>
                <a:lnTo>
                  <a:pt x="3" y="2334"/>
                </a:lnTo>
                <a:lnTo>
                  <a:pt x="6" y="24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flipH="1">
            <a:off x="6485903" y="741786"/>
            <a:ext cx="2645606" cy="2278640"/>
          </a:xfrm>
          <a:custGeom>
            <a:avLst/>
            <a:gdLst>
              <a:gd name="T0" fmla="*/ 662 w 5510"/>
              <a:gd name="T1" fmla="*/ 3833 h 4742"/>
              <a:gd name="T2" fmla="*/ 870 w 5510"/>
              <a:gd name="T3" fmla="*/ 3840 h 4742"/>
              <a:gd name="T4" fmla="*/ 1119 w 5510"/>
              <a:gd name="T5" fmla="*/ 4013 h 4742"/>
              <a:gd name="T6" fmla="*/ 1267 w 5510"/>
              <a:gd name="T7" fmla="*/ 4298 h 4742"/>
              <a:gd name="T8" fmla="*/ 1565 w 5510"/>
              <a:gd name="T9" fmla="*/ 4466 h 4742"/>
              <a:gd name="T10" fmla="*/ 1893 w 5510"/>
              <a:gd name="T11" fmla="*/ 4399 h 4742"/>
              <a:gd name="T12" fmla="*/ 2287 w 5510"/>
              <a:gd name="T13" fmla="*/ 4742 h 4742"/>
              <a:gd name="T14" fmla="*/ 2786 w 5510"/>
              <a:gd name="T15" fmla="*/ 4013 h 4742"/>
              <a:gd name="T16" fmla="*/ 3065 w 5510"/>
              <a:gd name="T17" fmla="*/ 3637 h 4742"/>
              <a:gd name="T18" fmla="*/ 3395 w 5510"/>
              <a:gd name="T19" fmla="*/ 3543 h 4742"/>
              <a:gd name="T20" fmla="*/ 3770 w 5510"/>
              <a:gd name="T21" fmla="*/ 3413 h 4742"/>
              <a:gd name="T22" fmla="*/ 3989 w 5510"/>
              <a:gd name="T23" fmla="*/ 3198 h 4742"/>
              <a:gd name="T24" fmla="*/ 4013 w 5510"/>
              <a:gd name="T25" fmla="*/ 3020 h 4742"/>
              <a:gd name="T26" fmla="*/ 4104 w 5510"/>
              <a:gd name="T27" fmla="*/ 2804 h 4742"/>
              <a:gd name="T28" fmla="*/ 4590 w 5510"/>
              <a:gd name="T29" fmla="*/ 2746 h 4742"/>
              <a:gd name="T30" fmla="*/ 4981 w 5510"/>
              <a:gd name="T31" fmla="*/ 2640 h 4742"/>
              <a:gd name="T32" fmla="*/ 5126 w 5510"/>
              <a:gd name="T33" fmla="*/ 2516 h 4742"/>
              <a:gd name="T34" fmla="*/ 5170 w 5510"/>
              <a:gd name="T35" fmla="*/ 2316 h 4742"/>
              <a:gd name="T36" fmla="*/ 5333 w 5510"/>
              <a:gd name="T37" fmla="*/ 2183 h 4742"/>
              <a:gd name="T38" fmla="*/ 5476 w 5510"/>
              <a:gd name="T39" fmla="*/ 2005 h 4742"/>
              <a:gd name="T40" fmla="*/ 5506 w 5510"/>
              <a:gd name="T41" fmla="*/ 1742 h 4742"/>
              <a:gd name="T42" fmla="*/ 5437 w 5510"/>
              <a:gd name="T43" fmla="*/ 1464 h 4742"/>
              <a:gd name="T44" fmla="*/ 5320 w 5510"/>
              <a:gd name="T45" fmla="*/ 1270 h 4742"/>
              <a:gd name="T46" fmla="*/ 5073 w 5510"/>
              <a:gd name="T47" fmla="*/ 1064 h 4742"/>
              <a:gd name="T48" fmla="*/ 5026 w 5510"/>
              <a:gd name="T49" fmla="*/ 869 h 4742"/>
              <a:gd name="T50" fmla="*/ 4903 w 5510"/>
              <a:gd name="T51" fmla="*/ 749 h 4742"/>
              <a:gd name="T52" fmla="*/ 4691 w 5510"/>
              <a:gd name="T53" fmla="*/ 684 h 4742"/>
              <a:gd name="T54" fmla="*/ 4498 w 5510"/>
              <a:gd name="T55" fmla="*/ 475 h 4742"/>
              <a:gd name="T56" fmla="*/ 4215 w 5510"/>
              <a:gd name="T57" fmla="*/ 326 h 4742"/>
              <a:gd name="T58" fmla="*/ 3896 w 5510"/>
              <a:gd name="T59" fmla="*/ 326 h 4742"/>
              <a:gd name="T60" fmla="*/ 3731 w 5510"/>
              <a:gd name="T61" fmla="*/ 215 h 4742"/>
              <a:gd name="T62" fmla="*/ 3571 w 5510"/>
              <a:gd name="T63" fmla="*/ 109 h 4742"/>
              <a:gd name="T64" fmla="*/ 3358 w 5510"/>
              <a:gd name="T65" fmla="*/ 64 h 4742"/>
              <a:gd name="T66" fmla="*/ 3096 w 5510"/>
              <a:gd name="T67" fmla="*/ 120 h 4742"/>
              <a:gd name="T68" fmla="*/ 2975 w 5510"/>
              <a:gd name="T69" fmla="*/ 103 h 4742"/>
              <a:gd name="T70" fmla="*/ 2784 w 5510"/>
              <a:gd name="T71" fmla="*/ 25 h 4742"/>
              <a:gd name="T72" fmla="*/ 2568 w 5510"/>
              <a:gd name="T73" fmla="*/ 0 h 4742"/>
              <a:gd name="T74" fmla="*/ 2362 w 5510"/>
              <a:gd name="T75" fmla="*/ 37 h 4742"/>
              <a:gd name="T76" fmla="*/ 2189 w 5510"/>
              <a:gd name="T77" fmla="*/ 136 h 4742"/>
              <a:gd name="T78" fmla="*/ 1963 w 5510"/>
              <a:gd name="T79" fmla="*/ 106 h 4742"/>
              <a:gd name="T80" fmla="*/ 1767 w 5510"/>
              <a:gd name="T81" fmla="*/ 150 h 4742"/>
              <a:gd name="T82" fmla="*/ 1627 w 5510"/>
              <a:gd name="T83" fmla="*/ 260 h 4742"/>
              <a:gd name="T84" fmla="*/ 1457 w 5510"/>
              <a:gd name="T85" fmla="*/ 370 h 4742"/>
              <a:gd name="T86" fmla="*/ 1210 w 5510"/>
              <a:gd name="T87" fmla="*/ 378 h 4742"/>
              <a:gd name="T88" fmla="*/ 1027 w 5510"/>
              <a:gd name="T89" fmla="*/ 496 h 4742"/>
              <a:gd name="T90" fmla="*/ 874 w 5510"/>
              <a:gd name="T91" fmla="*/ 677 h 4742"/>
              <a:gd name="T92" fmla="*/ 686 w 5510"/>
              <a:gd name="T93" fmla="*/ 740 h 4742"/>
              <a:gd name="T94" fmla="*/ 588 w 5510"/>
              <a:gd name="T95" fmla="*/ 861 h 4742"/>
              <a:gd name="T96" fmla="*/ 540 w 5510"/>
              <a:gd name="T97" fmla="*/ 1050 h 4742"/>
              <a:gd name="T98" fmla="*/ 364 w 5510"/>
              <a:gd name="T99" fmla="*/ 1182 h 4742"/>
              <a:gd name="T100" fmla="*/ 269 w 5510"/>
              <a:gd name="T101" fmla="*/ 1369 h 4742"/>
              <a:gd name="T102" fmla="*/ 302 w 5510"/>
              <a:gd name="T103" fmla="*/ 1621 h 4742"/>
              <a:gd name="T104" fmla="*/ 202 w 5510"/>
              <a:gd name="T105" fmla="*/ 1793 h 4742"/>
              <a:gd name="T106" fmla="*/ 27 w 5510"/>
              <a:gd name="T107" fmla="*/ 2239 h 4742"/>
              <a:gd name="T108" fmla="*/ 23 w 5510"/>
              <a:gd name="T109" fmla="*/ 2752 h 4742"/>
              <a:gd name="T110" fmla="*/ 252 w 5510"/>
              <a:gd name="T111" fmla="*/ 3145 h 4742"/>
              <a:gd name="T112" fmla="*/ 377 w 5510"/>
              <a:gd name="T113" fmla="*/ 3494 h 4742"/>
              <a:gd name="T114" fmla="*/ 439 w 5510"/>
              <a:gd name="T115" fmla="*/ 3659 h 4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10" h="4742">
                <a:moveTo>
                  <a:pt x="520" y="3750"/>
                </a:moveTo>
                <a:lnTo>
                  <a:pt x="537" y="3764"/>
                </a:lnTo>
                <a:lnTo>
                  <a:pt x="553" y="3776"/>
                </a:lnTo>
                <a:lnTo>
                  <a:pt x="568" y="3787"/>
                </a:lnTo>
                <a:lnTo>
                  <a:pt x="584" y="3797"/>
                </a:lnTo>
                <a:lnTo>
                  <a:pt x="600" y="3807"/>
                </a:lnTo>
                <a:lnTo>
                  <a:pt x="616" y="3815"/>
                </a:lnTo>
                <a:lnTo>
                  <a:pt x="631" y="3821"/>
                </a:lnTo>
                <a:lnTo>
                  <a:pt x="647" y="3828"/>
                </a:lnTo>
                <a:lnTo>
                  <a:pt x="662" y="3833"/>
                </a:lnTo>
                <a:lnTo>
                  <a:pt x="677" y="3838"/>
                </a:lnTo>
                <a:lnTo>
                  <a:pt x="693" y="3841"/>
                </a:lnTo>
                <a:lnTo>
                  <a:pt x="708" y="3844"/>
                </a:lnTo>
                <a:lnTo>
                  <a:pt x="723" y="3847"/>
                </a:lnTo>
                <a:lnTo>
                  <a:pt x="739" y="3848"/>
                </a:lnTo>
                <a:lnTo>
                  <a:pt x="755" y="3849"/>
                </a:lnTo>
                <a:lnTo>
                  <a:pt x="771" y="3849"/>
                </a:lnTo>
                <a:lnTo>
                  <a:pt x="803" y="3848"/>
                </a:lnTo>
                <a:lnTo>
                  <a:pt x="836" y="3844"/>
                </a:lnTo>
                <a:lnTo>
                  <a:pt x="870" y="3840"/>
                </a:lnTo>
                <a:lnTo>
                  <a:pt x="904" y="3835"/>
                </a:lnTo>
                <a:lnTo>
                  <a:pt x="978" y="3820"/>
                </a:lnTo>
                <a:lnTo>
                  <a:pt x="1056" y="3806"/>
                </a:lnTo>
                <a:lnTo>
                  <a:pt x="1066" y="3826"/>
                </a:lnTo>
                <a:lnTo>
                  <a:pt x="1073" y="3847"/>
                </a:lnTo>
                <a:lnTo>
                  <a:pt x="1081" y="3869"/>
                </a:lnTo>
                <a:lnTo>
                  <a:pt x="1089" y="3891"/>
                </a:lnTo>
                <a:lnTo>
                  <a:pt x="1101" y="3938"/>
                </a:lnTo>
                <a:lnTo>
                  <a:pt x="1113" y="3987"/>
                </a:lnTo>
                <a:lnTo>
                  <a:pt x="1119" y="4013"/>
                </a:lnTo>
                <a:lnTo>
                  <a:pt x="1127" y="4038"/>
                </a:lnTo>
                <a:lnTo>
                  <a:pt x="1135" y="4064"/>
                </a:lnTo>
                <a:lnTo>
                  <a:pt x="1144" y="4090"/>
                </a:lnTo>
                <a:lnTo>
                  <a:pt x="1153" y="4116"/>
                </a:lnTo>
                <a:lnTo>
                  <a:pt x="1164" y="4142"/>
                </a:lnTo>
                <a:lnTo>
                  <a:pt x="1178" y="4168"/>
                </a:lnTo>
                <a:lnTo>
                  <a:pt x="1192" y="4194"/>
                </a:lnTo>
                <a:lnTo>
                  <a:pt x="1216" y="4232"/>
                </a:lnTo>
                <a:lnTo>
                  <a:pt x="1241" y="4266"/>
                </a:lnTo>
                <a:lnTo>
                  <a:pt x="1267" y="4298"/>
                </a:lnTo>
                <a:lnTo>
                  <a:pt x="1294" y="4326"/>
                </a:lnTo>
                <a:lnTo>
                  <a:pt x="1322" y="4352"/>
                </a:lnTo>
                <a:lnTo>
                  <a:pt x="1350" y="4376"/>
                </a:lnTo>
                <a:lnTo>
                  <a:pt x="1379" y="4396"/>
                </a:lnTo>
                <a:lnTo>
                  <a:pt x="1409" y="4414"/>
                </a:lnTo>
                <a:lnTo>
                  <a:pt x="1439" y="4429"/>
                </a:lnTo>
                <a:lnTo>
                  <a:pt x="1470" y="4443"/>
                </a:lnTo>
                <a:lnTo>
                  <a:pt x="1501" y="4453"/>
                </a:lnTo>
                <a:lnTo>
                  <a:pt x="1533" y="4460"/>
                </a:lnTo>
                <a:lnTo>
                  <a:pt x="1565" y="4466"/>
                </a:lnTo>
                <a:lnTo>
                  <a:pt x="1598" y="4469"/>
                </a:lnTo>
                <a:lnTo>
                  <a:pt x="1630" y="4469"/>
                </a:lnTo>
                <a:lnTo>
                  <a:pt x="1663" y="4468"/>
                </a:lnTo>
                <a:lnTo>
                  <a:pt x="1696" y="4464"/>
                </a:lnTo>
                <a:lnTo>
                  <a:pt x="1729" y="4458"/>
                </a:lnTo>
                <a:lnTo>
                  <a:pt x="1762" y="4450"/>
                </a:lnTo>
                <a:lnTo>
                  <a:pt x="1795" y="4440"/>
                </a:lnTo>
                <a:lnTo>
                  <a:pt x="1828" y="4428"/>
                </a:lnTo>
                <a:lnTo>
                  <a:pt x="1861" y="4414"/>
                </a:lnTo>
                <a:lnTo>
                  <a:pt x="1893" y="4399"/>
                </a:lnTo>
                <a:lnTo>
                  <a:pt x="1926" y="4381"/>
                </a:lnTo>
                <a:lnTo>
                  <a:pt x="1957" y="4361"/>
                </a:lnTo>
                <a:lnTo>
                  <a:pt x="1989" y="4340"/>
                </a:lnTo>
                <a:lnTo>
                  <a:pt x="2020" y="4317"/>
                </a:lnTo>
                <a:lnTo>
                  <a:pt x="2051" y="4293"/>
                </a:lnTo>
                <a:lnTo>
                  <a:pt x="2081" y="4267"/>
                </a:lnTo>
                <a:lnTo>
                  <a:pt x="2110" y="4239"/>
                </a:lnTo>
                <a:lnTo>
                  <a:pt x="2139" y="4211"/>
                </a:lnTo>
                <a:lnTo>
                  <a:pt x="2167" y="4180"/>
                </a:lnTo>
                <a:lnTo>
                  <a:pt x="2287" y="4742"/>
                </a:lnTo>
                <a:lnTo>
                  <a:pt x="2547" y="4741"/>
                </a:lnTo>
                <a:lnTo>
                  <a:pt x="2570" y="4657"/>
                </a:lnTo>
                <a:lnTo>
                  <a:pt x="2595" y="4574"/>
                </a:lnTo>
                <a:lnTo>
                  <a:pt x="2621" y="4490"/>
                </a:lnTo>
                <a:lnTo>
                  <a:pt x="2647" y="4407"/>
                </a:lnTo>
                <a:lnTo>
                  <a:pt x="2674" y="4325"/>
                </a:lnTo>
                <a:lnTo>
                  <a:pt x="2702" y="4243"/>
                </a:lnTo>
                <a:lnTo>
                  <a:pt x="2731" y="4160"/>
                </a:lnTo>
                <a:lnTo>
                  <a:pt x="2760" y="4078"/>
                </a:lnTo>
                <a:lnTo>
                  <a:pt x="2786" y="4013"/>
                </a:lnTo>
                <a:lnTo>
                  <a:pt x="2811" y="3953"/>
                </a:lnTo>
                <a:lnTo>
                  <a:pt x="2837" y="3899"/>
                </a:lnTo>
                <a:lnTo>
                  <a:pt x="2864" y="3851"/>
                </a:lnTo>
                <a:lnTo>
                  <a:pt x="2891" y="3808"/>
                </a:lnTo>
                <a:lnTo>
                  <a:pt x="2919" y="3769"/>
                </a:lnTo>
                <a:lnTo>
                  <a:pt x="2947" y="3734"/>
                </a:lnTo>
                <a:lnTo>
                  <a:pt x="2976" y="3705"/>
                </a:lnTo>
                <a:lnTo>
                  <a:pt x="3005" y="3678"/>
                </a:lnTo>
                <a:lnTo>
                  <a:pt x="3035" y="3656"/>
                </a:lnTo>
                <a:lnTo>
                  <a:pt x="3065" y="3637"/>
                </a:lnTo>
                <a:lnTo>
                  <a:pt x="3096" y="3619"/>
                </a:lnTo>
                <a:lnTo>
                  <a:pt x="3128" y="3605"/>
                </a:lnTo>
                <a:lnTo>
                  <a:pt x="3159" y="3593"/>
                </a:lnTo>
                <a:lnTo>
                  <a:pt x="3191" y="3583"/>
                </a:lnTo>
                <a:lnTo>
                  <a:pt x="3224" y="3574"/>
                </a:lnTo>
                <a:lnTo>
                  <a:pt x="3257" y="3566"/>
                </a:lnTo>
                <a:lnTo>
                  <a:pt x="3290" y="3560"/>
                </a:lnTo>
                <a:lnTo>
                  <a:pt x="3324" y="3554"/>
                </a:lnTo>
                <a:lnTo>
                  <a:pt x="3360" y="3549"/>
                </a:lnTo>
                <a:lnTo>
                  <a:pt x="3395" y="3543"/>
                </a:lnTo>
                <a:lnTo>
                  <a:pt x="3430" y="3537"/>
                </a:lnTo>
                <a:lnTo>
                  <a:pt x="3466" y="3530"/>
                </a:lnTo>
                <a:lnTo>
                  <a:pt x="3503" y="3522"/>
                </a:lnTo>
                <a:lnTo>
                  <a:pt x="3539" y="3513"/>
                </a:lnTo>
                <a:lnTo>
                  <a:pt x="3576" y="3502"/>
                </a:lnTo>
                <a:lnTo>
                  <a:pt x="3614" y="3489"/>
                </a:lnTo>
                <a:lnTo>
                  <a:pt x="3652" y="3475"/>
                </a:lnTo>
                <a:lnTo>
                  <a:pt x="3691" y="3457"/>
                </a:lnTo>
                <a:lnTo>
                  <a:pt x="3730" y="3436"/>
                </a:lnTo>
                <a:lnTo>
                  <a:pt x="3770" y="3413"/>
                </a:lnTo>
                <a:lnTo>
                  <a:pt x="3809" y="3386"/>
                </a:lnTo>
                <a:lnTo>
                  <a:pt x="3839" y="3363"/>
                </a:lnTo>
                <a:lnTo>
                  <a:pt x="3867" y="3341"/>
                </a:lnTo>
                <a:lnTo>
                  <a:pt x="3891" y="3320"/>
                </a:lnTo>
                <a:lnTo>
                  <a:pt x="3913" y="3298"/>
                </a:lnTo>
                <a:lnTo>
                  <a:pt x="3933" y="3277"/>
                </a:lnTo>
                <a:lnTo>
                  <a:pt x="3949" y="3257"/>
                </a:lnTo>
                <a:lnTo>
                  <a:pt x="3964" y="3236"/>
                </a:lnTo>
                <a:lnTo>
                  <a:pt x="3978" y="3218"/>
                </a:lnTo>
                <a:lnTo>
                  <a:pt x="3989" y="3198"/>
                </a:lnTo>
                <a:lnTo>
                  <a:pt x="3997" y="3179"/>
                </a:lnTo>
                <a:lnTo>
                  <a:pt x="4005" y="3159"/>
                </a:lnTo>
                <a:lnTo>
                  <a:pt x="4011" y="3142"/>
                </a:lnTo>
                <a:lnTo>
                  <a:pt x="4015" y="3123"/>
                </a:lnTo>
                <a:lnTo>
                  <a:pt x="4017" y="3105"/>
                </a:lnTo>
                <a:lnTo>
                  <a:pt x="4018" y="3088"/>
                </a:lnTo>
                <a:lnTo>
                  <a:pt x="4018" y="3070"/>
                </a:lnTo>
                <a:lnTo>
                  <a:pt x="4018" y="3053"/>
                </a:lnTo>
                <a:lnTo>
                  <a:pt x="4016" y="3036"/>
                </a:lnTo>
                <a:lnTo>
                  <a:pt x="4013" y="3020"/>
                </a:lnTo>
                <a:lnTo>
                  <a:pt x="4010" y="3003"/>
                </a:lnTo>
                <a:lnTo>
                  <a:pt x="4000" y="2970"/>
                </a:lnTo>
                <a:lnTo>
                  <a:pt x="3989" y="2938"/>
                </a:lnTo>
                <a:lnTo>
                  <a:pt x="3977" y="2907"/>
                </a:lnTo>
                <a:lnTo>
                  <a:pt x="3964" y="2877"/>
                </a:lnTo>
                <a:lnTo>
                  <a:pt x="3953" y="2846"/>
                </a:lnTo>
                <a:lnTo>
                  <a:pt x="3944" y="2816"/>
                </a:lnTo>
                <a:lnTo>
                  <a:pt x="3999" y="2812"/>
                </a:lnTo>
                <a:lnTo>
                  <a:pt x="4052" y="2807"/>
                </a:lnTo>
                <a:lnTo>
                  <a:pt x="4104" y="2804"/>
                </a:lnTo>
                <a:lnTo>
                  <a:pt x="4155" y="2800"/>
                </a:lnTo>
                <a:lnTo>
                  <a:pt x="4204" y="2795"/>
                </a:lnTo>
                <a:lnTo>
                  <a:pt x="4253" y="2791"/>
                </a:lnTo>
                <a:lnTo>
                  <a:pt x="4301" y="2787"/>
                </a:lnTo>
                <a:lnTo>
                  <a:pt x="4349" y="2781"/>
                </a:lnTo>
                <a:lnTo>
                  <a:pt x="4397" y="2776"/>
                </a:lnTo>
                <a:lnTo>
                  <a:pt x="4444" y="2769"/>
                </a:lnTo>
                <a:lnTo>
                  <a:pt x="4492" y="2762"/>
                </a:lnTo>
                <a:lnTo>
                  <a:pt x="4541" y="2755"/>
                </a:lnTo>
                <a:lnTo>
                  <a:pt x="4590" y="2746"/>
                </a:lnTo>
                <a:lnTo>
                  <a:pt x="4640" y="2737"/>
                </a:lnTo>
                <a:lnTo>
                  <a:pt x="4691" y="2726"/>
                </a:lnTo>
                <a:lnTo>
                  <a:pt x="4744" y="2715"/>
                </a:lnTo>
                <a:lnTo>
                  <a:pt x="4806" y="2700"/>
                </a:lnTo>
                <a:lnTo>
                  <a:pt x="4862" y="2684"/>
                </a:lnTo>
                <a:lnTo>
                  <a:pt x="4888" y="2675"/>
                </a:lnTo>
                <a:lnTo>
                  <a:pt x="4914" y="2668"/>
                </a:lnTo>
                <a:lnTo>
                  <a:pt x="4937" y="2659"/>
                </a:lnTo>
                <a:lnTo>
                  <a:pt x="4960" y="2649"/>
                </a:lnTo>
                <a:lnTo>
                  <a:pt x="4981" y="2640"/>
                </a:lnTo>
                <a:lnTo>
                  <a:pt x="5000" y="2629"/>
                </a:lnTo>
                <a:lnTo>
                  <a:pt x="5019" y="2619"/>
                </a:lnTo>
                <a:lnTo>
                  <a:pt x="5036" y="2608"/>
                </a:lnTo>
                <a:lnTo>
                  <a:pt x="5052" y="2597"/>
                </a:lnTo>
                <a:lnTo>
                  <a:pt x="5067" y="2585"/>
                </a:lnTo>
                <a:lnTo>
                  <a:pt x="5082" y="2572"/>
                </a:lnTo>
                <a:lnTo>
                  <a:pt x="5094" y="2559"/>
                </a:lnTo>
                <a:lnTo>
                  <a:pt x="5106" y="2546"/>
                </a:lnTo>
                <a:lnTo>
                  <a:pt x="5117" y="2531"/>
                </a:lnTo>
                <a:lnTo>
                  <a:pt x="5126" y="2516"/>
                </a:lnTo>
                <a:lnTo>
                  <a:pt x="5135" y="2499"/>
                </a:lnTo>
                <a:lnTo>
                  <a:pt x="5142" y="2483"/>
                </a:lnTo>
                <a:lnTo>
                  <a:pt x="5149" y="2465"/>
                </a:lnTo>
                <a:lnTo>
                  <a:pt x="5154" y="2447"/>
                </a:lnTo>
                <a:lnTo>
                  <a:pt x="5160" y="2427"/>
                </a:lnTo>
                <a:lnTo>
                  <a:pt x="5163" y="2407"/>
                </a:lnTo>
                <a:lnTo>
                  <a:pt x="5166" y="2386"/>
                </a:lnTo>
                <a:lnTo>
                  <a:pt x="5168" y="2363"/>
                </a:lnTo>
                <a:lnTo>
                  <a:pt x="5169" y="2340"/>
                </a:lnTo>
                <a:lnTo>
                  <a:pt x="5170" y="2316"/>
                </a:lnTo>
                <a:lnTo>
                  <a:pt x="5169" y="2291"/>
                </a:lnTo>
                <a:lnTo>
                  <a:pt x="5168" y="2264"/>
                </a:lnTo>
                <a:lnTo>
                  <a:pt x="5165" y="2237"/>
                </a:lnTo>
                <a:lnTo>
                  <a:pt x="5193" y="2232"/>
                </a:lnTo>
                <a:lnTo>
                  <a:pt x="5218" y="2228"/>
                </a:lnTo>
                <a:lnTo>
                  <a:pt x="5243" y="2221"/>
                </a:lnTo>
                <a:lnTo>
                  <a:pt x="5268" y="2214"/>
                </a:lnTo>
                <a:lnTo>
                  <a:pt x="5290" y="2205"/>
                </a:lnTo>
                <a:lnTo>
                  <a:pt x="5312" y="2195"/>
                </a:lnTo>
                <a:lnTo>
                  <a:pt x="5333" y="2183"/>
                </a:lnTo>
                <a:lnTo>
                  <a:pt x="5351" y="2170"/>
                </a:lnTo>
                <a:lnTo>
                  <a:pt x="5370" y="2155"/>
                </a:lnTo>
                <a:lnTo>
                  <a:pt x="5388" y="2140"/>
                </a:lnTo>
                <a:lnTo>
                  <a:pt x="5403" y="2124"/>
                </a:lnTo>
                <a:lnTo>
                  <a:pt x="5418" y="2107"/>
                </a:lnTo>
                <a:lnTo>
                  <a:pt x="5432" y="2088"/>
                </a:lnTo>
                <a:lnTo>
                  <a:pt x="5445" y="2068"/>
                </a:lnTo>
                <a:lnTo>
                  <a:pt x="5456" y="2047"/>
                </a:lnTo>
                <a:lnTo>
                  <a:pt x="5467" y="2027"/>
                </a:lnTo>
                <a:lnTo>
                  <a:pt x="5476" y="2005"/>
                </a:lnTo>
                <a:lnTo>
                  <a:pt x="5483" y="1982"/>
                </a:lnTo>
                <a:lnTo>
                  <a:pt x="5491" y="1957"/>
                </a:lnTo>
                <a:lnTo>
                  <a:pt x="5496" y="1932"/>
                </a:lnTo>
                <a:lnTo>
                  <a:pt x="5502" y="1907"/>
                </a:lnTo>
                <a:lnTo>
                  <a:pt x="5505" y="1880"/>
                </a:lnTo>
                <a:lnTo>
                  <a:pt x="5507" y="1854"/>
                </a:lnTo>
                <a:lnTo>
                  <a:pt x="5508" y="1826"/>
                </a:lnTo>
                <a:lnTo>
                  <a:pt x="5510" y="1799"/>
                </a:lnTo>
                <a:lnTo>
                  <a:pt x="5508" y="1770"/>
                </a:lnTo>
                <a:lnTo>
                  <a:pt x="5506" y="1742"/>
                </a:lnTo>
                <a:lnTo>
                  <a:pt x="5503" y="1712"/>
                </a:lnTo>
                <a:lnTo>
                  <a:pt x="5500" y="1682"/>
                </a:lnTo>
                <a:lnTo>
                  <a:pt x="5494" y="1653"/>
                </a:lnTo>
                <a:lnTo>
                  <a:pt x="5488" y="1622"/>
                </a:lnTo>
                <a:lnTo>
                  <a:pt x="5480" y="1591"/>
                </a:lnTo>
                <a:lnTo>
                  <a:pt x="5472" y="1564"/>
                </a:lnTo>
                <a:lnTo>
                  <a:pt x="5465" y="1537"/>
                </a:lnTo>
                <a:lnTo>
                  <a:pt x="5456" y="1512"/>
                </a:lnTo>
                <a:lnTo>
                  <a:pt x="5447" y="1487"/>
                </a:lnTo>
                <a:lnTo>
                  <a:pt x="5437" y="1464"/>
                </a:lnTo>
                <a:lnTo>
                  <a:pt x="5427" y="1440"/>
                </a:lnTo>
                <a:lnTo>
                  <a:pt x="5417" y="1418"/>
                </a:lnTo>
                <a:lnTo>
                  <a:pt x="5406" y="1398"/>
                </a:lnTo>
                <a:lnTo>
                  <a:pt x="5395" y="1377"/>
                </a:lnTo>
                <a:lnTo>
                  <a:pt x="5384" y="1358"/>
                </a:lnTo>
                <a:lnTo>
                  <a:pt x="5372" y="1338"/>
                </a:lnTo>
                <a:lnTo>
                  <a:pt x="5360" y="1321"/>
                </a:lnTo>
                <a:lnTo>
                  <a:pt x="5348" y="1303"/>
                </a:lnTo>
                <a:lnTo>
                  <a:pt x="5335" y="1286"/>
                </a:lnTo>
                <a:lnTo>
                  <a:pt x="5320" y="1270"/>
                </a:lnTo>
                <a:lnTo>
                  <a:pt x="5307" y="1254"/>
                </a:lnTo>
                <a:lnTo>
                  <a:pt x="5293" y="1238"/>
                </a:lnTo>
                <a:lnTo>
                  <a:pt x="5279" y="1223"/>
                </a:lnTo>
                <a:lnTo>
                  <a:pt x="5263" y="1208"/>
                </a:lnTo>
                <a:lnTo>
                  <a:pt x="5248" y="1194"/>
                </a:lnTo>
                <a:lnTo>
                  <a:pt x="5216" y="1167"/>
                </a:lnTo>
                <a:lnTo>
                  <a:pt x="5182" y="1140"/>
                </a:lnTo>
                <a:lnTo>
                  <a:pt x="5148" y="1115"/>
                </a:lnTo>
                <a:lnTo>
                  <a:pt x="5111" y="1090"/>
                </a:lnTo>
                <a:lnTo>
                  <a:pt x="5073" y="1064"/>
                </a:lnTo>
                <a:lnTo>
                  <a:pt x="5035" y="1039"/>
                </a:lnTo>
                <a:lnTo>
                  <a:pt x="5039" y="1017"/>
                </a:lnTo>
                <a:lnTo>
                  <a:pt x="5042" y="996"/>
                </a:lnTo>
                <a:lnTo>
                  <a:pt x="5044" y="975"/>
                </a:lnTo>
                <a:lnTo>
                  <a:pt x="5044" y="955"/>
                </a:lnTo>
                <a:lnTo>
                  <a:pt x="5043" y="937"/>
                </a:lnTo>
                <a:lnTo>
                  <a:pt x="5041" y="919"/>
                </a:lnTo>
                <a:lnTo>
                  <a:pt x="5037" y="902"/>
                </a:lnTo>
                <a:lnTo>
                  <a:pt x="5032" y="885"/>
                </a:lnTo>
                <a:lnTo>
                  <a:pt x="5026" y="869"/>
                </a:lnTo>
                <a:lnTo>
                  <a:pt x="5018" y="854"/>
                </a:lnTo>
                <a:lnTo>
                  <a:pt x="5009" y="840"/>
                </a:lnTo>
                <a:lnTo>
                  <a:pt x="4998" y="826"/>
                </a:lnTo>
                <a:lnTo>
                  <a:pt x="4987" y="813"/>
                </a:lnTo>
                <a:lnTo>
                  <a:pt x="4975" y="800"/>
                </a:lnTo>
                <a:lnTo>
                  <a:pt x="4963" y="788"/>
                </a:lnTo>
                <a:lnTo>
                  <a:pt x="4949" y="777"/>
                </a:lnTo>
                <a:lnTo>
                  <a:pt x="4934" y="767"/>
                </a:lnTo>
                <a:lnTo>
                  <a:pt x="4919" y="758"/>
                </a:lnTo>
                <a:lnTo>
                  <a:pt x="4903" y="749"/>
                </a:lnTo>
                <a:lnTo>
                  <a:pt x="4886" y="740"/>
                </a:lnTo>
                <a:lnTo>
                  <a:pt x="4868" y="731"/>
                </a:lnTo>
                <a:lnTo>
                  <a:pt x="4850" y="725"/>
                </a:lnTo>
                <a:lnTo>
                  <a:pt x="4831" y="717"/>
                </a:lnTo>
                <a:lnTo>
                  <a:pt x="4812" y="711"/>
                </a:lnTo>
                <a:lnTo>
                  <a:pt x="4793" y="705"/>
                </a:lnTo>
                <a:lnTo>
                  <a:pt x="4773" y="699"/>
                </a:lnTo>
                <a:lnTo>
                  <a:pt x="4753" y="695"/>
                </a:lnTo>
                <a:lnTo>
                  <a:pt x="4732" y="690"/>
                </a:lnTo>
                <a:lnTo>
                  <a:pt x="4691" y="684"/>
                </a:lnTo>
                <a:lnTo>
                  <a:pt x="4650" y="678"/>
                </a:lnTo>
                <a:lnTo>
                  <a:pt x="4634" y="650"/>
                </a:lnTo>
                <a:lnTo>
                  <a:pt x="4620" y="623"/>
                </a:lnTo>
                <a:lnTo>
                  <a:pt x="4603" y="599"/>
                </a:lnTo>
                <a:lnTo>
                  <a:pt x="4588" y="575"/>
                </a:lnTo>
                <a:lnTo>
                  <a:pt x="4572" y="553"/>
                </a:lnTo>
                <a:lnTo>
                  <a:pt x="4554" y="532"/>
                </a:lnTo>
                <a:lnTo>
                  <a:pt x="4536" y="512"/>
                </a:lnTo>
                <a:lnTo>
                  <a:pt x="4518" y="492"/>
                </a:lnTo>
                <a:lnTo>
                  <a:pt x="4498" y="475"/>
                </a:lnTo>
                <a:lnTo>
                  <a:pt x="4478" y="458"/>
                </a:lnTo>
                <a:lnTo>
                  <a:pt x="4456" y="442"/>
                </a:lnTo>
                <a:lnTo>
                  <a:pt x="4434" y="427"/>
                </a:lnTo>
                <a:lnTo>
                  <a:pt x="4410" y="412"/>
                </a:lnTo>
                <a:lnTo>
                  <a:pt x="4386" y="398"/>
                </a:lnTo>
                <a:lnTo>
                  <a:pt x="4359" y="385"/>
                </a:lnTo>
                <a:lnTo>
                  <a:pt x="4332" y="372"/>
                </a:lnTo>
                <a:lnTo>
                  <a:pt x="4289" y="353"/>
                </a:lnTo>
                <a:lnTo>
                  <a:pt x="4250" y="339"/>
                </a:lnTo>
                <a:lnTo>
                  <a:pt x="4215" y="326"/>
                </a:lnTo>
                <a:lnTo>
                  <a:pt x="4183" y="317"/>
                </a:lnTo>
                <a:lnTo>
                  <a:pt x="4154" y="310"/>
                </a:lnTo>
                <a:lnTo>
                  <a:pt x="4126" y="307"/>
                </a:lnTo>
                <a:lnTo>
                  <a:pt x="4099" y="304"/>
                </a:lnTo>
                <a:lnTo>
                  <a:pt x="4073" y="303"/>
                </a:lnTo>
                <a:lnTo>
                  <a:pt x="4047" y="306"/>
                </a:lnTo>
                <a:lnTo>
                  <a:pt x="4021" y="308"/>
                </a:lnTo>
                <a:lnTo>
                  <a:pt x="3993" y="311"/>
                </a:lnTo>
                <a:lnTo>
                  <a:pt x="3963" y="315"/>
                </a:lnTo>
                <a:lnTo>
                  <a:pt x="3896" y="326"/>
                </a:lnTo>
                <a:lnTo>
                  <a:pt x="3816" y="337"/>
                </a:lnTo>
                <a:lnTo>
                  <a:pt x="3810" y="323"/>
                </a:lnTo>
                <a:lnTo>
                  <a:pt x="3803" y="309"/>
                </a:lnTo>
                <a:lnTo>
                  <a:pt x="3795" y="295"/>
                </a:lnTo>
                <a:lnTo>
                  <a:pt x="3786" y="281"/>
                </a:lnTo>
                <a:lnTo>
                  <a:pt x="3776" y="268"/>
                </a:lnTo>
                <a:lnTo>
                  <a:pt x="3766" y="254"/>
                </a:lnTo>
                <a:lnTo>
                  <a:pt x="3755" y="241"/>
                </a:lnTo>
                <a:lnTo>
                  <a:pt x="3743" y="227"/>
                </a:lnTo>
                <a:lnTo>
                  <a:pt x="3731" y="215"/>
                </a:lnTo>
                <a:lnTo>
                  <a:pt x="3718" y="203"/>
                </a:lnTo>
                <a:lnTo>
                  <a:pt x="3704" y="191"/>
                </a:lnTo>
                <a:lnTo>
                  <a:pt x="3690" y="179"/>
                </a:lnTo>
                <a:lnTo>
                  <a:pt x="3674" y="167"/>
                </a:lnTo>
                <a:lnTo>
                  <a:pt x="3658" y="157"/>
                </a:lnTo>
                <a:lnTo>
                  <a:pt x="3641" y="146"/>
                </a:lnTo>
                <a:lnTo>
                  <a:pt x="3625" y="136"/>
                </a:lnTo>
                <a:lnTo>
                  <a:pt x="3607" y="126"/>
                </a:lnTo>
                <a:lnTo>
                  <a:pt x="3588" y="117"/>
                </a:lnTo>
                <a:lnTo>
                  <a:pt x="3571" y="109"/>
                </a:lnTo>
                <a:lnTo>
                  <a:pt x="3551" y="101"/>
                </a:lnTo>
                <a:lnTo>
                  <a:pt x="3531" y="94"/>
                </a:lnTo>
                <a:lnTo>
                  <a:pt x="3511" y="88"/>
                </a:lnTo>
                <a:lnTo>
                  <a:pt x="3490" y="82"/>
                </a:lnTo>
                <a:lnTo>
                  <a:pt x="3470" y="77"/>
                </a:lnTo>
                <a:lnTo>
                  <a:pt x="3449" y="72"/>
                </a:lnTo>
                <a:lnTo>
                  <a:pt x="3427" y="69"/>
                </a:lnTo>
                <a:lnTo>
                  <a:pt x="3404" y="66"/>
                </a:lnTo>
                <a:lnTo>
                  <a:pt x="3382" y="65"/>
                </a:lnTo>
                <a:lnTo>
                  <a:pt x="3358" y="64"/>
                </a:lnTo>
                <a:lnTo>
                  <a:pt x="3335" y="64"/>
                </a:lnTo>
                <a:lnTo>
                  <a:pt x="3312" y="64"/>
                </a:lnTo>
                <a:lnTo>
                  <a:pt x="3288" y="66"/>
                </a:lnTo>
                <a:lnTo>
                  <a:pt x="3258" y="69"/>
                </a:lnTo>
                <a:lnTo>
                  <a:pt x="3232" y="75"/>
                </a:lnTo>
                <a:lnTo>
                  <a:pt x="3208" y="81"/>
                </a:lnTo>
                <a:lnTo>
                  <a:pt x="3186" y="88"/>
                </a:lnTo>
                <a:lnTo>
                  <a:pt x="3147" y="102"/>
                </a:lnTo>
                <a:lnTo>
                  <a:pt x="3112" y="114"/>
                </a:lnTo>
                <a:lnTo>
                  <a:pt x="3096" y="120"/>
                </a:lnTo>
                <a:lnTo>
                  <a:pt x="3079" y="123"/>
                </a:lnTo>
                <a:lnTo>
                  <a:pt x="3063" y="125"/>
                </a:lnTo>
                <a:lnTo>
                  <a:pt x="3046" y="125"/>
                </a:lnTo>
                <a:lnTo>
                  <a:pt x="3036" y="124"/>
                </a:lnTo>
                <a:lnTo>
                  <a:pt x="3027" y="122"/>
                </a:lnTo>
                <a:lnTo>
                  <a:pt x="3018" y="120"/>
                </a:lnTo>
                <a:lnTo>
                  <a:pt x="3008" y="116"/>
                </a:lnTo>
                <a:lnTo>
                  <a:pt x="2998" y="113"/>
                </a:lnTo>
                <a:lnTo>
                  <a:pt x="2987" y="109"/>
                </a:lnTo>
                <a:lnTo>
                  <a:pt x="2975" y="103"/>
                </a:lnTo>
                <a:lnTo>
                  <a:pt x="2964" y="97"/>
                </a:lnTo>
                <a:lnTo>
                  <a:pt x="2945" y="87"/>
                </a:lnTo>
                <a:lnTo>
                  <a:pt x="2926" y="77"/>
                </a:lnTo>
                <a:lnTo>
                  <a:pt x="2906" y="68"/>
                </a:lnTo>
                <a:lnTo>
                  <a:pt x="2887" y="60"/>
                </a:lnTo>
                <a:lnTo>
                  <a:pt x="2867" y="52"/>
                </a:lnTo>
                <a:lnTo>
                  <a:pt x="2847" y="45"/>
                </a:lnTo>
                <a:lnTo>
                  <a:pt x="2826" y="37"/>
                </a:lnTo>
                <a:lnTo>
                  <a:pt x="2805" y="32"/>
                </a:lnTo>
                <a:lnTo>
                  <a:pt x="2784" y="25"/>
                </a:lnTo>
                <a:lnTo>
                  <a:pt x="2762" y="21"/>
                </a:lnTo>
                <a:lnTo>
                  <a:pt x="2742" y="15"/>
                </a:lnTo>
                <a:lnTo>
                  <a:pt x="2720" y="12"/>
                </a:lnTo>
                <a:lnTo>
                  <a:pt x="2699" y="8"/>
                </a:lnTo>
                <a:lnTo>
                  <a:pt x="2677" y="5"/>
                </a:lnTo>
                <a:lnTo>
                  <a:pt x="2655" y="3"/>
                </a:lnTo>
                <a:lnTo>
                  <a:pt x="2633" y="1"/>
                </a:lnTo>
                <a:lnTo>
                  <a:pt x="2612" y="0"/>
                </a:lnTo>
                <a:lnTo>
                  <a:pt x="2590" y="0"/>
                </a:lnTo>
                <a:lnTo>
                  <a:pt x="2568" y="0"/>
                </a:lnTo>
                <a:lnTo>
                  <a:pt x="2547" y="0"/>
                </a:lnTo>
                <a:lnTo>
                  <a:pt x="2525" y="2"/>
                </a:lnTo>
                <a:lnTo>
                  <a:pt x="2504" y="4"/>
                </a:lnTo>
                <a:lnTo>
                  <a:pt x="2483" y="6"/>
                </a:lnTo>
                <a:lnTo>
                  <a:pt x="2462" y="10"/>
                </a:lnTo>
                <a:lnTo>
                  <a:pt x="2441" y="14"/>
                </a:lnTo>
                <a:lnTo>
                  <a:pt x="2421" y="19"/>
                </a:lnTo>
                <a:lnTo>
                  <a:pt x="2402" y="24"/>
                </a:lnTo>
                <a:lnTo>
                  <a:pt x="2382" y="31"/>
                </a:lnTo>
                <a:lnTo>
                  <a:pt x="2362" y="37"/>
                </a:lnTo>
                <a:lnTo>
                  <a:pt x="2343" y="45"/>
                </a:lnTo>
                <a:lnTo>
                  <a:pt x="2326" y="54"/>
                </a:lnTo>
                <a:lnTo>
                  <a:pt x="2307" y="63"/>
                </a:lnTo>
                <a:lnTo>
                  <a:pt x="2273" y="81"/>
                </a:lnTo>
                <a:lnTo>
                  <a:pt x="2247" y="98"/>
                </a:lnTo>
                <a:lnTo>
                  <a:pt x="2227" y="110"/>
                </a:lnTo>
                <a:lnTo>
                  <a:pt x="2213" y="120"/>
                </a:lnTo>
                <a:lnTo>
                  <a:pt x="2202" y="127"/>
                </a:lnTo>
                <a:lnTo>
                  <a:pt x="2195" y="133"/>
                </a:lnTo>
                <a:lnTo>
                  <a:pt x="2189" y="136"/>
                </a:lnTo>
                <a:lnTo>
                  <a:pt x="2185" y="137"/>
                </a:lnTo>
                <a:lnTo>
                  <a:pt x="2174" y="135"/>
                </a:lnTo>
                <a:lnTo>
                  <a:pt x="2151" y="128"/>
                </a:lnTo>
                <a:lnTo>
                  <a:pt x="2132" y="124"/>
                </a:lnTo>
                <a:lnTo>
                  <a:pt x="2107" y="120"/>
                </a:lnTo>
                <a:lnTo>
                  <a:pt x="2075" y="114"/>
                </a:lnTo>
                <a:lnTo>
                  <a:pt x="2033" y="110"/>
                </a:lnTo>
                <a:lnTo>
                  <a:pt x="2009" y="108"/>
                </a:lnTo>
                <a:lnTo>
                  <a:pt x="1985" y="106"/>
                </a:lnTo>
                <a:lnTo>
                  <a:pt x="1963" y="106"/>
                </a:lnTo>
                <a:lnTo>
                  <a:pt x="1940" y="108"/>
                </a:lnTo>
                <a:lnTo>
                  <a:pt x="1918" y="109"/>
                </a:lnTo>
                <a:lnTo>
                  <a:pt x="1897" y="112"/>
                </a:lnTo>
                <a:lnTo>
                  <a:pt x="1877" y="115"/>
                </a:lnTo>
                <a:lnTo>
                  <a:pt x="1857" y="119"/>
                </a:lnTo>
                <a:lnTo>
                  <a:pt x="1838" y="124"/>
                </a:lnTo>
                <a:lnTo>
                  <a:pt x="1819" y="130"/>
                </a:lnTo>
                <a:lnTo>
                  <a:pt x="1801" y="136"/>
                </a:lnTo>
                <a:lnTo>
                  <a:pt x="1784" y="143"/>
                </a:lnTo>
                <a:lnTo>
                  <a:pt x="1767" y="150"/>
                </a:lnTo>
                <a:lnTo>
                  <a:pt x="1751" y="159"/>
                </a:lnTo>
                <a:lnTo>
                  <a:pt x="1734" y="168"/>
                </a:lnTo>
                <a:lnTo>
                  <a:pt x="1720" y="178"/>
                </a:lnTo>
                <a:lnTo>
                  <a:pt x="1704" y="188"/>
                </a:lnTo>
                <a:lnTo>
                  <a:pt x="1690" y="199"/>
                </a:lnTo>
                <a:lnTo>
                  <a:pt x="1677" y="210"/>
                </a:lnTo>
                <a:lnTo>
                  <a:pt x="1664" y="222"/>
                </a:lnTo>
                <a:lnTo>
                  <a:pt x="1652" y="234"/>
                </a:lnTo>
                <a:lnTo>
                  <a:pt x="1640" y="247"/>
                </a:lnTo>
                <a:lnTo>
                  <a:pt x="1627" y="260"/>
                </a:lnTo>
                <a:lnTo>
                  <a:pt x="1616" y="274"/>
                </a:lnTo>
                <a:lnTo>
                  <a:pt x="1605" y="288"/>
                </a:lnTo>
                <a:lnTo>
                  <a:pt x="1596" y="302"/>
                </a:lnTo>
                <a:lnTo>
                  <a:pt x="1586" y="317"/>
                </a:lnTo>
                <a:lnTo>
                  <a:pt x="1576" y="332"/>
                </a:lnTo>
                <a:lnTo>
                  <a:pt x="1559" y="363"/>
                </a:lnTo>
                <a:lnTo>
                  <a:pt x="1543" y="395"/>
                </a:lnTo>
                <a:lnTo>
                  <a:pt x="1513" y="385"/>
                </a:lnTo>
                <a:lnTo>
                  <a:pt x="1485" y="377"/>
                </a:lnTo>
                <a:lnTo>
                  <a:pt x="1457" y="370"/>
                </a:lnTo>
                <a:lnTo>
                  <a:pt x="1428" y="365"/>
                </a:lnTo>
                <a:lnTo>
                  <a:pt x="1402" y="362"/>
                </a:lnTo>
                <a:lnTo>
                  <a:pt x="1376" y="359"/>
                </a:lnTo>
                <a:lnTo>
                  <a:pt x="1350" y="358"/>
                </a:lnTo>
                <a:lnTo>
                  <a:pt x="1325" y="358"/>
                </a:lnTo>
                <a:lnTo>
                  <a:pt x="1301" y="359"/>
                </a:lnTo>
                <a:lnTo>
                  <a:pt x="1277" y="363"/>
                </a:lnTo>
                <a:lnTo>
                  <a:pt x="1254" y="366"/>
                </a:lnTo>
                <a:lnTo>
                  <a:pt x="1232" y="372"/>
                </a:lnTo>
                <a:lnTo>
                  <a:pt x="1210" y="378"/>
                </a:lnTo>
                <a:lnTo>
                  <a:pt x="1189" y="385"/>
                </a:lnTo>
                <a:lnTo>
                  <a:pt x="1168" y="394"/>
                </a:lnTo>
                <a:lnTo>
                  <a:pt x="1148" y="403"/>
                </a:lnTo>
                <a:lnTo>
                  <a:pt x="1128" y="413"/>
                </a:lnTo>
                <a:lnTo>
                  <a:pt x="1111" y="425"/>
                </a:lnTo>
                <a:lnTo>
                  <a:pt x="1092" y="438"/>
                </a:lnTo>
                <a:lnTo>
                  <a:pt x="1074" y="451"/>
                </a:lnTo>
                <a:lnTo>
                  <a:pt x="1058" y="465"/>
                </a:lnTo>
                <a:lnTo>
                  <a:pt x="1042" y="480"/>
                </a:lnTo>
                <a:lnTo>
                  <a:pt x="1027" y="496"/>
                </a:lnTo>
                <a:lnTo>
                  <a:pt x="1012" y="512"/>
                </a:lnTo>
                <a:lnTo>
                  <a:pt x="998" y="530"/>
                </a:lnTo>
                <a:lnTo>
                  <a:pt x="984" y="549"/>
                </a:lnTo>
                <a:lnTo>
                  <a:pt x="972" y="567"/>
                </a:lnTo>
                <a:lnTo>
                  <a:pt x="960" y="587"/>
                </a:lnTo>
                <a:lnTo>
                  <a:pt x="948" y="607"/>
                </a:lnTo>
                <a:lnTo>
                  <a:pt x="938" y="628"/>
                </a:lnTo>
                <a:lnTo>
                  <a:pt x="927" y="649"/>
                </a:lnTo>
                <a:lnTo>
                  <a:pt x="918" y="671"/>
                </a:lnTo>
                <a:lnTo>
                  <a:pt x="874" y="677"/>
                </a:lnTo>
                <a:lnTo>
                  <a:pt x="833" y="684"/>
                </a:lnTo>
                <a:lnTo>
                  <a:pt x="815" y="688"/>
                </a:lnTo>
                <a:lnTo>
                  <a:pt x="796" y="693"/>
                </a:lnTo>
                <a:lnTo>
                  <a:pt x="778" y="698"/>
                </a:lnTo>
                <a:lnTo>
                  <a:pt x="761" y="704"/>
                </a:lnTo>
                <a:lnTo>
                  <a:pt x="744" y="710"/>
                </a:lnTo>
                <a:lnTo>
                  <a:pt x="729" y="717"/>
                </a:lnTo>
                <a:lnTo>
                  <a:pt x="714" y="723"/>
                </a:lnTo>
                <a:lnTo>
                  <a:pt x="699" y="731"/>
                </a:lnTo>
                <a:lnTo>
                  <a:pt x="686" y="740"/>
                </a:lnTo>
                <a:lnTo>
                  <a:pt x="673" y="749"/>
                </a:lnTo>
                <a:lnTo>
                  <a:pt x="661" y="759"/>
                </a:lnTo>
                <a:lnTo>
                  <a:pt x="649" y="769"/>
                </a:lnTo>
                <a:lnTo>
                  <a:pt x="639" y="780"/>
                </a:lnTo>
                <a:lnTo>
                  <a:pt x="628" y="792"/>
                </a:lnTo>
                <a:lnTo>
                  <a:pt x="619" y="804"/>
                </a:lnTo>
                <a:lnTo>
                  <a:pt x="610" y="817"/>
                </a:lnTo>
                <a:lnTo>
                  <a:pt x="603" y="830"/>
                </a:lnTo>
                <a:lnTo>
                  <a:pt x="595" y="846"/>
                </a:lnTo>
                <a:lnTo>
                  <a:pt x="588" y="861"/>
                </a:lnTo>
                <a:lnTo>
                  <a:pt x="582" y="877"/>
                </a:lnTo>
                <a:lnTo>
                  <a:pt x="577" y="894"/>
                </a:lnTo>
                <a:lnTo>
                  <a:pt x="573" y="911"/>
                </a:lnTo>
                <a:lnTo>
                  <a:pt x="568" y="931"/>
                </a:lnTo>
                <a:lnTo>
                  <a:pt x="565" y="951"/>
                </a:lnTo>
                <a:lnTo>
                  <a:pt x="563" y="971"/>
                </a:lnTo>
                <a:lnTo>
                  <a:pt x="561" y="993"/>
                </a:lnTo>
                <a:lnTo>
                  <a:pt x="560" y="1016"/>
                </a:lnTo>
                <a:lnTo>
                  <a:pt x="560" y="1039"/>
                </a:lnTo>
                <a:lnTo>
                  <a:pt x="540" y="1050"/>
                </a:lnTo>
                <a:lnTo>
                  <a:pt x="520" y="1061"/>
                </a:lnTo>
                <a:lnTo>
                  <a:pt x="500" y="1073"/>
                </a:lnTo>
                <a:lnTo>
                  <a:pt x="482" y="1085"/>
                </a:lnTo>
                <a:lnTo>
                  <a:pt x="463" y="1097"/>
                </a:lnTo>
                <a:lnTo>
                  <a:pt x="444" y="1111"/>
                </a:lnTo>
                <a:lnTo>
                  <a:pt x="427" y="1124"/>
                </a:lnTo>
                <a:lnTo>
                  <a:pt x="410" y="1138"/>
                </a:lnTo>
                <a:lnTo>
                  <a:pt x="394" y="1152"/>
                </a:lnTo>
                <a:lnTo>
                  <a:pt x="378" y="1167"/>
                </a:lnTo>
                <a:lnTo>
                  <a:pt x="364" y="1182"/>
                </a:lnTo>
                <a:lnTo>
                  <a:pt x="350" y="1199"/>
                </a:lnTo>
                <a:lnTo>
                  <a:pt x="337" y="1215"/>
                </a:lnTo>
                <a:lnTo>
                  <a:pt x="325" y="1233"/>
                </a:lnTo>
                <a:lnTo>
                  <a:pt x="314" y="1250"/>
                </a:lnTo>
                <a:lnTo>
                  <a:pt x="303" y="1269"/>
                </a:lnTo>
                <a:lnTo>
                  <a:pt x="295" y="1288"/>
                </a:lnTo>
                <a:lnTo>
                  <a:pt x="287" y="1306"/>
                </a:lnTo>
                <a:lnTo>
                  <a:pt x="280" y="1327"/>
                </a:lnTo>
                <a:lnTo>
                  <a:pt x="274" y="1348"/>
                </a:lnTo>
                <a:lnTo>
                  <a:pt x="269" y="1369"/>
                </a:lnTo>
                <a:lnTo>
                  <a:pt x="266" y="1391"/>
                </a:lnTo>
                <a:lnTo>
                  <a:pt x="265" y="1414"/>
                </a:lnTo>
                <a:lnTo>
                  <a:pt x="264" y="1437"/>
                </a:lnTo>
                <a:lnTo>
                  <a:pt x="265" y="1461"/>
                </a:lnTo>
                <a:lnTo>
                  <a:pt x="267" y="1486"/>
                </a:lnTo>
                <a:lnTo>
                  <a:pt x="271" y="1511"/>
                </a:lnTo>
                <a:lnTo>
                  <a:pt x="276" y="1537"/>
                </a:lnTo>
                <a:lnTo>
                  <a:pt x="284" y="1565"/>
                </a:lnTo>
                <a:lnTo>
                  <a:pt x="292" y="1592"/>
                </a:lnTo>
                <a:lnTo>
                  <a:pt x="302" y="1621"/>
                </a:lnTo>
                <a:lnTo>
                  <a:pt x="314" y="1649"/>
                </a:lnTo>
                <a:lnTo>
                  <a:pt x="308" y="1661"/>
                </a:lnTo>
                <a:lnTo>
                  <a:pt x="301" y="1672"/>
                </a:lnTo>
                <a:lnTo>
                  <a:pt x="293" y="1683"/>
                </a:lnTo>
                <a:lnTo>
                  <a:pt x="286" y="1693"/>
                </a:lnTo>
                <a:lnTo>
                  <a:pt x="270" y="1713"/>
                </a:lnTo>
                <a:lnTo>
                  <a:pt x="253" y="1732"/>
                </a:lnTo>
                <a:lnTo>
                  <a:pt x="236" y="1752"/>
                </a:lnTo>
                <a:lnTo>
                  <a:pt x="220" y="1771"/>
                </a:lnTo>
                <a:lnTo>
                  <a:pt x="202" y="1793"/>
                </a:lnTo>
                <a:lnTo>
                  <a:pt x="187" y="1818"/>
                </a:lnTo>
                <a:lnTo>
                  <a:pt x="163" y="1858"/>
                </a:lnTo>
                <a:lnTo>
                  <a:pt x="141" y="1901"/>
                </a:lnTo>
                <a:lnTo>
                  <a:pt x="120" y="1945"/>
                </a:lnTo>
                <a:lnTo>
                  <a:pt x="100" y="1991"/>
                </a:lnTo>
                <a:lnTo>
                  <a:pt x="82" y="2039"/>
                </a:lnTo>
                <a:lnTo>
                  <a:pt x="66" y="2087"/>
                </a:lnTo>
                <a:lnTo>
                  <a:pt x="52" y="2138"/>
                </a:lnTo>
                <a:lnTo>
                  <a:pt x="38" y="2188"/>
                </a:lnTo>
                <a:lnTo>
                  <a:pt x="27" y="2239"/>
                </a:lnTo>
                <a:lnTo>
                  <a:pt x="17" y="2291"/>
                </a:lnTo>
                <a:lnTo>
                  <a:pt x="11" y="2343"/>
                </a:lnTo>
                <a:lnTo>
                  <a:pt x="4" y="2396"/>
                </a:lnTo>
                <a:lnTo>
                  <a:pt x="1" y="2448"/>
                </a:lnTo>
                <a:lnTo>
                  <a:pt x="0" y="2501"/>
                </a:lnTo>
                <a:lnTo>
                  <a:pt x="0" y="2552"/>
                </a:lnTo>
                <a:lnTo>
                  <a:pt x="2" y="2604"/>
                </a:lnTo>
                <a:lnTo>
                  <a:pt x="6" y="2655"/>
                </a:lnTo>
                <a:lnTo>
                  <a:pt x="14" y="2704"/>
                </a:lnTo>
                <a:lnTo>
                  <a:pt x="23" y="2752"/>
                </a:lnTo>
                <a:lnTo>
                  <a:pt x="35" y="2801"/>
                </a:lnTo>
                <a:lnTo>
                  <a:pt x="48" y="2847"/>
                </a:lnTo>
                <a:lnTo>
                  <a:pt x="65" y="2891"/>
                </a:lnTo>
                <a:lnTo>
                  <a:pt x="83" y="2934"/>
                </a:lnTo>
                <a:lnTo>
                  <a:pt x="105" y="2975"/>
                </a:lnTo>
                <a:lnTo>
                  <a:pt x="129" y="3014"/>
                </a:lnTo>
                <a:lnTo>
                  <a:pt x="155" y="3050"/>
                </a:lnTo>
                <a:lnTo>
                  <a:pt x="185" y="3085"/>
                </a:lnTo>
                <a:lnTo>
                  <a:pt x="217" y="3116"/>
                </a:lnTo>
                <a:lnTo>
                  <a:pt x="252" y="3145"/>
                </a:lnTo>
                <a:lnTo>
                  <a:pt x="289" y="3170"/>
                </a:lnTo>
                <a:lnTo>
                  <a:pt x="330" y="3193"/>
                </a:lnTo>
                <a:lnTo>
                  <a:pt x="374" y="3213"/>
                </a:lnTo>
                <a:lnTo>
                  <a:pt x="372" y="3259"/>
                </a:lnTo>
                <a:lnTo>
                  <a:pt x="369" y="3304"/>
                </a:lnTo>
                <a:lnTo>
                  <a:pt x="368" y="3346"/>
                </a:lnTo>
                <a:lnTo>
                  <a:pt x="369" y="3386"/>
                </a:lnTo>
                <a:lnTo>
                  <a:pt x="370" y="3423"/>
                </a:lnTo>
                <a:lnTo>
                  <a:pt x="373" y="3460"/>
                </a:lnTo>
                <a:lnTo>
                  <a:pt x="377" y="3494"/>
                </a:lnTo>
                <a:lnTo>
                  <a:pt x="384" y="3527"/>
                </a:lnTo>
                <a:lnTo>
                  <a:pt x="387" y="3542"/>
                </a:lnTo>
                <a:lnTo>
                  <a:pt x="391" y="3557"/>
                </a:lnTo>
                <a:lnTo>
                  <a:pt x="397" y="3573"/>
                </a:lnTo>
                <a:lnTo>
                  <a:pt x="402" y="3588"/>
                </a:lnTo>
                <a:lnTo>
                  <a:pt x="408" y="3602"/>
                </a:lnTo>
                <a:lnTo>
                  <a:pt x="414" y="3617"/>
                </a:lnTo>
                <a:lnTo>
                  <a:pt x="422" y="3631"/>
                </a:lnTo>
                <a:lnTo>
                  <a:pt x="430" y="3644"/>
                </a:lnTo>
                <a:lnTo>
                  <a:pt x="439" y="3659"/>
                </a:lnTo>
                <a:lnTo>
                  <a:pt x="447" y="3672"/>
                </a:lnTo>
                <a:lnTo>
                  <a:pt x="457" y="3685"/>
                </a:lnTo>
                <a:lnTo>
                  <a:pt x="468" y="3698"/>
                </a:lnTo>
                <a:lnTo>
                  <a:pt x="480" y="3711"/>
                </a:lnTo>
                <a:lnTo>
                  <a:pt x="493" y="3725"/>
                </a:lnTo>
                <a:lnTo>
                  <a:pt x="506" y="3738"/>
                </a:lnTo>
                <a:lnTo>
                  <a:pt x="520" y="3750"/>
                </a:lnTo>
                <a:close/>
              </a:path>
            </a:pathLst>
          </a:custGeom>
          <a:solidFill>
            <a:srgbClr val="009783"/>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grpSp>
        <p:nvGrpSpPr>
          <p:cNvPr id="18" name="Group 17"/>
          <p:cNvGrpSpPr/>
          <p:nvPr/>
        </p:nvGrpSpPr>
        <p:grpSpPr>
          <a:xfrm flipH="1">
            <a:off x="7095541" y="1038543"/>
            <a:ext cx="1475942" cy="1558327"/>
            <a:chOff x="4904407" y="8080499"/>
            <a:chExt cx="1336675" cy="1411287"/>
          </a:xfrm>
          <a:solidFill>
            <a:schemeClr val="bg1"/>
          </a:solidFill>
        </p:grpSpPr>
        <p:sp>
          <p:nvSpPr>
            <p:cNvPr id="19" name="Freeform 8"/>
            <p:cNvSpPr>
              <a:spLocks/>
            </p:cNvSpPr>
            <p:nvPr/>
          </p:nvSpPr>
          <p:spPr bwMode="auto">
            <a:xfrm>
              <a:off x="5574332" y="8550399"/>
              <a:ext cx="666750" cy="585787"/>
            </a:xfrm>
            <a:custGeom>
              <a:avLst/>
              <a:gdLst>
                <a:gd name="T0" fmla="*/ 545 w 1681"/>
                <a:gd name="T1" fmla="*/ 1476 h 1476"/>
                <a:gd name="T2" fmla="*/ 759 w 1681"/>
                <a:gd name="T3" fmla="*/ 1439 h 1476"/>
                <a:gd name="T4" fmla="*/ 952 w 1681"/>
                <a:gd name="T5" fmla="*/ 1352 h 1476"/>
                <a:gd name="T6" fmla="*/ 1121 w 1681"/>
                <a:gd name="T7" fmla="*/ 1225 h 1476"/>
                <a:gd name="T8" fmla="*/ 1269 w 1681"/>
                <a:gd name="T9" fmla="*/ 1065 h 1476"/>
                <a:gd name="T10" fmla="*/ 1394 w 1681"/>
                <a:gd name="T11" fmla="*/ 885 h 1476"/>
                <a:gd name="T12" fmla="*/ 1496 w 1681"/>
                <a:gd name="T13" fmla="*/ 693 h 1476"/>
                <a:gd name="T14" fmla="*/ 1577 w 1681"/>
                <a:gd name="T15" fmla="*/ 498 h 1476"/>
                <a:gd name="T16" fmla="*/ 1634 w 1681"/>
                <a:gd name="T17" fmla="*/ 311 h 1476"/>
                <a:gd name="T18" fmla="*/ 1669 w 1681"/>
                <a:gd name="T19" fmla="*/ 142 h 1476"/>
                <a:gd name="T20" fmla="*/ 1681 w 1681"/>
                <a:gd name="T21" fmla="*/ 0 h 1476"/>
                <a:gd name="T22" fmla="*/ 1450 w 1681"/>
                <a:gd name="T23" fmla="*/ 5 h 1476"/>
                <a:gd name="T24" fmla="*/ 1225 w 1681"/>
                <a:gd name="T25" fmla="*/ 23 h 1476"/>
                <a:gd name="T26" fmla="*/ 1007 w 1681"/>
                <a:gd name="T27" fmla="*/ 54 h 1476"/>
                <a:gd name="T28" fmla="*/ 867 w 1681"/>
                <a:gd name="T29" fmla="*/ 84 h 1476"/>
                <a:gd name="T30" fmla="*/ 765 w 1681"/>
                <a:gd name="T31" fmla="*/ 113 h 1476"/>
                <a:gd name="T32" fmla="*/ 666 w 1681"/>
                <a:gd name="T33" fmla="*/ 147 h 1476"/>
                <a:gd name="T34" fmla="*/ 570 w 1681"/>
                <a:gd name="T35" fmla="*/ 187 h 1476"/>
                <a:gd name="T36" fmla="*/ 490 w 1681"/>
                <a:gd name="T37" fmla="*/ 226 h 1476"/>
                <a:gd name="T38" fmla="*/ 416 w 1681"/>
                <a:gd name="T39" fmla="*/ 270 h 1476"/>
                <a:gd name="T40" fmla="*/ 344 w 1681"/>
                <a:gd name="T41" fmla="*/ 321 h 1476"/>
                <a:gd name="T42" fmla="*/ 273 w 1681"/>
                <a:gd name="T43" fmla="*/ 380 h 1476"/>
                <a:gd name="T44" fmla="*/ 206 w 1681"/>
                <a:gd name="T45" fmla="*/ 447 h 1476"/>
                <a:gd name="T46" fmla="*/ 146 w 1681"/>
                <a:gd name="T47" fmla="*/ 522 h 1476"/>
                <a:gd name="T48" fmla="*/ 93 w 1681"/>
                <a:gd name="T49" fmla="*/ 604 h 1476"/>
                <a:gd name="T50" fmla="*/ 50 w 1681"/>
                <a:gd name="T51" fmla="*/ 693 h 1476"/>
                <a:gd name="T52" fmla="*/ 19 w 1681"/>
                <a:gd name="T53" fmla="*/ 789 h 1476"/>
                <a:gd name="T54" fmla="*/ 2 w 1681"/>
                <a:gd name="T55" fmla="*/ 894 h 1476"/>
                <a:gd name="T56" fmla="*/ 1 w 1681"/>
                <a:gd name="T57" fmla="*/ 1005 h 1476"/>
                <a:gd name="T58" fmla="*/ 55 w 1681"/>
                <a:gd name="T59" fmla="*/ 976 h 1476"/>
                <a:gd name="T60" fmla="*/ 140 w 1681"/>
                <a:gd name="T61" fmla="*/ 919 h 1476"/>
                <a:gd name="T62" fmla="*/ 248 w 1681"/>
                <a:gd name="T63" fmla="*/ 844 h 1476"/>
                <a:gd name="T64" fmla="*/ 331 w 1681"/>
                <a:gd name="T65" fmla="*/ 798 h 1476"/>
                <a:gd name="T66" fmla="*/ 402 w 1681"/>
                <a:gd name="T67" fmla="*/ 769 h 1476"/>
                <a:gd name="T68" fmla="*/ 483 w 1681"/>
                <a:gd name="T69" fmla="*/ 745 h 1476"/>
                <a:gd name="T70" fmla="*/ 577 w 1681"/>
                <a:gd name="T71" fmla="*/ 731 h 1476"/>
                <a:gd name="T72" fmla="*/ 686 w 1681"/>
                <a:gd name="T73" fmla="*/ 728 h 1476"/>
                <a:gd name="T74" fmla="*/ 768 w 1681"/>
                <a:gd name="T75" fmla="*/ 765 h 1476"/>
                <a:gd name="T76" fmla="*/ 763 w 1681"/>
                <a:gd name="T77" fmla="*/ 856 h 1476"/>
                <a:gd name="T78" fmla="*/ 744 w 1681"/>
                <a:gd name="T79" fmla="*/ 943 h 1476"/>
                <a:gd name="T80" fmla="*/ 713 w 1681"/>
                <a:gd name="T81" fmla="*/ 1024 h 1476"/>
                <a:gd name="T82" fmla="*/ 674 w 1681"/>
                <a:gd name="T83" fmla="*/ 1098 h 1476"/>
                <a:gd name="T84" fmla="*/ 629 w 1681"/>
                <a:gd name="T85" fmla="*/ 1169 h 1476"/>
                <a:gd name="T86" fmla="*/ 530 w 1681"/>
                <a:gd name="T87" fmla="*/ 1294 h 1476"/>
                <a:gd name="T88" fmla="*/ 437 w 1681"/>
                <a:gd name="T89" fmla="*/ 1403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1" h="1476">
                  <a:moveTo>
                    <a:pt x="390" y="1467"/>
                  </a:moveTo>
                  <a:lnTo>
                    <a:pt x="469" y="1475"/>
                  </a:lnTo>
                  <a:lnTo>
                    <a:pt x="545" y="1476"/>
                  </a:lnTo>
                  <a:lnTo>
                    <a:pt x="619" y="1469"/>
                  </a:lnTo>
                  <a:lnTo>
                    <a:pt x="690" y="1457"/>
                  </a:lnTo>
                  <a:lnTo>
                    <a:pt x="759" y="1439"/>
                  </a:lnTo>
                  <a:lnTo>
                    <a:pt x="825" y="1415"/>
                  </a:lnTo>
                  <a:lnTo>
                    <a:pt x="890" y="1387"/>
                  </a:lnTo>
                  <a:lnTo>
                    <a:pt x="952" y="1352"/>
                  </a:lnTo>
                  <a:lnTo>
                    <a:pt x="1010" y="1314"/>
                  </a:lnTo>
                  <a:lnTo>
                    <a:pt x="1067" y="1271"/>
                  </a:lnTo>
                  <a:lnTo>
                    <a:pt x="1121" y="1225"/>
                  </a:lnTo>
                  <a:lnTo>
                    <a:pt x="1173" y="1174"/>
                  </a:lnTo>
                  <a:lnTo>
                    <a:pt x="1222" y="1122"/>
                  </a:lnTo>
                  <a:lnTo>
                    <a:pt x="1269" y="1065"/>
                  </a:lnTo>
                  <a:lnTo>
                    <a:pt x="1313" y="1007"/>
                  </a:lnTo>
                  <a:lnTo>
                    <a:pt x="1354" y="947"/>
                  </a:lnTo>
                  <a:lnTo>
                    <a:pt x="1394" y="885"/>
                  </a:lnTo>
                  <a:lnTo>
                    <a:pt x="1430" y="821"/>
                  </a:lnTo>
                  <a:lnTo>
                    <a:pt x="1464" y="758"/>
                  </a:lnTo>
                  <a:lnTo>
                    <a:pt x="1496" y="693"/>
                  </a:lnTo>
                  <a:lnTo>
                    <a:pt x="1526" y="628"/>
                  </a:lnTo>
                  <a:lnTo>
                    <a:pt x="1552" y="563"/>
                  </a:lnTo>
                  <a:lnTo>
                    <a:pt x="1577" y="498"/>
                  </a:lnTo>
                  <a:lnTo>
                    <a:pt x="1599" y="434"/>
                  </a:lnTo>
                  <a:lnTo>
                    <a:pt x="1617" y="373"/>
                  </a:lnTo>
                  <a:lnTo>
                    <a:pt x="1634" y="311"/>
                  </a:lnTo>
                  <a:lnTo>
                    <a:pt x="1648" y="253"/>
                  </a:lnTo>
                  <a:lnTo>
                    <a:pt x="1660" y="196"/>
                  </a:lnTo>
                  <a:lnTo>
                    <a:pt x="1669" y="142"/>
                  </a:lnTo>
                  <a:lnTo>
                    <a:pt x="1676" y="91"/>
                  </a:lnTo>
                  <a:lnTo>
                    <a:pt x="1680" y="44"/>
                  </a:lnTo>
                  <a:lnTo>
                    <a:pt x="1681" y="0"/>
                  </a:lnTo>
                  <a:lnTo>
                    <a:pt x="1604" y="1"/>
                  </a:lnTo>
                  <a:lnTo>
                    <a:pt x="1527" y="3"/>
                  </a:lnTo>
                  <a:lnTo>
                    <a:pt x="1450" y="5"/>
                  </a:lnTo>
                  <a:lnTo>
                    <a:pt x="1374" y="10"/>
                  </a:lnTo>
                  <a:lnTo>
                    <a:pt x="1299" y="15"/>
                  </a:lnTo>
                  <a:lnTo>
                    <a:pt x="1225" y="23"/>
                  </a:lnTo>
                  <a:lnTo>
                    <a:pt x="1151" y="32"/>
                  </a:lnTo>
                  <a:lnTo>
                    <a:pt x="1080" y="42"/>
                  </a:lnTo>
                  <a:lnTo>
                    <a:pt x="1007" y="54"/>
                  </a:lnTo>
                  <a:lnTo>
                    <a:pt x="937" y="68"/>
                  </a:lnTo>
                  <a:lnTo>
                    <a:pt x="902" y="76"/>
                  </a:lnTo>
                  <a:lnTo>
                    <a:pt x="867" y="84"/>
                  </a:lnTo>
                  <a:lnTo>
                    <a:pt x="833" y="93"/>
                  </a:lnTo>
                  <a:lnTo>
                    <a:pt x="799" y="103"/>
                  </a:lnTo>
                  <a:lnTo>
                    <a:pt x="765" y="113"/>
                  </a:lnTo>
                  <a:lnTo>
                    <a:pt x="732" y="124"/>
                  </a:lnTo>
                  <a:lnTo>
                    <a:pt x="699" y="135"/>
                  </a:lnTo>
                  <a:lnTo>
                    <a:pt x="666" y="147"/>
                  </a:lnTo>
                  <a:lnTo>
                    <a:pt x="634" y="159"/>
                  </a:lnTo>
                  <a:lnTo>
                    <a:pt x="602" y="172"/>
                  </a:lnTo>
                  <a:lnTo>
                    <a:pt x="570" y="187"/>
                  </a:lnTo>
                  <a:lnTo>
                    <a:pt x="538" y="201"/>
                  </a:lnTo>
                  <a:lnTo>
                    <a:pt x="514" y="213"/>
                  </a:lnTo>
                  <a:lnTo>
                    <a:pt x="490" y="226"/>
                  </a:lnTo>
                  <a:lnTo>
                    <a:pt x="466" y="240"/>
                  </a:lnTo>
                  <a:lnTo>
                    <a:pt x="442" y="255"/>
                  </a:lnTo>
                  <a:lnTo>
                    <a:pt x="416" y="270"/>
                  </a:lnTo>
                  <a:lnTo>
                    <a:pt x="392" y="286"/>
                  </a:lnTo>
                  <a:lnTo>
                    <a:pt x="368" y="303"/>
                  </a:lnTo>
                  <a:lnTo>
                    <a:pt x="344" y="321"/>
                  </a:lnTo>
                  <a:lnTo>
                    <a:pt x="320" y="340"/>
                  </a:lnTo>
                  <a:lnTo>
                    <a:pt x="296" y="359"/>
                  </a:lnTo>
                  <a:lnTo>
                    <a:pt x="273" y="380"/>
                  </a:lnTo>
                  <a:lnTo>
                    <a:pt x="250" y="402"/>
                  </a:lnTo>
                  <a:lnTo>
                    <a:pt x="228" y="424"/>
                  </a:lnTo>
                  <a:lnTo>
                    <a:pt x="206" y="447"/>
                  </a:lnTo>
                  <a:lnTo>
                    <a:pt x="185" y="472"/>
                  </a:lnTo>
                  <a:lnTo>
                    <a:pt x="166" y="496"/>
                  </a:lnTo>
                  <a:lnTo>
                    <a:pt x="146" y="522"/>
                  </a:lnTo>
                  <a:lnTo>
                    <a:pt x="127" y="549"/>
                  </a:lnTo>
                  <a:lnTo>
                    <a:pt x="110" y="575"/>
                  </a:lnTo>
                  <a:lnTo>
                    <a:pt x="93" y="604"/>
                  </a:lnTo>
                  <a:lnTo>
                    <a:pt x="78" y="632"/>
                  </a:lnTo>
                  <a:lnTo>
                    <a:pt x="63" y="662"/>
                  </a:lnTo>
                  <a:lnTo>
                    <a:pt x="50" y="693"/>
                  </a:lnTo>
                  <a:lnTo>
                    <a:pt x="39" y="725"/>
                  </a:lnTo>
                  <a:lnTo>
                    <a:pt x="28" y="756"/>
                  </a:lnTo>
                  <a:lnTo>
                    <a:pt x="19" y="789"/>
                  </a:lnTo>
                  <a:lnTo>
                    <a:pt x="12" y="824"/>
                  </a:lnTo>
                  <a:lnTo>
                    <a:pt x="6" y="858"/>
                  </a:lnTo>
                  <a:lnTo>
                    <a:pt x="2" y="894"/>
                  </a:lnTo>
                  <a:lnTo>
                    <a:pt x="0" y="930"/>
                  </a:lnTo>
                  <a:lnTo>
                    <a:pt x="0" y="966"/>
                  </a:lnTo>
                  <a:lnTo>
                    <a:pt x="1" y="1005"/>
                  </a:lnTo>
                  <a:lnTo>
                    <a:pt x="18" y="996"/>
                  </a:lnTo>
                  <a:lnTo>
                    <a:pt x="37" y="986"/>
                  </a:lnTo>
                  <a:lnTo>
                    <a:pt x="55" y="976"/>
                  </a:lnTo>
                  <a:lnTo>
                    <a:pt x="72" y="966"/>
                  </a:lnTo>
                  <a:lnTo>
                    <a:pt x="106" y="943"/>
                  </a:lnTo>
                  <a:lnTo>
                    <a:pt x="140" y="919"/>
                  </a:lnTo>
                  <a:lnTo>
                    <a:pt x="174" y="895"/>
                  </a:lnTo>
                  <a:lnTo>
                    <a:pt x="211" y="870"/>
                  </a:lnTo>
                  <a:lnTo>
                    <a:pt x="248" y="844"/>
                  </a:lnTo>
                  <a:lnTo>
                    <a:pt x="288" y="820"/>
                  </a:lnTo>
                  <a:lnTo>
                    <a:pt x="309" y="809"/>
                  </a:lnTo>
                  <a:lnTo>
                    <a:pt x="331" y="798"/>
                  </a:lnTo>
                  <a:lnTo>
                    <a:pt x="354" y="787"/>
                  </a:lnTo>
                  <a:lnTo>
                    <a:pt x="377" y="777"/>
                  </a:lnTo>
                  <a:lnTo>
                    <a:pt x="402" y="769"/>
                  </a:lnTo>
                  <a:lnTo>
                    <a:pt x="427" y="760"/>
                  </a:lnTo>
                  <a:lnTo>
                    <a:pt x="455" y="752"/>
                  </a:lnTo>
                  <a:lnTo>
                    <a:pt x="483" y="745"/>
                  </a:lnTo>
                  <a:lnTo>
                    <a:pt x="513" y="740"/>
                  </a:lnTo>
                  <a:lnTo>
                    <a:pt x="544" y="734"/>
                  </a:lnTo>
                  <a:lnTo>
                    <a:pt x="577" y="731"/>
                  </a:lnTo>
                  <a:lnTo>
                    <a:pt x="611" y="729"/>
                  </a:lnTo>
                  <a:lnTo>
                    <a:pt x="647" y="728"/>
                  </a:lnTo>
                  <a:lnTo>
                    <a:pt x="686" y="728"/>
                  </a:lnTo>
                  <a:lnTo>
                    <a:pt x="725" y="730"/>
                  </a:lnTo>
                  <a:lnTo>
                    <a:pt x="766" y="732"/>
                  </a:lnTo>
                  <a:lnTo>
                    <a:pt x="768" y="765"/>
                  </a:lnTo>
                  <a:lnTo>
                    <a:pt x="768" y="796"/>
                  </a:lnTo>
                  <a:lnTo>
                    <a:pt x="766" y="827"/>
                  </a:lnTo>
                  <a:lnTo>
                    <a:pt x="763" y="856"/>
                  </a:lnTo>
                  <a:lnTo>
                    <a:pt x="758" y="886"/>
                  </a:lnTo>
                  <a:lnTo>
                    <a:pt x="752" y="915"/>
                  </a:lnTo>
                  <a:lnTo>
                    <a:pt x="744" y="943"/>
                  </a:lnTo>
                  <a:lnTo>
                    <a:pt x="734" y="971"/>
                  </a:lnTo>
                  <a:lnTo>
                    <a:pt x="724" y="997"/>
                  </a:lnTo>
                  <a:lnTo>
                    <a:pt x="713" y="1024"/>
                  </a:lnTo>
                  <a:lnTo>
                    <a:pt x="701" y="1049"/>
                  </a:lnTo>
                  <a:lnTo>
                    <a:pt x="688" y="1074"/>
                  </a:lnTo>
                  <a:lnTo>
                    <a:pt x="674" y="1098"/>
                  </a:lnTo>
                  <a:lnTo>
                    <a:pt x="659" y="1123"/>
                  </a:lnTo>
                  <a:lnTo>
                    <a:pt x="644" y="1146"/>
                  </a:lnTo>
                  <a:lnTo>
                    <a:pt x="629" y="1169"/>
                  </a:lnTo>
                  <a:lnTo>
                    <a:pt x="596" y="1213"/>
                  </a:lnTo>
                  <a:lnTo>
                    <a:pt x="563" y="1255"/>
                  </a:lnTo>
                  <a:lnTo>
                    <a:pt x="530" y="1294"/>
                  </a:lnTo>
                  <a:lnTo>
                    <a:pt x="498" y="1332"/>
                  </a:lnTo>
                  <a:lnTo>
                    <a:pt x="466" y="1368"/>
                  </a:lnTo>
                  <a:lnTo>
                    <a:pt x="437" y="1403"/>
                  </a:lnTo>
                  <a:lnTo>
                    <a:pt x="412" y="1435"/>
                  </a:lnTo>
                  <a:lnTo>
                    <a:pt x="390" y="14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sp>
          <p:nvSpPr>
            <p:cNvPr id="20" name="Freeform 9"/>
            <p:cNvSpPr>
              <a:spLocks/>
            </p:cNvSpPr>
            <p:nvPr/>
          </p:nvSpPr>
          <p:spPr bwMode="auto">
            <a:xfrm>
              <a:off x="4904407" y="8291636"/>
              <a:ext cx="496888" cy="517525"/>
            </a:xfrm>
            <a:custGeom>
              <a:avLst/>
              <a:gdLst>
                <a:gd name="T0" fmla="*/ 674 w 1252"/>
                <a:gd name="T1" fmla="*/ 695 h 1304"/>
                <a:gd name="T2" fmla="*/ 732 w 1252"/>
                <a:gd name="T3" fmla="*/ 699 h 1304"/>
                <a:gd name="T4" fmla="*/ 786 w 1252"/>
                <a:gd name="T5" fmla="*/ 707 h 1304"/>
                <a:gd name="T6" fmla="*/ 833 w 1252"/>
                <a:gd name="T7" fmla="*/ 718 h 1304"/>
                <a:gd name="T8" fmla="*/ 877 w 1252"/>
                <a:gd name="T9" fmla="*/ 731 h 1304"/>
                <a:gd name="T10" fmla="*/ 917 w 1252"/>
                <a:gd name="T11" fmla="*/ 746 h 1304"/>
                <a:gd name="T12" fmla="*/ 954 w 1252"/>
                <a:gd name="T13" fmla="*/ 763 h 1304"/>
                <a:gd name="T14" fmla="*/ 987 w 1252"/>
                <a:gd name="T15" fmla="*/ 782 h 1304"/>
                <a:gd name="T16" fmla="*/ 1035 w 1252"/>
                <a:gd name="T17" fmla="*/ 812 h 1304"/>
                <a:gd name="T18" fmla="*/ 1094 w 1252"/>
                <a:gd name="T19" fmla="*/ 855 h 1304"/>
                <a:gd name="T20" fmla="*/ 1152 w 1252"/>
                <a:gd name="T21" fmla="*/ 899 h 1304"/>
                <a:gd name="T22" fmla="*/ 1215 w 1252"/>
                <a:gd name="T23" fmla="*/ 942 h 1304"/>
                <a:gd name="T24" fmla="*/ 1252 w 1252"/>
                <a:gd name="T25" fmla="*/ 907 h 1304"/>
                <a:gd name="T26" fmla="*/ 1246 w 1252"/>
                <a:gd name="T27" fmla="*/ 801 h 1304"/>
                <a:gd name="T28" fmla="*/ 1221 w 1252"/>
                <a:gd name="T29" fmla="*/ 701 h 1304"/>
                <a:gd name="T30" fmla="*/ 1184 w 1252"/>
                <a:gd name="T31" fmla="*/ 608 h 1304"/>
                <a:gd name="T32" fmla="*/ 1131 w 1252"/>
                <a:gd name="T33" fmla="*/ 521 h 1304"/>
                <a:gd name="T34" fmla="*/ 1067 w 1252"/>
                <a:gd name="T35" fmla="*/ 441 h 1304"/>
                <a:gd name="T36" fmla="*/ 993 w 1252"/>
                <a:gd name="T37" fmla="*/ 366 h 1304"/>
                <a:gd name="T38" fmla="*/ 908 w 1252"/>
                <a:gd name="T39" fmla="*/ 299 h 1304"/>
                <a:gd name="T40" fmla="*/ 815 w 1252"/>
                <a:gd name="T41" fmla="*/ 238 h 1304"/>
                <a:gd name="T42" fmla="*/ 716 w 1252"/>
                <a:gd name="T43" fmla="*/ 184 h 1304"/>
                <a:gd name="T44" fmla="*/ 611 w 1252"/>
                <a:gd name="T45" fmla="*/ 137 h 1304"/>
                <a:gd name="T46" fmla="*/ 502 w 1252"/>
                <a:gd name="T47" fmla="*/ 96 h 1304"/>
                <a:gd name="T48" fmla="*/ 390 w 1252"/>
                <a:gd name="T49" fmla="*/ 62 h 1304"/>
                <a:gd name="T50" fmla="*/ 278 w 1252"/>
                <a:gd name="T51" fmla="*/ 36 h 1304"/>
                <a:gd name="T52" fmla="*/ 165 w 1252"/>
                <a:gd name="T53" fmla="*/ 16 h 1304"/>
                <a:gd name="T54" fmla="*/ 55 w 1252"/>
                <a:gd name="T55" fmla="*/ 3 h 1304"/>
                <a:gd name="T56" fmla="*/ 3 w 1252"/>
                <a:gd name="T57" fmla="*/ 58 h 1304"/>
                <a:gd name="T58" fmla="*/ 14 w 1252"/>
                <a:gd name="T59" fmla="*/ 177 h 1304"/>
                <a:gd name="T60" fmla="*/ 29 w 1252"/>
                <a:gd name="T61" fmla="*/ 296 h 1304"/>
                <a:gd name="T62" fmla="*/ 50 w 1252"/>
                <a:gd name="T63" fmla="*/ 413 h 1304"/>
                <a:gd name="T64" fmla="*/ 77 w 1252"/>
                <a:gd name="T65" fmla="*/ 530 h 1304"/>
                <a:gd name="T66" fmla="*/ 109 w 1252"/>
                <a:gd name="T67" fmla="*/ 643 h 1304"/>
                <a:gd name="T68" fmla="*/ 147 w 1252"/>
                <a:gd name="T69" fmla="*/ 752 h 1304"/>
                <a:gd name="T70" fmla="*/ 192 w 1252"/>
                <a:gd name="T71" fmla="*/ 854 h 1304"/>
                <a:gd name="T72" fmla="*/ 244 w 1252"/>
                <a:gd name="T73" fmla="*/ 950 h 1304"/>
                <a:gd name="T74" fmla="*/ 303 w 1252"/>
                <a:gd name="T75" fmla="*/ 1037 h 1304"/>
                <a:gd name="T76" fmla="*/ 370 w 1252"/>
                <a:gd name="T77" fmla="*/ 1113 h 1304"/>
                <a:gd name="T78" fmla="*/ 445 w 1252"/>
                <a:gd name="T79" fmla="*/ 1179 h 1304"/>
                <a:gd name="T80" fmla="*/ 529 w 1252"/>
                <a:gd name="T81" fmla="*/ 1232 h 1304"/>
                <a:gd name="T82" fmla="*/ 621 w 1252"/>
                <a:gd name="T83" fmla="*/ 1272 h 1304"/>
                <a:gd name="T84" fmla="*/ 722 w 1252"/>
                <a:gd name="T85" fmla="*/ 1296 h 1304"/>
                <a:gd name="T86" fmla="*/ 832 w 1252"/>
                <a:gd name="T87" fmla="*/ 1304 h 1304"/>
                <a:gd name="T88" fmla="*/ 885 w 1252"/>
                <a:gd name="T89" fmla="*/ 1289 h 1304"/>
                <a:gd name="T90" fmla="*/ 870 w 1252"/>
                <a:gd name="T91" fmla="*/ 1261 h 1304"/>
                <a:gd name="T92" fmla="*/ 841 w 1252"/>
                <a:gd name="T93" fmla="*/ 1220 h 1304"/>
                <a:gd name="T94" fmla="*/ 798 w 1252"/>
                <a:gd name="T95" fmla="*/ 1163 h 1304"/>
                <a:gd name="T96" fmla="*/ 752 w 1252"/>
                <a:gd name="T97" fmla="*/ 1102 h 1304"/>
                <a:gd name="T98" fmla="*/ 719 w 1252"/>
                <a:gd name="T99" fmla="*/ 1050 h 1304"/>
                <a:gd name="T100" fmla="*/ 698 w 1252"/>
                <a:gd name="T101" fmla="*/ 1013 h 1304"/>
                <a:gd name="T102" fmla="*/ 679 w 1252"/>
                <a:gd name="T103" fmla="*/ 973 h 1304"/>
                <a:gd name="T104" fmla="*/ 664 w 1252"/>
                <a:gd name="T105" fmla="*/ 930 h 1304"/>
                <a:gd name="T106" fmla="*/ 651 w 1252"/>
                <a:gd name="T107" fmla="*/ 884 h 1304"/>
                <a:gd name="T108" fmla="*/ 642 w 1252"/>
                <a:gd name="T109" fmla="*/ 834 h 1304"/>
                <a:gd name="T110" fmla="*/ 639 w 1252"/>
                <a:gd name="T111" fmla="*/ 780 h 1304"/>
                <a:gd name="T112" fmla="*/ 640 w 1252"/>
                <a:gd name="T113" fmla="*/ 723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2" h="1304">
                  <a:moveTo>
                    <a:pt x="642" y="693"/>
                  </a:moveTo>
                  <a:lnTo>
                    <a:pt x="674" y="695"/>
                  </a:lnTo>
                  <a:lnTo>
                    <a:pt x="703" y="696"/>
                  </a:lnTo>
                  <a:lnTo>
                    <a:pt x="732" y="699"/>
                  </a:lnTo>
                  <a:lnTo>
                    <a:pt x="760" y="702"/>
                  </a:lnTo>
                  <a:lnTo>
                    <a:pt x="786" y="707"/>
                  </a:lnTo>
                  <a:lnTo>
                    <a:pt x="810" y="712"/>
                  </a:lnTo>
                  <a:lnTo>
                    <a:pt x="833" y="718"/>
                  </a:lnTo>
                  <a:lnTo>
                    <a:pt x="856" y="724"/>
                  </a:lnTo>
                  <a:lnTo>
                    <a:pt x="877" y="731"/>
                  </a:lnTo>
                  <a:lnTo>
                    <a:pt x="898" y="738"/>
                  </a:lnTo>
                  <a:lnTo>
                    <a:pt x="917" y="746"/>
                  </a:lnTo>
                  <a:lnTo>
                    <a:pt x="936" y="754"/>
                  </a:lnTo>
                  <a:lnTo>
                    <a:pt x="954" y="763"/>
                  </a:lnTo>
                  <a:lnTo>
                    <a:pt x="971" y="773"/>
                  </a:lnTo>
                  <a:lnTo>
                    <a:pt x="987" y="782"/>
                  </a:lnTo>
                  <a:lnTo>
                    <a:pt x="1004" y="791"/>
                  </a:lnTo>
                  <a:lnTo>
                    <a:pt x="1035" y="812"/>
                  </a:lnTo>
                  <a:lnTo>
                    <a:pt x="1064" y="833"/>
                  </a:lnTo>
                  <a:lnTo>
                    <a:pt x="1094" y="855"/>
                  </a:lnTo>
                  <a:lnTo>
                    <a:pt x="1122" y="877"/>
                  </a:lnTo>
                  <a:lnTo>
                    <a:pt x="1152" y="899"/>
                  </a:lnTo>
                  <a:lnTo>
                    <a:pt x="1182" y="921"/>
                  </a:lnTo>
                  <a:lnTo>
                    <a:pt x="1215" y="942"/>
                  </a:lnTo>
                  <a:lnTo>
                    <a:pt x="1249" y="963"/>
                  </a:lnTo>
                  <a:lnTo>
                    <a:pt x="1252" y="907"/>
                  </a:lnTo>
                  <a:lnTo>
                    <a:pt x="1251" y="853"/>
                  </a:lnTo>
                  <a:lnTo>
                    <a:pt x="1246" y="801"/>
                  </a:lnTo>
                  <a:lnTo>
                    <a:pt x="1236" y="751"/>
                  </a:lnTo>
                  <a:lnTo>
                    <a:pt x="1221" y="701"/>
                  </a:lnTo>
                  <a:lnTo>
                    <a:pt x="1205" y="654"/>
                  </a:lnTo>
                  <a:lnTo>
                    <a:pt x="1184" y="608"/>
                  </a:lnTo>
                  <a:lnTo>
                    <a:pt x="1159" y="564"/>
                  </a:lnTo>
                  <a:lnTo>
                    <a:pt x="1131" y="521"/>
                  </a:lnTo>
                  <a:lnTo>
                    <a:pt x="1100" y="480"/>
                  </a:lnTo>
                  <a:lnTo>
                    <a:pt x="1067" y="441"/>
                  </a:lnTo>
                  <a:lnTo>
                    <a:pt x="1031" y="402"/>
                  </a:lnTo>
                  <a:lnTo>
                    <a:pt x="993" y="366"/>
                  </a:lnTo>
                  <a:lnTo>
                    <a:pt x="951" y="332"/>
                  </a:lnTo>
                  <a:lnTo>
                    <a:pt x="908" y="299"/>
                  </a:lnTo>
                  <a:lnTo>
                    <a:pt x="862" y="268"/>
                  </a:lnTo>
                  <a:lnTo>
                    <a:pt x="815" y="238"/>
                  </a:lnTo>
                  <a:lnTo>
                    <a:pt x="766" y="210"/>
                  </a:lnTo>
                  <a:lnTo>
                    <a:pt x="716" y="184"/>
                  </a:lnTo>
                  <a:lnTo>
                    <a:pt x="664" y="159"/>
                  </a:lnTo>
                  <a:lnTo>
                    <a:pt x="611" y="137"/>
                  </a:lnTo>
                  <a:lnTo>
                    <a:pt x="556" y="115"/>
                  </a:lnTo>
                  <a:lnTo>
                    <a:pt x="502" y="96"/>
                  </a:lnTo>
                  <a:lnTo>
                    <a:pt x="446" y="79"/>
                  </a:lnTo>
                  <a:lnTo>
                    <a:pt x="390" y="62"/>
                  </a:lnTo>
                  <a:lnTo>
                    <a:pt x="334" y="48"/>
                  </a:lnTo>
                  <a:lnTo>
                    <a:pt x="278" y="36"/>
                  </a:lnTo>
                  <a:lnTo>
                    <a:pt x="222" y="25"/>
                  </a:lnTo>
                  <a:lnTo>
                    <a:pt x="165" y="16"/>
                  </a:lnTo>
                  <a:lnTo>
                    <a:pt x="110" y="8"/>
                  </a:lnTo>
                  <a:lnTo>
                    <a:pt x="55" y="3"/>
                  </a:lnTo>
                  <a:lnTo>
                    <a:pt x="0" y="0"/>
                  </a:lnTo>
                  <a:lnTo>
                    <a:pt x="3" y="58"/>
                  </a:lnTo>
                  <a:lnTo>
                    <a:pt x="8" y="117"/>
                  </a:lnTo>
                  <a:lnTo>
                    <a:pt x="14" y="177"/>
                  </a:lnTo>
                  <a:lnTo>
                    <a:pt x="21" y="236"/>
                  </a:lnTo>
                  <a:lnTo>
                    <a:pt x="29" y="296"/>
                  </a:lnTo>
                  <a:lnTo>
                    <a:pt x="39" y="355"/>
                  </a:lnTo>
                  <a:lnTo>
                    <a:pt x="50" y="413"/>
                  </a:lnTo>
                  <a:lnTo>
                    <a:pt x="62" y="473"/>
                  </a:lnTo>
                  <a:lnTo>
                    <a:pt x="77" y="530"/>
                  </a:lnTo>
                  <a:lnTo>
                    <a:pt x="92" y="587"/>
                  </a:lnTo>
                  <a:lnTo>
                    <a:pt x="109" y="643"/>
                  </a:lnTo>
                  <a:lnTo>
                    <a:pt x="127" y="698"/>
                  </a:lnTo>
                  <a:lnTo>
                    <a:pt x="147" y="752"/>
                  </a:lnTo>
                  <a:lnTo>
                    <a:pt x="169" y="804"/>
                  </a:lnTo>
                  <a:lnTo>
                    <a:pt x="192" y="854"/>
                  </a:lnTo>
                  <a:lnTo>
                    <a:pt x="217" y="903"/>
                  </a:lnTo>
                  <a:lnTo>
                    <a:pt x="244" y="950"/>
                  </a:lnTo>
                  <a:lnTo>
                    <a:pt x="272" y="994"/>
                  </a:lnTo>
                  <a:lnTo>
                    <a:pt x="303" y="1037"/>
                  </a:lnTo>
                  <a:lnTo>
                    <a:pt x="336" y="1076"/>
                  </a:lnTo>
                  <a:lnTo>
                    <a:pt x="370" y="1113"/>
                  </a:lnTo>
                  <a:lnTo>
                    <a:pt x="407" y="1148"/>
                  </a:lnTo>
                  <a:lnTo>
                    <a:pt x="445" y="1179"/>
                  </a:lnTo>
                  <a:lnTo>
                    <a:pt x="486" y="1207"/>
                  </a:lnTo>
                  <a:lnTo>
                    <a:pt x="529" y="1232"/>
                  </a:lnTo>
                  <a:lnTo>
                    <a:pt x="574" y="1253"/>
                  </a:lnTo>
                  <a:lnTo>
                    <a:pt x="621" y="1272"/>
                  </a:lnTo>
                  <a:lnTo>
                    <a:pt x="670" y="1285"/>
                  </a:lnTo>
                  <a:lnTo>
                    <a:pt x="722" y="1296"/>
                  </a:lnTo>
                  <a:lnTo>
                    <a:pt x="776" y="1302"/>
                  </a:lnTo>
                  <a:lnTo>
                    <a:pt x="832" y="1304"/>
                  </a:lnTo>
                  <a:lnTo>
                    <a:pt x="892" y="1302"/>
                  </a:lnTo>
                  <a:lnTo>
                    <a:pt x="885" y="1289"/>
                  </a:lnTo>
                  <a:lnTo>
                    <a:pt x="877" y="1274"/>
                  </a:lnTo>
                  <a:lnTo>
                    <a:pt x="870" y="1261"/>
                  </a:lnTo>
                  <a:lnTo>
                    <a:pt x="861" y="1248"/>
                  </a:lnTo>
                  <a:lnTo>
                    <a:pt x="841" y="1220"/>
                  </a:lnTo>
                  <a:lnTo>
                    <a:pt x="820" y="1193"/>
                  </a:lnTo>
                  <a:lnTo>
                    <a:pt x="798" y="1163"/>
                  </a:lnTo>
                  <a:lnTo>
                    <a:pt x="775" y="1133"/>
                  </a:lnTo>
                  <a:lnTo>
                    <a:pt x="752" y="1102"/>
                  </a:lnTo>
                  <a:lnTo>
                    <a:pt x="729" y="1068"/>
                  </a:lnTo>
                  <a:lnTo>
                    <a:pt x="719" y="1050"/>
                  </a:lnTo>
                  <a:lnTo>
                    <a:pt x="708" y="1031"/>
                  </a:lnTo>
                  <a:lnTo>
                    <a:pt x="698" y="1013"/>
                  </a:lnTo>
                  <a:lnTo>
                    <a:pt x="688" y="993"/>
                  </a:lnTo>
                  <a:lnTo>
                    <a:pt x="679" y="973"/>
                  </a:lnTo>
                  <a:lnTo>
                    <a:pt x="672" y="952"/>
                  </a:lnTo>
                  <a:lnTo>
                    <a:pt x="664" y="930"/>
                  </a:lnTo>
                  <a:lnTo>
                    <a:pt x="657" y="907"/>
                  </a:lnTo>
                  <a:lnTo>
                    <a:pt x="651" y="884"/>
                  </a:lnTo>
                  <a:lnTo>
                    <a:pt x="646" y="860"/>
                  </a:lnTo>
                  <a:lnTo>
                    <a:pt x="642" y="834"/>
                  </a:lnTo>
                  <a:lnTo>
                    <a:pt x="640" y="808"/>
                  </a:lnTo>
                  <a:lnTo>
                    <a:pt x="639" y="780"/>
                  </a:lnTo>
                  <a:lnTo>
                    <a:pt x="639" y="753"/>
                  </a:lnTo>
                  <a:lnTo>
                    <a:pt x="640" y="723"/>
                  </a:lnTo>
                  <a:lnTo>
                    <a:pt x="642" y="6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sp>
          <p:nvSpPr>
            <p:cNvPr id="21" name="Freeform 10"/>
            <p:cNvSpPr>
              <a:spLocks/>
            </p:cNvSpPr>
            <p:nvPr/>
          </p:nvSpPr>
          <p:spPr bwMode="auto">
            <a:xfrm>
              <a:off x="5301282" y="8434511"/>
              <a:ext cx="415925" cy="1057275"/>
            </a:xfrm>
            <a:custGeom>
              <a:avLst/>
              <a:gdLst>
                <a:gd name="T0" fmla="*/ 568 w 1047"/>
                <a:gd name="T1" fmla="*/ 373 h 2665"/>
                <a:gd name="T2" fmla="*/ 529 w 1047"/>
                <a:gd name="T3" fmla="*/ 327 h 2665"/>
                <a:gd name="T4" fmla="*/ 484 w 1047"/>
                <a:gd name="T5" fmla="*/ 242 h 2665"/>
                <a:gd name="T6" fmla="*/ 425 w 1047"/>
                <a:gd name="T7" fmla="*/ 84 h 2665"/>
                <a:gd name="T8" fmla="*/ 386 w 1047"/>
                <a:gd name="T9" fmla="*/ 42 h 2665"/>
                <a:gd name="T10" fmla="*/ 412 w 1047"/>
                <a:gd name="T11" fmla="*/ 204 h 2665"/>
                <a:gd name="T12" fmla="*/ 462 w 1047"/>
                <a:gd name="T13" fmla="*/ 385 h 2665"/>
                <a:gd name="T14" fmla="*/ 516 w 1047"/>
                <a:gd name="T15" fmla="*/ 527 h 2665"/>
                <a:gd name="T16" fmla="*/ 524 w 1047"/>
                <a:gd name="T17" fmla="*/ 560 h 2665"/>
                <a:gd name="T18" fmla="*/ 502 w 1047"/>
                <a:gd name="T19" fmla="*/ 609 h 2665"/>
                <a:gd name="T20" fmla="*/ 439 w 1047"/>
                <a:gd name="T21" fmla="*/ 740 h 2665"/>
                <a:gd name="T22" fmla="*/ 389 w 1047"/>
                <a:gd name="T23" fmla="*/ 878 h 2665"/>
                <a:gd name="T24" fmla="*/ 350 w 1047"/>
                <a:gd name="T25" fmla="*/ 1006 h 2665"/>
                <a:gd name="T26" fmla="*/ 308 w 1047"/>
                <a:gd name="T27" fmla="*/ 1083 h 2665"/>
                <a:gd name="T28" fmla="*/ 232 w 1047"/>
                <a:gd name="T29" fmla="*/ 963 h 2665"/>
                <a:gd name="T30" fmla="*/ 140 w 1047"/>
                <a:gd name="T31" fmla="*/ 836 h 2665"/>
                <a:gd name="T32" fmla="*/ 49 w 1047"/>
                <a:gd name="T33" fmla="*/ 751 h 2665"/>
                <a:gd name="T34" fmla="*/ 13 w 1047"/>
                <a:gd name="T35" fmla="*/ 745 h 2665"/>
                <a:gd name="T36" fmla="*/ 70 w 1047"/>
                <a:gd name="T37" fmla="*/ 842 h 2665"/>
                <a:gd name="T38" fmla="*/ 150 w 1047"/>
                <a:gd name="T39" fmla="*/ 986 h 2665"/>
                <a:gd name="T40" fmla="*/ 234 w 1047"/>
                <a:gd name="T41" fmla="*/ 1166 h 2665"/>
                <a:gd name="T42" fmla="*/ 258 w 1047"/>
                <a:gd name="T43" fmla="*/ 1240 h 2665"/>
                <a:gd name="T44" fmla="*/ 270 w 1047"/>
                <a:gd name="T45" fmla="*/ 1320 h 2665"/>
                <a:gd name="T46" fmla="*/ 264 w 1047"/>
                <a:gd name="T47" fmla="*/ 1464 h 2665"/>
                <a:gd name="T48" fmla="*/ 256 w 1047"/>
                <a:gd name="T49" fmla="*/ 1686 h 2665"/>
                <a:gd name="T50" fmla="*/ 267 w 1047"/>
                <a:gd name="T51" fmla="*/ 1950 h 2665"/>
                <a:gd name="T52" fmla="*/ 300 w 1047"/>
                <a:gd name="T53" fmla="*/ 2233 h 2665"/>
                <a:gd name="T54" fmla="*/ 348 w 1047"/>
                <a:gd name="T55" fmla="*/ 2467 h 2665"/>
                <a:gd name="T56" fmla="*/ 383 w 1047"/>
                <a:gd name="T57" fmla="*/ 2586 h 2665"/>
                <a:gd name="T58" fmla="*/ 732 w 1047"/>
                <a:gd name="T59" fmla="*/ 2665 h 2665"/>
                <a:gd name="T60" fmla="*/ 716 w 1047"/>
                <a:gd name="T61" fmla="*/ 2618 h 2665"/>
                <a:gd name="T62" fmla="*/ 601 w 1047"/>
                <a:gd name="T63" fmla="*/ 2375 h 2665"/>
                <a:gd name="T64" fmla="*/ 514 w 1047"/>
                <a:gd name="T65" fmla="*/ 2161 h 2665"/>
                <a:gd name="T66" fmla="*/ 481 w 1047"/>
                <a:gd name="T67" fmla="*/ 2049 h 2665"/>
                <a:gd name="T68" fmla="*/ 462 w 1047"/>
                <a:gd name="T69" fmla="*/ 1938 h 2665"/>
                <a:gd name="T70" fmla="*/ 576 w 1047"/>
                <a:gd name="T71" fmla="*/ 1847 h 2665"/>
                <a:gd name="T72" fmla="*/ 822 w 1047"/>
                <a:gd name="T73" fmla="*/ 1663 h 2665"/>
                <a:gd name="T74" fmla="*/ 906 w 1047"/>
                <a:gd name="T75" fmla="*/ 1587 h 2665"/>
                <a:gd name="T76" fmla="*/ 982 w 1047"/>
                <a:gd name="T77" fmla="*/ 1503 h 2665"/>
                <a:gd name="T78" fmla="*/ 1047 w 1047"/>
                <a:gd name="T79" fmla="*/ 1409 h 2665"/>
                <a:gd name="T80" fmla="*/ 912 w 1047"/>
                <a:gd name="T81" fmla="*/ 1506 h 2665"/>
                <a:gd name="T82" fmla="*/ 781 w 1047"/>
                <a:gd name="T83" fmla="*/ 1600 h 2665"/>
                <a:gd name="T84" fmla="*/ 626 w 1047"/>
                <a:gd name="T85" fmla="*/ 1684 h 2665"/>
                <a:gd name="T86" fmla="*/ 530 w 1047"/>
                <a:gd name="T87" fmla="*/ 1719 h 2665"/>
                <a:gd name="T88" fmla="*/ 419 w 1047"/>
                <a:gd name="T89" fmla="*/ 1749 h 2665"/>
                <a:gd name="T90" fmla="*/ 408 w 1047"/>
                <a:gd name="T91" fmla="*/ 1448 h 2665"/>
                <a:gd name="T92" fmla="*/ 421 w 1047"/>
                <a:gd name="T93" fmla="*/ 1207 h 2665"/>
                <a:gd name="T94" fmla="*/ 451 w 1047"/>
                <a:gd name="T95" fmla="*/ 1011 h 2665"/>
                <a:gd name="T96" fmla="*/ 497 w 1047"/>
                <a:gd name="T97" fmla="*/ 846 h 2665"/>
                <a:gd name="T98" fmla="*/ 558 w 1047"/>
                <a:gd name="T99" fmla="*/ 697 h 2665"/>
                <a:gd name="T100" fmla="*/ 704 w 1047"/>
                <a:gd name="T101" fmla="*/ 386 h 2665"/>
                <a:gd name="T102" fmla="*/ 785 w 1047"/>
                <a:gd name="T103" fmla="*/ 196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7" h="2665">
                  <a:moveTo>
                    <a:pt x="603" y="406"/>
                  </a:moveTo>
                  <a:lnTo>
                    <a:pt x="591" y="395"/>
                  </a:lnTo>
                  <a:lnTo>
                    <a:pt x="579" y="384"/>
                  </a:lnTo>
                  <a:lnTo>
                    <a:pt x="568" y="373"/>
                  </a:lnTo>
                  <a:lnTo>
                    <a:pt x="557" y="362"/>
                  </a:lnTo>
                  <a:lnTo>
                    <a:pt x="547" y="350"/>
                  </a:lnTo>
                  <a:lnTo>
                    <a:pt x="538" y="339"/>
                  </a:lnTo>
                  <a:lnTo>
                    <a:pt x="529" y="327"/>
                  </a:lnTo>
                  <a:lnTo>
                    <a:pt x="522" y="315"/>
                  </a:lnTo>
                  <a:lnTo>
                    <a:pt x="507" y="292"/>
                  </a:lnTo>
                  <a:lnTo>
                    <a:pt x="495" y="267"/>
                  </a:lnTo>
                  <a:lnTo>
                    <a:pt x="484" y="242"/>
                  </a:lnTo>
                  <a:lnTo>
                    <a:pt x="473" y="217"/>
                  </a:lnTo>
                  <a:lnTo>
                    <a:pt x="455" y="165"/>
                  </a:lnTo>
                  <a:lnTo>
                    <a:pt x="435" y="111"/>
                  </a:lnTo>
                  <a:lnTo>
                    <a:pt x="425" y="84"/>
                  </a:lnTo>
                  <a:lnTo>
                    <a:pt x="413" y="56"/>
                  </a:lnTo>
                  <a:lnTo>
                    <a:pt x="400" y="28"/>
                  </a:lnTo>
                  <a:lnTo>
                    <a:pt x="383" y="0"/>
                  </a:lnTo>
                  <a:lnTo>
                    <a:pt x="386" y="42"/>
                  </a:lnTo>
                  <a:lnTo>
                    <a:pt x="391" y="84"/>
                  </a:lnTo>
                  <a:lnTo>
                    <a:pt x="396" y="125"/>
                  </a:lnTo>
                  <a:lnTo>
                    <a:pt x="404" y="164"/>
                  </a:lnTo>
                  <a:lnTo>
                    <a:pt x="412" y="204"/>
                  </a:lnTo>
                  <a:lnTo>
                    <a:pt x="421" y="242"/>
                  </a:lnTo>
                  <a:lnTo>
                    <a:pt x="432" y="281"/>
                  </a:lnTo>
                  <a:lnTo>
                    <a:pt x="443" y="319"/>
                  </a:lnTo>
                  <a:lnTo>
                    <a:pt x="462" y="385"/>
                  </a:lnTo>
                  <a:lnTo>
                    <a:pt x="481" y="437"/>
                  </a:lnTo>
                  <a:lnTo>
                    <a:pt x="495" y="475"/>
                  </a:lnTo>
                  <a:lnTo>
                    <a:pt x="507" y="505"/>
                  </a:lnTo>
                  <a:lnTo>
                    <a:pt x="516" y="527"/>
                  </a:lnTo>
                  <a:lnTo>
                    <a:pt x="522" y="543"/>
                  </a:lnTo>
                  <a:lnTo>
                    <a:pt x="523" y="549"/>
                  </a:lnTo>
                  <a:lnTo>
                    <a:pt x="524" y="555"/>
                  </a:lnTo>
                  <a:lnTo>
                    <a:pt x="524" y="560"/>
                  </a:lnTo>
                  <a:lnTo>
                    <a:pt x="523" y="566"/>
                  </a:lnTo>
                  <a:lnTo>
                    <a:pt x="519" y="577"/>
                  </a:lnTo>
                  <a:lnTo>
                    <a:pt x="512" y="590"/>
                  </a:lnTo>
                  <a:lnTo>
                    <a:pt x="502" y="609"/>
                  </a:lnTo>
                  <a:lnTo>
                    <a:pt x="488" y="634"/>
                  </a:lnTo>
                  <a:lnTo>
                    <a:pt x="471" y="668"/>
                  </a:lnTo>
                  <a:lnTo>
                    <a:pt x="450" y="713"/>
                  </a:lnTo>
                  <a:lnTo>
                    <a:pt x="439" y="740"/>
                  </a:lnTo>
                  <a:lnTo>
                    <a:pt x="427" y="771"/>
                  </a:lnTo>
                  <a:lnTo>
                    <a:pt x="414" y="806"/>
                  </a:lnTo>
                  <a:lnTo>
                    <a:pt x="400" y="845"/>
                  </a:lnTo>
                  <a:lnTo>
                    <a:pt x="389" y="878"/>
                  </a:lnTo>
                  <a:lnTo>
                    <a:pt x="379" y="910"/>
                  </a:lnTo>
                  <a:lnTo>
                    <a:pt x="369" y="942"/>
                  </a:lnTo>
                  <a:lnTo>
                    <a:pt x="359" y="974"/>
                  </a:lnTo>
                  <a:lnTo>
                    <a:pt x="350" y="1006"/>
                  </a:lnTo>
                  <a:lnTo>
                    <a:pt x="341" y="1039"/>
                  </a:lnTo>
                  <a:lnTo>
                    <a:pt x="333" y="1072"/>
                  </a:lnTo>
                  <a:lnTo>
                    <a:pt x="324" y="1105"/>
                  </a:lnTo>
                  <a:lnTo>
                    <a:pt x="308" y="1083"/>
                  </a:lnTo>
                  <a:lnTo>
                    <a:pt x="293" y="1059"/>
                  </a:lnTo>
                  <a:lnTo>
                    <a:pt x="278" y="1036"/>
                  </a:lnTo>
                  <a:lnTo>
                    <a:pt x="263" y="1012"/>
                  </a:lnTo>
                  <a:lnTo>
                    <a:pt x="232" y="963"/>
                  </a:lnTo>
                  <a:lnTo>
                    <a:pt x="199" y="911"/>
                  </a:lnTo>
                  <a:lnTo>
                    <a:pt x="181" y="886"/>
                  </a:lnTo>
                  <a:lnTo>
                    <a:pt x="161" y="860"/>
                  </a:lnTo>
                  <a:lnTo>
                    <a:pt x="140" y="836"/>
                  </a:lnTo>
                  <a:lnTo>
                    <a:pt x="117" y="811"/>
                  </a:lnTo>
                  <a:lnTo>
                    <a:pt x="92" y="787"/>
                  </a:lnTo>
                  <a:lnTo>
                    <a:pt x="63" y="764"/>
                  </a:lnTo>
                  <a:lnTo>
                    <a:pt x="49" y="751"/>
                  </a:lnTo>
                  <a:lnTo>
                    <a:pt x="33" y="740"/>
                  </a:lnTo>
                  <a:lnTo>
                    <a:pt x="17" y="729"/>
                  </a:lnTo>
                  <a:lnTo>
                    <a:pt x="0" y="719"/>
                  </a:lnTo>
                  <a:lnTo>
                    <a:pt x="13" y="745"/>
                  </a:lnTo>
                  <a:lnTo>
                    <a:pt x="26" y="769"/>
                  </a:lnTo>
                  <a:lnTo>
                    <a:pt x="40" y="793"/>
                  </a:lnTo>
                  <a:lnTo>
                    <a:pt x="54" y="817"/>
                  </a:lnTo>
                  <a:lnTo>
                    <a:pt x="70" y="842"/>
                  </a:lnTo>
                  <a:lnTo>
                    <a:pt x="85" y="866"/>
                  </a:lnTo>
                  <a:lnTo>
                    <a:pt x="100" y="890"/>
                  </a:lnTo>
                  <a:lnTo>
                    <a:pt x="115" y="915"/>
                  </a:lnTo>
                  <a:lnTo>
                    <a:pt x="150" y="986"/>
                  </a:lnTo>
                  <a:lnTo>
                    <a:pt x="181" y="1046"/>
                  </a:lnTo>
                  <a:lnTo>
                    <a:pt x="205" y="1099"/>
                  </a:lnTo>
                  <a:lnTo>
                    <a:pt x="225" y="1145"/>
                  </a:lnTo>
                  <a:lnTo>
                    <a:pt x="234" y="1166"/>
                  </a:lnTo>
                  <a:lnTo>
                    <a:pt x="241" y="1186"/>
                  </a:lnTo>
                  <a:lnTo>
                    <a:pt x="248" y="1205"/>
                  </a:lnTo>
                  <a:lnTo>
                    <a:pt x="252" y="1222"/>
                  </a:lnTo>
                  <a:lnTo>
                    <a:pt x="258" y="1240"/>
                  </a:lnTo>
                  <a:lnTo>
                    <a:pt x="261" y="1256"/>
                  </a:lnTo>
                  <a:lnTo>
                    <a:pt x="264" y="1273"/>
                  </a:lnTo>
                  <a:lnTo>
                    <a:pt x="267" y="1288"/>
                  </a:lnTo>
                  <a:lnTo>
                    <a:pt x="270" y="1320"/>
                  </a:lnTo>
                  <a:lnTo>
                    <a:pt x="270" y="1352"/>
                  </a:lnTo>
                  <a:lnTo>
                    <a:pt x="270" y="1386"/>
                  </a:lnTo>
                  <a:lnTo>
                    <a:pt x="268" y="1423"/>
                  </a:lnTo>
                  <a:lnTo>
                    <a:pt x="264" y="1464"/>
                  </a:lnTo>
                  <a:lnTo>
                    <a:pt x="261" y="1511"/>
                  </a:lnTo>
                  <a:lnTo>
                    <a:pt x="259" y="1565"/>
                  </a:lnTo>
                  <a:lnTo>
                    <a:pt x="257" y="1627"/>
                  </a:lnTo>
                  <a:lnTo>
                    <a:pt x="256" y="1686"/>
                  </a:lnTo>
                  <a:lnTo>
                    <a:pt x="257" y="1749"/>
                  </a:lnTo>
                  <a:lnTo>
                    <a:pt x="259" y="1814"/>
                  </a:lnTo>
                  <a:lnTo>
                    <a:pt x="262" y="1881"/>
                  </a:lnTo>
                  <a:lnTo>
                    <a:pt x="267" y="1950"/>
                  </a:lnTo>
                  <a:lnTo>
                    <a:pt x="273" y="2021"/>
                  </a:lnTo>
                  <a:lnTo>
                    <a:pt x="281" y="2092"/>
                  </a:lnTo>
                  <a:lnTo>
                    <a:pt x="290" y="2162"/>
                  </a:lnTo>
                  <a:lnTo>
                    <a:pt x="300" y="2233"/>
                  </a:lnTo>
                  <a:lnTo>
                    <a:pt x="312" y="2302"/>
                  </a:lnTo>
                  <a:lnTo>
                    <a:pt x="325" y="2369"/>
                  </a:lnTo>
                  <a:lnTo>
                    <a:pt x="340" y="2435"/>
                  </a:lnTo>
                  <a:lnTo>
                    <a:pt x="348" y="2467"/>
                  </a:lnTo>
                  <a:lnTo>
                    <a:pt x="356" y="2498"/>
                  </a:lnTo>
                  <a:lnTo>
                    <a:pt x="364" y="2529"/>
                  </a:lnTo>
                  <a:lnTo>
                    <a:pt x="373" y="2557"/>
                  </a:lnTo>
                  <a:lnTo>
                    <a:pt x="383" y="2586"/>
                  </a:lnTo>
                  <a:lnTo>
                    <a:pt x="392" y="2613"/>
                  </a:lnTo>
                  <a:lnTo>
                    <a:pt x="403" y="2640"/>
                  </a:lnTo>
                  <a:lnTo>
                    <a:pt x="413" y="2665"/>
                  </a:lnTo>
                  <a:lnTo>
                    <a:pt x="732" y="2665"/>
                  </a:lnTo>
                  <a:lnTo>
                    <a:pt x="730" y="2655"/>
                  </a:lnTo>
                  <a:lnTo>
                    <a:pt x="726" y="2644"/>
                  </a:lnTo>
                  <a:lnTo>
                    <a:pt x="722" y="2631"/>
                  </a:lnTo>
                  <a:lnTo>
                    <a:pt x="716" y="2618"/>
                  </a:lnTo>
                  <a:lnTo>
                    <a:pt x="703" y="2587"/>
                  </a:lnTo>
                  <a:lnTo>
                    <a:pt x="687" y="2552"/>
                  </a:lnTo>
                  <a:lnTo>
                    <a:pt x="646" y="2469"/>
                  </a:lnTo>
                  <a:lnTo>
                    <a:pt x="601" y="2375"/>
                  </a:lnTo>
                  <a:lnTo>
                    <a:pt x="578" y="2323"/>
                  </a:lnTo>
                  <a:lnTo>
                    <a:pt x="556" y="2270"/>
                  </a:lnTo>
                  <a:lnTo>
                    <a:pt x="534" y="2216"/>
                  </a:lnTo>
                  <a:lnTo>
                    <a:pt x="514" y="2161"/>
                  </a:lnTo>
                  <a:lnTo>
                    <a:pt x="505" y="2134"/>
                  </a:lnTo>
                  <a:lnTo>
                    <a:pt x="496" y="2105"/>
                  </a:lnTo>
                  <a:lnTo>
                    <a:pt x="489" y="2078"/>
                  </a:lnTo>
                  <a:lnTo>
                    <a:pt x="481" y="2049"/>
                  </a:lnTo>
                  <a:lnTo>
                    <a:pt x="475" y="2022"/>
                  </a:lnTo>
                  <a:lnTo>
                    <a:pt x="470" y="1993"/>
                  </a:lnTo>
                  <a:lnTo>
                    <a:pt x="466" y="1966"/>
                  </a:lnTo>
                  <a:lnTo>
                    <a:pt x="462" y="1938"/>
                  </a:lnTo>
                  <a:lnTo>
                    <a:pt x="484" y="1917"/>
                  </a:lnTo>
                  <a:lnTo>
                    <a:pt x="511" y="1895"/>
                  </a:lnTo>
                  <a:lnTo>
                    <a:pt x="541" y="1872"/>
                  </a:lnTo>
                  <a:lnTo>
                    <a:pt x="576" y="1847"/>
                  </a:lnTo>
                  <a:lnTo>
                    <a:pt x="653" y="1793"/>
                  </a:lnTo>
                  <a:lnTo>
                    <a:pt x="736" y="1731"/>
                  </a:lnTo>
                  <a:lnTo>
                    <a:pt x="779" y="1698"/>
                  </a:lnTo>
                  <a:lnTo>
                    <a:pt x="822" y="1663"/>
                  </a:lnTo>
                  <a:lnTo>
                    <a:pt x="844" y="1646"/>
                  </a:lnTo>
                  <a:lnTo>
                    <a:pt x="865" y="1627"/>
                  </a:lnTo>
                  <a:lnTo>
                    <a:pt x="886" y="1607"/>
                  </a:lnTo>
                  <a:lnTo>
                    <a:pt x="906" y="1587"/>
                  </a:lnTo>
                  <a:lnTo>
                    <a:pt x="925" y="1567"/>
                  </a:lnTo>
                  <a:lnTo>
                    <a:pt x="945" y="1547"/>
                  </a:lnTo>
                  <a:lnTo>
                    <a:pt x="964" y="1525"/>
                  </a:lnTo>
                  <a:lnTo>
                    <a:pt x="982" y="1503"/>
                  </a:lnTo>
                  <a:lnTo>
                    <a:pt x="1000" y="1480"/>
                  </a:lnTo>
                  <a:lnTo>
                    <a:pt x="1017" y="1456"/>
                  </a:lnTo>
                  <a:lnTo>
                    <a:pt x="1032" y="1433"/>
                  </a:lnTo>
                  <a:lnTo>
                    <a:pt x="1047" y="1409"/>
                  </a:lnTo>
                  <a:lnTo>
                    <a:pt x="1011" y="1433"/>
                  </a:lnTo>
                  <a:lnTo>
                    <a:pt x="977" y="1458"/>
                  </a:lnTo>
                  <a:lnTo>
                    <a:pt x="944" y="1482"/>
                  </a:lnTo>
                  <a:lnTo>
                    <a:pt x="912" y="1506"/>
                  </a:lnTo>
                  <a:lnTo>
                    <a:pt x="880" y="1530"/>
                  </a:lnTo>
                  <a:lnTo>
                    <a:pt x="848" y="1554"/>
                  </a:lnTo>
                  <a:lnTo>
                    <a:pt x="815" y="1577"/>
                  </a:lnTo>
                  <a:lnTo>
                    <a:pt x="781" y="1600"/>
                  </a:lnTo>
                  <a:lnTo>
                    <a:pt x="746" y="1622"/>
                  </a:lnTo>
                  <a:lnTo>
                    <a:pt x="708" y="1644"/>
                  </a:lnTo>
                  <a:lnTo>
                    <a:pt x="668" y="1665"/>
                  </a:lnTo>
                  <a:lnTo>
                    <a:pt x="626" y="1684"/>
                  </a:lnTo>
                  <a:lnTo>
                    <a:pt x="603" y="1694"/>
                  </a:lnTo>
                  <a:lnTo>
                    <a:pt x="580" y="1703"/>
                  </a:lnTo>
                  <a:lnTo>
                    <a:pt x="556" y="1712"/>
                  </a:lnTo>
                  <a:lnTo>
                    <a:pt x="530" y="1719"/>
                  </a:lnTo>
                  <a:lnTo>
                    <a:pt x="504" y="1728"/>
                  </a:lnTo>
                  <a:lnTo>
                    <a:pt x="477" y="1735"/>
                  </a:lnTo>
                  <a:lnTo>
                    <a:pt x="448" y="1742"/>
                  </a:lnTo>
                  <a:lnTo>
                    <a:pt x="419" y="1749"/>
                  </a:lnTo>
                  <a:lnTo>
                    <a:pt x="414" y="1668"/>
                  </a:lnTo>
                  <a:lnTo>
                    <a:pt x="411" y="1591"/>
                  </a:lnTo>
                  <a:lnTo>
                    <a:pt x="410" y="1517"/>
                  </a:lnTo>
                  <a:lnTo>
                    <a:pt x="408" y="1448"/>
                  </a:lnTo>
                  <a:lnTo>
                    <a:pt x="410" y="1383"/>
                  </a:lnTo>
                  <a:lnTo>
                    <a:pt x="413" y="1321"/>
                  </a:lnTo>
                  <a:lnTo>
                    <a:pt x="416" y="1263"/>
                  </a:lnTo>
                  <a:lnTo>
                    <a:pt x="421" y="1207"/>
                  </a:lnTo>
                  <a:lnTo>
                    <a:pt x="427" y="1154"/>
                  </a:lnTo>
                  <a:lnTo>
                    <a:pt x="434" y="1105"/>
                  </a:lnTo>
                  <a:lnTo>
                    <a:pt x="443" y="1056"/>
                  </a:lnTo>
                  <a:lnTo>
                    <a:pt x="451" y="1011"/>
                  </a:lnTo>
                  <a:lnTo>
                    <a:pt x="461" y="968"/>
                  </a:lnTo>
                  <a:lnTo>
                    <a:pt x="473" y="925"/>
                  </a:lnTo>
                  <a:lnTo>
                    <a:pt x="485" y="886"/>
                  </a:lnTo>
                  <a:lnTo>
                    <a:pt x="497" y="846"/>
                  </a:lnTo>
                  <a:lnTo>
                    <a:pt x="512" y="808"/>
                  </a:lnTo>
                  <a:lnTo>
                    <a:pt x="526" y="770"/>
                  </a:lnTo>
                  <a:lnTo>
                    <a:pt x="541" y="733"/>
                  </a:lnTo>
                  <a:lnTo>
                    <a:pt x="558" y="697"/>
                  </a:lnTo>
                  <a:lnTo>
                    <a:pt x="591" y="623"/>
                  </a:lnTo>
                  <a:lnTo>
                    <a:pt x="627" y="548"/>
                  </a:lnTo>
                  <a:lnTo>
                    <a:pt x="665" y="470"/>
                  </a:lnTo>
                  <a:lnTo>
                    <a:pt x="704" y="386"/>
                  </a:lnTo>
                  <a:lnTo>
                    <a:pt x="724" y="342"/>
                  </a:lnTo>
                  <a:lnTo>
                    <a:pt x="744" y="296"/>
                  </a:lnTo>
                  <a:lnTo>
                    <a:pt x="765" y="247"/>
                  </a:lnTo>
                  <a:lnTo>
                    <a:pt x="785" y="196"/>
                  </a:lnTo>
                  <a:lnTo>
                    <a:pt x="603"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sp>
          <p:nvSpPr>
            <p:cNvPr id="22" name="Freeform 11"/>
            <p:cNvSpPr>
              <a:spLocks/>
            </p:cNvSpPr>
            <p:nvPr/>
          </p:nvSpPr>
          <p:spPr bwMode="auto">
            <a:xfrm>
              <a:off x="5571157" y="8145586"/>
              <a:ext cx="395288" cy="388937"/>
            </a:xfrm>
            <a:custGeom>
              <a:avLst/>
              <a:gdLst>
                <a:gd name="T0" fmla="*/ 319 w 996"/>
                <a:gd name="T1" fmla="*/ 977 h 980"/>
                <a:gd name="T2" fmla="*/ 398 w 996"/>
                <a:gd name="T3" fmla="*/ 964 h 980"/>
                <a:gd name="T4" fmla="*/ 473 w 996"/>
                <a:gd name="T5" fmla="*/ 940 h 980"/>
                <a:gd name="T6" fmla="*/ 544 w 996"/>
                <a:gd name="T7" fmla="*/ 907 h 980"/>
                <a:gd name="T8" fmla="*/ 611 w 996"/>
                <a:gd name="T9" fmla="*/ 865 h 980"/>
                <a:gd name="T10" fmla="*/ 673 w 996"/>
                <a:gd name="T11" fmla="*/ 815 h 980"/>
                <a:gd name="T12" fmla="*/ 731 w 996"/>
                <a:gd name="T13" fmla="*/ 758 h 980"/>
                <a:gd name="T14" fmla="*/ 784 w 996"/>
                <a:gd name="T15" fmla="*/ 694 h 980"/>
                <a:gd name="T16" fmla="*/ 831 w 996"/>
                <a:gd name="T17" fmla="*/ 625 h 980"/>
                <a:gd name="T18" fmla="*/ 874 w 996"/>
                <a:gd name="T19" fmla="*/ 550 h 980"/>
                <a:gd name="T20" fmla="*/ 911 w 996"/>
                <a:gd name="T21" fmla="*/ 472 h 980"/>
                <a:gd name="T22" fmla="*/ 940 w 996"/>
                <a:gd name="T23" fmla="*/ 391 h 980"/>
                <a:gd name="T24" fmla="*/ 964 w 996"/>
                <a:gd name="T25" fmla="*/ 306 h 980"/>
                <a:gd name="T26" fmla="*/ 982 w 996"/>
                <a:gd name="T27" fmla="*/ 219 h 980"/>
                <a:gd name="T28" fmla="*/ 993 w 996"/>
                <a:gd name="T29" fmla="*/ 132 h 980"/>
                <a:gd name="T30" fmla="*/ 996 w 996"/>
                <a:gd name="T31" fmla="*/ 44 h 980"/>
                <a:gd name="T32" fmla="*/ 951 w 996"/>
                <a:gd name="T33" fmla="*/ 4 h 980"/>
                <a:gd name="T34" fmla="*/ 861 w 996"/>
                <a:gd name="T35" fmla="*/ 12 h 980"/>
                <a:gd name="T36" fmla="*/ 771 w 996"/>
                <a:gd name="T37" fmla="*/ 25 h 980"/>
                <a:gd name="T38" fmla="*/ 681 w 996"/>
                <a:gd name="T39" fmla="*/ 42 h 980"/>
                <a:gd name="T40" fmla="*/ 592 w 996"/>
                <a:gd name="T41" fmla="*/ 63 h 980"/>
                <a:gd name="T42" fmla="*/ 506 w 996"/>
                <a:gd name="T43" fmla="*/ 88 h 980"/>
                <a:gd name="T44" fmla="*/ 424 w 996"/>
                <a:gd name="T45" fmla="*/ 119 h 980"/>
                <a:gd name="T46" fmla="*/ 346 w 996"/>
                <a:gd name="T47" fmla="*/ 154 h 980"/>
                <a:gd name="T48" fmla="*/ 274 w 996"/>
                <a:gd name="T49" fmla="*/ 196 h 980"/>
                <a:gd name="T50" fmla="*/ 208 w 996"/>
                <a:gd name="T51" fmla="*/ 242 h 980"/>
                <a:gd name="T52" fmla="*/ 148 w 996"/>
                <a:gd name="T53" fmla="*/ 295 h 980"/>
                <a:gd name="T54" fmla="*/ 99 w 996"/>
                <a:gd name="T55" fmla="*/ 354 h 980"/>
                <a:gd name="T56" fmla="*/ 57 w 996"/>
                <a:gd name="T57" fmla="*/ 419 h 980"/>
                <a:gd name="T58" fmla="*/ 27 w 996"/>
                <a:gd name="T59" fmla="*/ 492 h 980"/>
                <a:gd name="T60" fmla="*/ 8 w 996"/>
                <a:gd name="T61" fmla="*/ 571 h 980"/>
                <a:gd name="T62" fmla="*/ 0 w 996"/>
                <a:gd name="T63" fmla="*/ 657 h 980"/>
                <a:gd name="T64" fmla="*/ 30 w 996"/>
                <a:gd name="T65" fmla="*/ 688 h 980"/>
                <a:gd name="T66" fmla="*/ 79 w 996"/>
                <a:gd name="T67" fmla="*/ 656 h 980"/>
                <a:gd name="T68" fmla="*/ 142 w 996"/>
                <a:gd name="T69" fmla="*/ 605 h 980"/>
                <a:gd name="T70" fmla="*/ 208 w 996"/>
                <a:gd name="T71" fmla="*/ 559 h 980"/>
                <a:gd name="T72" fmla="*/ 247 w 996"/>
                <a:gd name="T73" fmla="*/ 539 h 980"/>
                <a:gd name="T74" fmla="*/ 277 w 996"/>
                <a:gd name="T75" fmla="*/ 528 h 980"/>
                <a:gd name="T76" fmla="*/ 312 w 996"/>
                <a:gd name="T77" fmla="*/ 518 h 980"/>
                <a:gd name="T78" fmla="*/ 351 w 996"/>
                <a:gd name="T79" fmla="*/ 511 h 980"/>
                <a:gd name="T80" fmla="*/ 395 w 996"/>
                <a:gd name="T81" fmla="*/ 505 h 980"/>
                <a:gd name="T82" fmla="*/ 444 w 996"/>
                <a:gd name="T83" fmla="*/ 502 h 980"/>
                <a:gd name="T84" fmla="*/ 471 w 996"/>
                <a:gd name="T85" fmla="*/ 525 h 980"/>
                <a:gd name="T86" fmla="*/ 467 w 996"/>
                <a:gd name="T87" fmla="*/ 570 h 980"/>
                <a:gd name="T88" fmla="*/ 462 w 996"/>
                <a:gd name="T89" fmla="*/ 611 h 980"/>
                <a:gd name="T90" fmla="*/ 455 w 996"/>
                <a:gd name="T91" fmla="*/ 647 h 980"/>
                <a:gd name="T92" fmla="*/ 446 w 996"/>
                <a:gd name="T93" fmla="*/ 680 h 980"/>
                <a:gd name="T94" fmla="*/ 435 w 996"/>
                <a:gd name="T95" fmla="*/ 711 h 980"/>
                <a:gd name="T96" fmla="*/ 417 w 996"/>
                <a:gd name="T97" fmla="*/ 751 h 980"/>
                <a:gd name="T98" fmla="*/ 374 w 996"/>
                <a:gd name="T99" fmla="*/ 825 h 980"/>
                <a:gd name="T100" fmla="*/ 325 w 996"/>
                <a:gd name="T101" fmla="*/ 897 h 980"/>
                <a:gd name="T102" fmla="*/ 294 w 996"/>
                <a:gd name="T103" fmla="*/ 9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6" h="980">
                  <a:moveTo>
                    <a:pt x="278" y="980"/>
                  </a:moveTo>
                  <a:lnTo>
                    <a:pt x="319" y="977"/>
                  </a:lnTo>
                  <a:lnTo>
                    <a:pt x="358" y="971"/>
                  </a:lnTo>
                  <a:lnTo>
                    <a:pt x="398" y="964"/>
                  </a:lnTo>
                  <a:lnTo>
                    <a:pt x="435" y="953"/>
                  </a:lnTo>
                  <a:lnTo>
                    <a:pt x="473" y="940"/>
                  </a:lnTo>
                  <a:lnTo>
                    <a:pt x="509" y="924"/>
                  </a:lnTo>
                  <a:lnTo>
                    <a:pt x="544" y="907"/>
                  </a:lnTo>
                  <a:lnTo>
                    <a:pt x="578" y="887"/>
                  </a:lnTo>
                  <a:lnTo>
                    <a:pt x="611" y="865"/>
                  </a:lnTo>
                  <a:lnTo>
                    <a:pt x="643" y="841"/>
                  </a:lnTo>
                  <a:lnTo>
                    <a:pt x="673" y="815"/>
                  </a:lnTo>
                  <a:lnTo>
                    <a:pt x="703" y="787"/>
                  </a:lnTo>
                  <a:lnTo>
                    <a:pt x="731" y="758"/>
                  </a:lnTo>
                  <a:lnTo>
                    <a:pt x="759" y="726"/>
                  </a:lnTo>
                  <a:lnTo>
                    <a:pt x="784" y="694"/>
                  </a:lnTo>
                  <a:lnTo>
                    <a:pt x="808" y="660"/>
                  </a:lnTo>
                  <a:lnTo>
                    <a:pt x="831" y="625"/>
                  </a:lnTo>
                  <a:lnTo>
                    <a:pt x="853" y="589"/>
                  </a:lnTo>
                  <a:lnTo>
                    <a:pt x="874" y="550"/>
                  </a:lnTo>
                  <a:lnTo>
                    <a:pt x="893" y="512"/>
                  </a:lnTo>
                  <a:lnTo>
                    <a:pt x="911" y="472"/>
                  </a:lnTo>
                  <a:lnTo>
                    <a:pt x="926" y="431"/>
                  </a:lnTo>
                  <a:lnTo>
                    <a:pt x="940" y="391"/>
                  </a:lnTo>
                  <a:lnTo>
                    <a:pt x="953" y="348"/>
                  </a:lnTo>
                  <a:lnTo>
                    <a:pt x="964" y="306"/>
                  </a:lnTo>
                  <a:lnTo>
                    <a:pt x="974" y="263"/>
                  </a:lnTo>
                  <a:lnTo>
                    <a:pt x="982" y="219"/>
                  </a:lnTo>
                  <a:lnTo>
                    <a:pt x="989" y="175"/>
                  </a:lnTo>
                  <a:lnTo>
                    <a:pt x="993" y="132"/>
                  </a:lnTo>
                  <a:lnTo>
                    <a:pt x="995" y="88"/>
                  </a:lnTo>
                  <a:lnTo>
                    <a:pt x="996" y="44"/>
                  </a:lnTo>
                  <a:lnTo>
                    <a:pt x="995" y="0"/>
                  </a:lnTo>
                  <a:lnTo>
                    <a:pt x="951" y="4"/>
                  </a:lnTo>
                  <a:lnTo>
                    <a:pt x="906" y="7"/>
                  </a:lnTo>
                  <a:lnTo>
                    <a:pt x="861" y="12"/>
                  </a:lnTo>
                  <a:lnTo>
                    <a:pt x="816" y="18"/>
                  </a:lnTo>
                  <a:lnTo>
                    <a:pt x="771" y="25"/>
                  </a:lnTo>
                  <a:lnTo>
                    <a:pt x="726" y="32"/>
                  </a:lnTo>
                  <a:lnTo>
                    <a:pt x="681" y="42"/>
                  </a:lnTo>
                  <a:lnTo>
                    <a:pt x="636" y="52"/>
                  </a:lnTo>
                  <a:lnTo>
                    <a:pt x="592" y="63"/>
                  </a:lnTo>
                  <a:lnTo>
                    <a:pt x="549" y="75"/>
                  </a:lnTo>
                  <a:lnTo>
                    <a:pt x="506" y="88"/>
                  </a:lnTo>
                  <a:lnTo>
                    <a:pt x="465" y="104"/>
                  </a:lnTo>
                  <a:lnTo>
                    <a:pt x="424" y="119"/>
                  </a:lnTo>
                  <a:lnTo>
                    <a:pt x="385" y="137"/>
                  </a:lnTo>
                  <a:lnTo>
                    <a:pt x="346" y="154"/>
                  </a:lnTo>
                  <a:lnTo>
                    <a:pt x="309" y="175"/>
                  </a:lnTo>
                  <a:lnTo>
                    <a:pt x="274" y="196"/>
                  </a:lnTo>
                  <a:lnTo>
                    <a:pt x="240" y="218"/>
                  </a:lnTo>
                  <a:lnTo>
                    <a:pt x="208" y="242"/>
                  </a:lnTo>
                  <a:lnTo>
                    <a:pt x="177" y="269"/>
                  </a:lnTo>
                  <a:lnTo>
                    <a:pt x="148" y="295"/>
                  </a:lnTo>
                  <a:lnTo>
                    <a:pt x="123" y="324"/>
                  </a:lnTo>
                  <a:lnTo>
                    <a:pt x="99" y="354"/>
                  </a:lnTo>
                  <a:lnTo>
                    <a:pt x="77" y="386"/>
                  </a:lnTo>
                  <a:lnTo>
                    <a:pt x="57" y="419"/>
                  </a:lnTo>
                  <a:lnTo>
                    <a:pt x="41" y="455"/>
                  </a:lnTo>
                  <a:lnTo>
                    <a:pt x="27" y="492"/>
                  </a:lnTo>
                  <a:lnTo>
                    <a:pt x="15" y="530"/>
                  </a:lnTo>
                  <a:lnTo>
                    <a:pt x="8" y="571"/>
                  </a:lnTo>
                  <a:lnTo>
                    <a:pt x="2" y="613"/>
                  </a:lnTo>
                  <a:lnTo>
                    <a:pt x="0" y="657"/>
                  </a:lnTo>
                  <a:lnTo>
                    <a:pt x="2" y="703"/>
                  </a:lnTo>
                  <a:lnTo>
                    <a:pt x="30" y="688"/>
                  </a:lnTo>
                  <a:lnTo>
                    <a:pt x="56" y="672"/>
                  </a:lnTo>
                  <a:lnTo>
                    <a:pt x="79" y="656"/>
                  </a:lnTo>
                  <a:lnTo>
                    <a:pt x="100" y="639"/>
                  </a:lnTo>
                  <a:lnTo>
                    <a:pt x="142" y="605"/>
                  </a:lnTo>
                  <a:lnTo>
                    <a:pt x="185" y="574"/>
                  </a:lnTo>
                  <a:lnTo>
                    <a:pt x="208" y="559"/>
                  </a:lnTo>
                  <a:lnTo>
                    <a:pt x="233" y="546"/>
                  </a:lnTo>
                  <a:lnTo>
                    <a:pt x="247" y="539"/>
                  </a:lnTo>
                  <a:lnTo>
                    <a:pt x="262" y="534"/>
                  </a:lnTo>
                  <a:lnTo>
                    <a:pt x="277" y="528"/>
                  </a:lnTo>
                  <a:lnTo>
                    <a:pt x="295" y="523"/>
                  </a:lnTo>
                  <a:lnTo>
                    <a:pt x="312" y="518"/>
                  </a:lnTo>
                  <a:lnTo>
                    <a:pt x="331" y="514"/>
                  </a:lnTo>
                  <a:lnTo>
                    <a:pt x="351" y="511"/>
                  </a:lnTo>
                  <a:lnTo>
                    <a:pt x="372" y="507"/>
                  </a:lnTo>
                  <a:lnTo>
                    <a:pt x="395" y="505"/>
                  </a:lnTo>
                  <a:lnTo>
                    <a:pt x="419" y="503"/>
                  </a:lnTo>
                  <a:lnTo>
                    <a:pt x="444" y="502"/>
                  </a:lnTo>
                  <a:lnTo>
                    <a:pt x="472" y="501"/>
                  </a:lnTo>
                  <a:lnTo>
                    <a:pt x="471" y="525"/>
                  </a:lnTo>
                  <a:lnTo>
                    <a:pt x="470" y="548"/>
                  </a:lnTo>
                  <a:lnTo>
                    <a:pt x="467" y="570"/>
                  </a:lnTo>
                  <a:lnTo>
                    <a:pt x="465" y="591"/>
                  </a:lnTo>
                  <a:lnTo>
                    <a:pt x="462" y="611"/>
                  </a:lnTo>
                  <a:lnTo>
                    <a:pt x="459" y="629"/>
                  </a:lnTo>
                  <a:lnTo>
                    <a:pt x="455" y="647"/>
                  </a:lnTo>
                  <a:lnTo>
                    <a:pt x="451" y="664"/>
                  </a:lnTo>
                  <a:lnTo>
                    <a:pt x="446" y="680"/>
                  </a:lnTo>
                  <a:lnTo>
                    <a:pt x="441" y="695"/>
                  </a:lnTo>
                  <a:lnTo>
                    <a:pt x="435" y="711"/>
                  </a:lnTo>
                  <a:lnTo>
                    <a:pt x="430" y="725"/>
                  </a:lnTo>
                  <a:lnTo>
                    <a:pt x="417" y="751"/>
                  </a:lnTo>
                  <a:lnTo>
                    <a:pt x="404" y="777"/>
                  </a:lnTo>
                  <a:lnTo>
                    <a:pt x="374" y="825"/>
                  </a:lnTo>
                  <a:lnTo>
                    <a:pt x="342" y="872"/>
                  </a:lnTo>
                  <a:lnTo>
                    <a:pt x="325" y="897"/>
                  </a:lnTo>
                  <a:lnTo>
                    <a:pt x="309" y="923"/>
                  </a:lnTo>
                  <a:lnTo>
                    <a:pt x="294" y="951"/>
                  </a:lnTo>
                  <a:lnTo>
                    <a:pt x="278" y="9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sp>
          <p:nvSpPr>
            <p:cNvPr id="23" name="Freeform 12"/>
            <p:cNvSpPr>
              <a:spLocks/>
            </p:cNvSpPr>
            <p:nvPr/>
          </p:nvSpPr>
          <p:spPr bwMode="auto">
            <a:xfrm>
              <a:off x="5309219" y="8080499"/>
              <a:ext cx="217488" cy="347662"/>
            </a:xfrm>
            <a:custGeom>
              <a:avLst/>
              <a:gdLst>
                <a:gd name="T0" fmla="*/ 205 w 551"/>
                <a:gd name="T1" fmla="*/ 821 h 875"/>
                <a:gd name="T2" fmla="*/ 202 w 551"/>
                <a:gd name="T3" fmla="*/ 748 h 875"/>
                <a:gd name="T4" fmla="*/ 203 w 551"/>
                <a:gd name="T5" fmla="*/ 704 h 875"/>
                <a:gd name="T6" fmla="*/ 209 w 551"/>
                <a:gd name="T7" fmla="*/ 663 h 875"/>
                <a:gd name="T8" fmla="*/ 217 w 551"/>
                <a:gd name="T9" fmla="*/ 622 h 875"/>
                <a:gd name="T10" fmla="*/ 228 w 551"/>
                <a:gd name="T11" fmla="*/ 581 h 875"/>
                <a:gd name="T12" fmla="*/ 243 w 551"/>
                <a:gd name="T13" fmla="*/ 541 h 875"/>
                <a:gd name="T14" fmla="*/ 273 w 551"/>
                <a:gd name="T15" fmla="*/ 527 h 875"/>
                <a:gd name="T16" fmla="*/ 310 w 551"/>
                <a:gd name="T17" fmla="*/ 548 h 875"/>
                <a:gd name="T18" fmla="*/ 343 w 551"/>
                <a:gd name="T19" fmla="*/ 577 h 875"/>
                <a:gd name="T20" fmla="*/ 373 w 551"/>
                <a:gd name="T21" fmla="*/ 611 h 875"/>
                <a:gd name="T22" fmla="*/ 399 w 551"/>
                <a:gd name="T23" fmla="*/ 649 h 875"/>
                <a:gd name="T24" fmla="*/ 422 w 551"/>
                <a:gd name="T25" fmla="*/ 691 h 875"/>
                <a:gd name="T26" fmla="*/ 442 w 551"/>
                <a:gd name="T27" fmla="*/ 737 h 875"/>
                <a:gd name="T28" fmla="*/ 460 w 551"/>
                <a:gd name="T29" fmla="*/ 786 h 875"/>
                <a:gd name="T30" fmla="*/ 476 w 551"/>
                <a:gd name="T31" fmla="*/ 803 h 875"/>
                <a:gd name="T32" fmla="*/ 496 w 551"/>
                <a:gd name="T33" fmla="*/ 786 h 875"/>
                <a:gd name="T34" fmla="*/ 515 w 551"/>
                <a:gd name="T35" fmla="*/ 759 h 875"/>
                <a:gd name="T36" fmla="*/ 528 w 551"/>
                <a:gd name="T37" fmla="*/ 731 h 875"/>
                <a:gd name="T38" fmla="*/ 536 w 551"/>
                <a:gd name="T39" fmla="*/ 706 h 875"/>
                <a:gd name="T40" fmla="*/ 545 w 551"/>
                <a:gd name="T41" fmla="*/ 662 h 875"/>
                <a:gd name="T42" fmla="*/ 551 w 551"/>
                <a:gd name="T43" fmla="*/ 603 h 875"/>
                <a:gd name="T44" fmla="*/ 550 w 551"/>
                <a:gd name="T45" fmla="*/ 547 h 875"/>
                <a:gd name="T46" fmla="*/ 541 w 551"/>
                <a:gd name="T47" fmla="*/ 494 h 875"/>
                <a:gd name="T48" fmla="*/ 528 w 551"/>
                <a:gd name="T49" fmla="*/ 444 h 875"/>
                <a:gd name="T50" fmla="*/ 508 w 551"/>
                <a:gd name="T51" fmla="*/ 394 h 875"/>
                <a:gd name="T52" fmla="*/ 484 w 551"/>
                <a:gd name="T53" fmla="*/ 348 h 875"/>
                <a:gd name="T54" fmla="*/ 456 w 551"/>
                <a:gd name="T55" fmla="*/ 304 h 875"/>
                <a:gd name="T56" fmla="*/ 426 w 551"/>
                <a:gd name="T57" fmla="*/ 261 h 875"/>
                <a:gd name="T58" fmla="*/ 392 w 551"/>
                <a:gd name="T59" fmla="*/ 221 h 875"/>
                <a:gd name="T60" fmla="*/ 339 w 551"/>
                <a:gd name="T61" fmla="*/ 163 h 875"/>
                <a:gd name="T62" fmla="*/ 230 w 551"/>
                <a:gd name="T63" fmla="*/ 60 h 875"/>
                <a:gd name="T64" fmla="*/ 154 w 551"/>
                <a:gd name="T65" fmla="*/ 9 h 875"/>
                <a:gd name="T66" fmla="*/ 133 w 551"/>
                <a:gd name="T67" fmla="*/ 39 h 875"/>
                <a:gd name="T68" fmla="*/ 110 w 551"/>
                <a:gd name="T69" fmla="*/ 79 h 875"/>
                <a:gd name="T70" fmla="*/ 87 w 551"/>
                <a:gd name="T71" fmla="*/ 127 h 875"/>
                <a:gd name="T72" fmla="*/ 65 w 551"/>
                <a:gd name="T73" fmla="*/ 183 h 875"/>
                <a:gd name="T74" fmla="*/ 44 w 551"/>
                <a:gd name="T75" fmla="*/ 245 h 875"/>
                <a:gd name="T76" fmla="*/ 26 w 551"/>
                <a:gd name="T77" fmla="*/ 311 h 875"/>
                <a:gd name="T78" fmla="*/ 12 w 551"/>
                <a:gd name="T79" fmla="*/ 379 h 875"/>
                <a:gd name="T80" fmla="*/ 3 w 551"/>
                <a:gd name="T81" fmla="*/ 449 h 875"/>
                <a:gd name="T82" fmla="*/ 0 w 551"/>
                <a:gd name="T83" fmla="*/ 520 h 875"/>
                <a:gd name="T84" fmla="*/ 4 w 551"/>
                <a:gd name="T85" fmla="*/ 589 h 875"/>
                <a:gd name="T86" fmla="*/ 18 w 551"/>
                <a:gd name="T87" fmla="*/ 655 h 875"/>
                <a:gd name="T88" fmla="*/ 40 w 551"/>
                <a:gd name="T89" fmla="*/ 715 h 875"/>
                <a:gd name="T90" fmla="*/ 73 w 551"/>
                <a:gd name="T91" fmla="*/ 772 h 875"/>
                <a:gd name="T92" fmla="*/ 117 w 551"/>
                <a:gd name="T93" fmla="*/ 820 h 875"/>
                <a:gd name="T94" fmla="*/ 175 w 551"/>
                <a:gd name="T95" fmla="*/ 858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1" h="875">
                  <a:moveTo>
                    <a:pt x="209" y="875"/>
                  </a:moveTo>
                  <a:lnTo>
                    <a:pt x="205" y="821"/>
                  </a:lnTo>
                  <a:lnTo>
                    <a:pt x="202" y="772"/>
                  </a:lnTo>
                  <a:lnTo>
                    <a:pt x="202" y="748"/>
                  </a:lnTo>
                  <a:lnTo>
                    <a:pt x="202" y="726"/>
                  </a:lnTo>
                  <a:lnTo>
                    <a:pt x="203" y="704"/>
                  </a:lnTo>
                  <a:lnTo>
                    <a:pt x="206" y="684"/>
                  </a:lnTo>
                  <a:lnTo>
                    <a:pt x="209" y="663"/>
                  </a:lnTo>
                  <a:lnTo>
                    <a:pt x="212" y="642"/>
                  </a:lnTo>
                  <a:lnTo>
                    <a:pt x="217" y="622"/>
                  </a:lnTo>
                  <a:lnTo>
                    <a:pt x="222" y="602"/>
                  </a:lnTo>
                  <a:lnTo>
                    <a:pt x="228" y="581"/>
                  </a:lnTo>
                  <a:lnTo>
                    <a:pt x="235" y="560"/>
                  </a:lnTo>
                  <a:lnTo>
                    <a:pt x="243" y="541"/>
                  </a:lnTo>
                  <a:lnTo>
                    <a:pt x="252" y="519"/>
                  </a:lnTo>
                  <a:lnTo>
                    <a:pt x="273" y="527"/>
                  </a:lnTo>
                  <a:lnTo>
                    <a:pt x="291" y="537"/>
                  </a:lnTo>
                  <a:lnTo>
                    <a:pt x="310" y="548"/>
                  </a:lnTo>
                  <a:lnTo>
                    <a:pt x="327" y="561"/>
                  </a:lnTo>
                  <a:lnTo>
                    <a:pt x="343" y="577"/>
                  </a:lnTo>
                  <a:lnTo>
                    <a:pt x="359" y="593"/>
                  </a:lnTo>
                  <a:lnTo>
                    <a:pt x="373" y="611"/>
                  </a:lnTo>
                  <a:lnTo>
                    <a:pt x="386" y="630"/>
                  </a:lnTo>
                  <a:lnTo>
                    <a:pt x="399" y="649"/>
                  </a:lnTo>
                  <a:lnTo>
                    <a:pt x="411" y="669"/>
                  </a:lnTo>
                  <a:lnTo>
                    <a:pt x="422" y="691"/>
                  </a:lnTo>
                  <a:lnTo>
                    <a:pt x="432" y="714"/>
                  </a:lnTo>
                  <a:lnTo>
                    <a:pt x="442" y="737"/>
                  </a:lnTo>
                  <a:lnTo>
                    <a:pt x="451" y="762"/>
                  </a:lnTo>
                  <a:lnTo>
                    <a:pt x="460" y="786"/>
                  </a:lnTo>
                  <a:lnTo>
                    <a:pt x="467" y="811"/>
                  </a:lnTo>
                  <a:lnTo>
                    <a:pt x="476" y="803"/>
                  </a:lnTo>
                  <a:lnTo>
                    <a:pt x="486" y="795"/>
                  </a:lnTo>
                  <a:lnTo>
                    <a:pt x="496" y="786"/>
                  </a:lnTo>
                  <a:lnTo>
                    <a:pt x="506" y="774"/>
                  </a:lnTo>
                  <a:lnTo>
                    <a:pt x="515" y="759"/>
                  </a:lnTo>
                  <a:lnTo>
                    <a:pt x="523" y="742"/>
                  </a:lnTo>
                  <a:lnTo>
                    <a:pt x="528" y="731"/>
                  </a:lnTo>
                  <a:lnTo>
                    <a:pt x="531" y="720"/>
                  </a:lnTo>
                  <a:lnTo>
                    <a:pt x="536" y="706"/>
                  </a:lnTo>
                  <a:lnTo>
                    <a:pt x="539" y="691"/>
                  </a:lnTo>
                  <a:lnTo>
                    <a:pt x="545" y="662"/>
                  </a:lnTo>
                  <a:lnTo>
                    <a:pt x="549" y="632"/>
                  </a:lnTo>
                  <a:lnTo>
                    <a:pt x="551" y="603"/>
                  </a:lnTo>
                  <a:lnTo>
                    <a:pt x="551" y="575"/>
                  </a:lnTo>
                  <a:lnTo>
                    <a:pt x="550" y="547"/>
                  </a:lnTo>
                  <a:lnTo>
                    <a:pt x="547" y="521"/>
                  </a:lnTo>
                  <a:lnTo>
                    <a:pt x="541" y="494"/>
                  </a:lnTo>
                  <a:lnTo>
                    <a:pt x="536" y="469"/>
                  </a:lnTo>
                  <a:lnTo>
                    <a:pt x="528" y="444"/>
                  </a:lnTo>
                  <a:lnTo>
                    <a:pt x="518" y="419"/>
                  </a:lnTo>
                  <a:lnTo>
                    <a:pt x="508" y="394"/>
                  </a:lnTo>
                  <a:lnTo>
                    <a:pt x="497" y="371"/>
                  </a:lnTo>
                  <a:lnTo>
                    <a:pt x="484" y="348"/>
                  </a:lnTo>
                  <a:lnTo>
                    <a:pt x="471" y="326"/>
                  </a:lnTo>
                  <a:lnTo>
                    <a:pt x="456" y="304"/>
                  </a:lnTo>
                  <a:lnTo>
                    <a:pt x="441" y="282"/>
                  </a:lnTo>
                  <a:lnTo>
                    <a:pt x="426" y="261"/>
                  </a:lnTo>
                  <a:lnTo>
                    <a:pt x="409" y="240"/>
                  </a:lnTo>
                  <a:lnTo>
                    <a:pt x="392" y="221"/>
                  </a:lnTo>
                  <a:lnTo>
                    <a:pt x="374" y="201"/>
                  </a:lnTo>
                  <a:lnTo>
                    <a:pt x="339" y="163"/>
                  </a:lnTo>
                  <a:lnTo>
                    <a:pt x="302" y="127"/>
                  </a:lnTo>
                  <a:lnTo>
                    <a:pt x="230" y="60"/>
                  </a:lnTo>
                  <a:lnTo>
                    <a:pt x="163" y="0"/>
                  </a:lnTo>
                  <a:lnTo>
                    <a:pt x="154" y="9"/>
                  </a:lnTo>
                  <a:lnTo>
                    <a:pt x="144" y="24"/>
                  </a:lnTo>
                  <a:lnTo>
                    <a:pt x="133" y="39"/>
                  </a:lnTo>
                  <a:lnTo>
                    <a:pt x="122" y="58"/>
                  </a:lnTo>
                  <a:lnTo>
                    <a:pt x="110" y="79"/>
                  </a:lnTo>
                  <a:lnTo>
                    <a:pt x="99" y="102"/>
                  </a:lnTo>
                  <a:lnTo>
                    <a:pt x="87" y="127"/>
                  </a:lnTo>
                  <a:lnTo>
                    <a:pt x="76" y="155"/>
                  </a:lnTo>
                  <a:lnTo>
                    <a:pt x="65" y="183"/>
                  </a:lnTo>
                  <a:lnTo>
                    <a:pt x="54" y="213"/>
                  </a:lnTo>
                  <a:lnTo>
                    <a:pt x="44" y="245"/>
                  </a:lnTo>
                  <a:lnTo>
                    <a:pt x="34" y="277"/>
                  </a:lnTo>
                  <a:lnTo>
                    <a:pt x="26" y="311"/>
                  </a:lnTo>
                  <a:lnTo>
                    <a:pt x="19" y="345"/>
                  </a:lnTo>
                  <a:lnTo>
                    <a:pt x="12" y="379"/>
                  </a:lnTo>
                  <a:lnTo>
                    <a:pt x="7" y="414"/>
                  </a:lnTo>
                  <a:lnTo>
                    <a:pt x="3" y="449"/>
                  </a:lnTo>
                  <a:lnTo>
                    <a:pt x="1" y="484"/>
                  </a:lnTo>
                  <a:lnTo>
                    <a:pt x="0" y="520"/>
                  </a:lnTo>
                  <a:lnTo>
                    <a:pt x="1" y="555"/>
                  </a:lnTo>
                  <a:lnTo>
                    <a:pt x="4" y="589"/>
                  </a:lnTo>
                  <a:lnTo>
                    <a:pt x="10" y="622"/>
                  </a:lnTo>
                  <a:lnTo>
                    <a:pt x="18" y="655"/>
                  </a:lnTo>
                  <a:lnTo>
                    <a:pt x="27" y="686"/>
                  </a:lnTo>
                  <a:lnTo>
                    <a:pt x="40" y="715"/>
                  </a:lnTo>
                  <a:lnTo>
                    <a:pt x="54" y="744"/>
                  </a:lnTo>
                  <a:lnTo>
                    <a:pt x="73" y="772"/>
                  </a:lnTo>
                  <a:lnTo>
                    <a:pt x="93" y="797"/>
                  </a:lnTo>
                  <a:lnTo>
                    <a:pt x="117" y="820"/>
                  </a:lnTo>
                  <a:lnTo>
                    <a:pt x="144" y="840"/>
                  </a:lnTo>
                  <a:lnTo>
                    <a:pt x="175" y="858"/>
                  </a:lnTo>
                  <a:lnTo>
                    <a:pt x="209" y="8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endParaRPr>
            </a:p>
          </p:txBody>
        </p:sp>
      </p:grpSp>
    </p:spTree>
    <p:extLst>
      <p:ext uri="{BB962C8B-B14F-4D97-AF65-F5344CB8AC3E}">
        <p14:creationId xmlns:p14="http://schemas.microsoft.com/office/powerpoint/2010/main" val="33906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B2F9581-B065-42DA-95CA-B0FB90AC28D4}"/>
              </a:ext>
            </a:extLst>
          </p:cNvPr>
          <p:cNvGrpSpPr/>
          <p:nvPr/>
        </p:nvGrpSpPr>
        <p:grpSpPr>
          <a:xfrm>
            <a:off x="3175665" y="1612292"/>
            <a:ext cx="4995717" cy="816129"/>
            <a:chOff x="438702" y="1072560"/>
            <a:chExt cx="4995717" cy="816129"/>
          </a:xfrm>
        </p:grpSpPr>
        <p:grpSp>
          <p:nvGrpSpPr>
            <p:cNvPr id="17" name="Group 16">
              <a:extLst>
                <a:ext uri="{FF2B5EF4-FFF2-40B4-BE49-F238E27FC236}">
                  <a16:creationId xmlns:a16="http://schemas.microsoft.com/office/drawing/2014/main" xmlns="" id="{B0EB16F1-8E56-4192-B3E7-6DC92DE14EBA}"/>
                </a:ext>
              </a:extLst>
            </p:cNvPr>
            <p:cNvGrpSpPr/>
            <p:nvPr/>
          </p:nvGrpSpPr>
          <p:grpSpPr>
            <a:xfrm>
              <a:off x="1608688" y="1072560"/>
              <a:ext cx="2595954" cy="553250"/>
              <a:chOff x="147980" y="1194480"/>
              <a:chExt cx="2595954" cy="553250"/>
            </a:xfrm>
          </p:grpSpPr>
          <p:sp>
            <p:nvSpPr>
              <p:cNvPr id="19" name="Rectangle: Rounded Corners 40">
                <a:extLst>
                  <a:ext uri="{FF2B5EF4-FFF2-40B4-BE49-F238E27FC236}">
                    <a16:creationId xmlns:a16="http://schemas.microsoft.com/office/drawing/2014/main" xmlns="" id="{E7D2A872-DF78-4201-BB53-53B1B085A5B9}"/>
                  </a:ext>
                </a:extLst>
              </p:cNvPr>
              <p:cNvSpPr/>
              <p:nvPr/>
            </p:nvSpPr>
            <p:spPr>
              <a:xfrm>
                <a:off x="147980" y="1194480"/>
                <a:ext cx="259595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Arial" panose="020B0604020202020204" pitchFamily="34" charset="0"/>
                    <a:cs typeface="Arial" panose="020B0604020202020204" pitchFamily="34" charset="0"/>
                  </a:rPr>
                  <a:t>Data Generation</a:t>
                </a:r>
                <a:endParaRPr lang="en-IN" sz="1200" b="1"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xmlns="" id="{1E1CE6E6-7AD6-47DE-BFAE-7D869381801D}"/>
                  </a:ext>
                </a:extLst>
              </p:cNvPr>
              <p:cNvCxnSpPr>
                <a:cxnSpLocks/>
              </p:cNvCxnSpPr>
              <p:nvPr/>
            </p:nvCxnSpPr>
            <p:spPr>
              <a:xfrm flipH="1">
                <a:off x="1445957" y="1434356"/>
                <a:ext cx="12596" cy="31337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grpSp>
        <p:sp>
          <p:nvSpPr>
            <p:cNvPr id="6" name="Rectangle: Rounded Corners 71">
              <a:extLst>
                <a:ext uri="{FF2B5EF4-FFF2-40B4-BE49-F238E27FC236}">
                  <a16:creationId xmlns:a16="http://schemas.microsoft.com/office/drawing/2014/main" xmlns="" id="{B11661E8-3F68-4E17-BC74-26AC22452908}"/>
                </a:ext>
              </a:extLst>
            </p:cNvPr>
            <p:cNvSpPr/>
            <p:nvPr/>
          </p:nvSpPr>
          <p:spPr>
            <a:xfrm>
              <a:off x="438702" y="1597906"/>
              <a:ext cx="4995717" cy="29078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Arial" panose="020B0604020202020204" pitchFamily="34" charset="0"/>
                  <a:cs typeface="Arial" panose="020B0604020202020204" pitchFamily="34" charset="0"/>
                </a:rPr>
                <a:t>Down Sampling for getting maximum OOS Classes</a:t>
              </a:r>
              <a:endParaRPr lang="en-IN" sz="1200" b="1" dirty="0">
                <a:latin typeface="Arial" panose="020B0604020202020204" pitchFamily="34" charset="0"/>
                <a:cs typeface="Arial" panose="020B0604020202020204" pitchFamily="34" charset="0"/>
              </a:endParaRPr>
            </a:p>
          </p:txBody>
        </p:sp>
      </p:grpSp>
      <p:cxnSp>
        <p:nvCxnSpPr>
          <p:cNvPr id="28" name="Straight Arrow Connector 27">
            <a:extLst>
              <a:ext uri="{FF2B5EF4-FFF2-40B4-BE49-F238E27FC236}">
                <a16:creationId xmlns:a16="http://schemas.microsoft.com/office/drawing/2014/main" xmlns="" id="{1E1CE6E6-7AD6-47DE-BFAE-7D869381801D}"/>
              </a:ext>
            </a:extLst>
          </p:cNvPr>
          <p:cNvCxnSpPr>
            <a:cxnSpLocks/>
          </p:cNvCxnSpPr>
          <p:nvPr/>
        </p:nvCxnSpPr>
        <p:spPr>
          <a:xfrm flipH="1">
            <a:off x="5641348" y="2428421"/>
            <a:ext cx="12596" cy="31337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29" name="Rectangle: Rounded Corners 40">
            <a:extLst>
              <a:ext uri="{FF2B5EF4-FFF2-40B4-BE49-F238E27FC236}">
                <a16:creationId xmlns:a16="http://schemas.microsoft.com/office/drawing/2014/main" xmlns="" id="{E7D2A872-DF78-4201-BB53-53B1B085A5B9}"/>
              </a:ext>
            </a:extLst>
          </p:cNvPr>
          <p:cNvSpPr/>
          <p:nvPr/>
        </p:nvSpPr>
        <p:spPr>
          <a:xfrm>
            <a:off x="4275917" y="2703434"/>
            <a:ext cx="259595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Arial" panose="020B0604020202020204" pitchFamily="34" charset="0"/>
                <a:cs typeface="Arial" panose="020B0604020202020204" pitchFamily="34" charset="0"/>
              </a:rPr>
              <a:t>Predictive </a:t>
            </a:r>
            <a:r>
              <a:rPr lang="en-IN" sz="1200" b="1" dirty="0" err="1" smtClean="0">
                <a:latin typeface="Arial" panose="020B0604020202020204" pitchFamily="34" charset="0"/>
                <a:cs typeface="Arial" panose="020B0604020202020204" pitchFamily="34" charset="0"/>
              </a:rPr>
              <a:t>Modeling</a:t>
            </a:r>
            <a:endParaRPr lang="en-IN" sz="1200" b="1" dirty="0">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xmlns="" id="{1E1CE6E6-7AD6-47DE-BFAE-7D869381801D}"/>
              </a:ext>
            </a:extLst>
          </p:cNvPr>
          <p:cNvCxnSpPr>
            <a:cxnSpLocks/>
          </p:cNvCxnSpPr>
          <p:nvPr/>
        </p:nvCxnSpPr>
        <p:spPr>
          <a:xfrm rot="2700000" flipH="1">
            <a:off x="5307328" y="2836611"/>
            <a:ext cx="12596" cy="75898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xmlns="" id="{1E1CE6E6-7AD6-47DE-BFAE-7D869381801D}"/>
              </a:ext>
            </a:extLst>
          </p:cNvPr>
          <p:cNvCxnSpPr>
            <a:cxnSpLocks/>
          </p:cNvCxnSpPr>
          <p:nvPr/>
        </p:nvCxnSpPr>
        <p:spPr>
          <a:xfrm rot="18900000">
            <a:off x="5852921" y="2836612"/>
            <a:ext cx="12596" cy="75898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35" name="Rectangle: Rounded Corners 40">
            <a:extLst>
              <a:ext uri="{FF2B5EF4-FFF2-40B4-BE49-F238E27FC236}">
                <a16:creationId xmlns:a16="http://schemas.microsoft.com/office/drawing/2014/main" xmlns="" id="{E7D2A872-DF78-4201-BB53-53B1B085A5B9}"/>
              </a:ext>
            </a:extLst>
          </p:cNvPr>
          <p:cNvSpPr/>
          <p:nvPr/>
        </p:nvSpPr>
        <p:spPr>
          <a:xfrm>
            <a:off x="3338756" y="3488903"/>
            <a:ext cx="1974870"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Arial" panose="020B0604020202020204" pitchFamily="34" charset="0"/>
                <a:cs typeface="Arial" panose="020B0604020202020204" pitchFamily="34" charset="0"/>
              </a:rPr>
              <a:t>ML Models</a:t>
            </a:r>
            <a:endParaRPr lang="en-IN" sz="1200" b="1" dirty="0">
              <a:latin typeface="Arial" panose="020B0604020202020204" pitchFamily="34" charset="0"/>
              <a:cs typeface="Arial" panose="020B0604020202020204" pitchFamily="34" charset="0"/>
            </a:endParaRPr>
          </a:p>
        </p:txBody>
      </p:sp>
      <p:sp>
        <p:nvSpPr>
          <p:cNvPr id="36" name="Rectangle: Rounded Corners 40">
            <a:extLst>
              <a:ext uri="{FF2B5EF4-FFF2-40B4-BE49-F238E27FC236}">
                <a16:creationId xmlns:a16="http://schemas.microsoft.com/office/drawing/2014/main" xmlns="" id="{E7D2A872-DF78-4201-BB53-53B1B085A5B9}"/>
              </a:ext>
            </a:extLst>
          </p:cNvPr>
          <p:cNvSpPr/>
          <p:nvPr/>
        </p:nvSpPr>
        <p:spPr>
          <a:xfrm>
            <a:off x="5831610" y="3488903"/>
            <a:ext cx="2595954" cy="4292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Imbalanced Class </a:t>
            </a:r>
            <a:r>
              <a:rPr lang="en-US" sz="1200" b="1" dirty="0" err="1" smtClean="0">
                <a:latin typeface="Arial" panose="020B0604020202020204" pitchFamily="34" charset="0"/>
                <a:cs typeface="Arial" panose="020B0604020202020204" pitchFamily="34" charset="0"/>
              </a:rPr>
              <a:t>Tensorflow</a:t>
            </a:r>
            <a:r>
              <a:rPr lang="en-US" sz="1200" b="1" dirty="0" smtClean="0">
                <a:latin typeface="Arial" panose="020B0604020202020204" pitchFamily="34" charset="0"/>
                <a:cs typeface="Arial" panose="020B0604020202020204" pitchFamily="34" charset="0"/>
              </a:rPr>
              <a:t> models</a:t>
            </a:r>
            <a:endParaRPr lang="en-IN" sz="1200" b="1"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xmlns="" id="{1E1CE6E6-7AD6-47DE-BFAE-7D869381801D}"/>
              </a:ext>
            </a:extLst>
          </p:cNvPr>
          <p:cNvCxnSpPr>
            <a:cxnSpLocks/>
          </p:cNvCxnSpPr>
          <p:nvPr/>
        </p:nvCxnSpPr>
        <p:spPr>
          <a:xfrm flipH="1">
            <a:off x="5673524" y="3943008"/>
            <a:ext cx="862390" cy="81333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xmlns="" id="{1E1CE6E6-7AD6-47DE-BFAE-7D869381801D}"/>
              </a:ext>
            </a:extLst>
          </p:cNvPr>
          <p:cNvCxnSpPr>
            <a:cxnSpLocks/>
          </p:cNvCxnSpPr>
          <p:nvPr/>
        </p:nvCxnSpPr>
        <p:spPr>
          <a:xfrm>
            <a:off x="4475299" y="3756021"/>
            <a:ext cx="1198224" cy="100032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3" name="Rectangle: Rounded Corners 40">
            <a:extLst>
              <a:ext uri="{FF2B5EF4-FFF2-40B4-BE49-F238E27FC236}">
                <a16:creationId xmlns:a16="http://schemas.microsoft.com/office/drawing/2014/main" xmlns="" id="{E7D2A872-DF78-4201-BB53-53B1B085A5B9}"/>
              </a:ext>
            </a:extLst>
          </p:cNvPr>
          <p:cNvSpPr/>
          <p:nvPr/>
        </p:nvSpPr>
        <p:spPr>
          <a:xfrm>
            <a:off x="4351949" y="4756342"/>
            <a:ext cx="259595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Predictions</a:t>
            </a:r>
            <a:endParaRPr lang="en-IN" sz="1200" b="1" dirty="0">
              <a:latin typeface="Arial" panose="020B0604020202020204" pitchFamily="34" charset="0"/>
              <a:cs typeface="Arial" panose="020B0604020202020204" pitchFamily="34" charset="0"/>
            </a:endParaRPr>
          </a:p>
        </p:txBody>
      </p:sp>
      <p:cxnSp>
        <p:nvCxnSpPr>
          <p:cNvPr id="45" name="Straight Arrow Connector 44">
            <a:extLst>
              <a:ext uri="{FF2B5EF4-FFF2-40B4-BE49-F238E27FC236}">
                <a16:creationId xmlns:a16="http://schemas.microsoft.com/office/drawing/2014/main" xmlns="" id="{1E1CE6E6-7AD6-47DE-BFAE-7D869381801D}"/>
              </a:ext>
            </a:extLst>
          </p:cNvPr>
          <p:cNvCxnSpPr>
            <a:cxnSpLocks/>
            <a:endCxn id="54" idx="3"/>
          </p:cNvCxnSpPr>
          <p:nvPr/>
        </p:nvCxnSpPr>
        <p:spPr>
          <a:xfrm flipH="1">
            <a:off x="3938062" y="5007126"/>
            <a:ext cx="1703288" cy="108835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xmlns="" id="{1E1CE6E6-7AD6-47DE-BFAE-7D869381801D}"/>
              </a:ext>
            </a:extLst>
          </p:cNvPr>
          <p:cNvCxnSpPr>
            <a:cxnSpLocks/>
            <a:endCxn id="55" idx="0"/>
          </p:cNvCxnSpPr>
          <p:nvPr/>
        </p:nvCxnSpPr>
        <p:spPr>
          <a:xfrm flipH="1">
            <a:off x="4698625" y="5013424"/>
            <a:ext cx="955322" cy="131896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xmlns="" id="{1E1CE6E6-7AD6-47DE-BFAE-7D869381801D}"/>
              </a:ext>
            </a:extLst>
          </p:cNvPr>
          <p:cNvCxnSpPr>
            <a:cxnSpLocks/>
            <a:endCxn id="60" idx="0"/>
          </p:cNvCxnSpPr>
          <p:nvPr/>
        </p:nvCxnSpPr>
        <p:spPr>
          <a:xfrm>
            <a:off x="5638574" y="5013424"/>
            <a:ext cx="970915" cy="1318963"/>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xmlns="" id="{1E1CE6E6-7AD6-47DE-BFAE-7D869381801D}"/>
              </a:ext>
            </a:extLst>
          </p:cNvPr>
          <p:cNvCxnSpPr>
            <a:cxnSpLocks/>
            <a:endCxn id="63" idx="1"/>
          </p:cNvCxnSpPr>
          <p:nvPr/>
        </p:nvCxnSpPr>
        <p:spPr>
          <a:xfrm>
            <a:off x="5636915" y="5007126"/>
            <a:ext cx="1899021" cy="108406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54" name="Rectangle: Rounded Corners 40">
            <a:extLst>
              <a:ext uri="{FF2B5EF4-FFF2-40B4-BE49-F238E27FC236}">
                <a16:creationId xmlns:a16="http://schemas.microsoft.com/office/drawing/2014/main" xmlns="" id="{E7D2A872-DF78-4201-BB53-53B1B085A5B9}"/>
              </a:ext>
            </a:extLst>
          </p:cNvPr>
          <p:cNvSpPr/>
          <p:nvPr/>
        </p:nvSpPr>
        <p:spPr>
          <a:xfrm>
            <a:off x="1799308" y="5975542"/>
            <a:ext cx="213875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OOS Probabilities</a:t>
            </a:r>
            <a:endParaRPr lang="en-IN" sz="1200" b="1" dirty="0">
              <a:latin typeface="Arial" panose="020B0604020202020204" pitchFamily="34" charset="0"/>
              <a:cs typeface="Arial" panose="020B0604020202020204" pitchFamily="34" charset="0"/>
            </a:endParaRPr>
          </a:p>
        </p:txBody>
      </p:sp>
      <p:sp>
        <p:nvSpPr>
          <p:cNvPr id="55" name="Rectangle: Rounded Corners 40">
            <a:extLst>
              <a:ext uri="{FF2B5EF4-FFF2-40B4-BE49-F238E27FC236}">
                <a16:creationId xmlns:a16="http://schemas.microsoft.com/office/drawing/2014/main" xmlns="" id="{E7D2A872-DF78-4201-BB53-53B1B085A5B9}"/>
              </a:ext>
            </a:extLst>
          </p:cNvPr>
          <p:cNvSpPr/>
          <p:nvPr/>
        </p:nvSpPr>
        <p:spPr>
          <a:xfrm>
            <a:off x="3791123" y="6332388"/>
            <a:ext cx="1815004" cy="32895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Optimum Production Count</a:t>
            </a:r>
            <a:endParaRPr lang="en-IN" sz="1200" b="1" dirty="0">
              <a:latin typeface="Arial" panose="020B0604020202020204" pitchFamily="34" charset="0"/>
              <a:cs typeface="Arial" panose="020B0604020202020204" pitchFamily="34" charset="0"/>
            </a:endParaRPr>
          </a:p>
        </p:txBody>
      </p:sp>
      <p:sp>
        <p:nvSpPr>
          <p:cNvPr id="60" name="Rectangle: Rounded Corners 40">
            <a:extLst>
              <a:ext uri="{FF2B5EF4-FFF2-40B4-BE49-F238E27FC236}">
                <a16:creationId xmlns:a16="http://schemas.microsoft.com/office/drawing/2014/main" xmlns="" id="{E7D2A872-DF78-4201-BB53-53B1B085A5B9}"/>
              </a:ext>
            </a:extLst>
          </p:cNvPr>
          <p:cNvSpPr/>
          <p:nvPr/>
        </p:nvSpPr>
        <p:spPr>
          <a:xfrm>
            <a:off x="5701987" y="6332387"/>
            <a:ext cx="181500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Reorder Point</a:t>
            </a:r>
            <a:endParaRPr lang="en-IN" sz="1200" b="1" dirty="0">
              <a:latin typeface="Arial" panose="020B0604020202020204" pitchFamily="34" charset="0"/>
              <a:cs typeface="Arial" panose="020B0604020202020204" pitchFamily="34" charset="0"/>
            </a:endParaRPr>
          </a:p>
        </p:txBody>
      </p:sp>
      <p:sp>
        <p:nvSpPr>
          <p:cNvPr id="63" name="Rectangle: Rounded Corners 40">
            <a:extLst>
              <a:ext uri="{FF2B5EF4-FFF2-40B4-BE49-F238E27FC236}">
                <a16:creationId xmlns:a16="http://schemas.microsoft.com/office/drawing/2014/main" xmlns="" id="{E7D2A872-DF78-4201-BB53-53B1B085A5B9}"/>
              </a:ext>
            </a:extLst>
          </p:cNvPr>
          <p:cNvSpPr/>
          <p:nvPr/>
        </p:nvSpPr>
        <p:spPr>
          <a:xfrm>
            <a:off x="7535936" y="5971249"/>
            <a:ext cx="1815004"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Actionable Insights</a:t>
            </a:r>
            <a:endParaRPr lang="en-IN" sz="1200" b="1" dirty="0">
              <a:latin typeface="Arial" panose="020B0604020202020204" pitchFamily="34" charset="0"/>
              <a:cs typeface="Arial" panose="020B0604020202020204" pitchFamily="34" charset="0"/>
            </a:endParaRPr>
          </a:p>
        </p:txBody>
      </p:sp>
      <p:sp>
        <p:nvSpPr>
          <p:cNvPr id="66" name="Title 1"/>
          <p:cNvSpPr>
            <a:spLocks noGrp="1"/>
          </p:cNvSpPr>
          <p:nvPr>
            <p:ph type="title"/>
          </p:nvPr>
        </p:nvSpPr>
        <p:spPr>
          <a:xfrm>
            <a:off x="912812" y="-152400"/>
            <a:ext cx="8686801" cy="1066800"/>
          </a:xfrm>
        </p:spPr>
        <p:txBody>
          <a:bodyPr/>
          <a:lstStyle/>
          <a:p>
            <a:r>
              <a:rPr lang="en-US" dirty="0" smtClean="0"/>
              <a:t>Model Architecture</a:t>
            </a:r>
            <a:endParaRPr lang="en-IN" dirty="0"/>
          </a:p>
        </p:txBody>
      </p:sp>
      <p:sp>
        <p:nvSpPr>
          <p:cNvPr id="73" name="Rectangle: Rounded Corners 40">
            <a:extLst>
              <a:ext uri="{FF2B5EF4-FFF2-40B4-BE49-F238E27FC236}">
                <a16:creationId xmlns:a16="http://schemas.microsoft.com/office/drawing/2014/main" xmlns="" id="{E7D2A872-DF78-4201-BB53-53B1B085A5B9}"/>
              </a:ext>
            </a:extLst>
          </p:cNvPr>
          <p:cNvSpPr/>
          <p:nvPr/>
        </p:nvSpPr>
        <p:spPr>
          <a:xfrm>
            <a:off x="3791124" y="1076156"/>
            <a:ext cx="3744812" cy="2398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latin typeface="Arial" panose="020B0604020202020204" pitchFamily="34" charset="0"/>
                <a:cs typeface="Arial" panose="020B0604020202020204" pitchFamily="34" charset="0"/>
              </a:rPr>
              <a:t>Demand forecasting from POS using LSTMs</a:t>
            </a:r>
            <a:endParaRPr lang="en-IN" sz="1200" b="1" dirty="0">
              <a:latin typeface="Arial" panose="020B0604020202020204" pitchFamily="34" charset="0"/>
              <a:cs typeface="Arial" panose="020B0604020202020204" pitchFamily="34" charset="0"/>
            </a:endParaRPr>
          </a:p>
        </p:txBody>
      </p:sp>
      <p:cxnSp>
        <p:nvCxnSpPr>
          <p:cNvPr id="74" name="Straight Arrow Connector 73">
            <a:extLst>
              <a:ext uri="{FF2B5EF4-FFF2-40B4-BE49-F238E27FC236}">
                <a16:creationId xmlns:a16="http://schemas.microsoft.com/office/drawing/2014/main" xmlns="" id="{1E1CE6E6-7AD6-47DE-BFAE-7D869381801D}"/>
              </a:ext>
            </a:extLst>
          </p:cNvPr>
          <p:cNvCxnSpPr>
            <a:cxnSpLocks/>
          </p:cNvCxnSpPr>
          <p:nvPr/>
        </p:nvCxnSpPr>
        <p:spPr>
          <a:xfrm flipH="1">
            <a:off x="5651066" y="1327275"/>
            <a:ext cx="12596" cy="313374"/>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79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5E-6 0 L 0.57982 0 " pathEditMode="relative" rAng="0" ptsTypes="AA">
                                      <p:cBhvr>
                                        <p:cTn id="6" dur="2000" fill="hold"/>
                                        <p:tgtEl>
                                          <p:spTgt spid="4"/>
                                        </p:tgtEl>
                                        <p:attrNameLst>
                                          <p:attrName>ppt_x</p:attrName>
                                          <p:attrName>ppt_y</p:attrName>
                                        </p:attrNameLst>
                                      </p:cBhvr>
                                      <p:rCtr x="289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Business strategy presentation.potx" id="{A5F13A6F-AB02-4A73-816C-34C20B6AA795}" vid="{DE7FCDCE-56F1-4731-A067-3AC58DCA2BCA}"/>
    </a:ext>
  </a:ext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2856</TotalTime>
  <Words>974</Words>
  <Application>Microsoft Office PowerPoint</Application>
  <PresentationFormat>Custom</PresentationFormat>
  <Paragraphs>121</Paragraphs>
  <Slides>18</Slides>
  <Notes>2</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Business strategy presentation</vt:lpstr>
      <vt:lpstr>Template PresentationGo</vt:lpstr>
      <vt:lpstr>  P&amp;G Global Innovation Challenge</vt:lpstr>
      <vt:lpstr>PowerPoint Presentation</vt:lpstr>
      <vt:lpstr>Data Insights</vt:lpstr>
      <vt:lpstr>Operational Losses due to OOS</vt:lpstr>
      <vt:lpstr>Strategic Losses due to OOS</vt:lpstr>
      <vt:lpstr>PowerPoint Presentation</vt:lpstr>
      <vt:lpstr>Changing Demand Types in Product Life Cycle</vt:lpstr>
      <vt:lpstr>PowerPoint Presentation</vt:lpstr>
      <vt:lpstr>Model Architecture</vt:lpstr>
      <vt:lpstr>PowerPoint Presentation</vt:lpstr>
      <vt:lpstr>Actionable Insights Generation</vt:lpstr>
      <vt:lpstr>Precision Recall Curves</vt:lpstr>
      <vt:lpstr>Precision Recall Curves</vt:lpstr>
      <vt:lpstr>ROC &amp; AUC Scores for various Models</vt:lpstr>
      <vt:lpstr>Why Sensitivity?</vt:lpstr>
      <vt:lpstr>Improving Sensitivity &amp; Specificity</vt:lpstr>
      <vt:lpstr>SWOT Analysis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P&amp;G Global Innovation Challenge</dc:title>
  <cp:lastModifiedBy>Pawan</cp:lastModifiedBy>
  <cp:revision>49</cp:revision>
  <dcterms:created xsi:type="dcterms:W3CDTF">2019-03-06T10:41:39Z</dcterms:created>
  <dcterms:modified xsi:type="dcterms:W3CDTF">2020-05-24T18:21:28Z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