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808785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808785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satOff val="1848"/>
              <a:lumOff val="-15262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6">
                  <a:satOff val="1848"/>
                  <a:lumOff val="-15262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6">
                  <a:satOff val="1848"/>
                  <a:lumOff val="-15262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0" cap="flat">
              <a:noFill/>
              <a:miter lim="400000"/>
            </a:ln>
          </a:left>
          <a:right>
            <a:ln w="0" cap="flat">
              <a:noFill/>
              <a:miter lim="400000"/>
            </a:ln>
          </a:right>
          <a:top>
            <a:ln w="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0" cap="flat">
              <a:noFill/>
              <a:miter lim="400000"/>
            </a:ln>
          </a:insideH>
          <a:insideV>
            <a:ln w="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08785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5E6E5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A5F5E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BEBEB"/>
          </a:solidFill>
        </a:fill>
      </a:tcStyle>
    </a:band2H>
    <a:firstCo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E5E6E5"/>
          </a:solidFill>
        </a:fill>
      </a:tcStyle>
    </a:firstCol>
    <a:lastRow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CCCCCC"/>
          </a:solidFill>
        </a:fill>
      </a:tcStyle>
    </a:lastRow>
    <a:firstRow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CCCCC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5A5F5E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5A5F5E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5A5F5E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4" d="100"/>
          <a:sy n="84" d="100"/>
        </p:scale>
        <p:origin x="-1288" y="-128"/>
      </p:cViewPr>
      <p:guideLst>
        <p:guide orient="horz" pos="3072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57084464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ítulo y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355600" y="2044700"/>
            <a:ext cx="12293600" cy="32385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355600" y="5270500"/>
            <a:ext cx="12293600" cy="12954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</a:lvl1pPr>
            <a:lvl2pPr marL="0" indent="228600" algn="ctr">
              <a:spcBef>
                <a:spcPts val="0"/>
              </a:spcBef>
              <a:buSzTx/>
              <a:buNone/>
            </a:lvl2pPr>
            <a:lvl3pPr marL="0" indent="457200" algn="ctr">
              <a:spcBef>
                <a:spcPts val="0"/>
              </a:spcBef>
              <a:buSzTx/>
              <a:buNone/>
            </a:lvl3pPr>
            <a:lvl4pPr marL="0" indent="685800" algn="ctr">
              <a:spcBef>
                <a:spcPts val="0"/>
              </a:spcBef>
              <a:buSzTx/>
              <a:buNone/>
            </a:lvl4pPr>
            <a:lvl5pPr marL="0" indent="914400" algn="ctr">
              <a:spcBef>
                <a:spcPts val="0"/>
              </a:spcBef>
              <a:buSzTx/>
              <a:buNone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i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1270000" y="5689600"/>
            <a:ext cx="10464800" cy="5080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800"/>
            </a:lvl1pPr>
          </a:lstStyle>
          <a:p>
            <a:r>
              <a:t>– Juan López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1270000" y="4152900"/>
            <a:ext cx="10464800" cy="647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“Escribir una cita aquí”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 (horizont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1346200" y="520700"/>
            <a:ext cx="10388600" cy="5860236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1270000" y="6908800"/>
            <a:ext cx="10464800" cy="12827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</a:lvl1pPr>
            <a:lvl2pPr marL="0" indent="228600" algn="ctr">
              <a:spcBef>
                <a:spcPts val="0"/>
              </a:spcBef>
              <a:buSzTx/>
              <a:buNone/>
            </a:lvl2pPr>
            <a:lvl3pPr marL="0" indent="457200" algn="ctr">
              <a:spcBef>
                <a:spcPts val="0"/>
              </a:spcBef>
              <a:buSzTx/>
              <a:buNone/>
            </a:lvl3pPr>
            <a:lvl4pPr marL="0" indent="685800" algn="ctr">
              <a:spcBef>
                <a:spcPts val="0"/>
              </a:spcBef>
              <a:buSzTx/>
              <a:buNone/>
            </a:lvl4pPr>
            <a:lvl5pPr marL="0" indent="914400" algn="ctr">
              <a:spcBef>
                <a:spcPts val="0"/>
              </a:spcBef>
              <a:buSzTx/>
              <a:buNone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ulo (centr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355600" y="3251200"/>
            <a:ext cx="12293600" cy="32385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 (vertic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6705600" y="609600"/>
            <a:ext cx="5359400" cy="77597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355600" y="1016000"/>
            <a:ext cx="5892800" cy="38862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355600" y="4889500"/>
            <a:ext cx="5892800" cy="38862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</a:lvl1pPr>
            <a:lvl2pPr marL="0" indent="228600" algn="ctr">
              <a:spcBef>
                <a:spcPts val="0"/>
              </a:spcBef>
              <a:buSzTx/>
              <a:buNone/>
            </a:lvl2pPr>
            <a:lvl3pPr marL="0" indent="457200" algn="ctr">
              <a:spcBef>
                <a:spcPts val="0"/>
              </a:spcBef>
              <a:buSzTx/>
              <a:buNone/>
            </a:lvl3pPr>
            <a:lvl4pPr marL="0" indent="685800" algn="ctr">
              <a:spcBef>
                <a:spcPts val="0"/>
              </a:spcBef>
              <a:buSzTx/>
              <a:buNone/>
            </a:lvl4pPr>
            <a:lvl5pPr marL="0" indent="914400" algn="ctr">
              <a:spcBef>
                <a:spcPts val="0"/>
              </a:spcBef>
              <a:buSzTx/>
              <a:buNone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ulo (arriba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ulo y viñe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520700" indent="-520700">
              <a:lnSpc>
                <a:spcPct val="120000"/>
              </a:lnSpc>
              <a:spcBef>
                <a:spcPts val="4600"/>
              </a:spcBef>
              <a:defRPr sz="4600"/>
            </a:lvl1pPr>
            <a:lvl2pPr marL="1041400" indent="-520700">
              <a:lnSpc>
                <a:spcPct val="120000"/>
              </a:lnSpc>
              <a:spcBef>
                <a:spcPts val="4600"/>
              </a:spcBef>
              <a:defRPr sz="4600"/>
            </a:lvl2pPr>
            <a:lvl3pPr marL="1562100" indent="-520700">
              <a:lnSpc>
                <a:spcPct val="120000"/>
              </a:lnSpc>
              <a:spcBef>
                <a:spcPts val="4600"/>
              </a:spcBef>
              <a:defRPr sz="4600"/>
            </a:lvl3pPr>
            <a:lvl4pPr marL="2082800" indent="-520700">
              <a:lnSpc>
                <a:spcPct val="120000"/>
              </a:lnSpc>
              <a:spcBef>
                <a:spcPts val="4600"/>
              </a:spcBef>
              <a:defRPr sz="4600"/>
            </a:lvl4pPr>
            <a:lvl5pPr marL="2603500" indent="-520700">
              <a:lnSpc>
                <a:spcPct val="120000"/>
              </a:lnSpc>
              <a:spcBef>
                <a:spcPts val="4600"/>
              </a:spcBef>
              <a:defRPr sz="4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ulo, viñetas y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6870700" y="2781300"/>
            <a:ext cx="5283200" cy="6184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355600" y="2730500"/>
            <a:ext cx="5892800" cy="62992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iñe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762000" y="762000"/>
            <a:ext cx="11468100" cy="8216900"/>
          </a:xfrm>
          <a:prstGeom prst="rect">
            <a:avLst/>
          </a:prstGeom>
        </p:spPr>
        <p:txBody>
          <a:bodyPr/>
          <a:lstStyle>
            <a:lvl1pPr marL="520700" indent="-520700">
              <a:lnSpc>
                <a:spcPct val="120000"/>
              </a:lnSpc>
              <a:spcBef>
                <a:spcPts val="4600"/>
              </a:spcBef>
              <a:defRPr sz="4600"/>
            </a:lvl1pPr>
            <a:lvl2pPr marL="1041400" indent="-520700">
              <a:lnSpc>
                <a:spcPct val="120000"/>
              </a:lnSpc>
              <a:spcBef>
                <a:spcPts val="4600"/>
              </a:spcBef>
              <a:defRPr sz="4600"/>
            </a:lvl2pPr>
            <a:lvl3pPr marL="1562100" indent="-520700">
              <a:lnSpc>
                <a:spcPct val="120000"/>
              </a:lnSpc>
              <a:spcBef>
                <a:spcPts val="4600"/>
              </a:spcBef>
              <a:defRPr sz="4600"/>
            </a:lvl3pPr>
            <a:lvl4pPr marL="2082800" indent="-520700">
              <a:lnSpc>
                <a:spcPct val="120000"/>
              </a:lnSpc>
              <a:spcBef>
                <a:spcPts val="4600"/>
              </a:spcBef>
              <a:defRPr sz="4600"/>
            </a:lvl4pPr>
            <a:lvl5pPr marL="2603500" indent="-520700">
              <a:lnSpc>
                <a:spcPct val="120000"/>
              </a:lnSpc>
              <a:spcBef>
                <a:spcPts val="4600"/>
              </a:spcBef>
              <a:defRPr sz="4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 f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6654800" y="5029200"/>
            <a:ext cx="5803900" cy="421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6664613" y="508000"/>
            <a:ext cx="5803901" cy="421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533400" y="508000"/>
            <a:ext cx="5808231" cy="8737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355600" y="254000"/>
            <a:ext cx="12293600" cy="24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355600" y="2730500"/>
            <a:ext cx="12293600" cy="629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6324599" y="9271000"/>
            <a:ext cx="342901" cy="355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fld id="{86CB4B4D-7CA3-9044-876B-883B54F8677D}" type="slidenum">
              <a:t>‹Nr.›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xmlns:p14="http://schemas.microsoft.com/office/powerpoint/2010/main"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all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all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all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all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all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all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all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all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all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9pPr>
    </p:titleStyle>
    <p:bodyStyle>
      <a:lvl1pPr marL="4318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1pPr>
      <a:lvl2pPr marL="8636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2pPr>
      <a:lvl3pPr marL="12954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3pPr>
      <a:lvl4pPr marL="17272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4pPr>
      <a:lvl5pPr marL="21590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5pPr>
      <a:lvl6pPr marL="25908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6pPr>
      <a:lvl7pPr marL="30226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7pPr>
      <a:lvl8pPr marL="34544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8pPr>
      <a:lvl9pPr marL="38862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linkeddata.es/grupo10/ontology/Farmacias" TargetMode="External"/><Relationship Id="rId4" Type="http://schemas.openxmlformats.org/officeDocument/2006/relationships/hyperlink" Target="http://linkeddata.es/grupo10/ontology/Farmacias%23TurnoDeGuardia" TargetMode="External"/><Relationship Id="rId5" Type="http://schemas.openxmlformats.org/officeDocument/2006/relationships/hyperlink" Target="http://linkeddata.es/grupo10/resource/farmacia/102" TargetMode="External"/><Relationship Id="rId1" Type="http://schemas.openxmlformats.org/officeDocument/2006/relationships/slideLayout" Target="../slideLayouts/slideLayout6.xml"/><Relationship Id="rId2" Type="http://schemas.openxmlformats.org/officeDocument/2006/relationships/hyperlink" Target="http://linkeddata.es/grupo10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destinoc-cp159.wordpresstemporal.com/ld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farmacias de guardia de madrid</a:t>
            </a:r>
          </a:p>
        </p:txBody>
      </p:sp>
      <p:sp>
        <p:nvSpPr>
          <p:cNvPr id="120" name="Shape 120"/>
          <p:cNvSpPr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Linked Data - Grupo 10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/>
          </p:cNvSpPr>
          <p:nvPr>
            <p:ph type="title"/>
          </p:nvPr>
        </p:nvSpPr>
        <p:spPr>
          <a:xfrm>
            <a:off x="355600" y="254000"/>
            <a:ext cx="12293600" cy="1473200"/>
          </a:xfrm>
          <a:prstGeom prst="rect">
            <a:avLst/>
          </a:prstGeom>
        </p:spPr>
        <p:txBody>
          <a:bodyPr/>
          <a:lstStyle/>
          <a:p>
            <a:r>
              <a:t>Datos originales</a:t>
            </a:r>
          </a:p>
        </p:txBody>
      </p:sp>
      <p:sp>
        <p:nvSpPr>
          <p:cNvPr id="123" name="Shape 123"/>
          <p:cNvSpPr>
            <a:spLocks noGrp="1"/>
          </p:cNvSpPr>
          <p:nvPr>
            <p:ph type="body" idx="1"/>
          </p:nvPr>
        </p:nvSpPr>
        <p:spPr>
          <a:xfrm>
            <a:off x="355600" y="1841500"/>
            <a:ext cx="12293600" cy="7188200"/>
          </a:xfrm>
          <a:prstGeom prst="rect">
            <a:avLst/>
          </a:prstGeom>
        </p:spPr>
        <p:txBody>
          <a:bodyPr anchor="t"/>
          <a:lstStyle/>
          <a:p>
            <a:pPr marL="0" indent="0" algn="ctr">
              <a:lnSpc>
                <a:spcPct val="100000"/>
              </a:lnSpc>
              <a:spcBef>
                <a:spcPts val="4500"/>
              </a:spcBef>
              <a:buSzTx/>
              <a:buNone/>
            </a:pPr>
            <a:r>
              <a:t>turnosmadrid_guardia.csv</a:t>
            </a:r>
          </a:p>
          <a:p>
            <a:pPr>
              <a:lnSpc>
                <a:spcPct val="50000"/>
              </a:lnSpc>
              <a:spcBef>
                <a:spcPts val="4500"/>
              </a:spcBef>
            </a:pPr>
            <a:r>
              <a:t>Ayuntamiento de Madrid</a:t>
            </a:r>
          </a:p>
          <a:p>
            <a:pPr>
              <a:lnSpc>
                <a:spcPct val="50000"/>
              </a:lnSpc>
              <a:spcBef>
                <a:spcPts val="4500"/>
              </a:spcBef>
            </a:pPr>
            <a:r>
              <a:t>Actualizaciones mensuales – Octubre</a:t>
            </a:r>
          </a:p>
          <a:p>
            <a:pPr>
              <a:lnSpc>
                <a:spcPct val="50000"/>
              </a:lnSpc>
              <a:spcBef>
                <a:spcPts val="4500"/>
              </a:spcBef>
            </a:pPr>
            <a:r>
              <a:t>Licencia:</a:t>
            </a:r>
          </a:p>
          <a:p>
            <a:pPr marL="0" lvl="3" indent="685800">
              <a:lnSpc>
                <a:spcPct val="50000"/>
              </a:lnSpc>
              <a:spcBef>
                <a:spcPts val="4500"/>
              </a:spcBef>
              <a:buSzTx/>
              <a:buNone/>
              <a:defRPr sz="3600"/>
            </a:pPr>
            <a:r>
              <a:t>- Fines comerciales o no comerciales.</a:t>
            </a:r>
          </a:p>
          <a:p>
            <a:pPr marL="0" lvl="3" indent="685800">
              <a:lnSpc>
                <a:spcPct val="50000"/>
              </a:lnSpc>
              <a:spcBef>
                <a:spcPts val="4500"/>
              </a:spcBef>
              <a:buSzTx/>
              <a:buNone/>
              <a:defRPr sz="3600"/>
            </a:pPr>
            <a:r>
              <a:t>- Copia, difusión o modificación.</a:t>
            </a:r>
          </a:p>
          <a:p>
            <a:pPr marL="0" lvl="3" indent="685800">
              <a:lnSpc>
                <a:spcPct val="50000"/>
              </a:lnSpc>
              <a:spcBef>
                <a:spcPts val="4500"/>
              </a:spcBef>
              <a:buSzTx/>
              <a:buNone/>
              <a:defRPr sz="3600"/>
            </a:pPr>
            <a:r>
              <a:t>- Debe citarse la fuente de los datos.</a:t>
            </a:r>
          </a:p>
          <a:p>
            <a:pPr marL="0" lvl="3" indent="685800">
              <a:lnSpc>
                <a:spcPct val="50000"/>
              </a:lnSpc>
              <a:spcBef>
                <a:spcPts val="4500"/>
              </a:spcBef>
              <a:buSzTx/>
              <a:buNone/>
              <a:defRPr sz="3600"/>
            </a:pPr>
            <a:r>
              <a:t>- Mencionar fecha de última actualización.</a:t>
            </a:r>
          </a:p>
        </p:txBody>
      </p:sp>
    </p:spTree>
  </p:cSld>
  <p:clrMapOvr>
    <a:masterClrMapping/>
  </p:clrMapOvr>
  <p:transition xmlns:p14="http://schemas.microsoft.com/office/powerpoint/2010/main"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/>
          </p:cNvSpPr>
          <p:nvPr>
            <p:ph type="title"/>
          </p:nvPr>
        </p:nvSpPr>
        <p:spPr>
          <a:xfrm>
            <a:off x="355600" y="254000"/>
            <a:ext cx="12293600" cy="1473200"/>
          </a:xfrm>
          <a:prstGeom prst="rect">
            <a:avLst/>
          </a:prstGeom>
        </p:spPr>
        <p:txBody>
          <a:bodyPr/>
          <a:lstStyle/>
          <a:p>
            <a:r>
              <a:t>DATOS ORIGINALES</a:t>
            </a:r>
          </a:p>
        </p:txBody>
      </p:sp>
      <p:sp>
        <p:nvSpPr>
          <p:cNvPr id="126" name="Shape 126"/>
          <p:cNvSpPr>
            <a:spLocks noGrp="1"/>
          </p:cNvSpPr>
          <p:nvPr>
            <p:ph type="body" idx="1"/>
          </p:nvPr>
        </p:nvSpPr>
        <p:spPr>
          <a:xfrm>
            <a:off x="355600" y="2311400"/>
            <a:ext cx="12293600" cy="6959600"/>
          </a:xfrm>
          <a:prstGeom prst="rect">
            <a:avLst/>
          </a:prstGeom>
        </p:spPr>
        <p:txBody>
          <a:bodyPr anchor="t"/>
          <a:lstStyle>
            <a:lvl1pPr>
              <a:lnSpc>
                <a:spcPct val="50000"/>
              </a:lnSpc>
              <a:spcBef>
                <a:spcPts val="4500"/>
              </a:spcBef>
            </a:lvl1pPr>
          </a:lstStyle>
          <a:p>
            <a:r>
              <a:t>Estructura de los datos</a:t>
            </a:r>
          </a:p>
        </p:txBody>
      </p:sp>
      <p:graphicFrame>
        <p:nvGraphicFramePr>
          <p:cNvPr id="127" name="Table 127"/>
          <p:cNvGraphicFramePr/>
          <p:nvPr/>
        </p:nvGraphicFramePr>
        <p:xfrm>
          <a:off x="1905000" y="3657600"/>
          <a:ext cx="9753600" cy="459232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3251200"/>
                <a:gridCol w="3251200"/>
                <a:gridCol w="3251200"/>
              </a:tblGrid>
              <a:tr h="533400"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FFFFFF"/>
                          </a:solidFill>
                        </a:rPr>
                        <a:t>Columna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FFFFFF"/>
                          </a:solidFill>
                        </a:rPr>
                        <a:t>Tipo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FFFFFF"/>
                          </a:solidFill>
                        </a:rPr>
                        <a:t>Ejemplo</a:t>
                      </a:r>
                    </a:p>
                  </a:txBody>
                  <a:tcPr marL="50800" marR="50800" marT="50800" marB="50800" anchor="ctr" horzOverflow="overflow"/>
                </a:tc>
              </a:tr>
              <a:tr h="533400"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Localidad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String (6)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Madrid</a:t>
                      </a:r>
                    </a:p>
                  </a:txBody>
                  <a:tcPr marL="50800" marR="50800" marT="50800" marB="50800" anchor="ctr" horzOverflow="overflow"/>
                </a:tc>
              </a:tr>
              <a:tr h="533400"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Barrio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String (6-29)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ARAVACA</a:t>
                      </a:r>
                    </a:p>
                  </a:txBody>
                  <a:tcPr marL="50800" marR="50800" marT="50800" marB="50800" anchor="ctr" horzOverflow="overflow"/>
                </a:tc>
              </a:tr>
              <a:tr h="533400"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Fecha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Date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01/10/2015</a:t>
                      </a:r>
                    </a:p>
                  </a:txBody>
                  <a:tcPr marL="50800" marR="50800" marT="50800" marB="50800" anchor="ctr" horzOverflow="overflow"/>
                </a:tc>
              </a:tr>
              <a:tr h="533400"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Farmacia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String(1-5)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1295</a:t>
                      </a:r>
                    </a:p>
                  </a:txBody>
                  <a:tcPr marL="50800" marR="50800" marT="50800" marB="50800" anchor="ctr" horzOverflow="overflow"/>
                </a:tc>
              </a:tr>
              <a:tr h="533400"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Dirección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String (12-81)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900">
                          <a:solidFill>
                            <a:srgbClr val="5A5F5E"/>
                          </a:solidFill>
                        </a:rPr>
                        <a:t>CL BLANCA DE CASTILLA, 11</a:t>
                      </a:r>
                    </a:p>
                  </a:txBody>
                  <a:tcPr marL="50800" marR="50800" marT="50800" marB="50800" anchor="ctr" horzOverflow="overflow"/>
                </a:tc>
              </a:tr>
              <a:tr h="660400"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Duración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Choice(5)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900">
                          <a:solidFill>
                            <a:srgbClr val="5A5F5E"/>
                          </a:solidFill>
                        </a:rPr>
                        <a:t>SERVICIO 24 HORAS (DE 9'30 A 9'30)</a:t>
                      </a:r>
                    </a:p>
                  </a:txBody>
                  <a:tcPr marL="50800" marR="50800" marT="50800" marB="50800" anchor="ctr" horzOverflow="overflow"/>
                </a:tc>
              </a:tr>
              <a:tr h="533400"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Teléfono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String(7)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3070836</a:t>
                      </a:r>
                    </a:p>
                  </a:txBody>
                  <a:tcPr marL="50800" marR="50800" marT="50800" marB="50800" anchor="ctr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>
            <a:spLocks noGrp="1"/>
          </p:cNvSpPr>
          <p:nvPr>
            <p:ph type="title"/>
          </p:nvPr>
        </p:nvSpPr>
        <p:spPr>
          <a:xfrm>
            <a:off x="355600" y="254000"/>
            <a:ext cx="12293600" cy="1473200"/>
          </a:xfrm>
          <a:prstGeom prst="rect">
            <a:avLst/>
          </a:prstGeom>
        </p:spPr>
        <p:txBody>
          <a:bodyPr/>
          <a:lstStyle/>
          <a:p>
            <a:r>
              <a:t>ESTRATEGIA DE NOMBRADO</a:t>
            </a:r>
          </a:p>
        </p:txBody>
      </p:sp>
      <p:sp>
        <p:nvSpPr>
          <p:cNvPr id="130" name="Shape 130"/>
          <p:cNvSpPr>
            <a:spLocks noGrp="1"/>
          </p:cNvSpPr>
          <p:nvPr>
            <p:ph type="body" idx="1"/>
          </p:nvPr>
        </p:nvSpPr>
        <p:spPr>
          <a:xfrm>
            <a:off x="355600" y="2324100"/>
            <a:ext cx="12293600" cy="6705600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marL="494665" indent="-494665" defTabSz="554990">
              <a:lnSpc>
                <a:spcPct val="150000"/>
              </a:lnSpc>
              <a:spcBef>
                <a:spcPts val="4200"/>
              </a:spcBef>
              <a:defRPr sz="4370"/>
            </a:pPr>
            <a:r>
              <a:rPr dirty="0"/>
              <a:t>URI base: </a:t>
            </a:r>
            <a:r>
              <a:rPr sz="2850" dirty="0"/>
              <a:t>http://linkeddata.es/grupo10/</a:t>
            </a:r>
            <a:endParaRPr sz="2850" dirty="0">
              <a:hlinkClick r:id="rId2"/>
            </a:endParaRPr>
          </a:p>
          <a:p>
            <a:pPr marL="494665" indent="-494665" defTabSz="554990">
              <a:lnSpc>
                <a:spcPct val="100000"/>
              </a:lnSpc>
              <a:spcBef>
                <a:spcPts val="4200"/>
              </a:spcBef>
              <a:defRPr sz="4370"/>
            </a:pPr>
            <a:r>
              <a:rPr dirty="0"/>
              <a:t>Ontología: </a:t>
            </a:r>
            <a:r>
              <a:rPr sz="2850" dirty="0"/>
              <a:t>http://linkeddata.es/grupo10/ontology/Farmacias#</a:t>
            </a:r>
            <a:endParaRPr sz="2850" dirty="0">
              <a:hlinkClick r:id="rId3"/>
            </a:endParaRPr>
          </a:p>
          <a:p>
            <a:pPr marL="0" lvl="2" indent="434340" defTabSz="554990">
              <a:lnSpc>
                <a:spcPct val="125000"/>
              </a:lnSpc>
              <a:spcBef>
                <a:spcPts val="1400"/>
              </a:spcBef>
              <a:buSzTx/>
              <a:buNone/>
              <a:defRPr sz="4370"/>
            </a:pPr>
            <a:r>
              <a:rPr dirty="0"/>
              <a:t>- Ejemplo: </a:t>
            </a:r>
            <a:r>
              <a:rPr sz="2400" dirty="0"/>
              <a:t>http://linkeddata.es/grupo10/ontology/Farmacias#TurnoDeGuardia</a:t>
            </a:r>
            <a:endParaRPr sz="2800" dirty="0">
              <a:hlinkClick r:id="rId4"/>
            </a:endParaRPr>
          </a:p>
          <a:p>
            <a:pPr marL="494665" indent="-494665" defTabSz="554990">
              <a:lnSpc>
                <a:spcPct val="100000"/>
              </a:lnSpc>
              <a:spcBef>
                <a:spcPts val="4200"/>
              </a:spcBef>
              <a:defRPr sz="4370"/>
            </a:pPr>
            <a:r>
              <a:rPr dirty="0"/>
              <a:t>Instancias: </a:t>
            </a:r>
            <a:r>
              <a:rPr sz="2850" dirty="0"/>
              <a:t>http://linkeddata.es/grupo10/resource/</a:t>
            </a:r>
            <a:endParaRPr sz="2850" u="sng" dirty="0"/>
          </a:p>
          <a:p>
            <a:pPr marL="0" lvl="2" indent="434340" defTabSz="554990">
              <a:lnSpc>
                <a:spcPct val="125000"/>
              </a:lnSpc>
              <a:spcBef>
                <a:spcPts val="1400"/>
              </a:spcBef>
              <a:buSzTx/>
              <a:buNone/>
              <a:defRPr sz="4370"/>
            </a:pPr>
            <a:r>
              <a:rPr dirty="0"/>
              <a:t>- Ejemplo:</a:t>
            </a:r>
            <a:r>
              <a:rPr sz="2850" dirty="0"/>
              <a:t> </a:t>
            </a:r>
            <a:r>
              <a:rPr sz="2375" dirty="0"/>
              <a:t>http://linkeddata.es/grupo10/resource/farmacia/102</a:t>
            </a:r>
            <a:endParaRPr sz="2375" dirty="0">
              <a:hlinkClick r:id="rId5"/>
            </a:endParaRPr>
          </a:p>
          <a:p>
            <a:pPr marL="0" lvl="2" indent="434340" defTabSz="554990">
              <a:lnSpc>
                <a:spcPct val="125000"/>
              </a:lnSpc>
              <a:spcBef>
                <a:spcPts val="1400"/>
              </a:spcBef>
              <a:buSzTx/>
              <a:buNone/>
              <a:defRPr sz="4370"/>
            </a:pPr>
            <a:r>
              <a:rPr dirty="0"/>
              <a:t>- Ejemplo: </a:t>
            </a:r>
            <a:r>
              <a:rPr sz="2375" dirty="0"/>
              <a:t>http://linkeddata.es/grupo10/resource/distrito/Moncloa</a:t>
            </a:r>
          </a:p>
        </p:txBody>
      </p:sp>
    </p:spTree>
  </p:cSld>
  <p:clrMapOvr>
    <a:masterClrMapping/>
  </p:clrMapOvr>
  <p:transition xmlns:p14="http://schemas.microsoft.com/office/powerpoint/2010/main"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/>
          </p:cNvSpPr>
          <p:nvPr>
            <p:ph type="title"/>
          </p:nvPr>
        </p:nvSpPr>
        <p:spPr>
          <a:xfrm>
            <a:off x="355600" y="254000"/>
            <a:ext cx="12293600" cy="1473200"/>
          </a:xfrm>
          <a:prstGeom prst="rect">
            <a:avLst/>
          </a:prstGeom>
        </p:spPr>
        <p:txBody>
          <a:bodyPr/>
          <a:lstStyle/>
          <a:p>
            <a:r>
              <a:t>VOCABULARIO INICIAL</a:t>
            </a:r>
          </a:p>
        </p:txBody>
      </p:sp>
      <p:pic>
        <p:nvPicPr>
          <p:cNvPr id="133" name="Ontology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05000" y="3454400"/>
            <a:ext cx="9438527" cy="3657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>
            <a:spLocks noGrp="1"/>
          </p:cNvSpPr>
          <p:nvPr>
            <p:ph type="title"/>
          </p:nvPr>
        </p:nvSpPr>
        <p:spPr>
          <a:xfrm>
            <a:off x="355600" y="254000"/>
            <a:ext cx="12293600" cy="1473200"/>
          </a:xfrm>
          <a:prstGeom prst="rect">
            <a:avLst/>
          </a:prstGeom>
        </p:spPr>
        <p:txBody>
          <a:bodyPr/>
          <a:lstStyle/>
          <a:p>
            <a:r>
              <a:t>VOCABULARIO FINAL</a:t>
            </a:r>
          </a:p>
        </p:txBody>
      </p:sp>
      <p:pic>
        <p:nvPicPr>
          <p:cNvPr id="136" name="OntologyUpdated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73100" y="1581999"/>
            <a:ext cx="9728200" cy="7750625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137" name="Table 137"/>
          <p:cNvGraphicFramePr/>
          <p:nvPr/>
        </p:nvGraphicFramePr>
        <p:xfrm>
          <a:off x="11391900" y="4229100"/>
          <a:ext cx="1257300" cy="1911298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381000"/>
                <a:gridCol w="876300"/>
              </a:tblGrid>
              <a:tr h="355600">
                <a:tc>
                  <a:txBody>
                    <a:bodyPr/>
                    <a:lstStyle/>
                    <a:p>
                      <a:pPr>
                        <a:defRPr sz="1736"/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chemeClr val="accent5">
                        <a:hueOff val="-608019"/>
                        <a:satOff val="-16379"/>
                        <a:lumOff val="2512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736">
                          <a:solidFill>
                            <a:srgbClr val="5A5F5E"/>
                          </a:solidFill>
                        </a:rPr>
                        <a:t>schema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>
                        <a:defRPr sz="1736"/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736"/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355600">
                <a:tc>
                  <a:txBody>
                    <a:bodyPr/>
                    <a:lstStyle/>
                    <a:p>
                      <a:pPr>
                        <a:defRPr sz="1736"/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86CD4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736">
                          <a:solidFill>
                            <a:srgbClr val="5A5F5E"/>
                          </a:solidFill>
                        </a:rPr>
                        <a:t>dbpedia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>
                        <a:defRPr sz="1736"/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736"/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355600">
                <a:tc>
                  <a:txBody>
                    <a:bodyPr/>
                    <a:lstStyle/>
                    <a:p>
                      <a:pPr>
                        <a:defRPr sz="1736"/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chemeClr val="accent1">
                        <a:hueOff val="-78595"/>
                        <a:satOff val="12505"/>
                        <a:lumOff val="1387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736">
                          <a:solidFill>
                            <a:srgbClr val="5A5F5E"/>
                          </a:solidFill>
                        </a:rPr>
                        <a:t>owl-time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>
            <a:spLocks noGrp="1"/>
          </p:cNvSpPr>
          <p:nvPr>
            <p:ph type="title"/>
          </p:nvPr>
        </p:nvSpPr>
        <p:spPr>
          <a:xfrm>
            <a:off x="355600" y="254000"/>
            <a:ext cx="12293600" cy="1473200"/>
          </a:xfrm>
          <a:prstGeom prst="rect">
            <a:avLst/>
          </a:prstGeom>
        </p:spPr>
        <p:txBody>
          <a:bodyPr/>
          <a:lstStyle/>
          <a:p>
            <a:r>
              <a:t>Consulta de ejemplo</a:t>
            </a:r>
          </a:p>
        </p:txBody>
      </p:sp>
      <p:sp>
        <p:nvSpPr>
          <p:cNvPr id="140" name="Shape 140"/>
          <p:cNvSpPr>
            <a:spLocks noGrp="1"/>
          </p:cNvSpPr>
          <p:nvPr>
            <p:ph type="body" idx="1"/>
          </p:nvPr>
        </p:nvSpPr>
        <p:spPr>
          <a:xfrm>
            <a:off x="520700" y="3098800"/>
            <a:ext cx="9728200" cy="6413500"/>
          </a:xfrm>
          <a:prstGeom prst="rect">
            <a:avLst/>
          </a:prstGeom>
        </p:spPr>
        <p:txBody>
          <a:bodyPr anchor="t"/>
          <a:lstStyle/>
          <a:p>
            <a:pPr marL="0" indent="0" defTabSz="449833">
              <a:lnSpc>
                <a:spcPct val="75000"/>
              </a:lnSpc>
              <a:spcBef>
                <a:spcPts val="1100"/>
              </a:spcBef>
              <a:buSzTx/>
              <a:buNone/>
              <a:defRPr sz="1848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PREFIX schema: &lt;</a:t>
            </a:r>
            <a:r>
              <a:rPr dirty="0"/>
              <a:t>http://schema.org/</a:t>
            </a:r>
            <a:r>
              <a:rPr dirty="0"/>
              <a:t>&gt;</a:t>
            </a:r>
          </a:p>
          <a:p>
            <a:pPr marL="0" indent="0" defTabSz="449833">
              <a:lnSpc>
                <a:spcPct val="75000"/>
              </a:lnSpc>
              <a:spcBef>
                <a:spcPts val="1100"/>
              </a:spcBef>
              <a:buSzTx/>
              <a:buNone/>
              <a:defRPr sz="1848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PREFIX farmont: &lt;</a:t>
            </a:r>
            <a:r>
              <a:rPr dirty="0"/>
              <a:t>http://linkeddata.es/grupo10/ontology/Farmacias#</a:t>
            </a:r>
            <a:r>
              <a:rPr dirty="0"/>
              <a:t>&gt;</a:t>
            </a:r>
          </a:p>
          <a:p>
            <a:pPr marL="0" indent="0" defTabSz="449833">
              <a:lnSpc>
                <a:spcPct val="75000"/>
              </a:lnSpc>
              <a:spcBef>
                <a:spcPts val="1100"/>
              </a:spcBef>
              <a:buSzTx/>
              <a:buNone/>
              <a:defRPr sz="1848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PREFIX barrio: &lt;</a:t>
            </a:r>
            <a:r>
              <a:rPr dirty="0"/>
              <a:t>http://linkeddata.es/grupo10/resource/distrito/</a:t>
            </a:r>
            <a:r>
              <a:rPr dirty="0"/>
              <a:t>&gt;</a:t>
            </a:r>
          </a:p>
          <a:p>
            <a:pPr marL="0" indent="0" defTabSz="449833">
              <a:lnSpc>
                <a:spcPct val="75000"/>
              </a:lnSpc>
              <a:spcBef>
                <a:spcPts val="1100"/>
              </a:spcBef>
              <a:buSzTx/>
              <a:buNone/>
              <a:defRPr sz="1848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PREFIX time: &lt;</a:t>
            </a:r>
            <a:r>
              <a:rPr dirty="0"/>
              <a:t>http://www.w3.org/2006/time#</a:t>
            </a:r>
            <a:r>
              <a:rPr dirty="0"/>
              <a:t>&gt;</a:t>
            </a:r>
          </a:p>
          <a:p>
            <a:pPr marL="0" indent="0" defTabSz="449833">
              <a:lnSpc>
                <a:spcPct val="75000"/>
              </a:lnSpc>
              <a:spcBef>
                <a:spcPts val="1100"/>
              </a:spcBef>
              <a:buSzTx/>
              <a:buNone/>
              <a:defRPr sz="1848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PREFIX xsd: &lt;</a:t>
            </a:r>
            <a:r>
              <a:rPr dirty="0"/>
              <a:t>http://www.w3.org/2001/XMLSchema#</a:t>
            </a:r>
            <a:r>
              <a:rPr dirty="0"/>
              <a:t>&gt;</a:t>
            </a:r>
          </a:p>
          <a:p>
            <a:pPr marL="0" indent="0" defTabSz="449833">
              <a:lnSpc>
                <a:spcPct val="75000"/>
              </a:lnSpc>
              <a:spcBef>
                <a:spcPts val="1100"/>
              </a:spcBef>
              <a:buSzTx/>
              <a:buNone/>
              <a:defRPr sz="1848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select distinct ?farmacia ?direccion ?telefono { </a:t>
            </a:r>
          </a:p>
          <a:p>
            <a:pPr marL="0" indent="0" defTabSz="449833">
              <a:lnSpc>
                <a:spcPct val="75000"/>
              </a:lnSpc>
              <a:spcBef>
                <a:spcPts val="1100"/>
              </a:spcBef>
              <a:buSzTx/>
              <a:buNone/>
              <a:defRPr sz="1848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   ?farmacia a farmont:FarmaciaDeGuardia ;</a:t>
            </a:r>
          </a:p>
          <a:p>
            <a:pPr marL="0" indent="0" defTabSz="449833">
              <a:lnSpc>
                <a:spcPct val="75000"/>
              </a:lnSpc>
              <a:spcBef>
                <a:spcPts val="1100"/>
              </a:spcBef>
              <a:buSzTx/>
              <a:buNone/>
              <a:defRPr sz="1848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             schema:containedInPlace barrio:Moncloa ;</a:t>
            </a:r>
          </a:p>
          <a:p>
            <a:pPr marL="0" indent="0" defTabSz="449833">
              <a:lnSpc>
                <a:spcPct val="75000"/>
              </a:lnSpc>
              <a:spcBef>
                <a:spcPts val="1100"/>
              </a:spcBef>
              <a:buSzTx/>
              <a:buNone/>
              <a:defRPr sz="1848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             schema:telephone ?telefono ;</a:t>
            </a:r>
          </a:p>
          <a:p>
            <a:pPr marL="0" indent="0" defTabSz="449833">
              <a:lnSpc>
                <a:spcPct val="75000"/>
              </a:lnSpc>
              <a:spcBef>
                <a:spcPts val="1100"/>
              </a:spcBef>
              <a:buSzTx/>
              <a:buNone/>
              <a:defRPr sz="1848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             schema:address ?direccion ;</a:t>
            </a:r>
          </a:p>
          <a:p>
            <a:pPr marL="0" indent="0" defTabSz="449833">
              <a:lnSpc>
                <a:spcPct val="75000"/>
              </a:lnSpc>
              <a:spcBef>
                <a:spcPts val="1100"/>
              </a:spcBef>
              <a:buSzTx/>
              <a:buNone/>
              <a:defRPr sz="1848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             farmont:tieneTurnoDeGuardia ?turno .</a:t>
            </a:r>
          </a:p>
          <a:p>
            <a:pPr marL="0" indent="0" defTabSz="449833">
              <a:lnSpc>
                <a:spcPct val="75000"/>
              </a:lnSpc>
              <a:spcBef>
                <a:spcPts val="1100"/>
              </a:spcBef>
              <a:buSzTx/>
              <a:buNone/>
              <a:defRPr sz="1848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   ?turno time:hasBeginning ?inicio ;</a:t>
            </a:r>
          </a:p>
          <a:p>
            <a:pPr marL="0" indent="0" defTabSz="449833">
              <a:lnSpc>
                <a:spcPct val="75000"/>
              </a:lnSpc>
              <a:spcBef>
                <a:spcPts val="1100"/>
              </a:spcBef>
              <a:buSzTx/>
              <a:buNone/>
              <a:defRPr sz="1848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          time:hasEnd ?fin .</a:t>
            </a:r>
          </a:p>
          <a:p>
            <a:pPr marL="0" indent="0" defTabSz="449833">
              <a:lnSpc>
                <a:spcPct val="75000"/>
              </a:lnSpc>
              <a:spcBef>
                <a:spcPts val="1100"/>
              </a:spcBef>
              <a:buSzTx/>
              <a:buNone/>
              <a:defRPr sz="1848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   ?inicio time:inXSDDateTime ?inicioDT .</a:t>
            </a:r>
          </a:p>
          <a:p>
            <a:pPr marL="0" indent="0" defTabSz="449833">
              <a:lnSpc>
                <a:spcPct val="75000"/>
              </a:lnSpc>
              <a:spcBef>
                <a:spcPts val="1100"/>
              </a:spcBef>
              <a:buSzTx/>
              <a:buNone/>
              <a:defRPr sz="1848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   ?fin time:inXSDDateTime ?finDT .</a:t>
            </a:r>
          </a:p>
          <a:p>
            <a:pPr marL="0" indent="0" defTabSz="449833">
              <a:lnSpc>
                <a:spcPct val="75000"/>
              </a:lnSpc>
              <a:spcBef>
                <a:spcPts val="1100"/>
              </a:spcBef>
              <a:buSzTx/>
              <a:buNone/>
              <a:defRPr sz="1848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   FILTER (?inicioDT &lt;= "2015-10-</a:t>
            </a:r>
            <a:r>
              <a:rPr dirty="0" smtClean="0"/>
              <a:t>15T</a:t>
            </a:r>
            <a:r>
              <a:rPr lang="es-ES_tradnl" dirty="0" smtClean="0"/>
              <a:t>22</a:t>
            </a:r>
            <a:r>
              <a:rPr dirty="0" smtClean="0"/>
              <a:t>:</a:t>
            </a:r>
            <a:r>
              <a:rPr dirty="0"/>
              <a:t>30:00"^^xsd:dateTime) .</a:t>
            </a:r>
          </a:p>
          <a:p>
            <a:pPr marL="0" indent="0" defTabSz="449833">
              <a:lnSpc>
                <a:spcPct val="75000"/>
              </a:lnSpc>
              <a:spcBef>
                <a:spcPts val="1100"/>
              </a:spcBef>
              <a:buSzTx/>
              <a:buNone/>
              <a:defRPr sz="1848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   FILTER (?finDT &gt;= "2015-10-</a:t>
            </a:r>
            <a:r>
              <a:rPr dirty="0" smtClean="0"/>
              <a:t>15T</a:t>
            </a:r>
            <a:r>
              <a:rPr lang="es-ES_tradnl" dirty="0" smtClean="0"/>
              <a:t>22</a:t>
            </a:r>
            <a:r>
              <a:rPr dirty="0" smtClean="0"/>
              <a:t>:</a:t>
            </a:r>
            <a:r>
              <a:rPr dirty="0"/>
              <a:t>00:00"^^xsd:dateTime) .</a:t>
            </a:r>
          </a:p>
          <a:p>
            <a:pPr marL="0" indent="0" defTabSz="449833">
              <a:lnSpc>
                <a:spcPct val="75000"/>
              </a:lnSpc>
              <a:spcBef>
                <a:spcPts val="1100"/>
              </a:spcBef>
              <a:buSzTx/>
              <a:buNone/>
              <a:defRPr sz="1848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} </a:t>
            </a:r>
          </a:p>
        </p:txBody>
      </p:sp>
      <p:sp>
        <p:nvSpPr>
          <p:cNvPr id="141" name="Shape 141"/>
          <p:cNvSpPr/>
          <p:nvPr/>
        </p:nvSpPr>
        <p:spPr>
          <a:xfrm>
            <a:off x="94937" y="1801128"/>
            <a:ext cx="12941926" cy="9951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/>
            </a:lvl1pPr>
          </a:lstStyle>
          <a:p>
            <a:r>
              <a:rPr dirty="0"/>
              <a:t>Todas las farmacias y sus datos (dirección y teléfono), situadas en el barrio de Moncloa, </a:t>
            </a:r>
            <a:endParaRPr lang="es-ES_tradnl" dirty="0" smtClean="0"/>
          </a:p>
          <a:p>
            <a:r>
              <a:rPr dirty="0" smtClean="0"/>
              <a:t>abiertas </a:t>
            </a:r>
            <a:r>
              <a:rPr dirty="0"/>
              <a:t>el día 15 de Octubre a las </a:t>
            </a:r>
            <a:r>
              <a:rPr lang="es-ES_tradnl" dirty="0" smtClean="0"/>
              <a:t>22</a:t>
            </a:r>
            <a:r>
              <a:rPr dirty="0" smtClean="0"/>
              <a:t>:</a:t>
            </a:r>
            <a:r>
              <a:rPr dirty="0"/>
              <a:t>00 (con un margen de hasta media hora después)</a:t>
            </a:r>
          </a:p>
        </p:txBody>
      </p:sp>
    </p:spTree>
  </p:cSld>
  <p:clrMapOvr>
    <a:masterClrMapping/>
  </p:clrMapOvr>
  <p:transition xmlns:p14="http://schemas.microsoft.com/office/powerpoint/2010/main"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/>
          </p:cNvSpPr>
          <p:nvPr>
            <p:ph type="title"/>
          </p:nvPr>
        </p:nvSpPr>
        <p:spPr>
          <a:xfrm>
            <a:off x="355600" y="254000"/>
            <a:ext cx="12293600" cy="1511300"/>
          </a:xfrm>
          <a:prstGeom prst="rect">
            <a:avLst/>
          </a:prstGeom>
        </p:spPr>
        <p:txBody>
          <a:bodyPr/>
          <a:lstStyle/>
          <a:p>
            <a:r>
              <a:t>DEMO</a:t>
            </a:r>
          </a:p>
        </p:txBody>
      </p:sp>
      <p:sp>
        <p:nvSpPr>
          <p:cNvPr id="144" name="Shape 144"/>
          <p:cNvSpPr>
            <a:spLocks noGrp="1"/>
          </p:cNvSpPr>
          <p:nvPr>
            <p:ph type="body" idx="1"/>
          </p:nvPr>
        </p:nvSpPr>
        <p:spPr>
          <a:xfrm>
            <a:off x="355600" y="2730500"/>
            <a:ext cx="12293600" cy="44831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None/>
              <a:defRPr u="sng">
                <a:hlinkClick r:id="rId2"/>
              </a:defRPr>
            </a:lvl1pPr>
          </a:lstStyle>
          <a:p>
            <a:pPr>
              <a:defRPr u="none"/>
            </a:pPr>
            <a:r>
              <a:rPr u="sng" dirty="0">
                <a:hlinkClick r:id="rId2"/>
              </a:rPr>
              <a:t>http://destinoc-cp159.wordpresstemporal.com/ld/</a:t>
            </a:r>
          </a:p>
        </p:txBody>
      </p:sp>
    </p:spTree>
  </p:cSld>
  <p:clrMapOvr>
    <a:masterClrMapping/>
  </p:clrMapOvr>
  <p:transition xmlns:p14="http://schemas.microsoft.com/office/powerpoint/2010/main" spd="slow"/>
</p:sld>
</file>

<file path=ppt/theme/theme1.xml><?xml version="1.0" encoding="utf-8"?>
<a:theme xmlns:a="http://schemas.openxmlformats.org/drawingml/2006/main" name="Showroom">
  <a:themeElements>
    <a:clrScheme name="Showroom">
      <a:dk1>
        <a:srgbClr val="535353"/>
      </a:dk1>
      <a:lt1>
        <a:srgbClr val="340053"/>
      </a:lt1>
      <a:dk2>
        <a:srgbClr val="5A5F5E"/>
      </a:dk2>
      <a:lt2>
        <a:srgbClr val="B4B4B4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Showroom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Showro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08785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5A5F5E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535353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howroom">
  <a:themeElements>
    <a:clrScheme name="Showroom">
      <a:dk1>
        <a:srgbClr val="000000"/>
      </a:dk1>
      <a:lt1>
        <a:srgbClr val="FFFFFF"/>
      </a:lt1>
      <a:dk2>
        <a:srgbClr val="5A5F5E"/>
      </a:dk2>
      <a:lt2>
        <a:srgbClr val="B4B4B4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Showroom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Showro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08785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5A5F5E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535353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462</Words>
  <Application>Microsoft Macintosh PowerPoint</Application>
  <PresentationFormat>Personalizado</PresentationFormat>
  <Paragraphs>72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9" baseType="lpstr">
      <vt:lpstr>Showroom</vt:lpstr>
      <vt:lpstr>farmacias de guardia de madrid</vt:lpstr>
      <vt:lpstr>Datos originales</vt:lpstr>
      <vt:lpstr>DATOS ORIGINALES</vt:lpstr>
      <vt:lpstr>ESTRATEGIA DE NOMBRADO</vt:lpstr>
      <vt:lpstr>VOCABULARIO INICIAL</vt:lpstr>
      <vt:lpstr>VOCABULARIO FINAL</vt:lpstr>
      <vt:lpstr>Consulta de ejemplo</vt:lpstr>
      <vt:lpstr>DEMO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farmacias de guardia de madrid</dc:title>
  <cp:lastModifiedBy>Pablo Armando Rodríguez Codes</cp:lastModifiedBy>
  <cp:revision>4</cp:revision>
  <dcterms:modified xsi:type="dcterms:W3CDTF">2015-12-21T13:06:43Z</dcterms:modified>
</cp:coreProperties>
</file>