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59" r:id="rId4"/>
    <p:sldId id="260" r:id="rId5"/>
    <p:sldId id="261" r:id="rId6"/>
    <p:sldId id="262" r:id="rId7"/>
    <p:sldId id="264" r:id="rId8"/>
    <p:sldId id="265" r:id="rId9"/>
    <p:sldId id="266" r:id="rId10"/>
    <p:sldId id="267" r:id="rId11"/>
    <p:sldId id="268" r:id="rId12"/>
    <p:sldId id="269"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431034-DFA7-410F-8A79-32D5C88CEA0C}" type="datetimeFigureOut">
              <a:rPr lang="en-IN" smtClean="0"/>
              <a:t>08-05-2025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8CBBFB-4654-43AB-B33A-8C0F9F6592E2}" type="slidenum">
              <a:rPr lang="en-IN" smtClean="0"/>
              <a:t>‹#›</a:t>
            </a:fld>
            <a:endParaRPr lang="en-IN"/>
          </a:p>
        </p:txBody>
      </p:sp>
    </p:spTree>
    <p:extLst>
      <p:ext uri="{BB962C8B-B14F-4D97-AF65-F5344CB8AC3E}">
        <p14:creationId xmlns:p14="http://schemas.microsoft.com/office/powerpoint/2010/main" val="3333954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8CBBFB-4654-43AB-B33A-8C0F9F6592E2}" type="slidenum">
              <a:rPr lang="en-IN" smtClean="0"/>
              <a:t>6</a:t>
            </a:fld>
            <a:endParaRPr lang="en-IN"/>
          </a:p>
        </p:txBody>
      </p:sp>
    </p:spTree>
    <p:extLst>
      <p:ext uri="{BB962C8B-B14F-4D97-AF65-F5344CB8AC3E}">
        <p14:creationId xmlns:p14="http://schemas.microsoft.com/office/powerpoint/2010/main" val="1301340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8CBBFB-4654-43AB-B33A-8C0F9F6592E2}" type="slidenum">
              <a:rPr lang="en-IN" smtClean="0"/>
              <a:t>12</a:t>
            </a:fld>
            <a:endParaRPr lang="en-IN"/>
          </a:p>
        </p:txBody>
      </p:sp>
    </p:spTree>
    <p:extLst>
      <p:ext uri="{BB962C8B-B14F-4D97-AF65-F5344CB8AC3E}">
        <p14:creationId xmlns:p14="http://schemas.microsoft.com/office/powerpoint/2010/main" val="2940572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9B8C8-0D33-80F7-C4B4-33C4222061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762F05B-297D-CA36-6F0A-DBBA32BDFC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8083E4-8DC2-5423-9A66-C75BE8500D70}"/>
              </a:ext>
            </a:extLst>
          </p:cNvPr>
          <p:cNvSpPr>
            <a:spLocks noGrp="1"/>
          </p:cNvSpPr>
          <p:nvPr>
            <p:ph type="dt" sz="half" idx="10"/>
          </p:nvPr>
        </p:nvSpPr>
        <p:spPr/>
        <p:txBody>
          <a:bodyPr/>
          <a:lstStyle/>
          <a:p>
            <a:fld id="{2D103DFF-0B89-4690-A7A2-D1907BE3090D}" type="datetimeFigureOut">
              <a:rPr lang="en-IN" smtClean="0"/>
              <a:t>08-05-2025</a:t>
            </a:fld>
            <a:endParaRPr lang="en-IN"/>
          </a:p>
        </p:txBody>
      </p:sp>
      <p:sp>
        <p:nvSpPr>
          <p:cNvPr id="5" name="Footer Placeholder 4">
            <a:extLst>
              <a:ext uri="{FF2B5EF4-FFF2-40B4-BE49-F238E27FC236}">
                <a16:creationId xmlns:a16="http://schemas.microsoft.com/office/drawing/2014/main" id="{26316A0B-6026-EBDC-33FE-3164F43A65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99CA68-1351-5ED4-FAC8-356906802C1A}"/>
              </a:ext>
            </a:extLst>
          </p:cNvPr>
          <p:cNvSpPr>
            <a:spLocks noGrp="1"/>
          </p:cNvSpPr>
          <p:nvPr>
            <p:ph type="sldNum" sz="quarter" idx="12"/>
          </p:nvPr>
        </p:nvSpPr>
        <p:spPr/>
        <p:txBody>
          <a:bodyPr/>
          <a:lstStyle/>
          <a:p>
            <a:fld id="{75700507-AF70-4C1B-BA58-9D168E3CD121}" type="slidenum">
              <a:rPr lang="en-IN" smtClean="0"/>
              <a:t>‹#›</a:t>
            </a:fld>
            <a:endParaRPr lang="en-IN"/>
          </a:p>
        </p:txBody>
      </p:sp>
    </p:spTree>
    <p:extLst>
      <p:ext uri="{BB962C8B-B14F-4D97-AF65-F5344CB8AC3E}">
        <p14:creationId xmlns:p14="http://schemas.microsoft.com/office/powerpoint/2010/main" val="645330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74F0-4B07-1A7F-5738-9AE67F84D7D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FE5CE2-62CA-DFDD-8592-8D3DDA4960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4EE8CC-9A23-80CC-6B71-332B491B1D82}"/>
              </a:ext>
            </a:extLst>
          </p:cNvPr>
          <p:cNvSpPr>
            <a:spLocks noGrp="1"/>
          </p:cNvSpPr>
          <p:nvPr>
            <p:ph type="dt" sz="half" idx="10"/>
          </p:nvPr>
        </p:nvSpPr>
        <p:spPr/>
        <p:txBody>
          <a:bodyPr/>
          <a:lstStyle/>
          <a:p>
            <a:fld id="{2D103DFF-0B89-4690-A7A2-D1907BE3090D}" type="datetimeFigureOut">
              <a:rPr lang="en-IN" smtClean="0"/>
              <a:t>08-05-2025</a:t>
            </a:fld>
            <a:endParaRPr lang="en-IN"/>
          </a:p>
        </p:txBody>
      </p:sp>
      <p:sp>
        <p:nvSpPr>
          <p:cNvPr id="5" name="Footer Placeholder 4">
            <a:extLst>
              <a:ext uri="{FF2B5EF4-FFF2-40B4-BE49-F238E27FC236}">
                <a16:creationId xmlns:a16="http://schemas.microsoft.com/office/drawing/2014/main" id="{95A4CA39-8906-5B3B-943F-9A7B0D338F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F589DD-0360-8737-8914-6F3AC4A9D9EF}"/>
              </a:ext>
            </a:extLst>
          </p:cNvPr>
          <p:cNvSpPr>
            <a:spLocks noGrp="1"/>
          </p:cNvSpPr>
          <p:nvPr>
            <p:ph type="sldNum" sz="quarter" idx="12"/>
          </p:nvPr>
        </p:nvSpPr>
        <p:spPr/>
        <p:txBody>
          <a:bodyPr/>
          <a:lstStyle/>
          <a:p>
            <a:fld id="{75700507-AF70-4C1B-BA58-9D168E3CD121}" type="slidenum">
              <a:rPr lang="en-IN" smtClean="0"/>
              <a:t>‹#›</a:t>
            </a:fld>
            <a:endParaRPr lang="en-IN"/>
          </a:p>
        </p:txBody>
      </p:sp>
    </p:spTree>
    <p:extLst>
      <p:ext uri="{BB962C8B-B14F-4D97-AF65-F5344CB8AC3E}">
        <p14:creationId xmlns:p14="http://schemas.microsoft.com/office/powerpoint/2010/main" val="2882238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040706-B78A-C144-6560-D466ABF220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05105A-0D00-19FC-56FC-8E91D25319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710A88-DC59-A510-270D-15F6048B4892}"/>
              </a:ext>
            </a:extLst>
          </p:cNvPr>
          <p:cNvSpPr>
            <a:spLocks noGrp="1"/>
          </p:cNvSpPr>
          <p:nvPr>
            <p:ph type="dt" sz="half" idx="10"/>
          </p:nvPr>
        </p:nvSpPr>
        <p:spPr/>
        <p:txBody>
          <a:bodyPr/>
          <a:lstStyle/>
          <a:p>
            <a:fld id="{2D103DFF-0B89-4690-A7A2-D1907BE3090D}" type="datetimeFigureOut">
              <a:rPr lang="en-IN" smtClean="0"/>
              <a:t>08-05-2025</a:t>
            </a:fld>
            <a:endParaRPr lang="en-IN"/>
          </a:p>
        </p:txBody>
      </p:sp>
      <p:sp>
        <p:nvSpPr>
          <p:cNvPr id="5" name="Footer Placeholder 4">
            <a:extLst>
              <a:ext uri="{FF2B5EF4-FFF2-40B4-BE49-F238E27FC236}">
                <a16:creationId xmlns:a16="http://schemas.microsoft.com/office/drawing/2014/main" id="{486A66EC-E23C-7CF4-F4BC-2ECFC2C11D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F7671E-12C6-30CA-588A-7E5298383E68}"/>
              </a:ext>
            </a:extLst>
          </p:cNvPr>
          <p:cNvSpPr>
            <a:spLocks noGrp="1"/>
          </p:cNvSpPr>
          <p:nvPr>
            <p:ph type="sldNum" sz="quarter" idx="12"/>
          </p:nvPr>
        </p:nvSpPr>
        <p:spPr/>
        <p:txBody>
          <a:bodyPr/>
          <a:lstStyle/>
          <a:p>
            <a:fld id="{75700507-AF70-4C1B-BA58-9D168E3CD121}" type="slidenum">
              <a:rPr lang="en-IN" smtClean="0"/>
              <a:t>‹#›</a:t>
            </a:fld>
            <a:endParaRPr lang="en-IN"/>
          </a:p>
        </p:txBody>
      </p:sp>
    </p:spTree>
    <p:extLst>
      <p:ext uri="{BB962C8B-B14F-4D97-AF65-F5344CB8AC3E}">
        <p14:creationId xmlns:p14="http://schemas.microsoft.com/office/powerpoint/2010/main" val="24342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FCC7E-97BC-DFFF-89F9-FB0D42071E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E0D78D-1002-2EE2-4ED4-45C724F1EA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7D1AE9-9FD6-5056-58F9-1D0297A1738A}"/>
              </a:ext>
            </a:extLst>
          </p:cNvPr>
          <p:cNvSpPr>
            <a:spLocks noGrp="1"/>
          </p:cNvSpPr>
          <p:nvPr>
            <p:ph type="dt" sz="half" idx="10"/>
          </p:nvPr>
        </p:nvSpPr>
        <p:spPr/>
        <p:txBody>
          <a:bodyPr/>
          <a:lstStyle/>
          <a:p>
            <a:fld id="{2D103DFF-0B89-4690-A7A2-D1907BE3090D}" type="datetimeFigureOut">
              <a:rPr lang="en-IN" smtClean="0"/>
              <a:t>08-05-2025</a:t>
            </a:fld>
            <a:endParaRPr lang="en-IN"/>
          </a:p>
        </p:txBody>
      </p:sp>
      <p:sp>
        <p:nvSpPr>
          <p:cNvPr id="5" name="Footer Placeholder 4">
            <a:extLst>
              <a:ext uri="{FF2B5EF4-FFF2-40B4-BE49-F238E27FC236}">
                <a16:creationId xmlns:a16="http://schemas.microsoft.com/office/drawing/2014/main" id="{C0881903-E5F0-EBBA-F6C3-AF69F1B1BB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32B889-7590-5E92-E0A7-97E2A467FB09}"/>
              </a:ext>
            </a:extLst>
          </p:cNvPr>
          <p:cNvSpPr>
            <a:spLocks noGrp="1"/>
          </p:cNvSpPr>
          <p:nvPr>
            <p:ph type="sldNum" sz="quarter" idx="12"/>
          </p:nvPr>
        </p:nvSpPr>
        <p:spPr/>
        <p:txBody>
          <a:bodyPr/>
          <a:lstStyle/>
          <a:p>
            <a:fld id="{75700507-AF70-4C1B-BA58-9D168E3CD121}" type="slidenum">
              <a:rPr lang="en-IN" smtClean="0"/>
              <a:t>‹#›</a:t>
            </a:fld>
            <a:endParaRPr lang="en-IN"/>
          </a:p>
        </p:txBody>
      </p:sp>
    </p:spTree>
    <p:extLst>
      <p:ext uri="{BB962C8B-B14F-4D97-AF65-F5344CB8AC3E}">
        <p14:creationId xmlns:p14="http://schemas.microsoft.com/office/powerpoint/2010/main" val="2997283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48E29-356D-14D9-9154-602879C74A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62CE093-7AF8-6FE0-818A-18F52B8E73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115173-3EA0-6F0C-B7F7-D3C6B56EEE88}"/>
              </a:ext>
            </a:extLst>
          </p:cNvPr>
          <p:cNvSpPr>
            <a:spLocks noGrp="1"/>
          </p:cNvSpPr>
          <p:nvPr>
            <p:ph type="dt" sz="half" idx="10"/>
          </p:nvPr>
        </p:nvSpPr>
        <p:spPr/>
        <p:txBody>
          <a:bodyPr/>
          <a:lstStyle/>
          <a:p>
            <a:fld id="{2D103DFF-0B89-4690-A7A2-D1907BE3090D}" type="datetimeFigureOut">
              <a:rPr lang="en-IN" smtClean="0"/>
              <a:t>08-05-2025</a:t>
            </a:fld>
            <a:endParaRPr lang="en-IN"/>
          </a:p>
        </p:txBody>
      </p:sp>
      <p:sp>
        <p:nvSpPr>
          <p:cNvPr id="5" name="Footer Placeholder 4">
            <a:extLst>
              <a:ext uri="{FF2B5EF4-FFF2-40B4-BE49-F238E27FC236}">
                <a16:creationId xmlns:a16="http://schemas.microsoft.com/office/drawing/2014/main" id="{F93A5171-AE56-2AD0-623A-181AB11A00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9DA3D3-C086-A3A2-2B4E-86DFFCC58151}"/>
              </a:ext>
            </a:extLst>
          </p:cNvPr>
          <p:cNvSpPr>
            <a:spLocks noGrp="1"/>
          </p:cNvSpPr>
          <p:nvPr>
            <p:ph type="sldNum" sz="quarter" idx="12"/>
          </p:nvPr>
        </p:nvSpPr>
        <p:spPr/>
        <p:txBody>
          <a:bodyPr/>
          <a:lstStyle/>
          <a:p>
            <a:fld id="{75700507-AF70-4C1B-BA58-9D168E3CD121}" type="slidenum">
              <a:rPr lang="en-IN" smtClean="0"/>
              <a:t>‹#›</a:t>
            </a:fld>
            <a:endParaRPr lang="en-IN"/>
          </a:p>
        </p:txBody>
      </p:sp>
    </p:spTree>
    <p:extLst>
      <p:ext uri="{BB962C8B-B14F-4D97-AF65-F5344CB8AC3E}">
        <p14:creationId xmlns:p14="http://schemas.microsoft.com/office/powerpoint/2010/main" val="2159946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4161F-5B66-4296-8710-4D167D51DE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E9534F-04FB-4A09-86C4-ACB6EA8097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7CC991-4D6E-A879-4C27-F782256FB1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E63D018-7559-E7E8-B439-44F8C27F9751}"/>
              </a:ext>
            </a:extLst>
          </p:cNvPr>
          <p:cNvSpPr>
            <a:spLocks noGrp="1"/>
          </p:cNvSpPr>
          <p:nvPr>
            <p:ph type="dt" sz="half" idx="10"/>
          </p:nvPr>
        </p:nvSpPr>
        <p:spPr/>
        <p:txBody>
          <a:bodyPr/>
          <a:lstStyle/>
          <a:p>
            <a:fld id="{2D103DFF-0B89-4690-A7A2-D1907BE3090D}" type="datetimeFigureOut">
              <a:rPr lang="en-IN" smtClean="0"/>
              <a:t>08-05-2025</a:t>
            </a:fld>
            <a:endParaRPr lang="en-IN"/>
          </a:p>
        </p:txBody>
      </p:sp>
      <p:sp>
        <p:nvSpPr>
          <p:cNvPr id="6" name="Footer Placeholder 5">
            <a:extLst>
              <a:ext uri="{FF2B5EF4-FFF2-40B4-BE49-F238E27FC236}">
                <a16:creationId xmlns:a16="http://schemas.microsoft.com/office/drawing/2014/main" id="{02CB2DFE-9136-B540-F134-542205A2B9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97B2A6-51A2-87D3-D0C8-FDE8CCB6E89D}"/>
              </a:ext>
            </a:extLst>
          </p:cNvPr>
          <p:cNvSpPr>
            <a:spLocks noGrp="1"/>
          </p:cNvSpPr>
          <p:nvPr>
            <p:ph type="sldNum" sz="quarter" idx="12"/>
          </p:nvPr>
        </p:nvSpPr>
        <p:spPr/>
        <p:txBody>
          <a:bodyPr/>
          <a:lstStyle/>
          <a:p>
            <a:fld id="{75700507-AF70-4C1B-BA58-9D168E3CD121}" type="slidenum">
              <a:rPr lang="en-IN" smtClean="0"/>
              <a:t>‹#›</a:t>
            </a:fld>
            <a:endParaRPr lang="en-IN"/>
          </a:p>
        </p:txBody>
      </p:sp>
    </p:spTree>
    <p:extLst>
      <p:ext uri="{BB962C8B-B14F-4D97-AF65-F5344CB8AC3E}">
        <p14:creationId xmlns:p14="http://schemas.microsoft.com/office/powerpoint/2010/main" val="1006221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F39F0-6243-6D3C-F28C-B85C05CFBD3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74C355-4AE5-5B1E-211F-EF0C5628EB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6FC11A-A5B3-F463-A7A1-6150D2F15B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52CA3D-1330-1F68-425D-E0BA55ACB5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0E41A2-DD80-A388-119A-743F7B0C41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F5C5D51-C70C-CC32-EC40-813C4E6CD673}"/>
              </a:ext>
            </a:extLst>
          </p:cNvPr>
          <p:cNvSpPr>
            <a:spLocks noGrp="1"/>
          </p:cNvSpPr>
          <p:nvPr>
            <p:ph type="dt" sz="half" idx="10"/>
          </p:nvPr>
        </p:nvSpPr>
        <p:spPr/>
        <p:txBody>
          <a:bodyPr/>
          <a:lstStyle/>
          <a:p>
            <a:fld id="{2D103DFF-0B89-4690-A7A2-D1907BE3090D}" type="datetimeFigureOut">
              <a:rPr lang="en-IN" smtClean="0"/>
              <a:t>08-05-2025</a:t>
            </a:fld>
            <a:endParaRPr lang="en-IN"/>
          </a:p>
        </p:txBody>
      </p:sp>
      <p:sp>
        <p:nvSpPr>
          <p:cNvPr id="8" name="Footer Placeholder 7">
            <a:extLst>
              <a:ext uri="{FF2B5EF4-FFF2-40B4-BE49-F238E27FC236}">
                <a16:creationId xmlns:a16="http://schemas.microsoft.com/office/drawing/2014/main" id="{C0D6752B-EC4B-11FE-9B3B-DFD5F66E0E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551C348-D003-EA3C-64AA-F47F8B5F39CB}"/>
              </a:ext>
            </a:extLst>
          </p:cNvPr>
          <p:cNvSpPr>
            <a:spLocks noGrp="1"/>
          </p:cNvSpPr>
          <p:nvPr>
            <p:ph type="sldNum" sz="quarter" idx="12"/>
          </p:nvPr>
        </p:nvSpPr>
        <p:spPr/>
        <p:txBody>
          <a:bodyPr/>
          <a:lstStyle/>
          <a:p>
            <a:fld id="{75700507-AF70-4C1B-BA58-9D168E3CD121}" type="slidenum">
              <a:rPr lang="en-IN" smtClean="0"/>
              <a:t>‹#›</a:t>
            </a:fld>
            <a:endParaRPr lang="en-IN"/>
          </a:p>
        </p:txBody>
      </p:sp>
    </p:spTree>
    <p:extLst>
      <p:ext uri="{BB962C8B-B14F-4D97-AF65-F5344CB8AC3E}">
        <p14:creationId xmlns:p14="http://schemas.microsoft.com/office/powerpoint/2010/main" val="2518832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B7ABD-6B59-3AD7-C38B-094E67F2546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84EF134-3C98-0464-081E-8695E858F3F7}"/>
              </a:ext>
            </a:extLst>
          </p:cNvPr>
          <p:cNvSpPr>
            <a:spLocks noGrp="1"/>
          </p:cNvSpPr>
          <p:nvPr>
            <p:ph type="dt" sz="half" idx="10"/>
          </p:nvPr>
        </p:nvSpPr>
        <p:spPr/>
        <p:txBody>
          <a:bodyPr/>
          <a:lstStyle/>
          <a:p>
            <a:fld id="{2D103DFF-0B89-4690-A7A2-D1907BE3090D}" type="datetimeFigureOut">
              <a:rPr lang="en-IN" smtClean="0"/>
              <a:t>08-05-2025</a:t>
            </a:fld>
            <a:endParaRPr lang="en-IN"/>
          </a:p>
        </p:txBody>
      </p:sp>
      <p:sp>
        <p:nvSpPr>
          <p:cNvPr id="4" name="Footer Placeholder 3">
            <a:extLst>
              <a:ext uri="{FF2B5EF4-FFF2-40B4-BE49-F238E27FC236}">
                <a16:creationId xmlns:a16="http://schemas.microsoft.com/office/drawing/2014/main" id="{D1DC8CF4-FB4E-1FE7-13AA-94AE0CF68FA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3C458F-4D66-FB7C-1591-EBE38AB8F55B}"/>
              </a:ext>
            </a:extLst>
          </p:cNvPr>
          <p:cNvSpPr>
            <a:spLocks noGrp="1"/>
          </p:cNvSpPr>
          <p:nvPr>
            <p:ph type="sldNum" sz="quarter" idx="12"/>
          </p:nvPr>
        </p:nvSpPr>
        <p:spPr/>
        <p:txBody>
          <a:bodyPr/>
          <a:lstStyle/>
          <a:p>
            <a:fld id="{75700507-AF70-4C1B-BA58-9D168E3CD121}" type="slidenum">
              <a:rPr lang="en-IN" smtClean="0"/>
              <a:t>‹#›</a:t>
            </a:fld>
            <a:endParaRPr lang="en-IN"/>
          </a:p>
        </p:txBody>
      </p:sp>
    </p:spTree>
    <p:extLst>
      <p:ext uri="{BB962C8B-B14F-4D97-AF65-F5344CB8AC3E}">
        <p14:creationId xmlns:p14="http://schemas.microsoft.com/office/powerpoint/2010/main" val="1350857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C16A48-62B9-6F41-56D6-F02F2BBFC4CB}"/>
              </a:ext>
            </a:extLst>
          </p:cNvPr>
          <p:cNvSpPr>
            <a:spLocks noGrp="1"/>
          </p:cNvSpPr>
          <p:nvPr>
            <p:ph type="dt" sz="half" idx="10"/>
          </p:nvPr>
        </p:nvSpPr>
        <p:spPr/>
        <p:txBody>
          <a:bodyPr/>
          <a:lstStyle/>
          <a:p>
            <a:fld id="{2D103DFF-0B89-4690-A7A2-D1907BE3090D}" type="datetimeFigureOut">
              <a:rPr lang="en-IN" smtClean="0"/>
              <a:t>08-05-2025</a:t>
            </a:fld>
            <a:endParaRPr lang="en-IN"/>
          </a:p>
        </p:txBody>
      </p:sp>
      <p:sp>
        <p:nvSpPr>
          <p:cNvPr id="3" name="Footer Placeholder 2">
            <a:extLst>
              <a:ext uri="{FF2B5EF4-FFF2-40B4-BE49-F238E27FC236}">
                <a16:creationId xmlns:a16="http://schemas.microsoft.com/office/drawing/2014/main" id="{9AE11819-6FE4-3137-45D0-2319B1AC6FF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1650ACC-32FA-832A-6E3E-68CDC0EC05A9}"/>
              </a:ext>
            </a:extLst>
          </p:cNvPr>
          <p:cNvSpPr>
            <a:spLocks noGrp="1"/>
          </p:cNvSpPr>
          <p:nvPr>
            <p:ph type="sldNum" sz="quarter" idx="12"/>
          </p:nvPr>
        </p:nvSpPr>
        <p:spPr/>
        <p:txBody>
          <a:bodyPr/>
          <a:lstStyle/>
          <a:p>
            <a:fld id="{75700507-AF70-4C1B-BA58-9D168E3CD121}" type="slidenum">
              <a:rPr lang="en-IN" smtClean="0"/>
              <a:t>‹#›</a:t>
            </a:fld>
            <a:endParaRPr lang="en-IN"/>
          </a:p>
        </p:txBody>
      </p:sp>
    </p:spTree>
    <p:extLst>
      <p:ext uri="{BB962C8B-B14F-4D97-AF65-F5344CB8AC3E}">
        <p14:creationId xmlns:p14="http://schemas.microsoft.com/office/powerpoint/2010/main" val="2684468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40E84-B357-5AAB-1A4E-D889301041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012AE4-EBC2-C940-ECF4-5F747C9A93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C0ABE98-39D1-B1F5-AED1-AF7907661F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078C1E-C905-7AD1-7C1C-B8FE790D6A09}"/>
              </a:ext>
            </a:extLst>
          </p:cNvPr>
          <p:cNvSpPr>
            <a:spLocks noGrp="1"/>
          </p:cNvSpPr>
          <p:nvPr>
            <p:ph type="dt" sz="half" idx="10"/>
          </p:nvPr>
        </p:nvSpPr>
        <p:spPr/>
        <p:txBody>
          <a:bodyPr/>
          <a:lstStyle/>
          <a:p>
            <a:fld id="{2D103DFF-0B89-4690-A7A2-D1907BE3090D}" type="datetimeFigureOut">
              <a:rPr lang="en-IN" smtClean="0"/>
              <a:t>08-05-2025</a:t>
            </a:fld>
            <a:endParaRPr lang="en-IN"/>
          </a:p>
        </p:txBody>
      </p:sp>
      <p:sp>
        <p:nvSpPr>
          <p:cNvPr id="6" name="Footer Placeholder 5">
            <a:extLst>
              <a:ext uri="{FF2B5EF4-FFF2-40B4-BE49-F238E27FC236}">
                <a16:creationId xmlns:a16="http://schemas.microsoft.com/office/drawing/2014/main" id="{8A91E8D3-EA5A-F747-FEED-4E45F97EF1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CFAA07-7FAC-ECDE-2087-F51D35BC0018}"/>
              </a:ext>
            </a:extLst>
          </p:cNvPr>
          <p:cNvSpPr>
            <a:spLocks noGrp="1"/>
          </p:cNvSpPr>
          <p:nvPr>
            <p:ph type="sldNum" sz="quarter" idx="12"/>
          </p:nvPr>
        </p:nvSpPr>
        <p:spPr/>
        <p:txBody>
          <a:bodyPr/>
          <a:lstStyle/>
          <a:p>
            <a:fld id="{75700507-AF70-4C1B-BA58-9D168E3CD121}" type="slidenum">
              <a:rPr lang="en-IN" smtClean="0"/>
              <a:t>‹#›</a:t>
            </a:fld>
            <a:endParaRPr lang="en-IN"/>
          </a:p>
        </p:txBody>
      </p:sp>
    </p:spTree>
    <p:extLst>
      <p:ext uri="{BB962C8B-B14F-4D97-AF65-F5344CB8AC3E}">
        <p14:creationId xmlns:p14="http://schemas.microsoft.com/office/powerpoint/2010/main" val="4254040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3548A-0687-E073-32AB-1B9A4FA9C1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FBA2605-1FA6-4A9D-0B9C-789B79BAE2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F2AB7A5-7204-1685-762B-0EA3227B76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19A4F4-E997-2A88-A76A-8F1E86F6017B}"/>
              </a:ext>
            </a:extLst>
          </p:cNvPr>
          <p:cNvSpPr>
            <a:spLocks noGrp="1"/>
          </p:cNvSpPr>
          <p:nvPr>
            <p:ph type="dt" sz="half" idx="10"/>
          </p:nvPr>
        </p:nvSpPr>
        <p:spPr/>
        <p:txBody>
          <a:bodyPr/>
          <a:lstStyle/>
          <a:p>
            <a:fld id="{2D103DFF-0B89-4690-A7A2-D1907BE3090D}" type="datetimeFigureOut">
              <a:rPr lang="en-IN" smtClean="0"/>
              <a:t>08-05-2025</a:t>
            </a:fld>
            <a:endParaRPr lang="en-IN"/>
          </a:p>
        </p:txBody>
      </p:sp>
      <p:sp>
        <p:nvSpPr>
          <p:cNvPr id="6" name="Footer Placeholder 5">
            <a:extLst>
              <a:ext uri="{FF2B5EF4-FFF2-40B4-BE49-F238E27FC236}">
                <a16:creationId xmlns:a16="http://schemas.microsoft.com/office/drawing/2014/main" id="{604D2A37-4793-F418-B461-DDD98F54E9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7C2DC9-EBD3-6D55-FADC-7DB9197644D2}"/>
              </a:ext>
            </a:extLst>
          </p:cNvPr>
          <p:cNvSpPr>
            <a:spLocks noGrp="1"/>
          </p:cNvSpPr>
          <p:nvPr>
            <p:ph type="sldNum" sz="quarter" idx="12"/>
          </p:nvPr>
        </p:nvSpPr>
        <p:spPr/>
        <p:txBody>
          <a:bodyPr/>
          <a:lstStyle/>
          <a:p>
            <a:fld id="{75700507-AF70-4C1B-BA58-9D168E3CD121}" type="slidenum">
              <a:rPr lang="en-IN" smtClean="0"/>
              <a:t>‹#›</a:t>
            </a:fld>
            <a:endParaRPr lang="en-IN"/>
          </a:p>
        </p:txBody>
      </p:sp>
    </p:spTree>
    <p:extLst>
      <p:ext uri="{BB962C8B-B14F-4D97-AF65-F5344CB8AC3E}">
        <p14:creationId xmlns:p14="http://schemas.microsoft.com/office/powerpoint/2010/main" val="3533269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57C9D2-067A-0ECC-B659-5BF914F55B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5CB0DD-7988-3180-5EDC-470C3493A9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8F3CE0-C07D-8FAB-284A-76BBCE811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03DFF-0B89-4690-A7A2-D1907BE3090D}" type="datetimeFigureOut">
              <a:rPr lang="en-IN" smtClean="0"/>
              <a:t>08-05-2025</a:t>
            </a:fld>
            <a:endParaRPr lang="en-IN"/>
          </a:p>
        </p:txBody>
      </p:sp>
      <p:sp>
        <p:nvSpPr>
          <p:cNvPr id="5" name="Footer Placeholder 4">
            <a:extLst>
              <a:ext uri="{FF2B5EF4-FFF2-40B4-BE49-F238E27FC236}">
                <a16:creationId xmlns:a16="http://schemas.microsoft.com/office/drawing/2014/main" id="{11842919-FA19-53D1-F812-8DBFDDB884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49C5A6A-3D48-E089-8AFF-D69DCDAF7E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700507-AF70-4C1B-BA58-9D168E3CD121}" type="slidenum">
              <a:rPr lang="en-IN" smtClean="0"/>
              <a:t>‹#›</a:t>
            </a:fld>
            <a:endParaRPr lang="en-IN"/>
          </a:p>
        </p:txBody>
      </p:sp>
    </p:spTree>
    <p:extLst>
      <p:ext uri="{BB962C8B-B14F-4D97-AF65-F5344CB8AC3E}">
        <p14:creationId xmlns:p14="http://schemas.microsoft.com/office/powerpoint/2010/main" val="2745792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javascript-arrays/" TargetMode="External"/><Relationship Id="rId2" Type="http://schemas.openxmlformats.org/officeDocument/2006/relationships/hyperlink" Target="https://www.geeksforgeeks.org/objects-in-javascript/" TargetMode="External"/><Relationship Id="rId1" Type="http://schemas.openxmlformats.org/officeDocument/2006/relationships/slideLayout" Target="../slideLayouts/slideLayout7.xml"/><Relationship Id="rId4" Type="http://schemas.openxmlformats.org/officeDocument/2006/relationships/hyperlink" Target="https://www.geeksforgeeks.org/functions-in-javascrip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javascript-let/" TargetMode="External"/><Relationship Id="rId2" Type="http://schemas.openxmlformats.org/officeDocument/2006/relationships/hyperlink" Target="https://www.geeksforgeeks.org/javascript-var/" TargetMode="External"/><Relationship Id="rId1" Type="http://schemas.openxmlformats.org/officeDocument/2006/relationships/slideLayout" Target="../slideLayouts/slideLayout2.xml"/><Relationship Id="rId4" Type="http://schemas.openxmlformats.org/officeDocument/2006/relationships/hyperlink" Target="https://www.geeksforgeeks.org/javascript-const/"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05FCE-0843-00A6-0D3C-D05F962AD5DF}"/>
              </a:ext>
            </a:extLst>
          </p:cNvPr>
          <p:cNvSpPr>
            <a:spLocks noGrp="1"/>
          </p:cNvSpPr>
          <p:nvPr>
            <p:ph type="ctrTitle"/>
          </p:nvPr>
        </p:nvSpPr>
        <p:spPr/>
        <p:txBody>
          <a:bodyPr>
            <a:normAutofit/>
          </a:bodyPr>
          <a:lstStyle/>
          <a:p>
            <a:r>
              <a:rPr lang="en-US" sz="6600" b="1" dirty="0">
                <a:solidFill>
                  <a:schemeClr val="accent1">
                    <a:lumMod val="75000"/>
                  </a:schemeClr>
                </a:solidFill>
                <a:highlight>
                  <a:srgbClr val="C0C0C0"/>
                </a:highlight>
              </a:rPr>
              <a:t>JAVASCRIPT</a:t>
            </a:r>
            <a:endParaRPr lang="en-IN" sz="6600" b="1" dirty="0">
              <a:solidFill>
                <a:schemeClr val="accent1">
                  <a:lumMod val="75000"/>
                </a:schemeClr>
              </a:solidFill>
              <a:highlight>
                <a:srgbClr val="C0C0C0"/>
              </a:highlight>
            </a:endParaRPr>
          </a:p>
        </p:txBody>
      </p:sp>
    </p:spTree>
    <p:extLst>
      <p:ext uri="{BB962C8B-B14F-4D97-AF65-F5344CB8AC3E}">
        <p14:creationId xmlns:p14="http://schemas.microsoft.com/office/powerpoint/2010/main" val="2163001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CF8421-625D-B04E-DFA5-2180EF080B0A}"/>
              </a:ext>
            </a:extLst>
          </p:cNvPr>
          <p:cNvSpPr txBox="1"/>
          <p:nvPr/>
        </p:nvSpPr>
        <p:spPr>
          <a:xfrm>
            <a:off x="676656" y="326059"/>
            <a:ext cx="10341864" cy="523220"/>
          </a:xfrm>
          <a:prstGeom prst="rect">
            <a:avLst/>
          </a:prstGeom>
          <a:noFill/>
        </p:spPr>
        <p:txBody>
          <a:bodyPr wrap="square">
            <a:spAutoFit/>
          </a:bodyPr>
          <a:lstStyle/>
          <a:p>
            <a:pPr marL="457200" indent="-457200">
              <a:buFont typeface="Arial" panose="020B0604020202020204" pitchFamily="34" charset="0"/>
              <a:buChar char="•"/>
            </a:pPr>
            <a:r>
              <a:rPr lang="en-US" sz="2800" b="0" i="0" dirty="0">
                <a:solidFill>
                  <a:srgbClr val="273239"/>
                </a:solidFill>
                <a:effectLst/>
              </a:rPr>
              <a:t>Primitive datatypes represent single values and are immutable.</a:t>
            </a:r>
            <a:endParaRPr lang="en-IN" sz="2800" dirty="0"/>
          </a:p>
        </p:txBody>
      </p:sp>
      <p:sp>
        <p:nvSpPr>
          <p:cNvPr id="6" name="TextBox 5">
            <a:extLst>
              <a:ext uri="{FF2B5EF4-FFF2-40B4-BE49-F238E27FC236}">
                <a16:creationId xmlns:a16="http://schemas.microsoft.com/office/drawing/2014/main" id="{8990A2AE-3D4C-4F0E-60C8-7C3AC26D952B}"/>
              </a:ext>
            </a:extLst>
          </p:cNvPr>
          <p:cNvSpPr txBox="1"/>
          <p:nvPr/>
        </p:nvSpPr>
        <p:spPr>
          <a:xfrm>
            <a:off x="676656" y="913287"/>
            <a:ext cx="9838944" cy="1754326"/>
          </a:xfrm>
          <a:prstGeom prst="rect">
            <a:avLst/>
          </a:prstGeom>
          <a:noFill/>
        </p:spPr>
        <p:txBody>
          <a:bodyPr wrap="square">
            <a:spAutoFit/>
          </a:bodyPr>
          <a:lstStyle/>
          <a:p>
            <a:pPr marL="457200" indent="-457200">
              <a:buFont typeface="Arial" panose="020B0604020202020204" pitchFamily="34" charset="0"/>
              <a:buChar char="•"/>
            </a:pPr>
            <a:r>
              <a:rPr lang="en-US" sz="2800" b="0" i="0" dirty="0">
                <a:solidFill>
                  <a:srgbClr val="273239"/>
                </a:solidFill>
                <a:effectLst/>
              </a:rPr>
              <a:t>Non-primitive types are objects and can store collections of data or more complex entities.</a:t>
            </a:r>
          </a:p>
          <a:p>
            <a:endParaRPr lang="en-US" sz="2800" b="0" i="0" dirty="0">
              <a:solidFill>
                <a:srgbClr val="273239"/>
              </a:solidFill>
              <a:effectLst/>
            </a:endParaRPr>
          </a:p>
          <a:p>
            <a:r>
              <a:rPr lang="en-US" sz="2400" dirty="0">
                <a:solidFill>
                  <a:srgbClr val="273239"/>
                </a:solidFill>
                <a:highlight>
                  <a:srgbClr val="FFFF00"/>
                </a:highlight>
              </a:rPr>
              <a:t>Example:</a:t>
            </a:r>
            <a:endParaRPr lang="en-IN" sz="2400" dirty="0">
              <a:highlight>
                <a:srgbClr val="FFFF00"/>
              </a:highlight>
            </a:endParaRPr>
          </a:p>
        </p:txBody>
      </p:sp>
      <p:sp>
        <p:nvSpPr>
          <p:cNvPr id="7" name="Rectangle 1">
            <a:extLst>
              <a:ext uri="{FF2B5EF4-FFF2-40B4-BE49-F238E27FC236}">
                <a16:creationId xmlns:a16="http://schemas.microsoft.com/office/drawing/2014/main" id="{CFB9C69B-1D07-72F4-7E42-A3D7F21D9C0D}"/>
              </a:ext>
            </a:extLst>
          </p:cNvPr>
          <p:cNvSpPr>
            <a:spLocks noChangeArrowheads="1"/>
          </p:cNvSpPr>
          <p:nvPr/>
        </p:nvSpPr>
        <p:spPr bwMode="auto">
          <a:xfrm>
            <a:off x="676656" y="3435642"/>
            <a:ext cx="2715768" cy="1288796"/>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rPr>
              <a:t>let obj = {</a:t>
            </a:r>
            <a:br>
              <a:rPr kumimoji="0" lang="en-US" altLang="en-US" sz="2000" b="0" i="0" u="none" strike="noStrike" cap="none" normalizeH="0" baseline="0" dirty="0">
                <a:ln>
                  <a:noFill/>
                </a:ln>
                <a:solidFill>
                  <a:schemeClr val="tx1"/>
                </a:solidFill>
                <a:effectLst/>
                <a:latin typeface="Consolas" panose="020B0609020204030204" pitchFamily="49" charset="0"/>
              </a:rPr>
            </a:br>
            <a:r>
              <a:rPr kumimoji="0" lang="en-US" altLang="en-US" sz="2000" b="0" i="0" u="none" strike="noStrike" cap="none" normalizeH="0" baseline="0" dirty="0">
                <a:ln>
                  <a:noFill/>
                </a:ln>
                <a:solidFill>
                  <a:schemeClr val="tx1"/>
                </a:solidFill>
                <a:effectLst/>
                <a:latin typeface="Consolas" panose="020B0609020204030204" pitchFamily="49" charset="0"/>
              </a:rPr>
              <a:t>name: "Amit",</a:t>
            </a:r>
            <a:br>
              <a:rPr kumimoji="0" lang="en-US" altLang="en-US" sz="2000" b="0" i="0" u="none" strike="noStrike" cap="none" normalizeH="0" baseline="0" dirty="0">
                <a:ln>
                  <a:noFill/>
                </a:ln>
                <a:solidFill>
                  <a:schemeClr val="tx1"/>
                </a:solidFill>
                <a:effectLst/>
                <a:latin typeface="Consolas" panose="020B0609020204030204" pitchFamily="49" charset="0"/>
              </a:rPr>
            </a:br>
            <a:r>
              <a:rPr kumimoji="0" lang="en-US" altLang="en-US" sz="2000" b="0" i="0" u="none" strike="noStrike" cap="none" normalizeH="0" baseline="0" dirty="0">
                <a:ln>
                  <a:noFill/>
                </a:ln>
                <a:solidFill>
                  <a:schemeClr val="tx1"/>
                </a:solidFill>
                <a:effectLst/>
                <a:latin typeface="Consolas" panose="020B0609020204030204" pitchFamily="49" charset="0"/>
              </a:rPr>
              <a:t>age: 25</a:t>
            </a:r>
            <a:br>
              <a:rPr kumimoji="0" lang="en-US" altLang="en-US" sz="2000" b="0" i="0" u="none" strike="noStrike" cap="none" normalizeH="0" baseline="0" dirty="0">
                <a:ln>
                  <a:noFill/>
                </a:ln>
                <a:solidFill>
                  <a:schemeClr val="tx1"/>
                </a:solidFill>
                <a:effectLst/>
                <a:latin typeface="Consolas" panose="020B0609020204030204" pitchFamily="49" charset="0"/>
              </a:rPr>
            </a:br>
            <a:r>
              <a:rPr kumimoji="0" lang="en-US" altLang="en-US" sz="2000" b="0" i="0" u="none" strike="noStrike" cap="none" normalizeH="0" baseline="0" dirty="0">
                <a:ln>
                  <a:noFill/>
                </a:ln>
                <a:solidFill>
                  <a:schemeClr val="tx1"/>
                </a:solidFill>
                <a:effectLst/>
                <a:latin typeface="Consolas" panose="020B0609020204030204" pitchFamily="49" charset="0"/>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CC38C83D-97E4-842A-DC71-A1802632F126}"/>
              </a:ext>
            </a:extLst>
          </p:cNvPr>
          <p:cNvSpPr>
            <a:spLocks noChangeArrowheads="1"/>
          </p:cNvSpPr>
          <p:nvPr/>
        </p:nvSpPr>
        <p:spPr bwMode="auto">
          <a:xfrm>
            <a:off x="676656" y="2731621"/>
            <a:ext cx="6135624" cy="704021"/>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Nunito" pitchFamily="2" charset="0"/>
              </a:rPr>
              <a:t>1. </a:t>
            </a:r>
            <a:r>
              <a:rPr kumimoji="0" lang="en-US" altLang="en-US" sz="2400" b="1" i="0" u="sng" strike="noStrike" cap="none" normalizeH="0" baseline="0" dirty="0">
                <a:ln>
                  <a:noFill/>
                </a:ln>
                <a:solidFill>
                  <a:srgbClr val="357960"/>
                </a:solidFill>
                <a:effectLst/>
                <a:latin typeface="Nunito" pitchFamily="2" charset="0"/>
                <a:hlinkClick r:id="rId2"/>
              </a:rPr>
              <a:t>Object</a:t>
            </a:r>
            <a:r>
              <a:rPr kumimoji="0" lang="en-US" altLang="en-US" sz="2400" b="1" i="0" u="none" strike="noStrike" cap="none" normalizeH="0" baseline="0" dirty="0">
                <a:ln>
                  <a:noFill/>
                </a:ln>
                <a:solidFill>
                  <a:srgbClr val="273239"/>
                </a:solidFill>
                <a:effectLst/>
                <a:latin typeface="Nunito" pitchFamily="2" charset="0"/>
              </a:rPr>
              <a:t>: </a:t>
            </a:r>
            <a:r>
              <a:rPr kumimoji="0" lang="en-US" altLang="en-US" sz="2400" b="0" i="0" u="none" strike="noStrike" cap="none" normalizeH="0" baseline="0" dirty="0">
                <a:ln>
                  <a:noFill/>
                </a:ln>
                <a:solidFill>
                  <a:srgbClr val="273239"/>
                </a:solidFill>
                <a:effectLst/>
                <a:latin typeface="Nunito" pitchFamily="2" charset="0"/>
              </a:rPr>
              <a:t>Represents key-value pairs.</a:t>
            </a:r>
            <a:endParaRPr kumimoji="0" lang="en-US" altLang="en-US" sz="2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CB81132A-0677-CEA0-6D06-EEFCCFE04525}"/>
              </a:ext>
            </a:extLst>
          </p:cNvPr>
          <p:cNvSpPr>
            <a:spLocks noChangeArrowheads="1"/>
          </p:cNvSpPr>
          <p:nvPr/>
        </p:nvSpPr>
        <p:spPr bwMode="auto">
          <a:xfrm>
            <a:off x="676656" y="5359466"/>
            <a:ext cx="6547104" cy="1165686"/>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Nunito" pitchFamily="2" charset="0"/>
              </a:rPr>
              <a:t>2.</a:t>
            </a:r>
            <a:r>
              <a:rPr kumimoji="0" lang="en-US" altLang="en-US" sz="2400" b="1" i="0" u="sng" strike="noStrike" cap="none" normalizeH="0" baseline="0" dirty="0">
                <a:ln>
                  <a:noFill/>
                </a:ln>
                <a:solidFill>
                  <a:srgbClr val="357960"/>
                </a:solidFill>
                <a:effectLst/>
                <a:latin typeface="Nunito" pitchFamily="2" charset="0"/>
                <a:hlinkClick r:id="rId3"/>
              </a:rPr>
              <a:t> Array</a:t>
            </a:r>
            <a:r>
              <a:rPr kumimoji="0" lang="en-US" altLang="en-US" sz="2400" b="1" i="0" u="none" strike="noStrike" cap="none" normalizeH="0" baseline="0" dirty="0">
                <a:ln>
                  <a:noFill/>
                </a:ln>
                <a:solidFill>
                  <a:srgbClr val="273239"/>
                </a:solidFill>
                <a:effectLst/>
                <a:latin typeface="Nunito" pitchFamily="2" charset="0"/>
              </a:rPr>
              <a:t>:</a:t>
            </a:r>
            <a:r>
              <a:rPr kumimoji="0" lang="en-US" altLang="en-US" sz="2400" b="0" i="0" u="none" strike="noStrike" cap="none" normalizeH="0" baseline="0" dirty="0">
                <a:ln>
                  <a:noFill/>
                </a:ln>
                <a:solidFill>
                  <a:srgbClr val="273239"/>
                </a:solidFill>
                <a:effectLst/>
                <a:latin typeface="Nunito" pitchFamily="2" charset="0"/>
              </a:rPr>
              <a:t> Represents an ordered list of values.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rPr>
              <a:t>let a = ["red", "green", "blue"];</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CF7A6543-329D-7C92-FA9F-A6D9A5C50E66}"/>
              </a:ext>
            </a:extLst>
          </p:cNvPr>
          <p:cNvSpPr>
            <a:spLocks noChangeArrowheads="1"/>
          </p:cNvSpPr>
          <p:nvPr/>
        </p:nvSpPr>
        <p:spPr bwMode="auto">
          <a:xfrm>
            <a:off x="5221224" y="3541132"/>
            <a:ext cx="6867144" cy="1535017"/>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Nunito" pitchFamily="2" charset="0"/>
              </a:rPr>
              <a:t>3. </a:t>
            </a:r>
            <a:r>
              <a:rPr kumimoji="0" lang="en-US" altLang="en-US" sz="2400" b="1" i="0" u="sng" strike="noStrike" cap="none" normalizeH="0" baseline="0" dirty="0">
                <a:ln>
                  <a:noFill/>
                </a:ln>
                <a:solidFill>
                  <a:srgbClr val="357960"/>
                </a:solidFill>
                <a:effectLst/>
                <a:latin typeface="Nunito" pitchFamily="2" charset="0"/>
                <a:hlinkClick r:id="rId4"/>
              </a:rPr>
              <a:t>Function:</a:t>
            </a:r>
            <a:r>
              <a:rPr kumimoji="0" lang="en-US" altLang="en-US" sz="2400" b="0" i="0" u="none" strike="noStrike" cap="none" normalizeH="0" baseline="0" dirty="0">
                <a:ln>
                  <a:noFill/>
                </a:ln>
                <a:solidFill>
                  <a:srgbClr val="273239"/>
                </a:solidFill>
                <a:effectLst/>
                <a:latin typeface="Nunito" pitchFamily="2" charset="0"/>
              </a:rPr>
              <a:t> Represents reusable blocks of code.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onsolas" panose="020B0609020204030204" pitchFamily="49" charset="0"/>
              </a:rPr>
              <a:t>function fun() {</a:t>
            </a:r>
            <a:br>
              <a:rPr kumimoji="0" lang="en-US" altLang="en-US" sz="2400" b="0" i="0" u="none" strike="noStrike" cap="none" normalizeH="0" baseline="0" dirty="0">
                <a:ln>
                  <a:noFill/>
                </a:ln>
                <a:solidFill>
                  <a:schemeClr val="tx1"/>
                </a:solidFill>
                <a:effectLst/>
                <a:latin typeface="Consolas" panose="020B0609020204030204" pitchFamily="49" charset="0"/>
              </a:rPr>
            </a:br>
            <a:r>
              <a:rPr kumimoji="0" lang="en-US" altLang="en-US" sz="2400" b="0" i="0" u="none" strike="noStrike" cap="none" normalizeH="0" baseline="0" dirty="0">
                <a:ln>
                  <a:noFill/>
                </a:ln>
                <a:solidFill>
                  <a:schemeClr val="tx1"/>
                </a:solidFill>
                <a:effectLst/>
                <a:latin typeface="Consolas" panose="020B0609020204030204" pitchFamily="49" charset="0"/>
              </a:rPr>
              <a:t>console.log("GeeksforGeeks");</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7806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0A9FB-46EE-065C-3803-67E85F01960F}"/>
              </a:ext>
            </a:extLst>
          </p:cNvPr>
          <p:cNvSpPr>
            <a:spLocks noGrp="1"/>
          </p:cNvSpPr>
          <p:nvPr>
            <p:ph type="ctrTitle"/>
          </p:nvPr>
        </p:nvSpPr>
        <p:spPr>
          <a:xfrm>
            <a:off x="256032" y="91441"/>
            <a:ext cx="11603736" cy="777239"/>
          </a:xfrm>
        </p:spPr>
        <p:txBody>
          <a:bodyPr>
            <a:normAutofit/>
          </a:bodyPr>
          <a:lstStyle/>
          <a:p>
            <a:pPr algn="l"/>
            <a:r>
              <a:rPr lang="en-US" sz="4800" b="1" dirty="0">
                <a:latin typeface="+mn-lt"/>
              </a:rPr>
              <a:t>Functions</a:t>
            </a:r>
            <a:endParaRPr lang="en-IN" sz="4800" b="1" dirty="0">
              <a:latin typeface="+mn-lt"/>
            </a:endParaRPr>
          </a:p>
        </p:txBody>
      </p:sp>
      <p:sp>
        <p:nvSpPr>
          <p:cNvPr id="3" name="Subtitle 2">
            <a:extLst>
              <a:ext uri="{FF2B5EF4-FFF2-40B4-BE49-F238E27FC236}">
                <a16:creationId xmlns:a16="http://schemas.microsoft.com/office/drawing/2014/main" id="{49E52DF5-16CE-EC22-B784-A5965C2D9889}"/>
              </a:ext>
            </a:extLst>
          </p:cNvPr>
          <p:cNvSpPr>
            <a:spLocks noGrp="1"/>
          </p:cNvSpPr>
          <p:nvPr>
            <p:ph type="subTitle" idx="1"/>
          </p:nvPr>
        </p:nvSpPr>
        <p:spPr>
          <a:xfrm>
            <a:off x="256032" y="987552"/>
            <a:ext cx="11603736" cy="5641848"/>
          </a:xfrm>
        </p:spPr>
        <p:txBody>
          <a:bodyPr>
            <a:normAutofit/>
          </a:bodyPr>
          <a:lstStyle/>
          <a:p>
            <a:pPr algn="l">
              <a:lnSpc>
                <a:spcPct val="150000"/>
              </a:lnSpc>
            </a:pPr>
            <a:r>
              <a:rPr lang="en-US" dirty="0"/>
              <a:t>• Function is like a mini-program or a set of instructions that you can create and give </a:t>
            </a:r>
            <a:r>
              <a:rPr lang="en-US" dirty="0" err="1"/>
              <a:t>aname</a:t>
            </a:r>
            <a:r>
              <a:rPr lang="en-US" dirty="0"/>
              <a:t>.</a:t>
            </a:r>
          </a:p>
          <a:p>
            <a:pPr algn="l">
              <a:lnSpc>
                <a:spcPct val="150000"/>
              </a:lnSpc>
            </a:pPr>
            <a:r>
              <a:rPr lang="en-US" dirty="0"/>
              <a:t>• It’s a way to group tasks, making your code more organized and easier to understand.</a:t>
            </a:r>
          </a:p>
          <a:p>
            <a:pPr algn="l">
              <a:lnSpc>
                <a:spcPct val="150000"/>
              </a:lnSpc>
            </a:pPr>
            <a:r>
              <a:rPr lang="en-US" u="sng" dirty="0">
                <a:highlight>
                  <a:srgbClr val="FFFF00"/>
                </a:highlight>
              </a:rPr>
              <a:t>Benefits of using functions</a:t>
            </a:r>
          </a:p>
          <a:p>
            <a:pPr algn="l">
              <a:lnSpc>
                <a:spcPct val="150000"/>
              </a:lnSpc>
            </a:pPr>
            <a:r>
              <a:rPr lang="en-US" dirty="0"/>
              <a:t>1. Code organization</a:t>
            </a:r>
          </a:p>
          <a:p>
            <a:pPr algn="l">
              <a:lnSpc>
                <a:spcPct val="150000"/>
              </a:lnSpc>
            </a:pPr>
            <a:r>
              <a:rPr lang="en-US" dirty="0"/>
              <a:t>2. Reusability</a:t>
            </a:r>
          </a:p>
          <a:p>
            <a:pPr algn="l">
              <a:lnSpc>
                <a:spcPct val="150000"/>
              </a:lnSpc>
            </a:pPr>
            <a:r>
              <a:rPr lang="en-US" dirty="0"/>
              <a:t>3. Modularity</a:t>
            </a:r>
          </a:p>
          <a:p>
            <a:pPr algn="l">
              <a:lnSpc>
                <a:spcPct val="150000"/>
              </a:lnSpc>
            </a:pPr>
            <a:r>
              <a:rPr lang="en-US" dirty="0">
                <a:highlight>
                  <a:srgbClr val="FFFF00"/>
                </a:highlight>
              </a:rPr>
              <a:t>Function Syntax:</a:t>
            </a:r>
          </a:p>
          <a:p>
            <a:pPr algn="l">
              <a:lnSpc>
                <a:spcPct val="150000"/>
              </a:lnSpc>
            </a:pPr>
            <a:r>
              <a:rPr lang="en-US" dirty="0">
                <a:highlight>
                  <a:srgbClr val="FFFF00"/>
                </a:highlight>
              </a:rPr>
              <a:t>• Basic structure: function functionName(parameters) { ... }</a:t>
            </a:r>
            <a:endParaRPr lang="en-IN" dirty="0">
              <a:highlight>
                <a:srgbClr val="FFFF00"/>
              </a:highlight>
            </a:endParaRPr>
          </a:p>
        </p:txBody>
      </p:sp>
    </p:spTree>
    <p:extLst>
      <p:ext uri="{BB962C8B-B14F-4D97-AF65-F5344CB8AC3E}">
        <p14:creationId xmlns:p14="http://schemas.microsoft.com/office/powerpoint/2010/main" val="2406061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C605FD-0C8C-299D-7A18-0D45C8AEFE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1366" y="448056"/>
            <a:ext cx="7925866" cy="2896362"/>
          </a:xfrm>
          <a:prstGeom prst="rect">
            <a:avLst/>
          </a:prstGeom>
        </p:spPr>
      </p:pic>
      <p:sp>
        <p:nvSpPr>
          <p:cNvPr id="4" name="TextBox 3">
            <a:extLst>
              <a:ext uri="{FF2B5EF4-FFF2-40B4-BE49-F238E27FC236}">
                <a16:creationId xmlns:a16="http://schemas.microsoft.com/office/drawing/2014/main" id="{2EB8D5EE-D1FC-87DD-9081-61F214152E8D}"/>
              </a:ext>
            </a:extLst>
          </p:cNvPr>
          <p:cNvSpPr txBox="1"/>
          <p:nvPr/>
        </p:nvSpPr>
        <p:spPr>
          <a:xfrm>
            <a:off x="1090422" y="3756398"/>
            <a:ext cx="8017002" cy="523220"/>
          </a:xfrm>
          <a:prstGeom prst="rect">
            <a:avLst/>
          </a:prstGeom>
          <a:noFill/>
        </p:spPr>
        <p:txBody>
          <a:bodyPr wrap="square">
            <a:spAutoFit/>
          </a:bodyPr>
          <a:lstStyle/>
          <a:p>
            <a:pPr algn="l" fontAlgn="base"/>
            <a:r>
              <a:rPr lang="en-US" sz="2800" b="1" i="0" dirty="0">
                <a:solidFill>
                  <a:srgbClr val="273239"/>
                </a:solidFill>
                <a:effectLst/>
                <a:highlight>
                  <a:srgbClr val="FFFF00"/>
                </a:highlight>
              </a:rPr>
              <a:t>Difference Between </a:t>
            </a:r>
            <a:r>
              <a:rPr lang="en-US" sz="2800" i="0" dirty="0">
                <a:solidFill>
                  <a:srgbClr val="273239"/>
                </a:solidFill>
                <a:effectLst/>
                <a:highlight>
                  <a:srgbClr val="FFFF00"/>
                </a:highlight>
                <a:ea typeface="SimSun-ExtB" panose="02010609060101010101" pitchFamily="49" charset="-122"/>
              </a:rPr>
              <a:t>Parameters and Arguments</a:t>
            </a:r>
          </a:p>
        </p:txBody>
      </p:sp>
      <p:sp>
        <p:nvSpPr>
          <p:cNvPr id="6" name="TextBox 5">
            <a:extLst>
              <a:ext uri="{FF2B5EF4-FFF2-40B4-BE49-F238E27FC236}">
                <a16:creationId xmlns:a16="http://schemas.microsoft.com/office/drawing/2014/main" id="{A403A071-EE39-4D33-F367-F588AD9B4AB3}"/>
              </a:ext>
            </a:extLst>
          </p:cNvPr>
          <p:cNvSpPr txBox="1"/>
          <p:nvPr/>
        </p:nvSpPr>
        <p:spPr>
          <a:xfrm>
            <a:off x="1207008" y="4409408"/>
            <a:ext cx="9902952" cy="1569660"/>
          </a:xfrm>
          <a:prstGeom prst="rect">
            <a:avLst/>
          </a:prstGeom>
          <a:noFill/>
        </p:spPr>
        <p:txBody>
          <a:bodyPr wrap="square">
            <a:spAutoFit/>
          </a:bodyPr>
          <a:lstStyle/>
          <a:p>
            <a:r>
              <a:rPr lang="en-US" sz="2400" b="1" i="0" dirty="0">
                <a:solidFill>
                  <a:srgbClr val="273239"/>
                </a:solidFill>
                <a:effectLst/>
              </a:rPr>
              <a:t>Parameters </a:t>
            </a:r>
            <a:r>
              <a:rPr lang="en-US" sz="2400" b="0" i="0" dirty="0">
                <a:solidFill>
                  <a:srgbClr val="273239"/>
                </a:solidFill>
                <a:effectLst/>
              </a:rPr>
              <a:t>refer to the variables listed in a function's declaration, defining the input that the function can accept. </a:t>
            </a:r>
            <a:r>
              <a:rPr lang="en-US" sz="2400" b="1" i="0" dirty="0">
                <a:solidFill>
                  <a:srgbClr val="273239"/>
                </a:solidFill>
                <a:effectLst/>
              </a:rPr>
              <a:t>Arguments</a:t>
            </a:r>
            <a:r>
              <a:rPr lang="en-US" sz="2400" b="0" i="0" dirty="0">
                <a:solidFill>
                  <a:srgbClr val="273239"/>
                </a:solidFill>
                <a:effectLst/>
              </a:rPr>
              <a:t>, however, are the actual values passed to the function when it is called, filling the parameters during execution.</a:t>
            </a:r>
            <a:endParaRPr lang="en-IN" sz="2400" dirty="0"/>
          </a:p>
        </p:txBody>
      </p:sp>
    </p:spTree>
    <p:extLst>
      <p:ext uri="{BB962C8B-B14F-4D97-AF65-F5344CB8AC3E}">
        <p14:creationId xmlns:p14="http://schemas.microsoft.com/office/powerpoint/2010/main" val="790930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B96C2B-A9A8-F1ED-ABE2-C7068196F373}"/>
              </a:ext>
            </a:extLst>
          </p:cNvPr>
          <p:cNvSpPr>
            <a:spLocks noChangeArrowheads="1"/>
          </p:cNvSpPr>
          <p:nvPr/>
        </p:nvSpPr>
        <p:spPr bwMode="auto">
          <a:xfrm>
            <a:off x="758952" y="543655"/>
            <a:ext cx="9738360" cy="796354"/>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highlight>
                  <a:srgbClr val="FFFF00"/>
                </a:highlight>
                <a:latin typeface="Consolas" panose="020B0609020204030204" pitchFamily="49" charset="0"/>
              </a:rPr>
              <a:t>def add(x, y): # Here, x and y are parameters</a:t>
            </a:r>
            <a:br>
              <a:rPr kumimoji="0" lang="en-US" altLang="en-US" sz="2400" b="0" i="0" u="none" strike="noStrike" cap="none" normalizeH="0" baseline="0" dirty="0">
                <a:ln>
                  <a:noFill/>
                </a:ln>
                <a:solidFill>
                  <a:schemeClr val="tx1"/>
                </a:solidFill>
                <a:effectLst/>
                <a:highlight>
                  <a:srgbClr val="FFFF00"/>
                </a:highlight>
                <a:latin typeface="Consolas" panose="020B0609020204030204" pitchFamily="49" charset="0"/>
              </a:rPr>
            </a:br>
            <a:r>
              <a:rPr kumimoji="0" lang="en-US" altLang="en-US" sz="2400" b="0" i="0" u="none" strike="noStrike" cap="none" normalizeH="0" baseline="0" dirty="0">
                <a:ln>
                  <a:noFill/>
                </a:ln>
                <a:solidFill>
                  <a:schemeClr val="tx1"/>
                </a:solidFill>
                <a:effectLst/>
                <a:highlight>
                  <a:srgbClr val="FFFF00"/>
                </a:highlight>
                <a:latin typeface="Consolas" panose="020B0609020204030204" pitchFamily="49" charset="0"/>
              </a:rPr>
              <a:t>return x + y</a:t>
            </a:r>
            <a:r>
              <a:rPr kumimoji="0" lang="en-US" altLang="en-US" sz="2400" b="0" i="0" u="none" strike="noStrike" cap="none" normalizeH="0" baseline="0" dirty="0">
                <a:ln>
                  <a:noFill/>
                </a:ln>
                <a:solidFill>
                  <a:schemeClr val="tx1"/>
                </a:solidFill>
                <a:effectLst/>
                <a:highlight>
                  <a:srgbClr val="FFFF00"/>
                </a:highlight>
              </a:rPr>
              <a:t> </a:t>
            </a:r>
            <a:endParaRPr kumimoji="0" lang="en-US" altLang="en-US" sz="2400" b="0" i="0" u="none" strike="noStrike" cap="none" normalizeH="0" baseline="0" dirty="0">
              <a:ln>
                <a:noFill/>
              </a:ln>
              <a:solidFill>
                <a:schemeClr val="tx1"/>
              </a:solidFill>
              <a:effectLst/>
              <a:highlight>
                <a:srgbClr val="FFFF00"/>
              </a:highlight>
              <a:latin typeface="Arial" panose="020B0604020202020204" pitchFamily="34" charset="0"/>
            </a:endParaRPr>
          </a:p>
        </p:txBody>
      </p:sp>
      <p:sp>
        <p:nvSpPr>
          <p:cNvPr id="3" name="Rectangle 2">
            <a:extLst>
              <a:ext uri="{FF2B5EF4-FFF2-40B4-BE49-F238E27FC236}">
                <a16:creationId xmlns:a16="http://schemas.microsoft.com/office/drawing/2014/main" id="{9A9B1C98-02FA-59BA-2A19-2AB8F013D98E}"/>
              </a:ext>
            </a:extLst>
          </p:cNvPr>
          <p:cNvSpPr>
            <a:spLocks noChangeArrowheads="1"/>
          </p:cNvSpPr>
          <p:nvPr/>
        </p:nvSpPr>
        <p:spPr bwMode="auto">
          <a:xfrm>
            <a:off x="758952" y="1707882"/>
            <a:ext cx="9738360" cy="427022"/>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highlight>
                  <a:srgbClr val="FFFF00"/>
                </a:highlight>
                <a:latin typeface="Consolas" panose="020B0609020204030204" pitchFamily="49" charset="0"/>
              </a:rPr>
              <a:t>result = add(5, 3) # Here, 5 and 3 are arguments</a:t>
            </a:r>
            <a:r>
              <a:rPr kumimoji="0" lang="en-US" altLang="en-US" sz="2400" b="0" i="0" u="none" strike="noStrike" cap="none" normalizeH="0" baseline="0" dirty="0">
                <a:ln>
                  <a:noFill/>
                </a:ln>
                <a:solidFill>
                  <a:schemeClr val="tx1"/>
                </a:solidFill>
                <a:effectLst/>
                <a:highlight>
                  <a:srgbClr val="FFFF00"/>
                </a:highlight>
              </a:rPr>
              <a:t> </a:t>
            </a:r>
            <a:endParaRPr kumimoji="0" lang="en-US" altLang="en-US" sz="2400" b="0" i="0" u="none" strike="noStrike" cap="none" normalizeH="0" baseline="0" dirty="0">
              <a:ln>
                <a:noFill/>
              </a:ln>
              <a:solidFill>
                <a:schemeClr val="tx1"/>
              </a:solidFill>
              <a:effectLst/>
              <a:highlight>
                <a:srgbClr val="FFFF00"/>
              </a:highlight>
              <a:latin typeface="Arial" panose="020B0604020202020204" pitchFamily="34" charset="0"/>
            </a:endParaRPr>
          </a:p>
        </p:txBody>
      </p:sp>
      <p:sp>
        <p:nvSpPr>
          <p:cNvPr id="5" name="TextBox 4">
            <a:extLst>
              <a:ext uri="{FF2B5EF4-FFF2-40B4-BE49-F238E27FC236}">
                <a16:creationId xmlns:a16="http://schemas.microsoft.com/office/drawing/2014/main" id="{0065211A-F05B-B7BE-D149-2D4A8470956B}"/>
              </a:ext>
            </a:extLst>
          </p:cNvPr>
          <p:cNvSpPr txBox="1"/>
          <p:nvPr/>
        </p:nvSpPr>
        <p:spPr>
          <a:xfrm>
            <a:off x="402336" y="2298694"/>
            <a:ext cx="11695176" cy="4015651"/>
          </a:xfrm>
          <a:prstGeom prst="rect">
            <a:avLst/>
          </a:prstGeom>
          <a:noFill/>
        </p:spPr>
        <p:txBody>
          <a:bodyPr wrap="square">
            <a:spAutoFit/>
          </a:bodyPr>
          <a:lstStyle/>
          <a:p>
            <a:pPr algn="l">
              <a:spcBef>
                <a:spcPts val="750"/>
              </a:spcBef>
              <a:spcAft>
                <a:spcPts val="750"/>
              </a:spcAft>
              <a:buNone/>
            </a:pPr>
            <a:r>
              <a:rPr lang="en-US" sz="3600" b="0" i="0" u="sng" dirty="0">
                <a:solidFill>
                  <a:srgbClr val="000000"/>
                </a:solidFill>
                <a:effectLst/>
                <a:latin typeface="Segoe UI" panose="020B0502040204020203" pitchFamily="34" charset="0"/>
              </a:rPr>
              <a:t>Invoking a JavaScript Function:</a:t>
            </a:r>
          </a:p>
          <a:p>
            <a:pPr algn="l">
              <a:lnSpc>
                <a:spcPct val="150000"/>
              </a:lnSpc>
              <a:buNone/>
            </a:pPr>
            <a:r>
              <a:rPr lang="en-US" sz="2400" b="0" i="0" dirty="0">
                <a:solidFill>
                  <a:srgbClr val="000000"/>
                </a:solidFill>
                <a:effectLst/>
              </a:rPr>
              <a:t>The code inside a function is not executed when the function is </a:t>
            </a:r>
            <a:r>
              <a:rPr lang="en-US" sz="2400" b="1" i="0" dirty="0">
                <a:solidFill>
                  <a:srgbClr val="000000"/>
                </a:solidFill>
                <a:effectLst/>
              </a:rPr>
              <a:t>defined</a:t>
            </a:r>
            <a:r>
              <a:rPr lang="en-US" sz="2400" b="0" i="0" dirty="0">
                <a:solidFill>
                  <a:srgbClr val="000000"/>
                </a:solidFill>
                <a:effectLst/>
              </a:rPr>
              <a:t>.</a:t>
            </a:r>
          </a:p>
          <a:p>
            <a:pPr algn="l">
              <a:lnSpc>
                <a:spcPct val="150000"/>
              </a:lnSpc>
              <a:buNone/>
            </a:pPr>
            <a:r>
              <a:rPr lang="en-US" sz="2400" b="0" i="0" dirty="0">
                <a:solidFill>
                  <a:srgbClr val="000000"/>
                </a:solidFill>
                <a:effectLst/>
              </a:rPr>
              <a:t>The code inside a function is executed when the function is </a:t>
            </a:r>
            <a:r>
              <a:rPr lang="en-US" sz="2400" b="1" i="0" dirty="0">
                <a:solidFill>
                  <a:srgbClr val="000000"/>
                </a:solidFill>
                <a:effectLst/>
              </a:rPr>
              <a:t>invoked</a:t>
            </a:r>
            <a:r>
              <a:rPr lang="en-US" sz="2400" b="0" i="0" dirty="0">
                <a:solidFill>
                  <a:srgbClr val="000000"/>
                </a:solidFill>
                <a:effectLst/>
              </a:rPr>
              <a:t>.</a:t>
            </a:r>
          </a:p>
          <a:p>
            <a:pPr algn="l">
              <a:lnSpc>
                <a:spcPct val="150000"/>
              </a:lnSpc>
              <a:buNone/>
            </a:pPr>
            <a:r>
              <a:rPr lang="en-US" sz="2400" b="0" i="0" dirty="0">
                <a:solidFill>
                  <a:srgbClr val="000000"/>
                </a:solidFill>
                <a:effectLst/>
              </a:rPr>
              <a:t>It is common to use the term "</a:t>
            </a:r>
            <a:r>
              <a:rPr lang="en-US" sz="2400" b="1" i="0" dirty="0">
                <a:solidFill>
                  <a:srgbClr val="000000"/>
                </a:solidFill>
                <a:effectLst/>
              </a:rPr>
              <a:t>call a function</a:t>
            </a:r>
            <a:r>
              <a:rPr lang="en-US" sz="2400" b="0" i="0" dirty="0">
                <a:solidFill>
                  <a:srgbClr val="000000"/>
                </a:solidFill>
                <a:effectLst/>
              </a:rPr>
              <a:t>" instead of "</a:t>
            </a:r>
            <a:r>
              <a:rPr lang="en-US" sz="2400" b="1" i="0" dirty="0">
                <a:solidFill>
                  <a:srgbClr val="000000"/>
                </a:solidFill>
                <a:effectLst/>
              </a:rPr>
              <a:t>invoke a function</a:t>
            </a:r>
            <a:r>
              <a:rPr lang="en-US" sz="2400" b="0" i="0" dirty="0">
                <a:solidFill>
                  <a:srgbClr val="000000"/>
                </a:solidFill>
                <a:effectLst/>
              </a:rPr>
              <a:t>".</a:t>
            </a:r>
          </a:p>
          <a:p>
            <a:pPr algn="l">
              <a:lnSpc>
                <a:spcPct val="150000"/>
              </a:lnSpc>
              <a:buNone/>
            </a:pPr>
            <a:r>
              <a:rPr lang="en-US" sz="2400" b="0" i="0" dirty="0">
                <a:solidFill>
                  <a:srgbClr val="000000"/>
                </a:solidFill>
                <a:effectLst/>
              </a:rPr>
              <a:t>It is also common to say "call upon a function", "start a function", or "execute a function".</a:t>
            </a:r>
          </a:p>
          <a:p>
            <a:pPr algn="l">
              <a:lnSpc>
                <a:spcPct val="150000"/>
              </a:lnSpc>
            </a:pPr>
            <a:r>
              <a:rPr lang="en-US" sz="2400" b="0" i="0" dirty="0">
                <a:solidFill>
                  <a:srgbClr val="000000"/>
                </a:solidFill>
                <a:effectLst/>
              </a:rPr>
              <a:t>In this tutorial, we will use </a:t>
            </a:r>
            <a:r>
              <a:rPr lang="en-US" sz="2400" b="1" i="0" dirty="0">
                <a:solidFill>
                  <a:srgbClr val="000000"/>
                </a:solidFill>
                <a:effectLst/>
              </a:rPr>
              <a:t>invoke</a:t>
            </a:r>
            <a:r>
              <a:rPr lang="en-US" sz="2400" b="0" i="0" dirty="0">
                <a:solidFill>
                  <a:srgbClr val="000000"/>
                </a:solidFill>
                <a:effectLst/>
              </a:rPr>
              <a:t>, because a JavaScript function can be invoked without being called.</a:t>
            </a:r>
          </a:p>
        </p:txBody>
      </p:sp>
    </p:spTree>
    <p:extLst>
      <p:ext uri="{BB962C8B-B14F-4D97-AF65-F5344CB8AC3E}">
        <p14:creationId xmlns:p14="http://schemas.microsoft.com/office/powerpoint/2010/main" val="2764312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78880C-8DBD-215F-9272-4A9CE68EB5A9}"/>
              </a:ext>
            </a:extLst>
          </p:cNvPr>
          <p:cNvSpPr txBox="1"/>
          <p:nvPr/>
        </p:nvSpPr>
        <p:spPr>
          <a:xfrm>
            <a:off x="256032" y="210312"/>
            <a:ext cx="11329416" cy="3642023"/>
          </a:xfrm>
          <a:prstGeom prst="rect">
            <a:avLst/>
          </a:prstGeom>
          <a:noFill/>
        </p:spPr>
        <p:txBody>
          <a:bodyPr wrap="square">
            <a:spAutoFit/>
          </a:bodyPr>
          <a:lstStyle/>
          <a:p>
            <a:pPr algn="l">
              <a:spcBef>
                <a:spcPts val="750"/>
              </a:spcBef>
              <a:spcAft>
                <a:spcPts val="750"/>
              </a:spcAft>
              <a:buNone/>
            </a:pPr>
            <a:r>
              <a:rPr lang="en-US" sz="2400" b="0" i="0" dirty="0">
                <a:solidFill>
                  <a:srgbClr val="000000"/>
                </a:solidFill>
                <a:effectLst/>
                <a:highlight>
                  <a:srgbClr val="FFFF00"/>
                </a:highlight>
                <a:latin typeface="Segoe UI" panose="020B0502040204020203" pitchFamily="34" charset="0"/>
              </a:rPr>
              <a:t>Example</a:t>
            </a:r>
          </a:p>
          <a:p>
            <a:pPr algn="l">
              <a:spcBef>
                <a:spcPts val="1200"/>
              </a:spcBef>
              <a:spcAft>
                <a:spcPts val="1200"/>
              </a:spcAft>
              <a:buNone/>
            </a:pPr>
            <a:r>
              <a:rPr lang="en-US" sz="2400" b="0" i="0" dirty="0">
                <a:solidFill>
                  <a:srgbClr val="005CC5"/>
                </a:solidFill>
                <a:effectLst/>
                <a:latin typeface="Consolas" panose="020B0609020204030204" pitchFamily="49" charset="0"/>
              </a:rPr>
              <a:t>function</a:t>
            </a: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myFunction</a:t>
            </a:r>
            <a:r>
              <a:rPr lang="en-US" sz="2400" b="0" i="0" dirty="0">
                <a:solidFill>
                  <a:srgbClr val="000000"/>
                </a:solidFill>
                <a:effectLst/>
                <a:latin typeface="Consolas" panose="020B0609020204030204" pitchFamily="49" charset="0"/>
              </a:rPr>
              <a:t>(a, b) {</a:t>
            </a:r>
            <a:br>
              <a:rPr lang="en-US" sz="2400" b="0" i="0" dirty="0">
                <a:solidFill>
                  <a:srgbClr val="000000"/>
                </a:solidFill>
                <a:effectLst/>
                <a:latin typeface="Consolas" panose="020B0609020204030204" pitchFamily="49" charset="0"/>
              </a:rPr>
            </a:br>
            <a:r>
              <a:rPr lang="en-US" sz="2400" b="0" i="0" dirty="0">
                <a:solidFill>
                  <a:srgbClr val="000000"/>
                </a:solidFill>
                <a:effectLst/>
                <a:latin typeface="Consolas" panose="020B0609020204030204" pitchFamily="49" charset="0"/>
              </a:rPr>
              <a:t>  </a:t>
            </a:r>
            <a:r>
              <a:rPr lang="en-US" sz="2400" b="0" i="0" dirty="0">
                <a:solidFill>
                  <a:srgbClr val="005CC5"/>
                </a:solidFill>
                <a:effectLst/>
                <a:latin typeface="Consolas" panose="020B0609020204030204" pitchFamily="49" charset="0"/>
              </a:rPr>
              <a:t>return</a:t>
            </a:r>
            <a:r>
              <a:rPr lang="en-US" sz="2400" b="0" i="0" dirty="0">
                <a:solidFill>
                  <a:srgbClr val="000000"/>
                </a:solidFill>
                <a:effectLst/>
                <a:latin typeface="Consolas" panose="020B0609020204030204" pitchFamily="49" charset="0"/>
              </a:rPr>
              <a:t> a * b;</a:t>
            </a:r>
            <a:br>
              <a:rPr lang="en-US" sz="2400" b="0" i="0" dirty="0">
                <a:solidFill>
                  <a:srgbClr val="000000"/>
                </a:solidFill>
                <a:effectLst/>
                <a:latin typeface="Consolas" panose="020B0609020204030204" pitchFamily="49" charset="0"/>
              </a:rPr>
            </a:br>
            <a:r>
              <a:rPr lang="en-US" sz="2400" b="0" i="0" dirty="0">
                <a:solidFill>
                  <a:srgbClr val="000000"/>
                </a:solidFill>
                <a:effectLst/>
                <a:latin typeface="Consolas" panose="020B0609020204030204" pitchFamily="49" charset="0"/>
              </a:rPr>
              <a:t>}</a:t>
            </a:r>
            <a:br>
              <a:rPr lang="en-US" sz="2400" b="0" i="0" dirty="0">
                <a:solidFill>
                  <a:srgbClr val="000000"/>
                </a:solidFill>
                <a:effectLst/>
                <a:latin typeface="Consolas" panose="020B0609020204030204" pitchFamily="49" charset="0"/>
              </a:rPr>
            </a:br>
            <a:r>
              <a:rPr lang="en-US" sz="2400" b="0" i="0" dirty="0" err="1">
                <a:solidFill>
                  <a:srgbClr val="000000"/>
                </a:solidFill>
                <a:effectLst/>
                <a:latin typeface="Consolas" panose="020B0609020204030204" pitchFamily="49" charset="0"/>
              </a:rPr>
              <a:t>myFunction</a:t>
            </a:r>
            <a:r>
              <a:rPr lang="en-US" sz="2400" b="0" i="0" dirty="0">
                <a:solidFill>
                  <a:srgbClr val="000000"/>
                </a:solidFill>
                <a:effectLst/>
                <a:latin typeface="Consolas" panose="020B0609020204030204" pitchFamily="49" charset="0"/>
              </a:rPr>
              <a:t>(</a:t>
            </a:r>
            <a:r>
              <a:rPr lang="en-US" sz="2400" b="0" i="0" dirty="0">
                <a:solidFill>
                  <a:srgbClr val="990055"/>
                </a:solidFill>
                <a:effectLst/>
                <a:latin typeface="Consolas" panose="020B0609020204030204" pitchFamily="49" charset="0"/>
              </a:rPr>
              <a:t>10</a:t>
            </a:r>
            <a:r>
              <a:rPr lang="en-US" sz="2400" b="0" i="0" dirty="0">
                <a:solidFill>
                  <a:srgbClr val="000000"/>
                </a:solidFill>
                <a:effectLst/>
                <a:latin typeface="Consolas" panose="020B0609020204030204" pitchFamily="49" charset="0"/>
              </a:rPr>
              <a:t>, </a:t>
            </a:r>
            <a:r>
              <a:rPr lang="en-US" sz="2400" b="0" i="0" dirty="0">
                <a:solidFill>
                  <a:srgbClr val="990055"/>
                </a:solidFill>
                <a:effectLst/>
                <a:latin typeface="Consolas" panose="020B0609020204030204" pitchFamily="49" charset="0"/>
              </a:rPr>
              <a:t>2</a:t>
            </a:r>
            <a:r>
              <a:rPr lang="en-US" sz="2400" b="0" i="0" dirty="0">
                <a:solidFill>
                  <a:srgbClr val="000000"/>
                </a:solidFill>
                <a:effectLst/>
                <a:latin typeface="Consolas" panose="020B0609020204030204" pitchFamily="49" charset="0"/>
              </a:rPr>
              <a:t>);           </a:t>
            </a:r>
            <a:r>
              <a:rPr lang="en-US" sz="2400" b="0" i="0" dirty="0">
                <a:solidFill>
                  <a:srgbClr val="708090"/>
                </a:solidFill>
                <a:effectLst/>
                <a:latin typeface="Consolas" panose="020B0609020204030204" pitchFamily="49" charset="0"/>
              </a:rPr>
              <a:t>// Will return 20</a:t>
            </a:r>
            <a:endParaRPr lang="en-US" sz="2400" b="0" i="0" dirty="0">
              <a:solidFill>
                <a:srgbClr val="000000"/>
              </a:solidFill>
              <a:effectLst/>
              <a:latin typeface="Consolas" panose="020B0609020204030204" pitchFamily="49" charset="0"/>
            </a:endParaRPr>
          </a:p>
          <a:p>
            <a:pPr algn="l">
              <a:spcBef>
                <a:spcPts val="1800"/>
              </a:spcBef>
              <a:spcAft>
                <a:spcPts val="1800"/>
              </a:spcAft>
              <a:buNone/>
            </a:pPr>
            <a:r>
              <a:rPr lang="en-US" dirty="0">
                <a:solidFill>
                  <a:srgbClr val="FFFFFF"/>
                </a:solidFill>
                <a:latin typeface="Source Sans Pro" panose="020B0503030403020204" pitchFamily="34" charset="0"/>
              </a:rPr>
              <a:t>Try it Yourself </a:t>
            </a:r>
            <a:endParaRPr lang="en-US" b="0" i="0" dirty="0">
              <a:solidFill>
                <a:srgbClr val="000000"/>
              </a:solidFill>
              <a:effectLst/>
              <a:latin typeface="Verdana" panose="020B0604030504040204" pitchFamily="34" charset="0"/>
            </a:endParaRPr>
          </a:p>
          <a:p>
            <a:pPr>
              <a:buNone/>
            </a:pPr>
            <a:br>
              <a:rPr lang="en-US" dirty="0"/>
            </a:br>
            <a:endParaRPr lang="en-IN" dirty="0"/>
          </a:p>
        </p:txBody>
      </p:sp>
    </p:spTree>
    <p:extLst>
      <p:ext uri="{BB962C8B-B14F-4D97-AF65-F5344CB8AC3E}">
        <p14:creationId xmlns:p14="http://schemas.microsoft.com/office/powerpoint/2010/main" val="765327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615E-2F94-BD8F-30DE-8E367EFEBF4C}"/>
              </a:ext>
            </a:extLst>
          </p:cNvPr>
          <p:cNvSpPr>
            <a:spLocks noGrp="1"/>
          </p:cNvSpPr>
          <p:nvPr>
            <p:ph type="ctrTitle"/>
          </p:nvPr>
        </p:nvSpPr>
        <p:spPr>
          <a:xfrm>
            <a:off x="1524000" y="301753"/>
            <a:ext cx="9144000" cy="694943"/>
          </a:xfrm>
        </p:spPr>
        <p:txBody>
          <a:bodyPr>
            <a:noAutofit/>
          </a:bodyPr>
          <a:lstStyle/>
          <a:p>
            <a:r>
              <a:rPr lang="en-US" sz="4400" b="1" u="sng" dirty="0"/>
              <a:t>What is java script</a:t>
            </a:r>
            <a:endParaRPr lang="en-IN" sz="4400" b="1" u="sng" dirty="0"/>
          </a:p>
        </p:txBody>
      </p:sp>
      <p:sp>
        <p:nvSpPr>
          <p:cNvPr id="3" name="Subtitle 2">
            <a:extLst>
              <a:ext uri="{FF2B5EF4-FFF2-40B4-BE49-F238E27FC236}">
                <a16:creationId xmlns:a16="http://schemas.microsoft.com/office/drawing/2014/main" id="{645B3A23-4437-A4F9-01D1-5D007B70D896}"/>
              </a:ext>
            </a:extLst>
          </p:cNvPr>
          <p:cNvSpPr>
            <a:spLocks noGrp="1"/>
          </p:cNvSpPr>
          <p:nvPr>
            <p:ph type="subTitle" idx="1"/>
          </p:nvPr>
        </p:nvSpPr>
        <p:spPr>
          <a:xfrm>
            <a:off x="548640" y="1197864"/>
            <a:ext cx="11393424" cy="5431536"/>
          </a:xfrm>
        </p:spPr>
        <p:txBody>
          <a:bodyPr/>
          <a:lstStyle/>
          <a:p>
            <a:pPr algn="l">
              <a:lnSpc>
                <a:spcPct val="150000"/>
              </a:lnSpc>
            </a:pPr>
            <a:r>
              <a:rPr lang="en-US" sz="2800" b="0" i="0" dirty="0">
                <a:solidFill>
                  <a:srgbClr val="273239"/>
                </a:solidFill>
                <a:effectLst/>
              </a:rPr>
              <a:t>JavaScript is a </a:t>
            </a:r>
            <a:r>
              <a:rPr lang="en-US" sz="2800" b="1" i="0" dirty="0">
                <a:solidFill>
                  <a:srgbClr val="273239"/>
                </a:solidFill>
                <a:effectLst/>
              </a:rPr>
              <a:t>programming language </a:t>
            </a:r>
            <a:r>
              <a:rPr lang="en-US" sz="2800" b="0" i="0" dirty="0">
                <a:solidFill>
                  <a:srgbClr val="273239"/>
                </a:solidFill>
                <a:effectLst/>
              </a:rPr>
              <a:t>used to create dynamic content for websites. It is a </a:t>
            </a:r>
            <a:r>
              <a:rPr lang="en-US" sz="2800" b="1" i="0" dirty="0">
                <a:solidFill>
                  <a:srgbClr val="273239"/>
                </a:solidFill>
                <a:effectLst/>
              </a:rPr>
              <a:t>lightweight</a:t>
            </a:r>
            <a:r>
              <a:rPr lang="en-US" sz="2800" b="0" i="0" dirty="0">
                <a:solidFill>
                  <a:srgbClr val="273239"/>
                </a:solidFill>
                <a:effectLst/>
              </a:rPr>
              <a:t>, </a:t>
            </a:r>
            <a:r>
              <a:rPr lang="en-US" sz="2800" b="1" i="0" dirty="0">
                <a:solidFill>
                  <a:srgbClr val="273239"/>
                </a:solidFill>
                <a:effectLst/>
              </a:rPr>
              <a:t>cross-platform,</a:t>
            </a:r>
            <a:r>
              <a:rPr lang="en-US" sz="2800" b="0" i="0" dirty="0">
                <a:solidFill>
                  <a:srgbClr val="273239"/>
                </a:solidFill>
                <a:effectLst/>
              </a:rPr>
              <a:t> and </a:t>
            </a:r>
            <a:r>
              <a:rPr lang="en-US" sz="2800" b="1" i="0" dirty="0">
                <a:solidFill>
                  <a:srgbClr val="273239"/>
                </a:solidFill>
                <a:effectLst/>
              </a:rPr>
              <a:t>single-threaded</a:t>
            </a:r>
            <a:r>
              <a:rPr lang="en-US" sz="2800" b="0" i="0" dirty="0">
                <a:solidFill>
                  <a:srgbClr val="273239"/>
                </a:solidFill>
                <a:effectLst/>
              </a:rPr>
              <a:t> programming language. JavaScript is an </a:t>
            </a:r>
            <a:r>
              <a:rPr lang="en-US" sz="2800" b="1" i="0" dirty="0">
                <a:solidFill>
                  <a:srgbClr val="273239"/>
                </a:solidFill>
                <a:effectLst/>
              </a:rPr>
              <a:t>interpreted </a:t>
            </a:r>
            <a:r>
              <a:rPr lang="en-US" sz="2800" b="0" i="0" dirty="0">
                <a:solidFill>
                  <a:srgbClr val="273239"/>
                </a:solidFill>
                <a:effectLst/>
              </a:rPr>
              <a:t>language that executes code line by line providing more flexibility.</a:t>
            </a:r>
          </a:p>
          <a:p>
            <a:pPr algn="l">
              <a:lnSpc>
                <a:spcPct val="150000"/>
              </a:lnSpc>
            </a:pPr>
            <a:r>
              <a:rPr lang="en-US" sz="2800" b="0" i="0" dirty="0">
                <a:solidFill>
                  <a:srgbClr val="273239"/>
                </a:solidFill>
                <a:effectLst/>
              </a:rPr>
              <a:t>HTML adds Structure to a web page, CSS styles it and JavaScript brings it to life by allowing users to interact with elements on the page, such as actions on clicking buttons, filling out forms, and showing animations.</a:t>
            </a:r>
          </a:p>
          <a:p>
            <a:pPr algn="l">
              <a:lnSpc>
                <a:spcPct val="150000"/>
              </a:lnSpc>
            </a:pPr>
            <a:endParaRPr lang="en-IN" dirty="0"/>
          </a:p>
        </p:txBody>
      </p:sp>
    </p:spTree>
    <p:extLst>
      <p:ext uri="{BB962C8B-B14F-4D97-AF65-F5344CB8AC3E}">
        <p14:creationId xmlns:p14="http://schemas.microsoft.com/office/powerpoint/2010/main" val="1134421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E2B3E-F951-F9DA-D8A3-F822DD12D859}"/>
              </a:ext>
            </a:extLst>
          </p:cNvPr>
          <p:cNvSpPr>
            <a:spLocks noGrp="1"/>
          </p:cNvSpPr>
          <p:nvPr>
            <p:ph type="ctrTitle"/>
          </p:nvPr>
        </p:nvSpPr>
        <p:spPr>
          <a:xfrm>
            <a:off x="539496" y="128017"/>
            <a:ext cx="11292840" cy="676656"/>
          </a:xfrm>
        </p:spPr>
        <p:txBody>
          <a:bodyPr>
            <a:normAutofit fontScale="90000"/>
          </a:bodyPr>
          <a:lstStyle/>
          <a:p>
            <a:endParaRPr lang="en-IN" dirty="0"/>
          </a:p>
        </p:txBody>
      </p:sp>
      <p:sp>
        <p:nvSpPr>
          <p:cNvPr id="3" name="Subtitle 2">
            <a:extLst>
              <a:ext uri="{FF2B5EF4-FFF2-40B4-BE49-F238E27FC236}">
                <a16:creationId xmlns:a16="http://schemas.microsoft.com/office/drawing/2014/main" id="{F32D55D6-F550-E5BB-1D65-1A6D6BF86508}"/>
              </a:ext>
            </a:extLst>
          </p:cNvPr>
          <p:cNvSpPr>
            <a:spLocks noGrp="1"/>
          </p:cNvSpPr>
          <p:nvPr>
            <p:ph type="subTitle" idx="1"/>
          </p:nvPr>
        </p:nvSpPr>
        <p:spPr>
          <a:xfrm>
            <a:off x="539496" y="1014984"/>
            <a:ext cx="11292840" cy="5596128"/>
          </a:xfrm>
        </p:spPr>
        <p:txBody>
          <a:bodyPr/>
          <a:lstStyle/>
          <a:p>
            <a:endParaRPr lang="en-IN" dirty="0"/>
          </a:p>
        </p:txBody>
      </p:sp>
      <p:pic>
        <p:nvPicPr>
          <p:cNvPr id="5" name="Picture 4">
            <a:extLst>
              <a:ext uri="{FF2B5EF4-FFF2-40B4-BE49-F238E27FC236}">
                <a16:creationId xmlns:a16="http://schemas.microsoft.com/office/drawing/2014/main" id="{B69FF142-E832-996A-C041-DE80A154C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6185" y="1135802"/>
            <a:ext cx="9619630" cy="4821839"/>
          </a:xfrm>
          <a:prstGeom prst="rect">
            <a:avLst/>
          </a:prstGeom>
        </p:spPr>
      </p:pic>
    </p:spTree>
    <p:extLst>
      <p:ext uri="{BB962C8B-B14F-4D97-AF65-F5344CB8AC3E}">
        <p14:creationId xmlns:p14="http://schemas.microsoft.com/office/powerpoint/2010/main" val="2554767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A8981-CE18-D61C-1399-76D57BB1592D}"/>
              </a:ext>
            </a:extLst>
          </p:cNvPr>
          <p:cNvSpPr>
            <a:spLocks noGrp="1"/>
          </p:cNvSpPr>
          <p:nvPr>
            <p:ph type="ctrTitle"/>
          </p:nvPr>
        </p:nvSpPr>
        <p:spPr>
          <a:xfrm>
            <a:off x="630936" y="200471"/>
            <a:ext cx="11247120" cy="668209"/>
          </a:xfrm>
        </p:spPr>
        <p:txBody>
          <a:bodyPr>
            <a:noAutofit/>
          </a:bodyPr>
          <a:lstStyle/>
          <a:p>
            <a:pPr algn="l"/>
            <a:r>
              <a:rPr lang="en-US" sz="4400" b="1" u="sng" dirty="0"/>
              <a:t>JavaScript Syntax:</a:t>
            </a:r>
            <a:endParaRPr lang="en-IN" sz="4400" b="1" u="sng" dirty="0"/>
          </a:p>
        </p:txBody>
      </p:sp>
      <p:sp>
        <p:nvSpPr>
          <p:cNvPr id="4" name="Rectangle 1">
            <a:extLst>
              <a:ext uri="{FF2B5EF4-FFF2-40B4-BE49-F238E27FC236}">
                <a16:creationId xmlns:a16="http://schemas.microsoft.com/office/drawing/2014/main" id="{41DB979D-3DD8-799B-A041-766247D59FB1}"/>
              </a:ext>
            </a:extLst>
          </p:cNvPr>
          <p:cNvSpPr>
            <a:spLocks noGrp="1" noChangeArrowheads="1"/>
          </p:cNvSpPr>
          <p:nvPr>
            <p:ph type="subTitle" idx="1"/>
          </p:nvPr>
        </p:nvSpPr>
        <p:spPr bwMode="auto">
          <a:xfrm>
            <a:off x="190880" y="1295523"/>
            <a:ext cx="11810239"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n-lt"/>
              </a:rPr>
              <a:t>The HTML </a:t>
            </a:r>
            <a:r>
              <a:rPr kumimoji="0" lang="en-US" altLang="en-US" b="0" i="0" u="none" strike="noStrike" cap="none" normalizeH="0" baseline="0" dirty="0">
                <a:ln>
                  <a:noFill/>
                </a:ln>
                <a:solidFill>
                  <a:srgbClr val="DC143C"/>
                </a:solidFill>
                <a:effectLst/>
                <a:latin typeface="+mn-lt"/>
              </a:rPr>
              <a:t>&lt;script&gt;</a:t>
            </a:r>
            <a:r>
              <a:rPr kumimoji="0" lang="en-US" altLang="en-US" b="0" i="0" u="none" strike="noStrike" cap="none" normalizeH="0" baseline="0" dirty="0">
                <a:ln>
                  <a:noFill/>
                </a:ln>
                <a:solidFill>
                  <a:srgbClr val="000000"/>
                </a:solidFill>
                <a:effectLst/>
                <a:latin typeface="+mn-lt"/>
              </a:rPr>
              <a:t> tag is used to define a client-side script (JavaScript).</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n-lt"/>
              </a:rPr>
              <a:t>The </a:t>
            </a:r>
            <a:r>
              <a:rPr kumimoji="0" lang="en-US" altLang="en-US" b="0" i="0" u="none" strike="noStrike" cap="none" normalizeH="0" baseline="0" dirty="0">
                <a:ln>
                  <a:noFill/>
                </a:ln>
                <a:solidFill>
                  <a:srgbClr val="DC143C"/>
                </a:solidFill>
                <a:effectLst/>
                <a:latin typeface="+mn-lt"/>
              </a:rPr>
              <a:t>&lt;script&gt;</a:t>
            </a:r>
            <a:r>
              <a:rPr kumimoji="0" lang="en-US" altLang="en-US" b="0" i="0" u="none" strike="noStrike" cap="none" normalizeH="0" baseline="0" dirty="0">
                <a:ln>
                  <a:noFill/>
                </a:ln>
                <a:solidFill>
                  <a:srgbClr val="000000"/>
                </a:solidFill>
                <a:effectLst/>
                <a:latin typeface="+mn-lt"/>
              </a:rPr>
              <a:t> element either contains script statements, or it points to an external script file through the </a:t>
            </a:r>
            <a:r>
              <a:rPr kumimoji="0" lang="en-US" altLang="en-US" b="0" i="0" u="none" strike="noStrike" cap="none" normalizeH="0" baseline="0" dirty="0">
                <a:ln>
                  <a:noFill/>
                </a:ln>
                <a:solidFill>
                  <a:srgbClr val="DC143C"/>
                </a:solidFill>
                <a:effectLst/>
                <a:latin typeface="+mn-lt"/>
              </a:rPr>
              <a:t>src</a:t>
            </a:r>
            <a:r>
              <a:rPr kumimoji="0" lang="en-US" altLang="en-US" b="0" i="0" u="none" strike="noStrike" cap="none" normalizeH="0" baseline="0" dirty="0">
                <a:ln>
                  <a:noFill/>
                </a:ln>
                <a:solidFill>
                  <a:srgbClr val="000000"/>
                </a:solidFill>
                <a:effectLst/>
                <a:latin typeface="+mn-lt"/>
              </a:rPr>
              <a:t> attribute.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mn-lt"/>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n-lt"/>
              </a:rPr>
              <a:t>&lt;script&gt;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mn-l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n-lt"/>
              </a:rPr>
              <a:t>&lt;/script&gt;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n-lt"/>
              </a:rPr>
              <a:t>It can be Externally or Internally.</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000000"/>
                </a:solidFill>
                <a:latin typeface="+mn-lt"/>
              </a:rPr>
              <a:t>Externally using  </a:t>
            </a:r>
            <a:r>
              <a:rPr lang="en-US" altLang="en-US" dirty="0">
                <a:solidFill>
                  <a:srgbClr val="000000"/>
                </a:solidFill>
                <a:highlight>
                  <a:srgbClr val="FFFF00"/>
                </a:highlight>
                <a:latin typeface="+mn-lt"/>
              </a:rPr>
              <a:t>&lt;script src=“”&gt;</a:t>
            </a:r>
            <a:endParaRPr kumimoji="0" lang="en-US" altLang="en-US" b="0" i="0" u="none" strike="noStrike" cap="none" normalizeH="0" baseline="0" dirty="0">
              <a:ln>
                <a:noFill/>
              </a:ln>
              <a:solidFill>
                <a:schemeClr val="tx1"/>
              </a:solidFill>
              <a:effectLst/>
              <a:highlight>
                <a:srgbClr val="FFFF00"/>
              </a:highlight>
              <a:latin typeface="+mn-lt"/>
            </a:endParaRPr>
          </a:p>
        </p:txBody>
      </p:sp>
    </p:spTree>
    <p:extLst>
      <p:ext uri="{BB962C8B-B14F-4D97-AF65-F5344CB8AC3E}">
        <p14:creationId xmlns:p14="http://schemas.microsoft.com/office/powerpoint/2010/main" val="1713658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B14E-8B99-45B1-BE17-CDBF47066379}"/>
              </a:ext>
            </a:extLst>
          </p:cNvPr>
          <p:cNvSpPr>
            <a:spLocks noGrp="1"/>
          </p:cNvSpPr>
          <p:nvPr>
            <p:ph type="title"/>
          </p:nvPr>
        </p:nvSpPr>
        <p:spPr>
          <a:xfrm>
            <a:off x="838200" y="365125"/>
            <a:ext cx="10515600" cy="832739"/>
          </a:xfrm>
        </p:spPr>
        <p:txBody>
          <a:bodyPr>
            <a:normAutofit/>
          </a:bodyPr>
          <a:lstStyle/>
          <a:p>
            <a:r>
              <a:rPr lang="en-US" sz="3600" b="1" u="sng" dirty="0">
                <a:latin typeface="+mn-lt"/>
              </a:rPr>
              <a:t>JavaScript Variables</a:t>
            </a:r>
            <a:endParaRPr lang="en-IN" sz="3600" b="1" u="sng" dirty="0">
              <a:latin typeface="+mn-lt"/>
            </a:endParaRPr>
          </a:p>
        </p:txBody>
      </p:sp>
      <p:sp>
        <p:nvSpPr>
          <p:cNvPr id="3" name="Content Placeholder 2">
            <a:extLst>
              <a:ext uri="{FF2B5EF4-FFF2-40B4-BE49-F238E27FC236}">
                <a16:creationId xmlns:a16="http://schemas.microsoft.com/office/drawing/2014/main" id="{067D3F3C-B8C7-70AB-E65F-1877E8DF69A9}"/>
              </a:ext>
            </a:extLst>
          </p:cNvPr>
          <p:cNvSpPr>
            <a:spLocks noGrp="1"/>
          </p:cNvSpPr>
          <p:nvPr>
            <p:ph idx="1"/>
          </p:nvPr>
        </p:nvSpPr>
        <p:spPr>
          <a:xfrm>
            <a:off x="472440" y="1033272"/>
            <a:ext cx="11055096" cy="5295011"/>
          </a:xfrm>
        </p:spPr>
        <p:txBody>
          <a:bodyPr/>
          <a:lstStyle/>
          <a:p>
            <a:pPr marL="0" indent="0">
              <a:lnSpc>
                <a:spcPct val="150000"/>
              </a:lnSpc>
              <a:buNone/>
            </a:pPr>
            <a:r>
              <a:rPr lang="en-US" b="0" i="0" dirty="0">
                <a:solidFill>
                  <a:srgbClr val="273239"/>
                </a:solidFill>
                <a:effectLst/>
              </a:rPr>
              <a:t>A variable is like a container that holds data that can be reused or updated later in the program. In JavaScript, variables are declared using the keywords</a:t>
            </a:r>
            <a:r>
              <a:rPr lang="en-US" b="0" i="0" u="sng" dirty="0">
                <a:solidFill>
                  <a:srgbClr val="357960"/>
                </a:solidFill>
                <a:effectLst/>
                <a:hlinkClick r:id="rId2"/>
              </a:rPr>
              <a:t> var</a:t>
            </a:r>
            <a:r>
              <a:rPr lang="en-US" b="0" i="0" dirty="0">
                <a:solidFill>
                  <a:srgbClr val="273239"/>
                </a:solidFill>
                <a:effectLst/>
              </a:rPr>
              <a:t>, </a:t>
            </a:r>
            <a:r>
              <a:rPr lang="en-US" b="0" i="0" u="sng" dirty="0">
                <a:solidFill>
                  <a:srgbClr val="357960"/>
                </a:solidFill>
                <a:effectLst/>
                <a:hlinkClick r:id="rId3"/>
              </a:rPr>
              <a:t>let</a:t>
            </a:r>
            <a:r>
              <a:rPr lang="en-US" b="0" i="0" dirty="0">
                <a:solidFill>
                  <a:srgbClr val="273239"/>
                </a:solidFill>
                <a:effectLst/>
              </a:rPr>
              <a:t>, or </a:t>
            </a:r>
            <a:r>
              <a:rPr lang="en-US" b="0" i="0" u="sng" dirty="0">
                <a:solidFill>
                  <a:srgbClr val="357960"/>
                </a:solidFill>
                <a:effectLst/>
                <a:hlinkClick r:id="rId4"/>
              </a:rPr>
              <a:t>const</a:t>
            </a:r>
            <a:r>
              <a:rPr lang="en-US" b="0" i="0" dirty="0">
                <a:solidFill>
                  <a:srgbClr val="273239"/>
                </a:solidFill>
                <a:effectLst/>
                <a:latin typeface="Nunito" pitchFamily="2" charset="0"/>
              </a:rPr>
              <a:t>.</a:t>
            </a:r>
          </a:p>
          <a:p>
            <a:pPr marL="0" indent="0">
              <a:lnSpc>
                <a:spcPct val="150000"/>
              </a:lnSpc>
              <a:buNone/>
            </a:pPr>
            <a:r>
              <a:rPr lang="en-US" b="0" i="0" dirty="0">
                <a:solidFill>
                  <a:srgbClr val="000000"/>
                </a:solidFill>
                <a:effectLst/>
              </a:rPr>
              <a:t>JavaScript Variables can be declared in 4 ways:</a:t>
            </a:r>
          </a:p>
          <a:p>
            <a:pPr marL="0" indent="0">
              <a:lnSpc>
                <a:spcPct val="150000"/>
              </a:lnSpc>
              <a:buNone/>
            </a:pPr>
            <a:endParaRPr lang="en-IN" dirty="0"/>
          </a:p>
        </p:txBody>
      </p:sp>
      <p:sp>
        <p:nvSpPr>
          <p:cNvPr id="6" name="Rectangle 3">
            <a:extLst>
              <a:ext uri="{FF2B5EF4-FFF2-40B4-BE49-F238E27FC236}">
                <a16:creationId xmlns:a16="http://schemas.microsoft.com/office/drawing/2014/main" id="{D7266B67-4CF5-CA49-3C31-9C26C9293DCF}"/>
              </a:ext>
            </a:extLst>
          </p:cNvPr>
          <p:cNvSpPr>
            <a:spLocks noChangeArrowheads="1"/>
          </p:cNvSpPr>
          <p:nvPr/>
        </p:nvSpPr>
        <p:spPr bwMode="auto">
          <a:xfrm>
            <a:off x="838200" y="3680777"/>
            <a:ext cx="2916936" cy="2262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Verdana" panose="020B060403050404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rgbClr val="000000"/>
                </a:solidFill>
                <a:effectLst/>
              </a:rPr>
              <a:t>Automatically</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rgbClr val="000000"/>
                </a:solidFill>
                <a:effectLst/>
              </a:rPr>
              <a:t>Using </a:t>
            </a:r>
            <a:r>
              <a:rPr kumimoji="0" lang="en-US" altLang="en-US" sz="2800" b="0" i="0" u="none" strike="noStrike" cap="none" normalizeH="0" baseline="0" dirty="0">
                <a:ln>
                  <a:noFill/>
                </a:ln>
                <a:solidFill>
                  <a:srgbClr val="DC143C"/>
                </a:solidFill>
                <a:effectLst/>
              </a:rPr>
              <a:t>var</a:t>
            </a:r>
            <a:endParaRPr kumimoji="0" lang="en-US" altLang="en-US" sz="2800" b="0" i="0" u="none" strike="noStrike" cap="none" normalizeH="0" baseline="0" dirty="0">
              <a:ln>
                <a:noFill/>
              </a:ln>
              <a:solidFill>
                <a:srgbClr val="000000"/>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rgbClr val="000000"/>
                </a:solidFill>
                <a:effectLst/>
              </a:rPr>
              <a:t>Using </a:t>
            </a:r>
            <a:r>
              <a:rPr kumimoji="0" lang="en-US" altLang="en-US" sz="2800" b="0" i="0" u="none" strike="noStrike" cap="none" normalizeH="0" baseline="0" dirty="0">
                <a:ln>
                  <a:noFill/>
                </a:ln>
                <a:solidFill>
                  <a:srgbClr val="DC143C"/>
                </a:solidFill>
                <a:effectLst/>
              </a:rPr>
              <a:t>let</a:t>
            </a:r>
            <a:endParaRPr kumimoji="0" lang="en-US" altLang="en-US" sz="2800" b="0" i="0" u="none" strike="noStrike" cap="none" normalizeH="0" baseline="0" dirty="0">
              <a:ln>
                <a:noFill/>
              </a:ln>
              <a:solidFill>
                <a:srgbClr val="000000"/>
              </a:solidFill>
              <a:effectLs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rgbClr val="000000"/>
                </a:solidFill>
                <a:effectLst/>
              </a:rPr>
              <a:t>Using </a:t>
            </a:r>
            <a:r>
              <a:rPr kumimoji="0" lang="en-US" altLang="en-US" sz="2800" b="0" i="0" u="none" strike="noStrike" cap="none" normalizeH="0" baseline="0" dirty="0">
                <a:ln>
                  <a:noFill/>
                </a:ln>
                <a:solidFill>
                  <a:srgbClr val="DC143C"/>
                </a:solidFill>
                <a:effectLst/>
              </a:rPr>
              <a:t>const</a:t>
            </a:r>
            <a:endParaRPr kumimoji="0" lang="en-US" altLang="en-US" sz="28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8270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FD5B3D-2B0C-A015-D23F-E7391FE1492A}"/>
              </a:ext>
            </a:extLst>
          </p:cNvPr>
          <p:cNvSpPr txBox="1"/>
          <p:nvPr/>
        </p:nvSpPr>
        <p:spPr>
          <a:xfrm>
            <a:off x="472440" y="118872"/>
            <a:ext cx="11247120" cy="6124754"/>
          </a:xfrm>
          <a:prstGeom prst="rect">
            <a:avLst/>
          </a:prstGeom>
          <a:noFill/>
        </p:spPr>
        <p:txBody>
          <a:bodyPr wrap="square">
            <a:spAutoFit/>
          </a:bodyPr>
          <a:lstStyle/>
          <a:p>
            <a:r>
              <a:rPr lang="en-IN" sz="2800" u="sng" dirty="0"/>
              <a:t>The general rules for constructing names for variables:</a:t>
            </a:r>
          </a:p>
          <a:p>
            <a:r>
              <a:rPr lang="en-IN" sz="2800" dirty="0"/>
              <a:t>● Names can contain letters, digits, underscores, and dollar signs.</a:t>
            </a:r>
          </a:p>
          <a:p>
            <a:r>
              <a:rPr lang="en-IN" sz="2800" dirty="0"/>
              <a:t>● Names must begin with a letter, $ and _</a:t>
            </a:r>
          </a:p>
          <a:p>
            <a:r>
              <a:rPr lang="en-IN" sz="2800" dirty="0"/>
              <a:t>● Names are case sensitive (y and Y are different variables).</a:t>
            </a:r>
          </a:p>
          <a:p>
            <a:r>
              <a:rPr lang="en-IN" sz="2800" dirty="0"/>
              <a:t>● Reserved words (like JavaScript keywords) cannot be used as names.</a:t>
            </a:r>
          </a:p>
          <a:p>
            <a:endParaRPr lang="en-IN" sz="2800" dirty="0"/>
          </a:p>
          <a:p>
            <a:r>
              <a:rPr lang="en-IN" sz="2800" u="sng" dirty="0"/>
              <a:t>A JavaScript name must begin with:</a:t>
            </a:r>
          </a:p>
          <a:p>
            <a:endParaRPr lang="en-IN" sz="2800" dirty="0"/>
          </a:p>
          <a:p>
            <a:pPr marL="457200" indent="-457200">
              <a:buFont typeface="Arial" panose="020B0604020202020204" pitchFamily="34" charset="0"/>
              <a:buChar char="•"/>
            </a:pPr>
            <a:r>
              <a:rPr lang="en-IN" sz="2800" dirty="0"/>
              <a:t>A letter (A-Z or a-z) (Ex: </a:t>
            </a:r>
            <a:r>
              <a:rPr lang="en-IN" sz="2800" dirty="0" err="1"/>
              <a:t>showmsg</a:t>
            </a:r>
            <a:r>
              <a:rPr lang="en-IN" sz="2800" dirty="0"/>
              <a:t> or </a:t>
            </a:r>
            <a:r>
              <a:rPr lang="en-IN" sz="2800" dirty="0" err="1"/>
              <a:t>Showmsg</a:t>
            </a:r>
            <a:r>
              <a:rPr lang="en-IN" sz="2800" dirty="0"/>
              <a:t>)</a:t>
            </a:r>
          </a:p>
          <a:p>
            <a:pPr marL="457200" indent="-457200">
              <a:buFont typeface="Arial" panose="020B0604020202020204" pitchFamily="34" charset="0"/>
              <a:buChar char="•"/>
            </a:pPr>
            <a:r>
              <a:rPr lang="en-IN" sz="2800" dirty="0"/>
              <a:t>A dollar sign ($) (Ex: $</a:t>
            </a:r>
            <a:r>
              <a:rPr lang="en-IN" sz="2800" dirty="0" err="1"/>
              <a:t>showmsg</a:t>
            </a:r>
            <a:r>
              <a:rPr lang="en-IN" sz="2800" dirty="0"/>
              <a:t>)</a:t>
            </a:r>
          </a:p>
          <a:p>
            <a:pPr marL="457200" indent="-457200">
              <a:buFont typeface="Arial" panose="020B0604020202020204" pitchFamily="34" charset="0"/>
              <a:buChar char="•"/>
            </a:pPr>
            <a:r>
              <a:rPr lang="en-IN" sz="2800" dirty="0"/>
              <a:t>Or an underscore (_) (Ex: _</a:t>
            </a:r>
            <a:r>
              <a:rPr lang="en-IN" sz="2800" dirty="0" err="1"/>
              <a:t>showmsg</a:t>
            </a:r>
            <a:r>
              <a:rPr lang="en-IN" sz="2800" dirty="0"/>
              <a:t>)</a:t>
            </a:r>
          </a:p>
          <a:p>
            <a:pPr marL="457200" indent="-457200">
              <a:buFont typeface="Arial" panose="020B0604020202020204" pitchFamily="34" charset="0"/>
              <a:buChar char="•"/>
            </a:pPr>
            <a:r>
              <a:rPr lang="en-IN" sz="2800" dirty="0"/>
              <a:t>Subsequent characters may be letters, digits, underscores, or dollar signs.</a:t>
            </a:r>
          </a:p>
          <a:p>
            <a:r>
              <a:rPr lang="en-IN" sz="2800" dirty="0"/>
              <a:t>Note:-</a:t>
            </a:r>
          </a:p>
          <a:p>
            <a:r>
              <a:rPr lang="en-IN" sz="2800" dirty="0"/>
              <a:t>Numbers are not allowed as the first character in names.</a:t>
            </a:r>
          </a:p>
        </p:txBody>
      </p:sp>
    </p:spTree>
    <p:extLst>
      <p:ext uri="{BB962C8B-B14F-4D97-AF65-F5344CB8AC3E}">
        <p14:creationId xmlns:p14="http://schemas.microsoft.com/office/powerpoint/2010/main" val="2619689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FD3E42-7F20-36DB-F0F3-F52F87F6B719}"/>
              </a:ext>
            </a:extLst>
          </p:cNvPr>
          <p:cNvSpPr txBox="1"/>
          <p:nvPr/>
        </p:nvSpPr>
        <p:spPr>
          <a:xfrm>
            <a:off x="523494" y="277437"/>
            <a:ext cx="1506474" cy="1405513"/>
          </a:xfrm>
          <a:prstGeom prst="rect">
            <a:avLst/>
          </a:prstGeom>
          <a:noFill/>
        </p:spPr>
        <p:txBody>
          <a:bodyPr wrap="square">
            <a:spAutoFit/>
          </a:bodyPr>
          <a:lstStyle/>
          <a:p>
            <a:pPr algn="l">
              <a:spcBef>
                <a:spcPts val="750"/>
              </a:spcBef>
              <a:spcAft>
                <a:spcPts val="750"/>
              </a:spcAft>
              <a:buNone/>
            </a:pPr>
            <a:r>
              <a:rPr lang="es-ES" b="0" i="0" dirty="0">
                <a:solidFill>
                  <a:srgbClr val="000000"/>
                </a:solidFill>
                <a:effectLst/>
                <a:highlight>
                  <a:srgbClr val="FFFF00"/>
                </a:highlight>
                <a:latin typeface="Segoe UI" panose="020B0502040204020203" pitchFamily="34" charset="0"/>
              </a:rPr>
              <a:t>Example:</a:t>
            </a:r>
            <a:endParaRPr lang="es-ES" dirty="0">
              <a:solidFill>
                <a:srgbClr val="000000"/>
              </a:solidFill>
              <a:highlight>
                <a:srgbClr val="FFFF00"/>
              </a:highlight>
              <a:latin typeface="Segoe UI" panose="020B0502040204020203" pitchFamily="34" charset="0"/>
            </a:endParaRPr>
          </a:p>
          <a:p>
            <a:pPr algn="l">
              <a:spcBef>
                <a:spcPts val="750"/>
              </a:spcBef>
              <a:spcAft>
                <a:spcPts val="750"/>
              </a:spcAft>
              <a:buNone/>
            </a:pPr>
            <a:r>
              <a:rPr lang="es-ES" b="0" i="0" dirty="0">
                <a:solidFill>
                  <a:srgbClr val="000000"/>
                </a:solidFill>
                <a:effectLst/>
                <a:latin typeface="Consolas" panose="020B0609020204030204" pitchFamily="49" charset="0"/>
              </a:rPr>
              <a:t>x = </a:t>
            </a:r>
            <a:r>
              <a:rPr lang="es-ES" b="0" i="0" dirty="0">
                <a:solidFill>
                  <a:srgbClr val="990055"/>
                </a:solidFill>
                <a:effectLst/>
                <a:latin typeface="Consolas" panose="020B0609020204030204" pitchFamily="49" charset="0"/>
              </a:rPr>
              <a:t>5</a:t>
            </a:r>
            <a:r>
              <a:rPr lang="es-ES" b="0" i="0" dirty="0">
                <a:solidFill>
                  <a:srgbClr val="000000"/>
                </a:solidFill>
                <a:effectLst/>
                <a:latin typeface="Consolas" panose="020B0609020204030204" pitchFamily="49" charset="0"/>
              </a:rPr>
              <a:t>;</a:t>
            </a:r>
            <a:br>
              <a:rPr lang="es-ES" b="0" i="0" dirty="0">
                <a:solidFill>
                  <a:srgbClr val="000000"/>
                </a:solidFill>
                <a:effectLst/>
                <a:latin typeface="Consolas" panose="020B0609020204030204" pitchFamily="49" charset="0"/>
              </a:rPr>
            </a:br>
            <a:r>
              <a:rPr lang="es-ES" b="0" i="0" dirty="0">
                <a:solidFill>
                  <a:srgbClr val="000000"/>
                </a:solidFill>
                <a:effectLst/>
                <a:latin typeface="Consolas" panose="020B0609020204030204" pitchFamily="49" charset="0"/>
              </a:rPr>
              <a:t>y = </a:t>
            </a:r>
            <a:r>
              <a:rPr lang="es-ES" b="0" i="0" dirty="0">
                <a:solidFill>
                  <a:srgbClr val="990055"/>
                </a:solidFill>
                <a:effectLst/>
                <a:latin typeface="Consolas" panose="020B0609020204030204" pitchFamily="49" charset="0"/>
              </a:rPr>
              <a:t>6</a:t>
            </a:r>
            <a:r>
              <a:rPr lang="es-ES" b="0" i="0" dirty="0">
                <a:solidFill>
                  <a:srgbClr val="000000"/>
                </a:solidFill>
                <a:effectLst/>
                <a:latin typeface="Consolas" panose="020B0609020204030204" pitchFamily="49" charset="0"/>
              </a:rPr>
              <a:t>;</a:t>
            </a:r>
            <a:br>
              <a:rPr lang="es-ES" b="0" i="0" dirty="0">
                <a:solidFill>
                  <a:srgbClr val="000000"/>
                </a:solidFill>
                <a:effectLst/>
                <a:latin typeface="Consolas" panose="020B0609020204030204" pitchFamily="49" charset="0"/>
              </a:rPr>
            </a:br>
            <a:r>
              <a:rPr lang="es-ES" b="0" i="0" dirty="0">
                <a:solidFill>
                  <a:srgbClr val="000000"/>
                </a:solidFill>
                <a:effectLst/>
                <a:latin typeface="Consolas" panose="020B0609020204030204" pitchFamily="49" charset="0"/>
              </a:rPr>
              <a:t>z = x + y;</a:t>
            </a:r>
          </a:p>
        </p:txBody>
      </p:sp>
      <p:sp>
        <p:nvSpPr>
          <p:cNvPr id="5" name="TextBox 4">
            <a:extLst>
              <a:ext uri="{FF2B5EF4-FFF2-40B4-BE49-F238E27FC236}">
                <a16:creationId xmlns:a16="http://schemas.microsoft.com/office/drawing/2014/main" id="{6776D217-4EF2-7EBF-3196-8235D81398D2}"/>
              </a:ext>
            </a:extLst>
          </p:cNvPr>
          <p:cNvSpPr txBox="1"/>
          <p:nvPr/>
        </p:nvSpPr>
        <p:spPr>
          <a:xfrm>
            <a:off x="2770632" y="740664"/>
            <a:ext cx="6069330" cy="923330"/>
          </a:xfrm>
          <a:prstGeom prst="rect">
            <a:avLst/>
          </a:prstGeom>
          <a:noFill/>
        </p:spPr>
        <p:txBody>
          <a:bodyPr wrap="square">
            <a:spAutoFit/>
          </a:bodyPr>
          <a:lstStyle/>
          <a:p>
            <a:pPr algn="l">
              <a:buFont typeface="Arial" panose="020B0604020202020204" pitchFamily="34" charset="0"/>
              <a:buChar char="•"/>
            </a:pPr>
            <a:r>
              <a:rPr lang="en-US" b="0" i="0" dirty="0">
                <a:solidFill>
                  <a:srgbClr val="000000"/>
                </a:solidFill>
                <a:effectLst/>
                <a:latin typeface="Verdana" panose="020B0604030504040204" pitchFamily="34" charset="0"/>
              </a:rPr>
              <a:t>x stores the value 5</a:t>
            </a:r>
          </a:p>
          <a:p>
            <a:pPr algn="l">
              <a:buFont typeface="Arial" panose="020B0604020202020204" pitchFamily="34" charset="0"/>
              <a:buChar char="•"/>
            </a:pPr>
            <a:r>
              <a:rPr lang="en-US" b="0" i="0" dirty="0">
                <a:solidFill>
                  <a:srgbClr val="000000"/>
                </a:solidFill>
                <a:effectLst/>
                <a:latin typeface="Verdana" panose="020B0604030504040204" pitchFamily="34" charset="0"/>
              </a:rPr>
              <a:t>y stores the value 6</a:t>
            </a:r>
          </a:p>
          <a:p>
            <a:pPr algn="l">
              <a:buFont typeface="Arial" panose="020B0604020202020204" pitchFamily="34" charset="0"/>
              <a:buChar char="•"/>
            </a:pPr>
            <a:r>
              <a:rPr lang="en-US" b="0" i="0" dirty="0">
                <a:solidFill>
                  <a:srgbClr val="000000"/>
                </a:solidFill>
                <a:effectLst/>
                <a:latin typeface="Verdana" panose="020B0604030504040204" pitchFamily="34" charset="0"/>
              </a:rPr>
              <a:t>z stores the value 11</a:t>
            </a:r>
          </a:p>
        </p:txBody>
      </p:sp>
      <p:sp>
        <p:nvSpPr>
          <p:cNvPr id="7" name="TextBox 6">
            <a:extLst>
              <a:ext uri="{FF2B5EF4-FFF2-40B4-BE49-F238E27FC236}">
                <a16:creationId xmlns:a16="http://schemas.microsoft.com/office/drawing/2014/main" id="{F53491C2-15CC-C990-B7E7-0A5A5C0F6C93}"/>
              </a:ext>
            </a:extLst>
          </p:cNvPr>
          <p:cNvSpPr txBox="1"/>
          <p:nvPr/>
        </p:nvSpPr>
        <p:spPr>
          <a:xfrm>
            <a:off x="379476" y="1581912"/>
            <a:ext cx="4782312" cy="5632311"/>
          </a:xfrm>
          <a:prstGeom prst="rect">
            <a:avLst/>
          </a:prstGeom>
          <a:noFill/>
        </p:spPr>
        <p:txBody>
          <a:bodyPr wrap="square">
            <a:spAutoFit/>
          </a:bodyPr>
          <a:lstStyle/>
          <a:p>
            <a:r>
              <a:rPr lang="en-IN" dirty="0"/>
              <a:t>&lt;!DOCTYPE html&gt;</a:t>
            </a:r>
          </a:p>
          <a:p>
            <a:r>
              <a:rPr lang="en-IN" dirty="0"/>
              <a:t>&lt;html&gt;</a:t>
            </a:r>
          </a:p>
          <a:p>
            <a:r>
              <a:rPr lang="en-IN" dirty="0"/>
              <a:t>&lt;body&gt;</a:t>
            </a:r>
          </a:p>
          <a:p>
            <a:r>
              <a:rPr lang="en-IN" dirty="0"/>
              <a:t>&lt;h1&gt;JavaScript Variables&lt;/h1&gt;</a:t>
            </a:r>
          </a:p>
          <a:p>
            <a:endParaRPr lang="en-IN" dirty="0"/>
          </a:p>
          <a:p>
            <a:r>
              <a:rPr lang="en-IN" dirty="0"/>
              <a:t>&lt;p&gt;In this example, x, y, and z are variables.&lt;/p&gt;</a:t>
            </a:r>
          </a:p>
          <a:p>
            <a:endParaRPr lang="en-IN" dirty="0"/>
          </a:p>
          <a:p>
            <a:r>
              <a:rPr lang="en-IN" dirty="0"/>
              <a:t>&lt;p id="demo"&gt;&lt;/p&gt;</a:t>
            </a:r>
          </a:p>
          <a:p>
            <a:endParaRPr lang="en-IN" dirty="0"/>
          </a:p>
          <a:p>
            <a:r>
              <a:rPr lang="en-IN" dirty="0"/>
              <a:t>&lt;script&gt;</a:t>
            </a:r>
          </a:p>
          <a:p>
            <a:r>
              <a:rPr lang="en-IN" dirty="0" err="1"/>
              <a:t>const</a:t>
            </a:r>
            <a:r>
              <a:rPr lang="en-IN" dirty="0"/>
              <a:t> x = 5;</a:t>
            </a:r>
          </a:p>
          <a:p>
            <a:r>
              <a:rPr lang="en-IN" dirty="0" err="1"/>
              <a:t>const</a:t>
            </a:r>
            <a:r>
              <a:rPr lang="en-IN" dirty="0"/>
              <a:t> y = 6;</a:t>
            </a:r>
          </a:p>
          <a:p>
            <a:r>
              <a:rPr lang="en-IN" dirty="0" err="1"/>
              <a:t>const</a:t>
            </a:r>
            <a:r>
              <a:rPr lang="en-IN" dirty="0"/>
              <a:t> z = x + y;</a:t>
            </a:r>
          </a:p>
          <a:p>
            <a:r>
              <a:rPr lang="en-IN" dirty="0" err="1"/>
              <a:t>document.getElementById</a:t>
            </a:r>
            <a:r>
              <a:rPr lang="en-IN" dirty="0"/>
              <a:t>("demo").</a:t>
            </a:r>
            <a:r>
              <a:rPr lang="en-IN" dirty="0" err="1"/>
              <a:t>innerHTML</a:t>
            </a:r>
            <a:r>
              <a:rPr lang="en-IN" dirty="0"/>
              <a:t> =</a:t>
            </a:r>
          </a:p>
          <a:p>
            <a:r>
              <a:rPr lang="en-IN" dirty="0"/>
              <a:t>"The value of z is: " + z;</a:t>
            </a:r>
          </a:p>
          <a:p>
            <a:r>
              <a:rPr lang="en-IN" dirty="0"/>
              <a:t>&lt;/script&gt;</a:t>
            </a:r>
          </a:p>
          <a:p>
            <a:endParaRPr lang="en-IN" dirty="0"/>
          </a:p>
          <a:p>
            <a:r>
              <a:rPr lang="en-IN" dirty="0"/>
              <a:t>&lt;/body&gt;</a:t>
            </a:r>
          </a:p>
          <a:p>
            <a:r>
              <a:rPr lang="en-IN" dirty="0"/>
              <a:t>&lt;/html&gt;</a:t>
            </a:r>
          </a:p>
          <a:p>
            <a:endParaRPr lang="en-IN" dirty="0"/>
          </a:p>
        </p:txBody>
      </p:sp>
      <p:sp>
        <p:nvSpPr>
          <p:cNvPr id="9" name="TextBox 8">
            <a:extLst>
              <a:ext uri="{FF2B5EF4-FFF2-40B4-BE49-F238E27FC236}">
                <a16:creationId xmlns:a16="http://schemas.microsoft.com/office/drawing/2014/main" id="{BA4D4205-92EB-2485-423E-47F211459368}"/>
              </a:ext>
            </a:extLst>
          </p:cNvPr>
          <p:cNvSpPr txBox="1"/>
          <p:nvPr/>
        </p:nvSpPr>
        <p:spPr>
          <a:xfrm>
            <a:off x="6096000" y="2843891"/>
            <a:ext cx="5716524" cy="1991379"/>
          </a:xfrm>
          <a:prstGeom prst="rect">
            <a:avLst/>
          </a:prstGeom>
          <a:noFill/>
        </p:spPr>
        <p:txBody>
          <a:bodyPr wrap="square">
            <a:spAutoFit/>
          </a:bodyPr>
          <a:lstStyle/>
          <a:p>
            <a:pPr algn="l">
              <a:buNone/>
            </a:pPr>
            <a:r>
              <a:rPr lang="en-US" sz="3200" b="1" i="0" dirty="0">
                <a:solidFill>
                  <a:srgbClr val="000000"/>
                </a:solidFill>
                <a:effectLst/>
                <a:latin typeface="Times New Roman" panose="02020603050405020304" pitchFamily="18" charset="0"/>
              </a:rPr>
              <a:t>JavaScript Variables</a:t>
            </a:r>
          </a:p>
          <a:p>
            <a:pPr algn="l">
              <a:lnSpc>
                <a:spcPct val="250000"/>
              </a:lnSpc>
              <a:buNone/>
            </a:pPr>
            <a:r>
              <a:rPr lang="en-US" sz="2000" b="0" i="0" dirty="0">
                <a:solidFill>
                  <a:srgbClr val="000000"/>
                </a:solidFill>
                <a:effectLst/>
                <a:latin typeface="Times New Roman" panose="02020603050405020304" pitchFamily="18" charset="0"/>
              </a:rPr>
              <a:t>In this example, x, y, and z are variables.</a:t>
            </a:r>
          </a:p>
          <a:p>
            <a:pPr algn="l">
              <a:lnSpc>
                <a:spcPct val="250000"/>
              </a:lnSpc>
            </a:pPr>
            <a:r>
              <a:rPr lang="en-US" sz="2000" b="0" i="0" dirty="0">
                <a:solidFill>
                  <a:srgbClr val="000000"/>
                </a:solidFill>
                <a:effectLst/>
                <a:latin typeface="Times New Roman" panose="02020603050405020304" pitchFamily="18" charset="0"/>
              </a:rPr>
              <a:t>The value of z is: 11</a:t>
            </a:r>
          </a:p>
        </p:txBody>
      </p:sp>
    </p:spTree>
    <p:extLst>
      <p:ext uri="{BB962C8B-B14F-4D97-AF65-F5344CB8AC3E}">
        <p14:creationId xmlns:p14="http://schemas.microsoft.com/office/powerpoint/2010/main" val="3201557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FD90EB-56FE-F348-0737-D37393A94A45}"/>
              </a:ext>
            </a:extLst>
          </p:cNvPr>
          <p:cNvSpPr txBox="1"/>
          <p:nvPr/>
        </p:nvSpPr>
        <p:spPr>
          <a:xfrm>
            <a:off x="420624" y="310897"/>
            <a:ext cx="10204704" cy="1318181"/>
          </a:xfrm>
          <a:prstGeom prst="rect">
            <a:avLst/>
          </a:prstGeom>
          <a:noFill/>
        </p:spPr>
        <p:txBody>
          <a:bodyPr wrap="square">
            <a:spAutoFit/>
          </a:bodyPr>
          <a:lstStyle/>
          <a:p>
            <a:pPr marL="457200" indent="-457200">
              <a:lnSpc>
                <a:spcPct val="150000"/>
              </a:lnSpc>
              <a:buFont typeface="Wingdings" panose="05000000000000000000" pitchFamily="2" charset="2"/>
              <a:buChar char="§"/>
            </a:pPr>
            <a:r>
              <a:rPr lang="en-IN" sz="2800" dirty="0">
                <a:highlight>
                  <a:srgbClr val="FFFF00"/>
                </a:highlight>
              </a:rPr>
              <a:t>Creating a variable in JavaScript is called "declaring" a variable.</a:t>
            </a:r>
          </a:p>
          <a:p>
            <a:pPr>
              <a:lnSpc>
                <a:spcPct val="150000"/>
              </a:lnSpc>
            </a:pPr>
            <a:r>
              <a:rPr lang="en-IN" sz="2800" dirty="0"/>
              <a:t>    Ex:- var </a:t>
            </a:r>
            <a:r>
              <a:rPr lang="en-IN" sz="2800" dirty="0" err="1"/>
              <a:t>jobName</a:t>
            </a:r>
            <a:r>
              <a:rPr lang="en-IN" sz="2800" dirty="0"/>
              <a:t>; or let </a:t>
            </a:r>
            <a:r>
              <a:rPr lang="en-IN" sz="2800" dirty="0" err="1"/>
              <a:t>jobName</a:t>
            </a:r>
            <a:r>
              <a:rPr lang="en-IN" sz="2800" dirty="0"/>
              <a:t>;</a:t>
            </a:r>
          </a:p>
        </p:txBody>
      </p:sp>
      <p:sp>
        <p:nvSpPr>
          <p:cNvPr id="5" name="TextBox 4">
            <a:extLst>
              <a:ext uri="{FF2B5EF4-FFF2-40B4-BE49-F238E27FC236}">
                <a16:creationId xmlns:a16="http://schemas.microsoft.com/office/drawing/2014/main" id="{8E80A389-642A-83CC-8972-D01BF5B1ADDB}"/>
              </a:ext>
            </a:extLst>
          </p:cNvPr>
          <p:cNvSpPr txBox="1"/>
          <p:nvPr/>
        </p:nvSpPr>
        <p:spPr>
          <a:xfrm>
            <a:off x="420624" y="1783080"/>
            <a:ext cx="11073384" cy="3903504"/>
          </a:xfrm>
          <a:prstGeom prst="rect">
            <a:avLst/>
          </a:prstGeom>
          <a:noFill/>
        </p:spPr>
        <p:txBody>
          <a:bodyPr wrap="square">
            <a:spAutoFit/>
          </a:bodyPr>
          <a:lstStyle/>
          <a:p>
            <a:pPr marL="457200" indent="-457200">
              <a:lnSpc>
                <a:spcPct val="150000"/>
              </a:lnSpc>
              <a:buFont typeface="Wingdings" panose="05000000000000000000" pitchFamily="2" charset="2"/>
              <a:buChar char="§"/>
            </a:pPr>
            <a:r>
              <a:rPr lang="en-IN" sz="2800" dirty="0"/>
              <a:t>After the declaration, the variable has no value (technically it is undefined).</a:t>
            </a:r>
          </a:p>
          <a:p>
            <a:pPr marL="457200" indent="-457200">
              <a:lnSpc>
                <a:spcPct val="150000"/>
              </a:lnSpc>
              <a:buFont typeface="Wingdings" panose="05000000000000000000" pitchFamily="2" charset="2"/>
              <a:buChar char="§"/>
            </a:pPr>
            <a:r>
              <a:rPr lang="en-IN" sz="2800" dirty="0"/>
              <a:t>To assign a value to the variable, use the equal sign:</a:t>
            </a:r>
          </a:p>
          <a:p>
            <a:pPr>
              <a:lnSpc>
                <a:spcPct val="150000"/>
              </a:lnSpc>
            </a:pPr>
            <a:r>
              <a:rPr lang="en-IN" sz="2800" dirty="0"/>
              <a:t>       Ex: </a:t>
            </a:r>
            <a:r>
              <a:rPr lang="en-IN" sz="2800" dirty="0" err="1"/>
              <a:t>jobName</a:t>
            </a:r>
            <a:r>
              <a:rPr lang="en-IN" sz="2800" dirty="0"/>
              <a:t> = "Manager";</a:t>
            </a:r>
          </a:p>
          <a:p>
            <a:pPr marL="457200" indent="-457200">
              <a:lnSpc>
                <a:spcPct val="150000"/>
              </a:lnSpc>
              <a:buFont typeface="Wingdings" panose="05000000000000000000" pitchFamily="2" charset="2"/>
              <a:buChar char="§"/>
            </a:pPr>
            <a:r>
              <a:rPr lang="en-IN" sz="2800" dirty="0"/>
              <a:t>You can also assign a value to the variable when you declare it.</a:t>
            </a:r>
          </a:p>
          <a:p>
            <a:pPr>
              <a:lnSpc>
                <a:spcPct val="150000"/>
              </a:lnSpc>
            </a:pPr>
            <a:r>
              <a:rPr lang="en-IN" sz="2800" dirty="0">
                <a:highlight>
                  <a:srgbClr val="FFFF00"/>
                </a:highlight>
              </a:rPr>
              <a:t>     Ex: let </a:t>
            </a:r>
            <a:r>
              <a:rPr lang="en-IN" sz="2800" dirty="0" err="1">
                <a:highlight>
                  <a:srgbClr val="FFFF00"/>
                </a:highlight>
              </a:rPr>
              <a:t>jobName</a:t>
            </a:r>
            <a:r>
              <a:rPr lang="en-IN" sz="2800" dirty="0">
                <a:highlight>
                  <a:srgbClr val="FFFF00"/>
                </a:highlight>
              </a:rPr>
              <a:t> = “Manager";</a:t>
            </a:r>
          </a:p>
        </p:txBody>
      </p:sp>
    </p:spTree>
    <p:extLst>
      <p:ext uri="{BB962C8B-B14F-4D97-AF65-F5344CB8AC3E}">
        <p14:creationId xmlns:p14="http://schemas.microsoft.com/office/powerpoint/2010/main" val="3860267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606F3-5826-D8BE-DBAF-2DB985C85D4C}"/>
              </a:ext>
            </a:extLst>
          </p:cNvPr>
          <p:cNvSpPr>
            <a:spLocks noGrp="1"/>
          </p:cNvSpPr>
          <p:nvPr>
            <p:ph type="ctrTitle"/>
          </p:nvPr>
        </p:nvSpPr>
        <p:spPr>
          <a:xfrm>
            <a:off x="448056" y="228601"/>
            <a:ext cx="11457432" cy="905256"/>
          </a:xfrm>
        </p:spPr>
        <p:txBody>
          <a:bodyPr>
            <a:normAutofit/>
          </a:bodyPr>
          <a:lstStyle/>
          <a:p>
            <a:pPr algn="l"/>
            <a:r>
              <a:rPr lang="en-US" sz="3200" b="1" dirty="0">
                <a:highlight>
                  <a:srgbClr val="00FFFF"/>
                </a:highlight>
              </a:rPr>
              <a:t>Data Types</a:t>
            </a:r>
            <a:endParaRPr lang="en-IN" sz="3200" b="1" dirty="0">
              <a:highlight>
                <a:srgbClr val="00FFFF"/>
              </a:highlight>
            </a:endParaRPr>
          </a:p>
        </p:txBody>
      </p:sp>
      <p:sp>
        <p:nvSpPr>
          <p:cNvPr id="3" name="Subtitle 2">
            <a:extLst>
              <a:ext uri="{FF2B5EF4-FFF2-40B4-BE49-F238E27FC236}">
                <a16:creationId xmlns:a16="http://schemas.microsoft.com/office/drawing/2014/main" id="{01E74F50-C3E6-24D4-DB81-2E9329977CC7}"/>
              </a:ext>
            </a:extLst>
          </p:cNvPr>
          <p:cNvSpPr>
            <a:spLocks noGrp="1"/>
          </p:cNvSpPr>
          <p:nvPr>
            <p:ph type="subTitle" idx="1"/>
          </p:nvPr>
        </p:nvSpPr>
        <p:spPr>
          <a:xfrm>
            <a:off x="448056" y="1252728"/>
            <a:ext cx="11457432" cy="5276088"/>
          </a:xfrm>
        </p:spPr>
        <p:txBody>
          <a:bodyPr/>
          <a:lstStyle/>
          <a:p>
            <a:endParaRPr lang="en-US" dirty="0"/>
          </a:p>
          <a:p>
            <a:endParaRPr lang="en-IN" dirty="0"/>
          </a:p>
        </p:txBody>
      </p:sp>
      <p:pic>
        <p:nvPicPr>
          <p:cNvPr id="5" name="Picture 4">
            <a:extLst>
              <a:ext uri="{FF2B5EF4-FFF2-40B4-BE49-F238E27FC236}">
                <a16:creationId xmlns:a16="http://schemas.microsoft.com/office/drawing/2014/main" id="{695E70B6-A5AF-2576-6EB2-EC2DE6029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686" y="1572006"/>
            <a:ext cx="8905875" cy="4152900"/>
          </a:xfrm>
          <a:prstGeom prst="rect">
            <a:avLst/>
          </a:prstGeom>
        </p:spPr>
      </p:pic>
    </p:spTree>
    <p:extLst>
      <p:ext uri="{BB962C8B-B14F-4D97-AF65-F5344CB8AC3E}">
        <p14:creationId xmlns:p14="http://schemas.microsoft.com/office/powerpoint/2010/main" val="132075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144</TotalTime>
  <Words>943</Words>
  <Application>Microsoft Office PowerPoint</Application>
  <PresentationFormat>Widescreen</PresentationFormat>
  <Paragraphs>110</Paragraphs>
  <Slides>14</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SimSun-ExtB</vt:lpstr>
      <vt:lpstr>Arial</vt:lpstr>
      <vt:lpstr>Calibri</vt:lpstr>
      <vt:lpstr>Calibri Light</vt:lpstr>
      <vt:lpstr>Consolas</vt:lpstr>
      <vt:lpstr>Nunito</vt:lpstr>
      <vt:lpstr>Segoe UI</vt:lpstr>
      <vt:lpstr>Source Sans Pro</vt:lpstr>
      <vt:lpstr>Times New Roman</vt:lpstr>
      <vt:lpstr>Verdana</vt:lpstr>
      <vt:lpstr>Wingdings</vt:lpstr>
      <vt:lpstr>Office Theme</vt:lpstr>
      <vt:lpstr>JAVASCRIPT</vt:lpstr>
      <vt:lpstr>What is java script</vt:lpstr>
      <vt:lpstr>PowerPoint Presentation</vt:lpstr>
      <vt:lpstr>JavaScript Syntax:</vt:lpstr>
      <vt:lpstr>JavaScript Variables</vt:lpstr>
      <vt:lpstr>PowerPoint Presentation</vt:lpstr>
      <vt:lpstr>PowerPoint Presentation</vt:lpstr>
      <vt:lpstr>PowerPoint Presentation</vt:lpstr>
      <vt:lpstr>Data Types</vt:lpstr>
      <vt:lpstr>PowerPoint Presentation</vt:lpstr>
      <vt:lpstr>Functions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SANA C S</dc:creator>
  <cp:lastModifiedBy>SANA C S</cp:lastModifiedBy>
  <cp:revision>7</cp:revision>
  <dcterms:created xsi:type="dcterms:W3CDTF">2025-05-07T07:44:27Z</dcterms:created>
  <dcterms:modified xsi:type="dcterms:W3CDTF">2025-05-08T16:21:23Z</dcterms:modified>
</cp:coreProperties>
</file>