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hfFmFf72PfX8rW/QrUhlDPTMvdr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43" autoAdjust="0"/>
  </p:normalViewPr>
  <p:slideViewPr>
    <p:cSldViewPr snapToGrid="0">
      <p:cViewPr varScale="1">
        <p:scale>
          <a:sx n="84" d="100"/>
          <a:sy n="84" d="100"/>
        </p:scale>
        <p:origin x="55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995890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Hello</a:t>
            </a:r>
            <a:r>
              <a:rPr lang="en-IN" baseline="0" dirty="0" smtClean="0"/>
              <a:t> Everyone. Welcome to </a:t>
            </a:r>
            <a:r>
              <a:rPr lang="en-IN" baseline="0" dirty="0" err="1" smtClean="0"/>
              <a:t>Aitrich</a:t>
            </a:r>
            <a:r>
              <a:rPr lang="en-IN" baseline="0" dirty="0" smtClean="0"/>
              <a:t> Academy. Today we are discussing about fundamentals of LINQ.</a:t>
            </a:r>
            <a:endParaRPr dirty="0"/>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733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Thank you for joining this session. </a:t>
            </a:r>
            <a:endParaRPr dirty="0"/>
          </a:p>
        </p:txBody>
      </p:sp>
      <p:sp>
        <p:nvSpPr>
          <p:cNvPr id="205" name="Google Shape;20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5797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What is </a:t>
            </a:r>
            <a:r>
              <a:rPr lang="en-IN" dirty="0" err="1" smtClean="0"/>
              <a:t>Linq</a:t>
            </a:r>
            <a:r>
              <a:rPr lang="en-IN" dirty="0" smtClean="0"/>
              <a:t>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Today, we'll explore what LINQ is and how it benefits developers in the world of .NET programming languages like C# and Visual Basic.</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LINQ, which stands for Language Integrated Query, is a powerful feature that simplifies the process of querying data from various sources using a consistent syntax. Think of it as a versatile tool that allows developers to interact with different types of data seamlessly.</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Now, let's break it down a bit. LINQ provides a collection of standard query operators, essentially tools that enable developers to perform queries on diverse data sources. These sources could range from collections of objects to databases, XML documents, and more. The beauty of LINQ is that it allows you to query this data directly within your code.</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So, what can you do with LINQ? Well, quite a lot. LINQ offers a set of standard query operators that empower you to perform essential operations on your data. These include filtering, sorting, grouping, joining, and aggregating. It's like having a set of building blocks that you can use to tailor your data exactly as you need it.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What's interesting is that LINQ provides flexibility in how you express these queries. You can use LINQ query syntax, which involves using query expressions that resemble a natural language style. Alternatively, you can opt for method syntax, which employs extension methods for a more programmatic approach.</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In a nutshell, LINQ is all about making data manipulation more accessible and consistent across different data sources. Whether you're working with collections, databases, or XML documents, LINQ has got you covered. Stay tuned as we delve deeper into LINQ's capabilities and explore how it can enhance your development experience. </a:t>
            </a:r>
            <a:endParaRPr lang="en-IN" dirty="0" smtClean="0"/>
          </a:p>
          <a:p>
            <a:pPr marL="0" lvl="0" indent="0" algn="l" rtl="0">
              <a:spcBef>
                <a:spcPts val="0"/>
              </a:spcBef>
              <a:spcAft>
                <a:spcPts val="0"/>
              </a:spcAft>
              <a:buNone/>
            </a:pPr>
            <a:endParaRPr lang="en-IN" dirty="0" smtClean="0"/>
          </a:p>
          <a:p>
            <a:pPr marL="0" lvl="0" indent="0" algn="l" rtl="0">
              <a:spcBef>
                <a:spcPts val="0"/>
              </a:spcBef>
              <a:spcAft>
                <a:spcPts val="0"/>
              </a:spcAft>
              <a:buNone/>
            </a:pPr>
            <a:endParaRPr lang="en-IN" dirty="0" smtClean="0"/>
          </a:p>
          <a:p>
            <a:pPr marL="0" lvl="0" indent="0" algn="l" rtl="0">
              <a:spcBef>
                <a:spcPts val="0"/>
              </a:spcBef>
              <a:spcAft>
                <a:spcPts val="0"/>
              </a:spcAft>
              <a:buNone/>
            </a:pPr>
            <a:endParaRPr dirty="0"/>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69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Here we will cover </a:t>
            </a:r>
            <a:r>
              <a:rPr lang="en-US" dirty="0" smtClean="0"/>
              <a:t>how LINQ is applied to various types of data sources. Let's elaborate a bit on each:</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Object Collection - LINQ to Objects: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Description: LINQ to Objects allows you to query and manipulate data in-memory, such as arrays, lists, and other collections of objects.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ADO.NET </a:t>
            </a:r>
            <a:r>
              <a:rPr lang="en-US" dirty="0" err="1" smtClean="0"/>
              <a:t>DataSet</a:t>
            </a:r>
            <a:r>
              <a:rPr lang="en-US" dirty="0" smtClean="0"/>
              <a:t> - LINQ to </a:t>
            </a:r>
            <a:r>
              <a:rPr lang="en-US" dirty="0" err="1" smtClean="0"/>
              <a:t>DataSet</a:t>
            </a:r>
            <a:r>
              <a:rPr lang="en-US" dirty="0" smtClean="0"/>
              <a: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Description: LINQ to </a:t>
            </a:r>
            <a:r>
              <a:rPr lang="en-US" dirty="0" err="1" smtClean="0"/>
              <a:t>DataSet</a:t>
            </a:r>
            <a:r>
              <a:rPr lang="en-US" dirty="0" smtClean="0"/>
              <a:t> allows you to query and manipulate data in an ADO.NET </a:t>
            </a:r>
            <a:r>
              <a:rPr lang="en-US" dirty="0" err="1" smtClean="0"/>
              <a:t>DataSet</a:t>
            </a:r>
            <a:r>
              <a:rPr lang="en-US" dirty="0" smtClean="0"/>
              <a:t> object, providing a more convenient and expressive way to work with relational data in memory.</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XML Document - LINQ to XML:</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Description: LINQ to XML provides a set of features for querying and manipulating XML documents in a more readable and expressive way.</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Entity Framework - LINQ to Entities: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Description: LINQ to Entities allows you to query and manipulate data using Entity Framework, which is an Object-Relational Mapping (ORM) framework. It allows you to work with entities that map to database tables.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IN" dirty="0" smtClean="0"/>
              <a:t>SQL Database - LINQ to SQL:</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IN" dirty="0" smtClean="0"/>
              <a:t>Description: LINQ to SQL enables you to interact with relational databases using LINQ. It translates LINQ queries into SQL queries for database operations.</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Other Data Sources - By implementing </a:t>
            </a:r>
            <a:r>
              <a:rPr lang="en-US" dirty="0" err="1" smtClean="0"/>
              <a:t>IQueryable</a:t>
            </a:r>
            <a:r>
              <a:rPr lang="en-US" dirty="0" smtClean="0"/>
              <a: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Description: For other data sources that can implement the </a:t>
            </a:r>
            <a:r>
              <a:rPr lang="en-US" dirty="0" err="1" smtClean="0"/>
              <a:t>IQueryable</a:t>
            </a:r>
            <a:r>
              <a:rPr lang="en-US" dirty="0" smtClean="0"/>
              <a:t> interface, LINQ can be applied by creating a custom provider that translates LINQ queries into the appropriate operations for that specific data source.</a:t>
            </a:r>
            <a:endParaRPr dirty="0"/>
          </a:p>
        </p:txBody>
      </p:sp>
      <p:sp>
        <p:nvSpPr>
          <p:cNvPr id="107" name="Google Shape;10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041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Example of a LINQ</a:t>
            </a:r>
            <a:r>
              <a:rPr lang="en-IN" baseline="0" dirty="0" smtClean="0"/>
              <a:t> Query:  </a:t>
            </a:r>
          </a:p>
          <a:p>
            <a:pPr marL="0" lvl="0" indent="0" algn="l" rtl="0">
              <a:spcBef>
                <a:spcPts val="0"/>
              </a:spcBef>
              <a:spcAft>
                <a:spcPts val="0"/>
              </a:spcAft>
              <a:buNone/>
            </a:pPr>
            <a:endParaRPr lang="en-IN" baseline="0" dirty="0" smtClean="0"/>
          </a:p>
          <a:p>
            <a:pPr marL="0" lvl="0" indent="0" algn="l" rtl="0">
              <a:spcBef>
                <a:spcPts val="0"/>
              </a:spcBef>
              <a:spcAft>
                <a:spcPts val="0"/>
              </a:spcAft>
              <a:buNone/>
            </a:pPr>
            <a:r>
              <a:rPr lang="en-US" baseline="0" dirty="0" smtClean="0"/>
              <a:t>let's dive into a practical example of using LINQ in C#. In this short code snippet, we have a simple C# program that demonstrates the power of LINQ for querying and manipulating data.</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In the code, we have an array of strings called 'words.' These strings represent different words: 'hello,' 'wonderful,' 'LINQ,' 'beautiful,' and 'world.' Our goal is to use LINQ to filter out only the short words, where the length of the word is less than or equal to 5 characters.</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Now, let's break down the LINQ query in the code. We use the 'from' keyword to iterate over each 'word' in the 'words' array. The 'where' clause filters the words based on the specified condition, in this case, where the length of the word is less than or equal to 5. The 'select' keyword is used to choose the words that meet this condition.</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The result of this LINQ query is stored in the '</a:t>
            </a:r>
            <a:r>
              <a:rPr lang="en-US" baseline="0" dirty="0" err="1" smtClean="0"/>
              <a:t>shortWords</a:t>
            </a:r>
            <a:r>
              <a:rPr lang="en-US" baseline="0" dirty="0" smtClean="0"/>
              <a:t>' variable, which will contain only the short words from the original array.</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Moving on to the next part of the code, we have a '</a:t>
            </a:r>
            <a:r>
              <a:rPr lang="en-US" baseline="0" dirty="0" err="1" smtClean="0"/>
              <a:t>foreach</a:t>
            </a:r>
            <a:r>
              <a:rPr lang="en-US" baseline="0" dirty="0" smtClean="0"/>
              <a:t>' loop that iterates through each word in the '</a:t>
            </a:r>
            <a:r>
              <a:rPr lang="en-US" baseline="0" dirty="0" err="1" smtClean="0"/>
              <a:t>shortWords</a:t>
            </a:r>
            <a:r>
              <a:rPr lang="en-US" baseline="0" dirty="0" smtClean="0"/>
              <a:t>' collection and prints it out using '</a:t>
            </a:r>
            <a:r>
              <a:rPr lang="en-US" baseline="0" dirty="0" err="1" smtClean="0"/>
              <a:t>Console.WriteLine</a:t>
            </a:r>
            <a:r>
              <a:rPr lang="en-US" baseline="0" dirty="0" smtClean="0"/>
              <a:t>.'</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In summary, this example showcases how LINQ simplifies the process of filtering and selecting data from a collection. Stay with us as we explore more advanced scenarios and features of LINQ in the upcoming slides.</a:t>
            </a:r>
            <a:endParaRPr lang="en-IN" baseline="0" dirty="0" smtClean="0"/>
          </a:p>
          <a:p>
            <a:pPr marL="0" lvl="0" indent="0" algn="l" rtl="0">
              <a:spcBef>
                <a:spcPts val="0"/>
              </a:spcBef>
              <a:spcAft>
                <a:spcPts val="0"/>
              </a:spcAft>
              <a:buNone/>
            </a:pPr>
            <a:endParaRPr lang="en-IN" baseline="0" dirty="0" smtClean="0"/>
          </a:p>
          <a:p>
            <a:pPr marL="0" lvl="0" indent="0" algn="l" rtl="0">
              <a:spcBef>
                <a:spcPts val="0"/>
              </a:spcBef>
              <a:spcAft>
                <a:spcPts val="0"/>
              </a:spcAft>
              <a:buNone/>
            </a:pPr>
            <a:endParaRPr lang="en-IN" baseline="0" dirty="0" smtClean="0"/>
          </a:p>
          <a:p>
            <a:pPr marL="0" lvl="0" indent="0" algn="l" rtl="0">
              <a:spcBef>
                <a:spcPts val="0"/>
              </a:spcBef>
              <a:spcAft>
                <a:spcPts val="0"/>
              </a:spcAft>
              <a:buNone/>
            </a:pPr>
            <a:endParaRPr lang="en-IN" baseline="0" dirty="0" smtClean="0"/>
          </a:p>
          <a:p>
            <a:pPr marL="0" lvl="0" indent="0" algn="l" rtl="0">
              <a:spcBef>
                <a:spcPts val="0"/>
              </a:spcBef>
              <a:spcAft>
                <a:spcPts val="0"/>
              </a:spcAft>
              <a:buNone/>
            </a:pPr>
            <a:endParaRPr lang="en-IN" baseline="0" dirty="0" smtClean="0"/>
          </a:p>
          <a:p>
            <a:pPr marL="0" lvl="0" indent="0" algn="l" rtl="0">
              <a:spcBef>
                <a:spcPts val="0"/>
              </a:spcBef>
              <a:spcAft>
                <a:spcPts val="0"/>
              </a:spcAft>
              <a:buNone/>
            </a:pPr>
            <a:endParaRPr dirty="0"/>
          </a:p>
        </p:txBody>
      </p:sp>
      <p:sp>
        <p:nvSpPr>
          <p:cNvPr id="113" name="Google Shape;11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1007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Syntax</a:t>
            </a:r>
            <a:r>
              <a:rPr lang="en-IN" baseline="0" dirty="0" smtClean="0"/>
              <a:t> of LINQ : </a:t>
            </a:r>
          </a:p>
          <a:p>
            <a:pPr marL="0" lvl="0" indent="0" algn="l" rtl="0">
              <a:spcBef>
                <a:spcPts val="0"/>
              </a:spcBef>
              <a:spcAft>
                <a:spcPts val="0"/>
              </a:spcAft>
              <a:buNone/>
            </a:pPr>
            <a:endParaRPr lang="en-IN" baseline="0" dirty="0" smtClean="0"/>
          </a:p>
          <a:p>
            <a:pPr marL="0" lvl="0" indent="0" algn="l" rtl="0">
              <a:spcBef>
                <a:spcPts val="0"/>
              </a:spcBef>
              <a:spcAft>
                <a:spcPts val="0"/>
              </a:spcAft>
              <a:buNone/>
            </a:pPr>
            <a:r>
              <a:rPr lang="en-IN" dirty="0" smtClean="0"/>
              <a:t>Next</a:t>
            </a:r>
            <a:r>
              <a:rPr lang="en-US" dirty="0" smtClean="0"/>
              <a:t> we'll explore the two syntaxes of LINQ: Lambda (Method) Syntax and Query Syntax. LINQ offers developers the flexibility to choose between these two styles, allowing for a more expressive and comfortable coding experience.</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Let's take a closer look at each syntax:</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Lambda (Method) Syntax:</a:t>
            </a:r>
          </a:p>
          <a:p>
            <a:pPr marL="0" lvl="0" indent="0" algn="l" rtl="0">
              <a:spcBef>
                <a:spcPts val="0"/>
              </a:spcBef>
              <a:spcAft>
                <a:spcPts val="0"/>
              </a:spcAft>
              <a:buNone/>
            </a:pPr>
            <a:r>
              <a:rPr lang="en-US" dirty="0" smtClean="0"/>
              <a:t>In this style, we use lambda expressions along with LINQ extension methods. The example in the code demonstrates this. Here, we have a variable '</a:t>
            </a:r>
            <a:r>
              <a:rPr lang="en-US" dirty="0" err="1" smtClean="0"/>
              <a:t>longWords</a:t>
            </a:r>
            <a:r>
              <a:rPr lang="en-US" dirty="0" smtClean="0"/>
              <a:t>' that is assigned the result of the LINQ query using the 'Where' method. The lambda expression 'w =&gt; </a:t>
            </a:r>
            <a:r>
              <a:rPr lang="en-US" dirty="0" err="1" smtClean="0"/>
              <a:t>w.Length</a:t>
            </a:r>
            <a:r>
              <a:rPr lang="en-US" dirty="0" smtClean="0"/>
              <a:t> &gt; 10' is used as a predicate to filter out words with a length greater than 10. This syntax is concise and often favored for its brevity and clarity.</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Query Syntax:</a:t>
            </a:r>
          </a:p>
          <a:p>
            <a:pPr marL="0" lvl="0" indent="0" algn="l" rtl="0">
              <a:spcBef>
                <a:spcPts val="0"/>
              </a:spcBef>
              <a:spcAft>
                <a:spcPts val="0"/>
              </a:spcAft>
              <a:buNone/>
            </a:pPr>
            <a:r>
              <a:rPr lang="en-US" dirty="0" smtClean="0"/>
              <a:t>On the other hand, LINQ also provides a more SQL-like syntax known as Query Syntax. The code snippet showcases the query syntax where we use keywords like 'from,' 'where,' and 'select' to construct the query. The variable '</a:t>
            </a:r>
            <a:r>
              <a:rPr lang="en-US" dirty="0" err="1" smtClean="0"/>
              <a:t>longWords</a:t>
            </a:r>
            <a:r>
              <a:rPr lang="en-US" dirty="0" smtClean="0"/>
              <a:t>' is again used to store the result of the query, filtering out words with a length greater than 10.</a:t>
            </a:r>
            <a:r>
              <a:rPr lang="en-IN" dirty="0" smtClean="0"/>
              <a:t>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Both syntaxes achieve the same result, but the choice between them often comes down to personal preference or the specific requirements of the task at hand. Some developers find the lambda syntax more concise and readable, while others prefer the SQL-like query syntax for its familiarity.</a:t>
            </a:r>
            <a:endParaRPr lang="en-IN" dirty="0" smtClean="0"/>
          </a:p>
          <a:p>
            <a:pPr marL="0" lvl="0" indent="0" algn="l" rtl="0">
              <a:spcBef>
                <a:spcPts val="0"/>
              </a:spcBef>
              <a:spcAft>
                <a:spcPts val="0"/>
              </a:spcAft>
              <a:buNone/>
            </a:pPr>
            <a:endParaRPr lang="en-IN" dirty="0" smtClean="0"/>
          </a:p>
          <a:p>
            <a:pPr marL="0" lvl="0" indent="0" algn="l" rtl="0">
              <a:spcBef>
                <a:spcPts val="0"/>
              </a:spcBef>
              <a:spcAft>
                <a:spcPts val="0"/>
              </a:spcAft>
              <a:buNone/>
            </a:pPr>
            <a:endParaRPr lang="en-IN" dirty="0" smtClean="0"/>
          </a:p>
          <a:p>
            <a:pPr marL="0" lvl="0" indent="0" algn="l" rtl="0">
              <a:spcBef>
                <a:spcPts val="0"/>
              </a:spcBef>
              <a:spcAft>
                <a:spcPts val="0"/>
              </a:spcAft>
              <a:buNone/>
            </a:pPr>
            <a:endParaRPr dirty="0"/>
          </a:p>
        </p:txBody>
      </p:sp>
      <p:sp>
        <p:nvSpPr>
          <p:cNvPr id="120" name="Google Shape;12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24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Method</a:t>
            </a:r>
            <a:r>
              <a:rPr lang="en-IN" baseline="0" dirty="0" smtClean="0"/>
              <a:t> Syntax(Fluent Syntax)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IN" dirty="0" smtClean="0"/>
              <a:t>Moving on to</a:t>
            </a:r>
            <a:r>
              <a:rPr lang="en-IN" baseline="0" dirty="0" smtClean="0"/>
              <a:t> the next slide </a:t>
            </a:r>
            <a:r>
              <a:rPr lang="en-US" baseline="0" dirty="0" smtClean="0"/>
              <a:t>let's explore the Method Syntax, also known as Fluent Syntax, in LINQ. This syntax leverages extension methods and lambda expressions, providing a more concise and fluent way of expressing queries. It is particularly favored when dealing with complex queries due to its readability and composability.</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Here's what you need to know about Method Syntax:</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It Uses Extension Methods and Lambda Expressions:</a:t>
            </a:r>
          </a:p>
          <a:p>
            <a:pPr marL="0" lvl="0" indent="0" algn="l" rtl="0">
              <a:spcBef>
                <a:spcPts val="0"/>
              </a:spcBef>
              <a:spcAft>
                <a:spcPts val="0"/>
              </a:spcAft>
              <a:buNone/>
            </a:pPr>
            <a:r>
              <a:rPr lang="en-US" baseline="0" dirty="0" smtClean="0"/>
              <a:t>Instead of keywords like 'from,' 'where,' and 'select,' Method Syntax relies on chaining together extension methods to perform various operations on the data. Lambda expressions are used within these methods to define the filtering and projection logic.</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Conciseness and Readability:</a:t>
            </a:r>
          </a:p>
          <a:p>
            <a:pPr marL="0" lvl="0" indent="0" algn="l" rtl="0">
              <a:spcBef>
                <a:spcPts val="0"/>
              </a:spcBef>
              <a:spcAft>
                <a:spcPts val="0"/>
              </a:spcAft>
              <a:buNone/>
            </a:pPr>
            <a:r>
              <a:rPr lang="en-US" baseline="0" dirty="0" smtClean="0"/>
              <a:t>Method Syntax is often more concise and can be easier to read, especially when dealing with complex queries. The chained methods create a fluent and streamlined flow, making it well-suited for scenarios where brevity is essential.</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Here's an example to illustrate Method Syntax in action:</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In this example, the 'Where' method filters customers based on the condition that their city is 'London,' and the 'Select' method projects only the customer names. The result is a concise and expressive query.</a:t>
            </a:r>
            <a:r>
              <a:rPr lang="en-IN" baseline="0" dirty="0" smtClean="0"/>
              <a:t> </a:t>
            </a:r>
            <a:endParaRPr dirty="0"/>
          </a:p>
        </p:txBody>
      </p:sp>
      <p:sp>
        <p:nvSpPr>
          <p:cNvPr id="138" name="Google Shape;13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491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When</a:t>
            </a:r>
            <a:r>
              <a:rPr lang="en-IN" baseline="0" dirty="0" smtClean="0"/>
              <a:t> to Use LINQ : </a:t>
            </a:r>
          </a:p>
          <a:p>
            <a:pPr marL="0" lvl="0" indent="0" algn="l" rtl="0">
              <a:spcBef>
                <a:spcPts val="0"/>
              </a:spcBef>
              <a:spcAft>
                <a:spcPts val="0"/>
              </a:spcAft>
              <a:buNone/>
            </a:pPr>
            <a:endParaRPr lang="en-IN" baseline="0" dirty="0" smtClean="0"/>
          </a:p>
          <a:p>
            <a:pPr marL="0" lvl="0" indent="0" algn="l" rtl="0">
              <a:spcBef>
                <a:spcPts val="0"/>
              </a:spcBef>
              <a:spcAft>
                <a:spcPts val="0"/>
              </a:spcAft>
              <a:buNone/>
            </a:pPr>
            <a:r>
              <a:rPr lang="en-US" baseline="0" dirty="0" smtClean="0"/>
              <a:t>Querying Collections:</a:t>
            </a:r>
          </a:p>
          <a:p>
            <a:pPr marL="0" lvl="0" indent="0" algn="l" rtl="0">
              <a:spcBef>
                <a:spcPts val="0"/>
              </a:spcBef>
              <a:spcAft>
                <a:spcPts val="0"/>
              </a:spcAft>
              <a:buNone/>
            </a:pPr>
            <a:r>
              <a:rPr lang="en-US" baseline="0" dirty="0" smtClean="0"/>
              <a:t>LINQ is perfect for querying collections like arrays, lists, or any other types that implement </a:t>
            </a:r>
            <a:r>
              <a:rPr lang="en-US" baseline="0" dirty="0" err="1" smtClean="0"/>
              <a:t>IEnumerable</a:t>
            </a:r>
            <a:r>
              <a:rPr lang="en-US" baseline="0" dirty="0" smtClean="0"/>
              <a:t>. It simplifies tasks such as filtering, sorting, and grouping data, providing a more streamlined and expressive way to manipulate collections.</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Database Operations:</a:t>
            </a:r>
          </a:p>
          <a:p>
            <a:pPr marL="0" lvl="0" indent="0" algn="l" rtl="0">
              <a:spcBef>
                <a:spcPts val="0"/>
              </a:spcBef>
              <a:spcAft>
                <a:spcPts val="0"/>
              </a:spcAft>
              <a:buNone/>
            </a:pPr>
            <a:r>
              <a:rPr lang="en-US" baseline="0" dirty="0" smtClean="0"/>
              <a:t>If you're working with databases using LINQ to SQL or Entity Framework, LINQ can be a game-changer. LINQ queries are automatically translated into SQL queries, making database operations more accessible and eliminating the need for raw SQL.</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Readability and Maintainability:</a:t>
            </a:r>
          </a:p>
          <a:p>
            <a:pPr marL="0" lvl="0" indent="0" algn="l" rtl="0">
              <a:spcBef>
                <a:spcPts val="0"/>
              </a:spcBef>
              <a:spcAft>
                <a:spcPts val="0"/>
              </a:spcAft>
              <a:buNone/>
            </a:pPr>
            <a:r>
              <a:rPr lang="en-US" baseline="0" dirty="0" smtClean="0"/>
              <a:t>LINQ often results in more readable and maintainable code compared to traditional loops and conditional statements. Its declarative syntax focuses on what you want to do rather than how to do it, making the code easier to understand and maintain.</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Working with XML:</a:t>
            </a:r>
          </a:p>
          <a:p>
            <a:pPr marL="0" lvl="0" indent="0" algn="l" rtl="0">
              <a:spcBef>
                <a:spcPts val="0"/>
              </a:spcBef>
              <a:spcAft>
                <a:spcPts val="0"/>
              </a:spcAft>
              <a:buNone/>
            </a:pPr>
            <a:r>
              <a:rPr lang="en-US" baseline="0" dirty="0" smtClean="0"/>
              <a:t>LINQ to XML is a powerful tool for handling XML documents. It allows you to query, modify, and navigate XML data in a readable and concise way, simplifying XML-related tasks.</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Joining Data Sources:</a:t>
            </a:r>
          </a:p>
          <a:p>
            <a:pPr marL="0" lvl="0" indent="0" algn="l" rtl="0">
              <a:spcBef>
                <a:spcPts val="0"/>
              </a:spcBef>
              <a:spcAft>
                <a:spcPts val="0"/>
              </a:spcAft>
              <a:buNone/>
            </a:pPr>
            <a:r>
              <a:rPr lang="en-US" baseline="0" dirty="0" smtClean="0"/>
              <a:t>When dealing with data from different sources, such as collections, databases, or XML files, LINQ provides a unified and powerful tool for joining and correlating data. It streamlines the syntax for working with multiple data sources.</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Aggregations and Calculations:</a:t>
            </a:r>
          </a:p>
          <a:p>
            <a:pPr marL="0" lvl="0" indent="0" algn="l" rtl="0">
              <a:spcBef>
                <a:spcPts val="0"/>
              </a:spcBef>
              <a:spcAft>
                <a:spcPts val="0"/>
              </a:spcAft>
              <a:buNone/>
            </a:pPr>
            <a:r>
              <a:rPr lang="en-US" baseline="0" dirty="0" smtClean="0"/>
              <a:t>LINQ offers straightforward methods for performing aggregations and calculations on collections. Tasks like sum, average, min, and max become simpler and more expressive with LINQ.</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Converting Data Types:</a:t>
            </a:r>
          </a:p>
          <a:p>
            <a:pPr marL="0" lvl="0" indent="0" algn="l" rtl="0">
              <a:spcBef>
                <a:spcPts val="0"/>
              </a:spcBef>
              <a:spcAft>
                <a:spcPts val="0"/>
              </a:spcAft>
              <a:buNone/>
            </a:pPr>
            <a:r>
              <a:rPr lang="en-US" baseline="0" dirty="0" smtClean="0"/>
              <a:t>LINQ provides easy-to-use methods for converting data types. Whether you need to convert an array to a list or vice versa, LINQ offers convenient methods to handle these conversions.</a:t>
            </a:r>
            <a:endParaRPr lang="en-IN" baseline="0" dirty="0" smtClean="0"/>
          </a:p>
          <a:p>
            <a:pPr marL="0" lvl="0" indent="0" algn="l" rtl="0">
              <a:spcBef>
                <a:spcPts val="0"/>
              </a:spcBef>
              <a:spcAft>
                <a:spcPts val="0"/>
              </a:spcAft>
              <a:buNone/>
            </a:pPr>
            <a:endParaRPr dirty="0"/>
          </a:p>
        </p:txBody>
      </p:sp>
      <p:sp>
        <p:nvSpPr>
          <p:cNvPr id="146" name="Google Shape;14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601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LINQ Lambda</a:t>
            </a:r>
            <a:r>
              <a:rPr lang="en-IN" baseline="0" dirty="0" smtClean="0"/>
              <a:t> Expression Syntax: </a:t>
            </a:r>
          </a:p>
          <a:p>
            <a:pPr marL="0" lvl="0" indent="0" algn="l" rtl="0">
              <a:spcBef>
                <a:spcPts val="0"/>
              </a:spcBef>
              <a:spcAft>
                <a:spcPts val="0"/>
              </a:spcAft>
              <a:buNone/>
            </a:pPr>
            <a:endParaRPr lang="en-IN" baseline="0" dirty="0" smtClean="0"/>
          </a:p>
          <a:p>
            <a:pPr marL="0" lvl="0" indent="0" algn="l" rtl="0">
              <a:spcBef>
                <a:spcPts val="0"/>
              </a:spcBef>
              <a:spcAft>
                <a:spcPts val="0"/>
              </a:spcAft>
              <a:buNone/>
            </a:pPr>
            <a:r>
              <a:rPr lang="en-US" baseline="0" dirty="0" smtClean="0"/>
              <a:t>Let's shift our focus to the Lambda Expression Syntax in LINQ. Lambda expressions are concise and powerful tools in LINQ, offering a function without a name. While they may not be as immediately readable as traditional LINQ queries, they play a crucial role and are internally converted into lambda expressions.</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Here's a breakdown of the key aspects of Lambda Expression Syntax in LINQ:</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Function Without a Name:</a:t>
            </a:r>
          </a:p>
          <a:p>
            <a:pPr marL="0" lvl="0" indent="0" algn="l" rtl="0">
              <a:spcBef>
                <a:spcPts val="0"/>
              </a:spcBef>
              <a:spcAft>
                <a:spcPts val="0"/>
              </a:spcAft>
              <a:buNone/>
            </a:pPr>
            <a:r>
              <a:rPr lang="en-US" baseline="0" dirty="0" smtClean="0"/>
              <a:t>A Lambda Expression is essentially a function without a name. It's a compact way of expressing functionality in a concise manner.</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Short and Clear Syntax:</a:t>
            </a:r>
          </a:p>
          <a:p>
            <a:pPr marL="0" lvl="0" indent="0" algn="l" rtl="0">
              <a:spcBef>
                <a:spcPts val="0"/>
              </a:spcBef>
              <a:spcAft>
                <a:spcPts val="0"/>
              </a:spcAft>
              <a:buNone/>
            </a:pPr>
            <a:r>
              <a:rPr lang="en-US" baseline="0" dirty="0" smtClean="0"/>
              <a:t>Lambda expressions contribute to shorter and clearer syntax in LINQ. They are particularly useful when you want to write compact code for filtering, projecting, or performing other operations on data.</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Importance in LINQ:</a:t>
            </a:r>
          </a:p>
          <a:p>
            <a:pPr marL="0" lvl="0" indent="0" algn="l" rtl="0">
              <a:spcBef>
                <a:spcPts val="0"/>
              </a:spcBef>
              <a:spcAft>
                <a:spcPts val="0"/>
              </a:spcAft>
              <a:buNone/>
            </a:pPr>
            <a:r>
              <a:rPr lang="en-US" baseline="0" dirty="0" smtClean="0"/>
              <a:t>While Lambda Expressions might not be as immediately readable as LINQ queries, they are equally important. Internally, LINQ queries often convert into Lambda Expressions, showcasing their underlying significance in LINQ operations.</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Limited Scope as an Expression:</a:t>
            </a:r>
          </a:p>
          <a:p>
            <a:pPr marL="0" lvl="0" indent="0" algn="l" rtl="0">
              <a:spcBef>
                <a:spcPts val="0"/>
              </a:spcBef>
              <a:spcAft>
                <a:spcPts val="0"/>
              </a:spcAft>
              <a:buNone/>
            </a:pPr>
            <a:r>
              <a:rPr lang="en-US" baseline="0" dirty="0" smtClean="0"/>
              <a:t>It's essential to note that the scope of a Lambda Expression is limited when used as an expression. They are designed for concise and specific tasks and may not be suitable for more extensive functionalities.</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Syntax Definition:</a:t>
            </a:r>
          </a:p>
          <a:p>
            <a:pPr marL="0" lvl="0" indent="0" algn="l" rtl="0">
              <a:spcBef>
                <a:spcPts val="0"/>
              </a:spcBef>
              <a:spcAft>
                <a:spcPts val="0"/>
              </a:spcAft>
              <a:buNone/>
            </a:pPr>
            <a:r>
              <a:rPr lang="en-US" baseline="0" dirty="0" smtClean="0"/>
              <a:t>The syntax of defining a Lambda Expression in LINQ follows the pattern: (Input Parameter) =&gt; Method Expression. This succinct structure encapsulates the logic of the Lambda Expression.</a:t>
            </a:r>
            <a:endParaRPr lang="en-IN" baseline="0" dirty="0" smtClean="0"/>
          </a:p>
          <a:p>
            <a:pPr marL="0" lvl="0" indent="0" algn="l" rtl="0">
              <a:spcBef>
                <a:spcPts val="0"/>
              </a:spcBef>
              <a:spcAft>
                <a:spcPts val="0"/>
              </a:spcAft>
              <a:buNone/>
            </a:pPr>
            <a:endParaRPr lang="en-IN" baseline="0" dirty="0" smtClean="0"/>
          </a:p>
          <a:p>
            <a:pPr marL="0" lvl="0" indent="0" algn="l" rtl="0">
              <a:spcBef>
                <a:spcPts val="0"/>
              </a:spcBef>
              <a:spcAft>
                <a:spcPts val="0"/>
              </a:spcAft>
              <a:buNone/>
            </a:pPr>
            <a:endParaRPr lang="en-IN" baseline="0" dirty="0" smtClean="0"/>
          </a:p>
          <a:p>
            <a:pPr marL="0" lvl="0" indent="0" algn="l" rtl="0">
              <a:spcBef>
                <a:spcPts val="0"/>
              </a:spcBef>
              <a:spcAft>
                <a:spcPts val="0"/>
              </a:spcAft>
              <a:buNone/>
            </a:pPr>
            <a:endParaRPr dirty="0"/>
          </a:p>
        </p:txBody>
      </p:sp>
      <p:sp>
        <p:nvSpPr>
          <p:cNvPr id="157" name="Google Shape;1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4576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LINQ Element</a:t>
            </a:r>
            <a:r>
              <a:rPr lang="en-IN" baseline="0" dirty="0" smtClean="0"/>
              <a:t> Operators :</a:t>
            </a:r>
          </a:p>
          <a:p>
            <a:pPr marL="0" lvl="0" indent="0" algn="l" rtl="0">
              <a:spcBef>
                <a:spcPts val="0"/>
              </a:spcBef>
              <a:spcAft>
                <a:spcPts val="0"/>
              </a:spcAft>
              <a:buNone/>
            </a:pPr>
            <a:endParaRPr lang="en-IN" baseline="0" dirty="0" smtClean="0"/>
          </a:p>
          <a:p>
            <a:pPr marL="0" lvl="0" indent="0" algn="l" rtl="0">
              <a:spcBef>
                <a:spcPts val="0"/>
              </a:spcBef>
              <a:spcAft>
                <a:spcPts val="0"/>
              </a:spcAft>
              <a:buNone/>
            </a:pPr>
            <a:r>
              <a:rPr lang="en-IN" baseline="0" dirty="0" err="1" smtClean="0"/>
              <a:t>Linq</a:t>
            </a:r>
            <a:r>
              <a:rPr lang="en-IN" baseline="0" dirty="0" smtClean="0"/>
              <a:t> Element Operators are  </a:t>
            </a:r>
            <a:r>
              <a:rPr lang="en-US" baseline="0" dirty="0" smtClean="0"/>
              <a:t>designed for retrieving specific elements from a collection based on certain criteria. They provide flexibility and control over the selection process. Let's take a look at some commonly used Element Operators:</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First:</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Returns the first element in a sequence that satisfies a specified condition.</a:t>
            </a:r>
          </a:p>
          <a:p>
            <a:pPr marL="0" lvl="0" indent="0" algn="l" rtl="0">
              <a:spcBef>
                <a:spcPts val="0"/>
              </a:spcBef>
              <a:spcAft>
                <a:spcPts val="0"/>
              </a:spcAft>
              <a:buNone/>
            </a:pPr>
            <a:r>
              <a:rPr lang="en-US" baseline="0" dirty="0" smtClean="0"/>
              <a:t>Throws an exception if no such element is found.</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err="1" smtClean="0"/>
              <a:t>FirstOrDefault</a:t>
            </a:r>
            <a:r>
              <a:rPr lang="en-US" baseline="0" dirty="0" smtClean="0"/>
              <a:t>:</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Returns the first element in a sequence that satisfies a specified condition.</a:t>
            </a:r>
          </a:p>
          <a:p>
            <a:pPr marL="0" lvl="0" indent="0" algn="l" rtl="0">
              <a:spcBef>
                <a:spcPts val="0"/>
              </a:spcBef>
              <a:spcAft>
                <a:spcPts val="0"/>
              </a:spcAft>
              <a:buNone/>
            </a:pPr>
            <a:r>
              <a:rPr lang="en-US" baseline="0" dirty="0" smtClean="0"/>
              <a:t>Returns a default value if no such element is found (null for reference types, 0 for numeric </a:t>
            </a:r>
          </a:p>
          <a:p>
            <a:pPr marL="0" lvl="0" indent="0" algn="l" rtl="0">
              <a:spcBef>
                <a:spcPts val="0"/>
              </a:spcBef>
              <a:spcAft>
                <a:spcPts val="0"/>
              </a:spcAft>
              <a:buNone/>
            </a:pPr>
            <a:r>
              <a:rPr lang="en-US" baseline="0" dirty="0" smtClean="0"/>
              <a:t>types).</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Last:</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Returns the last element in a sequence that satisfies a specified condition.</a:t>
            </a:r>
          </a:p>
          <a:p>
            <a:pPr marL="0" lvl="0" indent="0" algn="l" rtl="0">
              <a:spcBef>
                <a:spcPts val="0"/>
              </a:spcBef>
              <a:spcAft>
                <a:spcPts val="0"/>
              </a:spcAft>
              <a:buNone/>
            </a:pPr>
            <a:r>
              <a:rPr lang="en-US" baseline="0" dirty="0" smtClean="0"/>
              <a:t>Throws an exception if no such element is found.</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err="1" smtClean="0"/>
              <a:t>LastOrDefault</a:t>
            </a:r>
            <a:r>
              <a:rPr lang="en-US" baseline="0" dirty="0" smtClean="0"/>
              <a:t>:</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Returns the last element in a sequence that satisfies a specified condition.</a:t>
            </a:r>
          </a:p>
          <a:p>
            <a:pPr marL="0" lvl="0" indent="0" algn="l" rtl="0">
              <a:spcBef>
                <a:spcPts val="0"/>
              </a:spcBef>
              <a:spcAft>
                <a:spcPts val="0"/>
              </a:spcAft>
              <a:buNone/>
            </a:pPr>
            <a:r>
              <a:rPr lang="en-US" baseline="0" dirty="0" smtClean="0"/>
              <a:t>Returns a default value if no such element is found (null for reference types, 0 for numeric types).</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err="1" smtClean="0"/>
              <a:t>ElementAt</a:t>
            </a:r>
            <a:r>
              <a:rPr lang="en-US" baseline="0" dirty="0" smtClean="0"/>
              <a:t>:</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Returns the element at a specified index in a sequence.</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err="1" smtClean="0"/>
              <a:t>ElementAtOrDefault</a:t>
            </a:r>
            <a:r>
              <a:rPr lang="en-US" baseline="0" dirty="0" smtClean="0"/>
              <a:t>:</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Returns the element at a specified index in a sequence.</a:t>
            </a:r>
          </a:p>
          <a:p>
            <a:pPr marL="0" lvl="0" indent="0" algn="l" rtl="0">
              <a:spcBef>
                <a:spcPts val="0"/>
              </a:spcBef>
              <a:spcAft>
                <a:spcPts val="0"/>
              </a:spcAft>
              <a:buNone/>
            </a:pPr>
            <a:r>
              <a:rPr lang="en-US" baseline="0" dirty="0" smtClean="0"/>
              <a:t>Returns a default value if the index is out of range.</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Single:</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Returns the only element in a sequence that satisfies a specified condition.</a:t>
            </a:r>
          </a:p>
          <a:p>
            <a:pPr marL="0" lvl="0" indent="0" algn="l" rtl="0">
              <a:spcBef>
                <a:spcPts val="0"/>
              </a:spcBef>
              <a:spcAft>
                <a:spcPts val="0"/>
              </a:spcAft>
              <a:buNone/>
            </a:pPr>
            <a:r>
              <a:rPr lang="en-US" baseline="0" dirty="0" smtClean="0"/>
              <a:t>Throws an exception if either no elements or more than one element match the condition.</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err="1" smtClean="0"/>
              <a:t>SingleOrDefault</a:t>
            </a:r>
            <a:r>
              <a:rPr lang="en-US" baseline="0" dirty="0" smtClean="0"/>
              <a:t>:</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Returns the only element in a sequence that satisfies a specified condition.</a:t>
            </a:r>
          </a:p>
          <a:p>
            <a:pPr marL="0" lvl="0" indent="0" algn="l" rtl="0">
              <a:spcBef>
                <a:spcPts val="0"/>
              </a:spcBef>
              <a:spcAft>
                <a:spcPts val="0"/>
              </a:spcAft>
              <a:buNone/>
            </a:pPr>
            <a:r>
              <a:rPr lang="en-US" baseline="0" dirty="0" smtClean="0"/>
              <a:t>Returns a default value if no such element is found (null for reference types, 0 for numeric types).</a:t>
            </a:r>
          </a:p>
          <a:p>
            <a:pPr marL="0" lvl="0" indent="0" algn="l" rtl="0">
              <a:spcBef>
                <a:spcPts val="0"/>
              </a:spcBef>
              <a:spcAft>
                <a:spcPts val="0"/>
              </a:spcAft>
              <a:buNone/>
            </a:pPr>
            <a:r>
              <a:rPr lang="en-US" baseline="0" dirty="0" smtClean="0"/>
              <a:t>Throws an exception if more than one element matches the condition.</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err="1" smtClean="0"/>
              <a:t>DefaultIfEmpty</a:t>
            </a:r>
            <a:r>
              <a:rPr lang="en-US" baseline="0" dirty="0" smtClean="0"/>
              <a:t>:</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Returns a single-element collection containing the default value if the source collection is empty.</a:t>
            </a:r>
          </a:p>
          <a:p>
            <a:pPr marL="0" lvl="0" indent="0" algn="l" rtl="0">
              <a:spcBef>
                <a:spcPts val="0"/>
              </a:spcBef>
              <a:spcAft>
                <a:spcPts val="0"/>
              </a:spcAft>
              <a:buNone/>
            </a:pPr>
            <a:r>
              <a:rPr lang="en-US" baseline="0" dirty="0" smtClean="0"/>
              <a:t>Useful for avoiding exceptions when attempting operations on an empty collection.</a:t>
            </a:r>
            <a:endParaRPr dirty="0"/>
          </a:p>
        </p:txBody>
      </p:sp>
      <p:sp>
        <p:nvSpPr>
          <p:cNvPr id="171" name="Google Shape;17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755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02225" y="3332163"/>
            <a:ext cx="9666515"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2E75B5"/>
              </a:buClr>
              <a:buSzPct val="100000"/>
              <a:buFont typeface="Calibri"/>
              <a:buNone/>
            </a:pPr>
            <a:r>
              <a:rPr lang="en-US" b="1">
                <a:solidFill>
                  <a:srgbClr val="2E75B5"/>
                </a:solidFill>
              </a:rPr>
              <a:t>Language-Integrated Query (LINQ)</a:t>
            </a:r>
            <a:r>
              <a:rPr lang="en-US"/>
              <a:t/>
            </a:r>
            <a:br>
              <a:rPr lang="en-US"/>
            </a:br>
            <a:endParaRPr/>
          </a:p>
        </p:txBody>
      </p:sp>
      <p:sp>
        <p:nvSpPr>
          <p:cNvPr id="85" name="Google Shape;85;p1" descr="data:image/png;base64,iVBORw0KGgoAAAANSUhEUgAAAk8AAAGmCAYAAABlZGC5AAAAAXNSR0IArs4c6QAAIABJREFUeF7svQeYbVlZLTrmnCvtUOGc04luGprQBEEEFD+uig9JD0yACZXwfJIErmCjXBpoEWlUaHIQvHARkPxEJIgBUUDSpZEs0EAD3XTg0H1Spb33ivO+8c+19t61T9U5dapOnUpzfV/3PlW14lhzrznW/49//Ap+8Qh4BDwCHgGPgEfAI+ARWDMCas1r+hU9Ah4Bj4BHwCPgEfAIeATgyZMfBB4Bj4BHwCPgEfAIeAROAQFPnk4BLL+qR8Aj4BHwCHgEPAIeAU+e/BjwCHgEPAIeAY+AR8AjcAoIePJ0CmD5VT0CHgGPgEfAI+AR8Ah48uTHgEfAI+AR8Ah4BDwCHoFTQMCTp1MAy6/qEfAIeAQ8Ah4Bj4BHwJMnPwY8Ah4Bj4BHwCPgEfAInAICnjydAlh+VY+AR8Aj4BHwCHgEPAKePPkx4BHwCHgEPAIeAY+AR+AUEPDk6RTA8qt6BDwCHgGPgEfAI+AR8OTJjwGPgEfAI+AR8Ah4BDwCp4CAJ0+nAJZf1SPgEfAIeAQ8Ah4Bj4AnT34MeAQ8Ah4Bj4BHwCPgETgFBDx5OgWw/KoeAY+AR8Aj4BHwCHgEPHnyY8Aj4BHwCHgEPAIeAY/AKSDgydMpgOVX9Qh4BDwCHgGPgEfAI+DJkx8DHgGPgEfAI+AR8Ah4BE4BAU+eTgEsv6pHwCPgEfAIeAQ8Ah4BT578GPAIeAQ8Ah4Bj4BHwCNwCgh48nQKYPlVPQIeAY+AR8Aj4BHwCHjy5MeAR8Aj4BHwCHgEPAIegVNAwJOnUwDLr+oR8Ah4BDwCHgGPgEfAkyc/BjwCHgGPgEfAI+AR8AicAgKePJ0CWH5Vj8BWIWCtNQBaPWAqyHCgsOVtoNWFVVmdDWv3QeEcwO4H1IyFnYJFF7BtQHE7XZ+3BWwJqAzAPIA5rfUxKHsTrDoI4KBW6gfQ9hpVBAfTBMdmgCWlZH2/eAQ8Ah4Bj0CNgCdPfih4BLYJAses3RdkuCWq8sdK4Ke1sj9ZFNWtra2mAYQ8TWutnG3zqdTxX+Hmb2u5rJW2X+V3PaXUUaXxJQ39mUrh85UNrppNcFApNVjLsfw6HgGPgEdgtyDgydNuuZP+OnYMAtbazmKGW8FW96/K4oGlws+oSu0vUUJbjfFPVSlUqoKBGX5abWU9/r75e/Pz5O+b7Sb/vtr2k+tPHn+l/VhtqwDB1TrAB5UJPlAE+Mo+pY7tmBviT9Qj4BHwCJwiAp48nSJgfnWPwKkgYK2NFjPc3pbFg6uq/GULfa/S2vZ4BMkqQFkNqypoGPlsfjYqGP5coRz+nn+f/LnZbvz3k/tr9rvSJ7Rdtv/x82jWR6WWnV/zM48DVAKNcuQuB6qrjNbv1wHe1Y2ibyil3Ap+8Qh4BDwCOxwBT552+A30p7+9ELDWhktL+V1KpR9X2erXrbXngMTIWpSwsGRKJBhNuk27NNxqy2QKbvJnrRs508p7OFkKb6UU3fieVtt+te24vrLVMK1ojIGizMot1xqt3pkE6g1Jknx3e905fzYeAY+AR2DtCHjytHas/JoegRURGAzs7a3CI8qyemxRlrepqgpl5XRJJA+VGiM4lpEbtxsSECvRmtUDMkJGaqI1+cl98DgbWkbEZsXdTJKzSdJUlKPza3ag1YgQyjWWhWBB+kiuyH1qrTOt8LEkCF4XRebDSqnehq7Db+wR8Ah4BM4gAp48nUGw/aF2BwLW2qlBVj60tPbpeVbdoyIhIjmoiQ4Jg1IGViuUpYu6yO/A1JzDYBjREaKxPgbEffLYG1nUSY59ssiVK+Y7fmn2O8TEVqNoW63V4nXbqkSgABOYq0MTvDqOwzcppRY2ck1+W4+AR8AjsNkIbOzJu9ln5/fvEdgmCCxae16ZVo8oivLZTMU5UnGSlNlx366V1l8fcdomsKzzNEaaLtFk2XJIJuuo1H+FgXp+NzLvVUoNc37rPJjfzCPgEfAInHYEPHk67ZD6He4WBBasPacaVL9vq+r3S6tmmI6r0KSkdB1J2Yvk5/TdYdsQ0Dp96KJ2EqOTgwQabw8RPqvdVtedvqP6PXkEPAIegY0h4MnTxvDzW+8yBKy1yVJW/lqRly+sbHVBVXMj1sFxkco40SA58sSoiV/WjwDTji6lOSKh46Jz1hQaoxEY812jzVM7SfCh9R/Nb+kR8Ah4BE4PAp48nR4c/V52OAIUfWc2e2VV2J8vbQVGmbhQu8R/8XOSPMnPnjxt6M43mi2KzJeJ0StHSh1lbYiVhVHmhzrQl063ojdv6MB+Y4+AR8AjsAEEPHnaAHh+052PwOIgf1BRVK+xFS4uLavCWA2npCKMk3lZjlkJaPd1GRdRn6zUf+cjdGavYDmejPc5MT7JrKvW06ClVKjD68PQ/konij53Zs/QH80j4BHwCACePPlRsOcQsNYGi2n+xLK0LyxL22VcgxGOJr4xbgkwJE81cRoHa9xGYM+BeJoveLKqb3gP7HJN2SRx1Ur9PbrR7xxQir36/OIR8Ah4BM4IAp48nRGY/UG2AwLW2tZSWvxpVuKPiqJQjGYYEwJagY4B4zYCk73jTmQKuR2ubTecw4kMORv8G0sId70VUFlGCasgCJ+xr21ethtw8NfgEfAIbH8EPHna/vfIn+EGEbDWthf7xZ+nVfG0Wkrj0nJGS1pu1ahHbU45/nefstvgzZjYfDWSulLj43Hi1FTlkfRWlTPhDILgmy0d3r/dVjec3rP0e/MIeAQ8AssR8OTJj4hdiwD7ys0tDJ5XKTyLibmy9mZa7ivZFMWvDMPJTCR3LXjb5MKGVgYrnY/0AHR/YEsY+VQKgdGXzrbDF22TS/Cn4RHwCOxCBDx52oU31V8SMN/Ln1lWxQvJlyoFWP5PrAaWG1WecHLmZLxO929/D04PAmu9P6TA4y7vUWC+FangQa2Wuvb0nInfi0fAI+ARGCHgyZMfDbsKgV5aPDwryrcWRdFxveXCFSNOx03K6sRml2Pt2nYVXjv1Ypr7R3I7qYeifQSr9JS2iKP4WdOxeeFOvU5/3h4Bj8D2RMCTp+15X/xZnSIC7De3MCg+XBTFvZsIBHvLgaXtJ4s4nYQ4STpozLHgFE/Nr76JCIz3E5T7XPcYbJKxSrRQ+gtoRw+YVeroJp6K37VHwCOwhxDw5GkP3ezdeqlzhf2FapC/Py9LcbJsxMRuMqVv0/FXPh65WN6Yd+V+dav13/Wk6syOqkbb1By1IU+T6Vg3BizKvIAWXyiTBkY/rJuE/3xmz9gfzSPgEdiNCHjytBvv6h65JrZSme8X78rL6qFlWTtS1+aWwyjEhMZpOOkysaMpiJpsr+LJ03YePpPkqTnXasyybtxWghEoWlIwAkUyFQTmjbOd5HHb+Rr9uXkEPALbHwFPnrb/PfJnuAICg8HgQUVpP9grEDVRh+URJycgXs2fafj7CfJ0fIRp1NNupRvhI0+bOzxXI0uTRz2uEEAqKyGWFNJCp7JQ1EIpwBhzAwL1f80myXc29+z93j0CHoHdioAnT7v1zu7i6+r107flef7IvLKwmiaXpm7Su7ziajUIVuqhNoxIHfeN2A7kaTwaNirPl+jaOr7B49tsd/K3VvIkubk6ZTvUvI0RqKYaD7UnFEmV0epZs92WF5Pv4meFvzSPwGYhsI5H72adit+vR+DECMxbe1bRy79QFOWFElUywY6HrCEvthatj4hN3RK3sNDKINBGImllVSDUrvdeXqRQxqCQ6JlbPwxj+czTDMY0eq9qGckS14ZaSM+ttjuBOp03+TgyVhVfCNF5wOysF5OfTpz9vjwCux0BT552+x3eJdd3LLP3rPLiP4vKKnGfVi7aBKZkdvAyIk+8iHGSU5MhWi0UFkWWC2EKowC2yFFWOaIocjYMms1zXQPdLCsEjXaSoCwLVKjxUWysy0WD7XabZa+Rp8mhQjJllO0FJnjgdDv89A4eSv7UPQIegTOIgCdPZxBsf6j1IbCQFr+ZZuU7RRTepOhqArDzTSwbIkOfqdprilEoiQxpFEXFtiOIIgNe/mAwQKAVoigQAtUfZGi1WkKajDGIwwgVN7cWadpHGBpgPKpltTMKrSNPOx+/9Y2pEXm0qGwB1g4EUfCc2Vb85xvbo9/aI+AR2AsIePK0F+7yDr7GY730Rbay/yMvXdykSdVVVkkVlVm5OG6HXDFJTP0VlBCUixoJ2anJDU0++/1Ufp0kCbRRyPIMZZkjDEMoZWAURdEKRVFIhEpalAQamrtvIk/cQU3IHHkaP+6JDUJ3CJjrPs0mlScxOa2uVEXyYJ/GWzecfkOPwJ5AwJOnPXGbd+ZFzvezt2RZ/hiZ9+s0XVNVNd6KY2deHc+aMmb3FVSSVCuc/qgx7STZ0QZJEmCQWhRFiagVoCgsBlmKOI5hlMLCsQV0Oh2ng0ozxEkkvd5IsNy+LDTJpkTr6v+scfxJMa23d8kTx5E0iVYKlmnOqkKgUURx9MipOPj/du7Y8mfuEfAIbCYCnjxtJrp+3+tCwFprFvrpx7O8+GnSCpnYlBNMN34+zYTHyW7nLmsjT+mgQBDFsEphkOUIohBRAvR6FSKlEYbOripNK7Rj563d7y2i3Y6GmjCmpUZ6J0aeXHWa1XucPA3TvzRXpZ0BUSHN5Eiz75vttn5DKZXv3DHmz9wj4BHYDAQ8edoMVP0+142AtTZcHORfyYvyTtQ4aR0IaZCJfow8kVCRQO1s8iQxoTry5DRPw8hTk2KDQVlpIUsHb+rhn/71I/jUp/835hYXRAu1f2ofpqenURYZbn/72+Jnf+ancJuLzke3DSwt5TC6kuiT7Lfep0SfhDxVsMKqdjIBXfdQc2OKNElBNE80TWVPPDJRZ6xZUpR/c6TCe/kGwxvD2W/tEdhtCHjytNvu6A6+Hmtta2mQfz3N84ukoE41qSZ3US4CRX2P83NqfreDL3m59KghT3JBgUvpWTqhA2995wfxpre8DVlJYXOE+UWm6qZQFaWzMMhyTHUTDPpLuN9974NnXnoJohAwJE6Nlqq2JSCGqmrSdnuXPEnakulLWj/UY8pWTndGHRkjUbYsxfIhDqMndRLzVzt5rPlz9wh4BE4fAp48nT4s/Z42gABbrRxbSr9VluWFjhRxcnfl9xIhWKXNygYOuS02VUaLNkmIIZvYaoM8t4ijCFkOZClwxYtfjU985koUJVVRBhTLZ2WBJGkjz922qioRGIWqGECrAr/4iw/CH17yeORFgSQOWLfn1rWACSNx3BbN1Q63etjITWzIk4s8jXV+biJ1NZml6J6RKWPMP8x24kcopXobOa7f1iPgEdj5CHjytPPv4Y6/Aqbq5vv514uiuH1zMeNeRLuZPJW2kKq5LKOpJb2rjERDysKZCLzoL/4Sn/jklTi60EcUd1DCQAUGeW1hwPUZIUkHA7STALAFqqIH2Awvfemf4d4/eScs9QZCoJiGkqiKIUErhXRJmmoPLy5t5yJP40tj4UB8SDDZG0+0UFpnYWieNpVEPgq1h8eNv3SPwN5+cvr7vy0QONorPlcUxU9QZ0Idk+tH5hq6Nm03tsWJbsJJcGJmZ5GyIqkJRfidlxqttsL/euMH8I63/x0WFlO0WjOoECArSuggFFdxSV9CI44CIV9VmaEVGwSmQtafx91+9I549asuR1lZBIaTP0kAdWRaolAkbSL42cNLozlbEYLJCFSd2uP9ikzwOdUKHzKt1OE9DJ+/dI/AnkVgbz859+xt3z4XfmwxfXdh8RuN8Pu45r67NF3X3AHqadI0RRizMo7kyEIbjW988wb8wR9cikFKzVKMMOpKpV1R2dpZ3Im8baWkTQuNMrUiaeqhLFLsn2lhfv4mvPhFL8B9fvZHUeQURxfOX1zDeWQZs9MN2k/LQGb6TtE8dIW9UQPFMUkNlAjsawJlamv4KAqePJVErzstJ+J34hHwCOwYBDx52jG3aved6Hw/fXaa2z8TAfOYvqm50pV+t9tQCI1GmmeiQyoquj1p0TZd8od/gq9947soCoOqUtCKrVhchSH/K8pMPrnQHJNRJENLzILRpwh5togwsLjrXS7GS1/yPHoXSRM7EiynI6MPlKtm9Asr6+i8PkJiWUSqjkAJsbeOtDbVeCSgWqurTRA/bCpWX/NYegQ8AnsDAU+e9sZ93nZXORjkD+xl2YcLVpOZYEiexs0v9wJ5ojFjEJA4WRCLpKXx0f/4Lzz9GZdheuYs5KVBkTtxN60JiE+ep6iqAiZg1ZyVCFJVWam8IxmrCmdREGgLowu84fWvwW1vdw5KVuZRBK2abVhZtqMt2jc8ricbBQ9NWGtcHLYVmio8ceYas84Qk03BVEEb86HZdvRbSqmFDZ+Y34FHwCOwrRHw5Glb357deXKLi/bcyvYO5pVFqSOJtjQT0l7LIwnhCUPkhYU1AXopcNmfvACf/9I3sNQrnEi8pFWoQRBq54JtS8QhzUNZSl+JfimOWwjZ949kFBWSMMCxo4cQhRUe9cjfwO8+9hGoSrqUZwjCsQgWRVZ7eCF5IvlpChQmyVOjv2vIE6FyQvu6CnTMNoN+WqE2aRgGj+3Gwdv3MKz+0j0Cux4BT552/S3efhd4bLH/w7Isz6GBUaVDKb3nG7ykReq3+J3dfmXSdHL16E6ogKygkWUAHRt85RsH8YQnPRVGM03Hpr6hNG8RUqTYvy6T/nZRAKT9nhN9lwNMmQwqXcStb3EBHve4J+Djn/wsPvrJz2KpKHGLW94Cb37jq5EkQFFVCNl/JE0lYsVY1Hi6avuNls09o5NFnoZFDLXGqSlkIHkSrVTdNsjl8pyIn3qowJiv6QC/ORXH/7W5V+D37hHwCGwFAp48bQXqe/iYC/3sHWmW/xbf9GXyXkmlu4PwqefUoUu36xc3Ik/u8hrypOv2H83PrJ8roMMQ84s5glYLr3r9+/Du9/w9Qm2RplR5B5jpzqA3vyDNfHUyhd6gj+kO7Q1SKKXRLo7gFuZ7eNRD7o37/cS9YJHgWDmNpz3/1ThkzkIWBHjlC5+Le9z9dvTeREmNFCd5KGSMXvmnwAZG3Eho3tgbjDcaNsZ82FTRo6em1E0bOIjf1CPgEdhmCPjH5ja7Ibv5dBYH+YMGefUv8pIu/jkj/chOve4ReXJXdXLyVBMnCVuU4sdEM9CyDKGiEL/+6D/CDw/NoRr06GqNtNRgqVxHlZJeMmGMskphiz5MlSIxIR52/3viF+61H7eZLhH2+qh0ggVzHp79mr/FZw4apNE0Hv/oh+N3Hv1LKLQVS4PEamjqrAxd23cq+lt/3pNWB5MEitYQfEkItH5H1Qp/f0apI1t/1v4MPAIegY0i4B+bG0XQb79mBI4s9Ofz0k6J8FlpqRJrKsbWvJNttiLTaVwcAWkiTidK2y1P4VlVSSotiSIs9Eo8+BcfAagWqrRCEHYwqDRUvoQD0SJud34Hg8WbsL9jcNvzD+BHb39r/ORdL4YazGE6roB0CVXahwnbmDdTeN37Po33fmke/ehs3OUOt8WrX/M8lAE5W4Y2U4Gl0/p48rT+QXUy8iSVjaqSKB915oExf6tb0VO7Sh1c/1H9lh4Bj8BWI+DJ01bfgT1y/IV+/vwsz/+Y8h7xF6Leic1X68qlnQrDcvLUXAXJk/MFOn6ZIE+UghuNQZ7jhhsO4fFP+kMMMgWVB1A6BqI2TDmHWyVHcPkzHo2zoj7aug9VDNAqU3SqRWQL84imuk54T9PLqIujZYQ3fPCzeOd/HsFSfA5CZfHud70ZU/u1pApjRv1Kqb3bqdBvi/M+GXlqxjcdysWpnLo+kigVfNxEuKQTRV/cFhfiT8Ij4BE4JQT8k/OU4PIrrweBft/eul8MrhEROHvWyafzK2rMMdez3+2xjW7CTqPTUdaRmOU5vfrv44RKw+YGQQQspMCnrvwy/vhPXwJtWqhyRili9PMCM3oeP35OD1c847fRzX8I2ztKh2sEbGJbZUDVB2IgrwBL0hWfjSV1Dl7+rn/D+75+FEvhLKq8h1e/4i9wjx+7HQJVUDmOgASWvYf9U2DdQ6khT026bnJHjjzRRwqjhtaqgpYCAMvvwI3G6MumkvBtSql83SfiN/QIeATOKAL+sXlG4d6bB5vrpV/M8+LuMCyjN2LOSPLUeOjsbFRWIE/Oj9ItywjU8rSeTKBVKKaY7f3AC1/2XrzlXe9DFHdls7K0iOIE7eJm/PzFBk/9lZ/CAXUYJlsAog5nYyDPnG4qrqCSBHYQoFd00U9uiVf87X/g/V8/jCXTRYQBnvjY38Ijf+3BMLqELRR4P4Y6rZ19E7bs7E9GnproqktPV9IOh6laF7GsDUsViWxQaa3+/f9vc/jsThR9bssuyB/YI+ARWBMCnjytCSa/0noR6PWyn0yr6rMkAhRG09G6tG7S2OkpO4fJ8jScRJzGlyF5qtupjGmjGK2IbYBBASyVIX7vac/Bd667GTmxQSmaMBKrWTuHX7hNiGc98v44oOeAagCYCEWpKESWSThHIVG8mKm+5Cx8ezHBJa94O67Oz8VAd9HGAA/8mXvgec95MhRSFDYCNB3NeV4rpRfXe8f9dkSgIVUNeZKxXpMmkicNM6rQZMNmGTeN2SbmjA7+1ujyFVNx7F3L1zmkrLW0z28tAZ0gRafQ6ELhLFuV+5RC11aqywwq31No7K9g+9qaXqVxGBaHTIn5JAENT5eUUv11nobfbJci4MnTLr2x2+Wyjiz0v1Mp3JY92EQ8q9nOwqXrGg+d7XKuGzsPR6KGXMk1TBvbZV2JN05U2CqldMLwD/3rZ3DZ818CE00hiEL0FufQmeqiX2rMVgu4s70Ob3jO4zCd/hCwS0AUI+WEa+g9UCGOQtgsF4/RJTOLLxxReOZr34ObzK2RqTbaZQ/3usuFePUr/gSVTVGYVk39SvHW8svpRWAYkRrT9DXeZTJORPvEnOlyk1I3ZEb3g6NKK3w3DM0HtA7e2QrxZaVUenrPdufszVpJMs+mwFkocecsL34EUHewtrqTtfZCCztrK9uyliZpDufxxbUmWvsyTn6VUqVS6qhS6hpAfRnA59vt8DMh8B3vKr92THfLmp487ZY7uQ2vY35Q/FKeFR9wU8HurOpqquwa4fiIL7mIEFOTg8EA7W4bgwF9mRR00KQuFUwY4uvf/B4uueQ5SDNWINJ/yUAaBpfAQCWYKhfw02enuOK//wpmBjdA2WOgS2Ze5jBBgiLLEdFbKohR9BV63fPxsn/4HN575bWYC86H1S20yyXMxhU+9I9/gxIlMsW2I0DEUvq6X9s2HEI79pQmheRrupC6h95oXUaoGB0soWvNlIwfrQ9pbT5jlH1PkISfjoHrlVKDNR1jm69kre32gRmb4xylcaciL+5mUd0DFX60svaAtTYeJ6HUUG7l0pAx6tUCjeu1Cf4lCPEPbWM+o7wtxVbemk0/tidPmw7x3j3AkV56pCzsPiLQtL3YbWgwBSNvuPUL7XLyBGRZhlanjaKoUFYVOp0QxxYG6HYTzC9V+M73b8RzLrsc/V6Oo4fnqH1BO+mgSlMU9H8KupjCEh71387H7z7orgiPXoVYLyLsUvNUyX6DpAXkKdLSQEVn4eqFGE99zd/junwKg3AGyhq0yj4SneM9730T4m6M0gSSOApKT542Y0yuizyJl/zyKKA4mUv/PErcmmo9F7Xif2zvIw2ftc6VUjdrrb9htPqCUuprVplvqwDXJximnrLNuNYT7bOOACVLQDdIMW0Nzi9teStl1YWVtRflRXVxZe3tAJxrLXPJTljffPLlo1nGo0bj/QXP9DWNH2+yzyHd5eVVUQvt7QVB8HGt1FvzyPyL9/jayjt1+o/tydPpx9TvEcDiIH9wPyv/abWI08mEtjsFxCF5qie9UdrOpfFoBdBuRzh6rA8dRK7FSmWhjMF/fuEb+NM/ey2OHF1Ep9VGmvZrN/E5xGCEASigEA0O4rJH/TQecNf9CBevgU2PIkw6CEPqljRsvwfb7WDJTGG+OBvv+MjX8ZaPfQuD9jmwugLKDC2mh8oe/uZtb8B55x8QiQ0tEkxZrFwUuFNuwDY9z/WSp+ZyhmabiunuclitN/x7raFiylbIe52eGqYD6xXHIiPNekw9Me2XMVpijOkBmIe1x6A0beznAfStRao0SLaavKLmkKElmVJoWagp6obKophitAjAlLVVm/2ErLXsKcT/zHjabJwUDQkRq2+VHhKmyds5mWYbv85xorXVw4Cu8pPkjqa2w7ZTjBgqHDHGvAfavtq37dnqO7bx43vytHEM/R5WQOBYL/9GmuV3UtTkrLDsHvJUUyS+cE6kXXiNQRBhYbGHdrfDVn7S5HeQAW9+y7vxlrf9HaD3IQi66A8WoIxr2BtqBZP2kQSMLAxwwVSGy5/wIPzIWQXCwUEM5g+hN8jFIbwbxTDtGRysWsimL8Rnv3IzXvvuj+JQch56NkCkcgRVjoQ6s3wRr3/DK3Hb21+AyuaSGnRCZb+cbgROF3kakqWx1Or4JC2RGY67SqGqP5mWZSUnPxnJ5O/585n4bM6jOT5T0Ksel1+ZVZ4PQ3I1FoUav0fbpdikuRdNk55JcsfKYt4f4jEsCGBUSqmBUXhvqKM/SRJ19ekef35/m4+Af3JuPsZ77gjzA3vHvMivYrVY83BcbTLZPWLlOgJQR6BEC2U18tyi3UmQFUBeAF/9+rV44Ytegpt+eARWRUDVwlIvxf5z92OpSLEwyBBqICl7MOUSEuR4yL1vjyc97J6YLg4i4e9MhXRQor80wNL8AubtNJ79un9BMXsn3DRvcaw0sPtm0c8ZcbIwpUWsW8izBfz1G1+E293+PKiKkTCFsnJu737ZyQg464PGAqGp5hv/5N8rMILl1hu3TBjfbnI/J1vPKI6f5cenQKvZT1WwSGT08/L9H4/5ZKSp6UAw/vudUKk7JFV1Newya4qxy3bte/Sh0EQv6yT6tUqpuZ08EvfSuXvZ96xzAAAgAElEQVTytJfu9hm61rl+/q9ZXj6gAu0InGZh95KnUZPfxgyRb5pD8lQASTvGwiLwsY9/Fi95+asBFaPXyxCFiahcGM9f6PdQ6ADR1D50ui3c9Ta3wPn72jhnNsG973Qe7rwvR3XkOwiKBXQDBV1myPMcKpzGV28s8IzX/RuO4hY0P0BrdgZH8zloYxEUJUxBWUwLtuzhHW99CW55QRdGZxJ5KsrQk6cz9L3Y6GFWirasVD02vt7JTGg32h5JIivjZGCium1y/6uRI3lGrFIJd6JrPNXquY3eg7Vuv5I+a8UUZllgXCdllP7nyERPbrXU99Z6LL/e1iDgydPW4L5rj0r9w9HFwQLbsDDqxMriExUH7+zI05hBpoidJj2TNMIoxPxihQ/+47/ida97E4qSbVdaKEqXVlE6QxBqXHir2+LeP30/XHi7u+Kcc2ZRDZbQ1iVCXWFapwjnrkWSHUZH9ZFUc+jiGHQYYUHtx9VLU7jycAv/de0CvvWVr+OGG67HYt5D0goQUHdRsfFwhCgo8YH3/BVmOyUQ8KFNRYsUw+/a8bjZF7bW9DM1MSst6436rab9mdQVrUaOmu1PRq42it+JhN1OCD8Sh690rNXSc8Pz3+L2QpOaMtQvi835SfR9TI+2jGjWvl6NXopVlaoS8T+MVt8zBo+barX+faP3wG+/OQh48rQ5uO7Zvc738j/sZ/lLOCmwAXCtZ13+drprfIVWIk/uUl3kyaBUGh/8h4/gVa9+PTISJ5XAVqQ0AXRocdHtzsdDH/pLuOjCi5FVGpatWeAsBCJqpIoMkU3RLhfRJYmqFmHSw2jbY0jLAll8C8xF5+Jo+0IM0IJdGqC3uIBPfuY/8L8/+2kcO3bU+WqVBt2Wxoc/+DpnTaAL2IoNa40XjG/g27pV5Kk55ZUiHCuStFWiOpupHVpN7M3zGx63al46ml6Qyz8nydckWVkv+dzALT8u0jZOWCcj7KuR12Hqsfb5GieRTOU1S2D0DWEYPqUTB+8/Xefs93N6EPDk6fTg6PdSIzDXy44OsmJ22H5lonEaI03jb+Fb/fDb+I1zlUKh0WJLwBRcnMSYX8zQ7kT44le+j9+/5BnIMg0dJCjFLFSh1Wrh/g94AB70kAfXveVIxCjqZaROw9QPUOKlLf1+aClQuP+Qw9hctN6lCpGrFlLVQamMI0a2gGX/OgD/+I//iE9+4hNI+4v48bvdAa962aV1XzuFsiiEWK1/cT3bTuxQPrn/icbItdXD+s/Bb7kzEDhZk+yVydPJr22rDV7X+v1Zbb3jz3/Z87EmvVrrg8aYp+xrB+89OSZ+jTOBgCdPZwLlPXIMCsXLIr8qr3vXScRjnDyx6kSeFSQDlfx/N5Anub0V3xYrBBH1TX1ESRuLfeAJv/c0XP+DQ1CmQ28A9HupGGc+4P4/h4c9/FfFy4k4rH8hoCRerqpRgwKnQsrbuURRG1/7ry/hTW/4S/zBUx+H//vn7g2DDIkJYXnOLEDfQCRwRJ4mJ7/mio4nT435emMwuv5r91vuHARORJ5ONP7XQo5WX+dkkbWNa6bW+t1dO3k60T3VWl8fGPPY2UR9eOfc+915pp487c77uiVXNd/P3pLn1WPkUaaN6yI/TgzGyFNzgjudPNGlm2SIZIXi2ThOMEhzREmIN775ffifb3wbKpUgjNpSVZckbVx8p4vxu7/zGLS70yito5LrX+qJQ6x1SJ4oNnNEjudkVAQDi8997uP47d98IDohWDwuFXhBoJGXWR35Wt8ZNM7qTjdVE7mTkLHjOtes79B+qz2KgCM8o9L/E8FwMnJ0KuTqZOtuxu0YT1tSnyY6MS2SiC8B+pcPtNV1m3Fcv8+TI+DJ08kx8musEYGji/1BUdiYBpAkT87jZOQQPDT+G/es2eFl8qwm5HVGbJeS59LyJGlFOHQ4xW895vHopQp5FSDLAR3FiKIIT3nKU3DXO1+MI3MLEqlaP3kiUWKajpGnMfJEEW6dtitzIFAVpqcD3PK8CO0IiIwFvROqqoAKWAm53kVLSfrKgvPVBNLLj7Ws/d96T8NvtwcRGK9yXf3yN0qethrYcZNNeRmt03jSpgcWgcZfzHbiZ2/1ee7F43vytBfv+iZcc79vb9PLe98lX9JBcBx5mqyqa/L6Oz3yxD51aZoiDiNobdAfZOIk/rGPXYnnXX4F0sIg6syirAwGeYGHPOQh+NVffzgGvZ4T1G8o8nQi8uTISxxEKLIMgU5x24umkIQlQpsiMq45M9N2m0GeGuf10VBbTqao12K/tlHkahMGpd/lDkBgkmSvFoWtG29PWCGMX+DJbBtWAuNUtzl+/bWkFdd/G8bJUuMe35AoaazuCNQPAhP8+nQ7/NT6j+S3PFUEPHk6VcT8+isiMD9IX5ylxR+VVkkaazLytFvJU2ld819b0tVKIwwDMcS8/PJX4uOf+k8UNkJaKknb9fMcV1xxBVoM/1QliqqECeMNWAXwmK7fmUSerK4TgHygO0pU5hZG0ZZggDvfcR9axiLUqZREB4FBXtjTlLY7flgsrxWYJE/OddmTp73+QDk18kS0VkyfiSUKo7DKNZqsPyXIPfbz5N8Zv5n8uwTDJ/bDn1fa/0b0gmu589K/sE7XcX3pmVcTSIlK1VF8Iw2j8fcz7ejRSqmltezbr7MxBDx52hh+fusagbnFwc15WZ7FdyF+wRlRkshG43syoYPZLZGnosoRhiHK0qIsLNrtGFkJPOrRT8M13/8hdDiFpayCMhF+9r4/h4c//KGSZYtD99WjH9b6fZZInnLZXiFakTxFQYA8zRAFOWangVud10YnsegvLrkHsWYv1vVqrpZXTjZfhuWkaXl6ZaL40pOnPfcEGR9rk75o42A069Wf9cCZjPyMfh5p7lyxhPuZla3LtXiTVgiUFTitnpIc8up/d+1VRuvLdkN/t7XeyLWSRbc/EqXxdF3zu+WGmyXAfpnaIlB6PjDml6da4cfXekZ+vfUh4MnT+nDzW40hcMTaGSwOjhWWbXBrR/Fay7SaD85uIU8m1Oj1eoiiBFoFKColbVge+agn4vDRHnK00EsrtLszeMKTn4Q73vH2oIyePevkrVIe1usnLw15YuSJ2Ls9NZEn9sazkqKz1QLOPhDjwlskUEVP7A/iqIWiYIxqnY8BxS3ZO7ZJ/NX7kRYgzQCZnCxHL/VujfVeu/8K7kwEJu/3agSqSdO5whOJ/NSan2W+ShNs/ETeUivhdbL1xxstN/8emV7KN/kUq1VPjTxNkqUmCtWcC/WWjf7JmY6ScFmEgXnhdDt+1s4cIzvjrNf51NwZF+fP8swgcHSpeFhRFn/v3pJICFxFCJeTCTbPzBlu3lH4IkqhuDEhAhNK019ykUf85u/h0JElZDaCClq4xYW3xh88/ekuVVZlzt27EXuvm0DwzZd+TrVg/Li0nUJVamhVIg4KtKMct7toCtoWCNlCpuSbtBOar2/h8XN3HXKz5dE99m+mGQI0LsscE/TCanXaSPsDUC/ml92OwHKyNJlyayw1jm9d4vzTxkmTc0Nfvj9aoaxWBTc0ojwRxCfxGVtJc9QQGr6kGLH6WJ5KHCd3TTPgM3OXa981aUQs6coP7++2f0kpxaeSX04zAp48nWZA9+Lujg2qv8uz7FdcJMW9IUrqbhVX412FkbYuPcl0JSNPhUUQG/y/v/sMfOOb1wDRFEob4Vd+4zfxc/e/L1L2oxOZhSMcTe+/9WGyEnka6Z1IZAJjUOSV6JyqYg53v+t5SEIgXRqglSQocxpqnlAWcoK/827nY41hFVQ1kW4BmyPn6HZbyPNKiBR76jVjhETbL7sXgWFvyxM+C0bRGJdmG710VayoWPYStlw4vsxHbuJlbU3WAmsgT+P7mdynewliBNZppyb/7l4ol/f/a+52k5I7nXe/ea40EWhjgpsiFd6z3VY3nM7j+H0NXxM9FB6B9SNwpF/NFUUx3Ygbuae9Qp5IAmg/0O/3oU0IYwIUJfDHz3spPvu5r6Bf0lUpxnOf/wLM7j+ANE8RRgFs6dy9m8lifeiPyJOuGEFq9BpW3MfdrOOOFZsSsAu4w+3PwlQClCld0RUUypr8rKiRPZHWtiZVrgkyhd/NpzuuO4EmAkndlTYKSRIKwaRNAkmnMj5tt757v122aojPyveR5GlZJGY8UqSY9qqH6TAltzxaLe8l9eIKI0bHGa8+W06w3AabQU6WvRAywiMR9pEWanlqb0SmhtvVZG1IsqQ9zeleGud/h2VoVBUY88CpVuj75J1GqH3k6TSCuRd3Za1NjvSrfpN7lwlRuVD6nog8wZlkutSdQcUWK9B4/z/8G17+yr+C1R1ceJs74clPvURar9CeAIzQlWwY2ghU1ztyViZPlZhkCnVBWdBQj03yeiIUP7Avwr5uiG4C5KkURY7Sbus5jbHJbHxzSRuAKc0SMzMGc8cyhKERApUN6LKu0G4nGNAAyy87GIETk6fjNG0TGiVGHse1TMsF3ivAUo+38XTamQJvRVuDZqCPETx+rydJVEPmHKtzZpfyz83gTrLf8Wie00LFsXnKVBK99kzhtduP48nTbr/Dm3x9C6m96yAvvtroC8bJU/PvTT6FLd19o+OJwwDKBOj1UyTtBDcfGuC3H/N4HJ3P8aj/5/G413+7D4rayiDPSZwgkZeN9pYTR3EutUlmNVb9w3lKq4g+MFhanEcrsrjwghmctx/IekArBnIp5V4nhHVF+EqTQDOnRCHQHwCdBMhypnOBwCjkeYY8T0Vo75edjMBq5GlC6zSmVRonS02aX4awaJyY/qqNXydgmXwhc/sZaZ7WlKY7DurT6NM0EVWaJFHjFlUNBnqD7GmcJAmGE6bDLhtQSDWeCRSiIHj5dBI+fSePuO1y7ut9bG6X8/fnscUIHOmXlxZF+RfNm9VeI0+8bkaciiyVt00T0tfJSpTlzW/9EN7yjvfgWZddjul956CyBtI4papEON5E69Z/C12PwOPIE3vbyS9d5CmOA1CNVqSLOP/sKXz1S/+Jd/7NO0R/RDJzvKHlWs/IRdnckcYXlzZgSnCQ9nD3u/0ILr30GYgjhSxPkUTGHZfeWJPeBWs9tF9vmyBwYvI0JDRjWiaOf1c15ppgr7acKHrd7LcZPycSja8O1PqJ0+j4K4SOxnRULgI1Homqv65Nw99NJk/Emc8nmmkKOeXPWn1g31Ty0G0ygHbsaXjytGNv3fY48SOL2UezSt13mKpjyw8xbNOngRxsj2s80VlQC0odT7/fk9XiVhu9foZKRSgs8Oq/ejvue/+fhw67YmFQUIMgvlAUTptabL7e61yJPLElDnVI7u29KJ0RZRgolPkSZrsGb3vzm/Gpj31CKuGs+NasT3fEaaPRVrnqnkZrwfNy5xGYCk9+0uPxa7/+QPAFmOQp0AomsGLU6XawvuOvFzW/3elE4OTkSaIsHI5jVgNCnOrel+NFE8dX4zWC8eWi65XWa/bf/K15Jp30ak8iGl91+2HKuhm/E2RsGYmaTOVJ9l5eajayMPLUNFnnfprI05CU2nJorMkIlFTYaos4CL8w3QrvpdR6L34jZ707tvXkaXfcxy27ikML6VxhtYjF5U2xckJo/ttFNnb3xKjh9E5JQiICLCwsYHr/LJaWgFIDP7gpx5G5ASodYZCW0rqFkaCFhT6SJHYh9THLAm2b8v26ak5VzrWJ4fj67d29r9OigEkPuixpqCp0f1Ylqvp5yN8HJkKWlTA00EOJY4cP4rLnPBOtqAUSPyttguvo0Rr1F0Mx+koPfmXFQ0pJkpKNkoH3/O07EOgSYQDEiUFZZe66AQRyvVs3RmpnnJFX1ZAALo+kNec4blbt1nCC4VH0brzacCTcHa3LfzlvIN6vZrLTQ2W0E97zvjgHrkkfoUaYv2Vf+YkDT5Inxji4OFLcEJqKY60mTyNS44x0jyc5o4ikZvsgCZhULG0YWheMR36quik3K/Ma+UCzzyRJhsKikTxpXIV+EvLSpBFXg9sG9ShQY95mI02TEBqJN7v7zhcWPhL5yYiUle/K5Fhb+71dLW3XkCfWYzSRPnmp5Ziq9aiqKr96YKZ9T6XqRphrP6xfcwNqBw+eR0AQuHl+YHd6f7r130qSFoWShDFgnsoV3lc6RF4EIC+46ttzKGyAnOtZ46wJrIGWlEUB6EGdOotQZQq2CNGOgXRgEScKhe2h1FyTDYTddiQlIXpQluk5/j6QVicNqWk4EAXqtlIINF3fgSLP8KH3vxcf/ei/oSpKJ3QvC6kWlEc7ywTFadn5dcmDv04vFEWGdrsNfsrkbq1Ez+Iocg2geT3178X6psoQG4sHP+A+ePb/eKJMgGVFUT3Xc5MLJ0NHnrZmcRSU5BHiuyXpFaGilWhEWGIuWRUSqtr8tcFZWsvwhUGu26JUaU162GnZ+V3Jvqpc9pXELRSpIwVBqDAoFmCNRh7GEoGLigwBUyuMWMIg4/EUhPDSpkfV96FSoZDdhghsNHIxai+yNgI78k6qSQ/5jKVVZB1BZGcBIU2QaNNiL5PxQfLEJQwCibzWdROQ5o6S1hor8+f4qFxkStEhPy+QpSXywuFH4iGUkimoZQ7fo2tovguG94GmkZGh3gfsHOVuaen2PyH4Hq/mc2fcVLDWY3QYqHH2JKoieaKAkfdu5G/XfHfqJwKsducx7mTOn1nMwV9XNUD87rj1iOt4tK3+XtaEtPnGbOT+S9SqKr90YLZzj635Bu7so/rI086+f1t69tba1qGFtLfXyRPffGFyKOP6UDFlV9oQvRT4zrVzKBDy2TokT0ppqJLvgBW0yVHYHJZ0aClHrDrSuoXP6DDgvgYojCNPpTJC1gwsItsTg8zKxqQgY+Ngpa+0zHAosxR//meX44c//IEQITY0JnEqaBvg+sQg0OGEwamr1mMUkf+R+EgvP05IJkBZFDI50iCUTYbdU5+TWokqXcBrX/li3Ouet5HJT8iedr302BOQUYGCvWy2aCFNskydNlVPnEw464+lH3lqI1kKiUFzjbUVg5Sa2/q62GiZBLkuqRfSVaBIaVLagmYLjYo4ZMgGh1AGGrZzAFYFiMtcCFGFUKhxXkdsqZLjPpylRBMpJFl2oG1k8nR7OFm13PE3xxHqEXlqiJPSHBcK5NJpBmRpgax0+2/IkCPybkzxEhmNbGJVw3NpqtHkhUAjzwqkeSGGry7NTFoaCLnQtAsAo7MNcapJf32bhHQq+pwZRLFGyFBMHR11AE5Eno5LxTXXX6+3Anlqxkfz8iC75QuIoh7SRc6Yrnd+cI5sNpEzp3/UiANWotY6wDra2JAodwa16XDTQ4BRJO5nA2k/njexiwLz8al2eN8t+hru2MN68rRjb93Wn/i8tWelC+nNe5k8MQLBh3Fh+wiiAEVeolQRoAP88FCFG29aQMloASMUJBcSsTBQ9H/iW2YApIUFe+TNzc1hujWDVhQi0gqaGgVVSPqvUAFKmZT5Ls10l0vbEfvJbJv7UruUESvtXBVTic9feSXe9Nf/C3EcivaBBCYwibzZc6GNgqSlpOGoFbIUhQkWl+YxPTsrv2czY05+9LUi+XHRKrct9ycmmJqpuxT3/om742VXPFM8pYyuEGhGmxwJyMtKiBvPY+uWykXN6rQpOwS6dE9NgLQT9XOKkqolTvMSGaineVYzsmJSgie1348QKUbn6LVVASZCmpaIlEFLWUTVEtA/gnLpZliSz/Z5sNGsONSXlUJRGqnaHB6j1o5JekYimzVJqNNFG5k8N4L7eNm+4CXTsEJeAnlWigUFPy3JZNOyaSxtF1LErIFWYiT6w7VIhiZTe9QNpoMMGccZr5k6PY5ReWHgEev09qolo/SSKtnzDWHEajNnlyGpZRKcYUqtRmPN5Klev2zGTP2t48uTpMZ4fWyLROLEcea+T/yOOAbFvpKM3rI3ZoAkjhGGuv6+UiDmvpPLCdRYNV19nhu5/83zgedgtH77vqnWozYyJvbatp487bU7fhqvdyG1dx6k6df3LnkCtA3EMTwrlxDFMbKskMiTCgyuvmYJx5ZIF0JHlIYmf0y7uDSeEIkKmO8vod9fQredYN9UF6GkPQqZmB150o48ue5VMHW4xOmh3AO5+TI3b6R8sHLSyLMBkjDEi1/yIlx37TVCWnpLCwiDGGXlUiwkP3zYF/RdUm4yI3Ggnuv888/HwZtvwqCfYnZ2FlmRy/o0vgwCl/KTyVQmA5KnCpGp8JIXPR/3uvtt0F/sY3qqBYYkGvLE9AuJWCBGU1uzMKJDLZZMQDIZOdNSp51RQnhVEAp54n2S6AY1JMOnJidmd49MZeoKQ0YRC1S6QsmBYRJUZSntcGIMEKaHoZaOwPQWAR0hi2aAzllAtA8Zo04U+IvFhOub5qJNTYSkIQs1eeAEvIHIw3pRX1YFRzLP3okWGGQl+r2G6DCyxF6Pbtw32zSky9RVaHGkJTrDyJDI+oRgOUIuhFVpGXeT5In3xpETRzJWW4SE2gKBQp26G5End5D1Rp7qIzKaWF+fpOhoFiuRJUY0FQaDgYwlaRzObHAdfXIE3UXwpLBCK0QxU/YRgtBFoCqb1/sevR4dZ0WwRp3iavhIFV5ZSmvxMAqeOd0Or1jvuNhr23nytNfu+Gm83qW0eGgvLd63l8mTqmrjx3IJYRQhzxlxYIoN+Oa359AvjIjFHclxaRamMCRiRb1NoVEo4AeHbwaMRRgD5561D6rIoQqmvyhEJ3FqyJN7azWNJmm84q2R6ooIdaTdQVng0KFDeNEL/xxlkddWCS7VJwGNulO8WCcwGhVwQhtVAvKNmWSJUQRG1hpNFCcJkidOCGnaR6fTgjYW2WAeP373u+BlL7lMiAUVKpwk034PirYOFYXkLaQZidZpHJCnuCshT1WvjosQB87ejG4wfyKqXpS1lqsUXY+bqZyxI4X5jDI1wvdQyFPj20N9mlWhWEVEIeMkC0B2FKp/CLrXQ1KG0sY5I+Wd2o+8dQEy3ZIknUQEGIUh1TRGxpKb6Hm+LtJCestxscFK95MiNkl6GqIw1MWRnDPalFeO5PDlodYlKRPWZGEkpuYkLeOOY9SykIHEXQuhpx7JESjh4W49BaRpLmk7W7niBif/cum/howcfyH1C4WlToppZYUoCiQ95qyQJtJwx5m9Tg7MlSvpnOi7EaobadHEO8fbRBLe75NM150EmgrDZnwxrcuCEEaZygJBqEG/uDgJEFELxX2LForrrcSSTsOXR8jfeEPh4H5TrfCjJx0YfoV12+N56DwCmOtlT8uK6hV7mjzVwmGm7bQQA+o0WFkHfOt789LXriQBYg+8unqKD1vD2I4FWkGEvLC4+vqDMK0Ylc5wi3P3wxYpZeCQ6jsbiDu5qGtE1MxIh4tCMRolAlg31QwFzi765ISx3XaMN73prfjEJz/udEpMVY21ryBRYuie2q1INCEu/cZJR9JJfDPVJAEJFvsDxGJsSd1KJKkZqawsB2jFAfKij7JYwp9c9kw85CE/Sd044gAo81TecMM4lrfxMG6j4H43e/Y/wffU2AJFf0E0RbwnnLB5ncRDvHG0Rl4LeRsNS5OCcj9XqIyLREkAQyJBnPxJlmNYanYqQPT4xU2o0puh+4dg0hxt1YUuLSqboUy6SNu3RBbtgzUukmeqXPAviX9NnkSKLekckidXXbnZ8E2Sp6aSVkTiluRSIx2UGAwyIcXEp4k4VdWox6VLZSmY2sSR5ElMYqnyCnQtInc6qCby2VCcoijFYLUouI1L1p24J2RDdCgic07+PAbJEzVP7prcuF3e1Hp8sJyEPMkXyJEapuXEdkMq6ZhWVPKSwWhZntVdBMTM00WjxheR2ovGjilLFwWlR1w7iREnWr4z7iZvEoGieSZZK0dVKZGuIlLxBVNT6iY/xZ0YAR958iNk3QjMLWYvy6rqkr1OniQWofnGTTF0jEoZHD0GXHvjgpCnig9Upnuor6hD8UyLsW7q1ud0sLhQ4qvfPogiSFDoCrMHuohM4YhMQZLFOiwnbGalHSd7I0yK5Mml/prFVYc5ItCUMaeDAZ773OeKTomVTlyYjpPJqXIP66rIJF3ECYbGllWRY2Z2Co965GNwv/v9LC7/syvwxS98GZ3OFNI0Qxi30O+nMDqUfdoyhdIV+v0juPh2t8JrX/NSTE9JiR8028VwIjUUCDO1mQHaRSW20smCWIXM2FUUvWcoiwFs1UNVDqBExF8giV1EielPhUAigUqFrhGsZlSxjgzVuilWP5YkTlUipEequ2yJQf86hHYOYTkHnWfo6BiKTaJJ4HSMXnweyvYBIJqWaBcnU07uQrzrm+vabrtIl0VUk+ZN1oyJVQAjIMdrezivD1I7JDbyUmBI6lxEiERH1Td4qJESwuEGLHV18l9dpda4zzONR5JGmwJHwGh7wmOxaMFt75zJa3fxZXYCDg/nO+Yc7Z0w3YnUWVXZCN4l7ddonlZpM3RiGw0WdLjvtSukcxHLsqykLREbcjuyR8Lm0sLj1Xyi3arPkV91pryFwOgSCXWPcYgkarR0Ndkbj5jVqeZ1P8AdUqOoVl2BGGgc3NdNLvQWBp48bWxs+a1XRWBuMX13Vtnf2MvkiT5PotEwJYrSQplEJr8f3AwcvHkRhZAppt44kzTkiZOxQaRy3O22Uzh8KMcXv34TFvIAVRCgNRVhqmOltFpT8GSpu6m1QYqVVzV5ApZNrq5KzD1shxXYlcWVV16Jt7/tbSLwnp+fF41Jt9vF4uKiTHYkTwXLo1Qp/x6ki+i2O7jjnS7G6//npfKu/LzL34V//fC/SYSh253C3EIfcUyS4DQ6RdZDHHPSH+BhD3sw/uiSR6PfKxFHfPnPZfJiBKssmOojHkHt8bNB0cYGvp+SZqt1QzQtsKwGLPuoyiXYPBUSRasBTtUkq6RPsn6dNpJaJSr+tYtSsTE0dAyYNio9hZKk2QBL/V0dCOkAACAASURBVAEW529AO07R0QOYfAEd6mQKRitZyajQN1PA1LlAawa5JQEj8XBRDEc0xkmSq0Jr7BBGFXMbAGOVTYcVZNalyaTSTYoJKuSlxcICoxVh7fHmxNEyJUsURqOsfZyE8Em0ypE/R47EhEgIlPN7spJe4xh01XiOhFFITaLR7zMCRRLhIjjOob9OsS6rgmtk9azojITTUFPET67mUn2uNdJGyBOJkxCxWvPkXkasECdGZIkRo1FuafSK7qWnWZoCBBc/JhYuzcgXDuKxb6YrwnL+ni8nblk+FjZy13mfXCS6rqJlIUmZIwnNP812k5/fyL53+7Y+8rTb7/AmXt/R+f5HC6j77mXyxFdPkpG8zKDZcsVSJKtx400lbj48QGZDaHohkWDxLVPlyLIUnVYLtz4/xr5YdNT453//LlRwAKm1UlLdjkvMznRQZtyGEQ6m7jjrVM4RQB5yJG2sXCvEemAw6CEKaF1QwtY+TkkU47JnX4q5o8fkuFqaE2uUGUXfTC8ZVyHHhAvTa5K+y9BOWpie6eKKK67AVVddhZe+7FXyJu3SJU7sLhOeZmSGkYk+AlMgCSu87nUvx+0uOgdWxON1NdtwtnATB6NpMqFuqcFxTWgbl6KKWjKnS6Mgn2m9/tI8dJVCVSkAkqkMWvG/egKrnK6pHU6hYGqJ6ZcwQGoCRDPnIFP7sJiSwH4O+6dauMMFU2irRbSxiBB9MQsNkhZ6WYUUEeIDFyILuxiUIYKkDZuRLNOPh3TBad9IPEXEzlSjPMFPf/SpiWYya+nSOrXvkkSVLJb6KZYWB9CmJWPILatrcIYUefJ+i+bGRaGE0IiGqJQxyjHNQxeFE/CTa7EwlASeAmwjEV0jhJysSM6zLMR3jWQpaUUIw9pSoo5EHU8+TvyAFIyFNI70VaL74l2pKy8pBKfjhlTT0dOqdlN3lbVDwdqoGbB8h9zS0LzGT8zdy1qvyDZLZYGp6TbaSSg6MVbhOfsDV73Hl5+NLMPjj5Ey51ou34NL90+3X7SR/e/mbT152s13d5Ov7ejc4IuFwt33Mnli5IlviCXfqDUNMyNQ5nDtdX3MLVUobAQVhijYy0txUihRZJlElc7Z38a+KQpLgSs//0NktiP6ET6rI5Oh247QTjowYYAyADK6LDtdAkLjGv6WTBrYTB6mfJAyHccHcbvdwuLiEm78/nV4/V+9DnnaR0XHd1bScYIqqQWhY1QoEQT+zkjVVOnMLJnCiwP0eymmpqZw+OgxtJKObJOxIk8HaLe7EgmoyhxRYFGkc7jXj98Fr3j5c1GkhTipV2W6vKKpKbGuP7e2tR3Tre6tW+JKTAMJgaLWjNE7pzFSTONVjET1gLKHqhoA1UAqoiITQdeki4SWzVcrbbFYFsiCDsrkLBydN/jil6+BqQKcPdXC+WfHuOAspm0XUFYDKJWDU2ChAwyCaZjp81BE+7DQz9EKAximrqgnUgY5bS/GJt8mYnG6v+rNfaGGiWRJ9Eo09cwYAUrFikBq/yw1WmNRlVVOZDXyJD0QSTDIQES4TD2Xq+Zst5O6gbbbWtKYFQXkjOowgkXFFCO/TcUbNU5OOxSFxkWdag3Viu7iawBt5MnUVNE1nRT43WO7IQmeQQoKGLmsSzHHfZzcYUYNjGubTkdXapPYoXZNyKXI4msrBkeWmMajOz9JoZjrjmkW13AZq66ynDzJGbl91wQqjuMf68bqKxs5xm7d1pOn3Xpnz8B1HZvvfyOHutNeJk/UwEgaQJfOw8Uk8hZ61beOIi0j0b/QTpnkqQJ9k1gKn8tkkbRi5Ixq6AiHD2VOXD6oHLFJ+y7iQK1GEiLsxgjafJN2b60MhHA3YeSiJ1L2b+j2TcJWoZVEQmze/bZ34DOf/hT4Ak4dTyATVeHcrBkxMrGUk8sD2zgDTk4CrnGrcxznRMYUXW9pgDBpiRhWUhIUNgeRWBOw6XArsnjOpZfgAQ+4lxAL+j0tbz8zGpRN6mtryVNtOilPwVon1hgUSuqTkR3nQ+7MLR15dfePE2WJcrCATlTB5odgyx4SE6MqSaAMbBhjIcsQdM7DNd8rcfCgRZ62EEUaZ59b4VYXtmCqY4jsItqBE63PFyGqZD/0zHmwQQe2yCUK5iZ/kqdIigeGEQ1Jk21C5GnCdLKpchv0C/R6rvye976gE/hYxOn4CWX5uU3eb6aZm4q1JuJC8sTCBiFPtR+TRHkk+sUID0Q3R8dxcd2vW52IS3flyEYcBaLfa0jIxh+HdcRUSJCLFmellZZLTn/lWq2MDENqUnicC1ttjzBM3dVpx+YEa/LkfnQvNWXl+kEmrRDtJHJu7CSdUpm4UZPZlYXxTZpY2fLwgen22Wrlcr+Nw7qD9+DJ0w6+eVt96kfn+98roC7au+RJI7CsyOID20pkyESOPH3l6zfBminkVTgkT9TU0FGZMwDTanRLzvkg1CFMSPdwqUZHQF3GgDqiEkspdVMlClOA4Yk4jNAKIyQqRsgIUrEkTXYZCUqzClG7i94gRcGmwEWFF7zgBThy+GYkhuk153dDUWpsXO9BFbK9C1MSbvLmQ7qZzJoycEazOp0Oji0sSpsRV3FF3UmdYmG2JFvEhecfwJvf+Jew+QD79yfo9XoulTLs3TdJnsZM/7ZkMHNqbfp1NG/dnJWavoGNFocJMxJLqV+sW7e4KEnRn0cUMIV1HVoBI0Uxsl7fVV/RvyfW6A0CmPCWWFiaxtXfXcSRXoqwY5G0erjjraaxv51D948gz/oIujOogi56pou4s19K+ZytBSkc03YuZeeayp6OyXNl4IeqIanGCsSOgB5OtA1w6i+WO7i2LKuTp5VJ3TiBYuRWaIKQAJeucuRJo91pCY6ifWr0RfXGtEQY8FxsCOd3YVGUbGrDtHcgJf+NGeZGhtbI02pEnrg/sWbImSJ05qCNIH7cPFQiOCvNsHX7Gff3pp1PfZbLtFt1BEguj7hXUoXXbvOFxaUJeY0bI8+rkSf3fWC1X5LEr59uBU/cCI67cVtPnnbjXT1D13R0rv/9QqkL9zx5KkvRC2UkUcvIUxdZSfLkysqripVnfJt0Qlm+tVcmRFpaJJFCnpaiuWkFRqINfMOmNKhQFQblAGl/AUV/CS1b4KxWiP1sglcsCeGBCTE/KBF1qLEpoaIuPv3Zz+ONb3mrpPOc6WWOkCJZfppAJpuK29Y5DdEw0fCRYt3aabwR7ZoorM0jrWisxFFcLAyYSknRCoAH3f9ncNkzn1iX7bPSiFV1tYlCXaLuIk6jhrlbPnbGeuux8mlkmugqqdzM7iYYR2KcD1Oj72knwMGDC7jm2m+jkyiccyBBqDJMBSWoKAsKVl2Vkp5JVYI8mMGNcwWuvn4OadbHLfcr3OGWs5hJGJVaEK2P1SEyHSNq74MKW2J9QJd6EidyMkY4pILRndWmfNubhsmucg5gxInpOpIFjidWHor7et1uZ9IyYVnLuPqP41TKcaDGcV8Y/TDSQs3dcvLkLlGq92q9UVaW4v1U5NSAKZnk+QLAyC7TdXQSP86OYOxerhW0kVVDXW1YR79IIvtiKEsS6ZZhFeEYY2LKs1lG+qeRuYiQbCk8WOmM6hSa8CNGg3l9RiJyfF4QPrbtOb3kyX0/a8TlRUFS+pG+/WySfGetuO2F9Tx52gt3eZOu8eh8/7oC6pZbPgFu0vWdfLcapCVMybESpuBDh+04KqbtDiEtE2SIpWqKbETeSqXvmyilUPGJyQiQtESzYmDJh1UcMDRfuxLzLTWoH9xFH6Z3DGHvCLrVMXTRx1RgxZ25T5+9sI1MdzFgVGr6XFx+xSvwtW9dg7DVlUpAtmGhbkUIEr2ZLNtFZBIdah7sTbuUZkqmtQBJVm8wkGo90XXRr4k6LtoQhApF1kekc7zyJS/ET9ztdgg1xBAzbsd1P7xRhKkhT4Y+PxI64eS3OQTg5PdvuU9SExEZj4wwOjiKKjQ80wmBOcXw3l31zUP43jXXSpuN2ZkQ060KZ3dD7E8CTLHibDCPqZkAOTL0yhJ9tDHX7+LGg0exeOQmzLQDXHTBAZx7gALxRWT5AGGUIGjNoIymkOs2Sp2APtAS67F0NXfaN1eFefrxa8gT3cOXlgr0liiY53FoilqTNtHfUMs3IsMN5kPyNMGqhg5Mx5EnkojS6fGWRZ4aU9b6+1ObY7KfMCOr/UEhppSM5DJiSjNWpsMZYaV2z4m9x5ZVLQlONlqYI6tfBNgyJs2EPPG73YzjlfZQ93Ne9idnNMr7VvtDDY1uj7+P4jWWp3LnpQKxbqJMJ/J2h8R2M8jTiEAxsMUIV6hx9f7p9sUnQ2kv/d2Tp710t0/ztR6d719fQF2wlZPfab6kU9ydS9vxzZetFCyJkNXIrMa11y1irlehUG0xE2w0vtTJiGMQJ2WqX4tSdE2grkb0UJyjWM1GQ4JKSt1ZWcRMUtvmmK0W0E0PYjq7Fp3iJnQpfrIWvdIA7QOYty2k4T5cdyTD81/2l1jImevrIi008lpUTsIiHks0eJQ3V06VdWVQ3c2+Ecry2NL5nY1I2b6lyqWhMPv4uY70jIIUuPiiC/CG116BlgHS3gBRoGAimm+6RsAjYarT6GwH8uREsU0Ex1VPLSdzbjITLOqImfhnsXSc5BYRvnNjD9/5/lEs9alPi11FYpUh1gXaJscF+1o4b9ZgptVHkR1Gq+UmIxO0kdsubrw5xw9uPioRhAvPnZF1WyaXJF3K1j/d85EGXRRhR3yjpCebzaBB8kRCEW8qeUpzK+k6OueLQSg1V1IQRuLP+9qQJxdhaab/yUjUsHpvOY2o3chrW/FVyFMTDZT7MFbZx3QZzTNz6bpdyH1hxCkIjeDEqlNnW+ra3LjFnWHTSNhFE0dkYfIBMC4Y506k3Qur69i/j+p5aSHDMTKaSuW70kQra/It7X7q1iw8RkOexL6kWbhOYyJan6fTV7mKy4Du6HS2rwrEUYRuO0DAEPX4Pk7xCdbcp0l8muiTmDkwss6+jFH42OlW9NeneIhdu7onT7v21m7+he31tJ3L8rAKySCrrQqoS8mtxg9u6uOmI31Y00LG5qGm9q2RN2T6izN95t48aYaXMWUTBa6irmksagxY0yQPW4RoVxmm0yOYGtyA2ex76Ng5RFBIaXgZdqW9xyISDHQHH/jIp/H+j3wKKVt+6AQZrQXoWc78IrVWORuShpKmYnPfZpJwvlUuldB48Yi2QrNEfICkTedsN1Gy6qcoBiIU/+9P+F382sMeVMtPSkm7kGTRvmFcE+OuheSpNums24xs/mg9/gjLyRPlRS6NNKIA46XmzjvL+QI5pQ89vL79/QV865qbUVasgktA/0/aRZCUBUihi3kkqofp1gBnzxjc4pwpyr6RRC30UpLjfchsgOuv/z6OHb4Rt9wf4/xzptEOLKqgBds5C1kwgyrsoqLho9TBs2rSRWTYCmVjkacmFtSQCE6Xbp/8y9Eji9KoGKWRZs5k80zZUgdN0kLC4iJPy8lTgza/I+ORvOUqqLp/oODO62FE1OnomH5rdxJY5q7HjDVl3DUkynBsCW8Sg1qeOTVATlDtxvSIPI1FdfjyIDOfS0+fiDw5I1en8Wu037xUejmRPIlQvO5b2Xxf2KKF6WzRpdVkiwJzOU8pxGimXacac7WeblS5ZdTsm+tL30kKx0tXyMF3LXHB1xVmpvkEGBeNjyPc7PlE3y535NEyQSalylMsYfkMyGc78T6l1NJWfF+32zE9edpud2QHnc+xpfTavLS32quRJ9c1gakwIyXKtJuh9ojz73wPOHp0CccWMlpaSmqKKSBqRRqDv5xiYMM3eYtuotDvLwCh21dIfYsQLVZuKWSoRFfUzRcRLvwA0+mNqLIeemYavTJElheYnj0LptXGQi/Dn7/45bjpyJycD0mTSHF5DmMP6PEJbl3DjhN41cNM2+Dv3vHX6LQDpGWJ9lSItMeUBicWJwjmJMUJi47ohpOj7bvqNUUD0MZIcF1nsaGNxs0n3Zy2egpsFE1xk434LWkSZ1eyvtQD5hYGmJ/rYWFhScijVMvR4VqXzvdKVdIDcP/sAeybjpCEbNrsKhsXjx3BkUM3oswHOGv/Ppx97nlCfCvThg46UGEieAqHqSdmJVGH9VbbuUbDDQmraHjKcKTWyFKgN8ikvQijNGxk3RAOd/Gujc/Jjt3c99VukhxbCIVzEneUrZLqzqSlUfFimwpImcSHib+ahpM81PqfyhEvSYvVrGgo4F6WrltZJH3ygbTS2HDns1yzVK/Hm1QH1UQGxXRf7VMlpIxi8UZwL70TRyRomEYf2jCMzk4IKUkbSkx3AnEhZ3RYIltSnegiwvz7KFJXk7I6ujq2N3di9TIiBDXOUjBAnR/JW05T11cdmGo/7eRY7f41PHna/fd4067w2FL63by0t9m75Mn1pBKnYqbZpB1FCBVqZuPQ5wTUL7CU5lhYHKA3yEVwyzd5HQTySWPFWFeIs2Ow+TwietPYChFTBKWrPipgkdKJOk/x3a98CV/+5EeQH/4+Wq0W5mwbmXLRoFarM3wTvuob35IqJPFyqr/lzZtt8z4+PjCaSe5UP1UQ4j73vQ+e8YynC0OKOjEOHVvAdKfrJhR2hx8+ZZwrkWFVn3X+TxXd07dQ87TRL4fYE9XEWPTP1OK4bKyIuxfmgaWlPo4dm8f83KIQKi4k3LHJMBP1ce5sgrPP3o92KxZ39/mjR9EfLMm9PHD22Zia3oe4My2i80yIEwk6HdtppXByArP6NTryJFyIpL5u6Es9UX/AdF0u6eMT+zitl7i5s2rIk/v3KKnGqGgcayGepAlucb3wRoStaXcyip4MPZ8a8nScEnuM2NQkYyNjYIjfxEzapAWlKlWicm4F8htGiod9+phur1PiTsPmImYsCnDebS4SfHwVH7WL1HhZJHGAJCTxlQZ1NYGso4KN6Groq9ZgNjn1115aQzBG5EkiaqR2UiAC6KnWvn1KHdsIbrthW0+edsNd3KJr2Ovkyel93Ju7OP7yDVrSXRSIM6LiAhliokf7AUZfqJco6ApOmZNFUPYxowbof/fLUIs3IlYpkC1CZQMEEqJXyG2FHli010KVlegvzElFVyg9Q2hJ4ML5OqCIu5CGuyRS/J10ua/HB7VZzRQ0EvTWacE6vdKkWdbyOTAt2Nnb4M4/9QBg6mxkSovLOR2zORnTbyqgBYLSKNjCgz3iLPU8LlWxk0nT6CtXo1v3NZMIY00EZJon2Rn7fjLDOj+f4/Dhw+jNL4BK/3RpSXoDzsy0cO45s+hOxWLkRSI1SJfQme5ganoaURJLZFJaflCsXQXyn5Rkrmsh83OTtOyjLpvn+CTpF1sCaS9yotTgRsmTS2U5EXXtl0Q1mQnE04zpu+OWundjQ76WE4vR+YxsBsb3sN6o0xoBHnNQd2fS6ObqBt4cH9a1cBkQaFotME0nBGk88uSI5ejaxv/daKbYxiVDHDlDULaxkZICadDsIuJNO5xRS5j6fFaJsE5Gnppoq1hI1FGwMAjeO90OfnWNiOza1Tx52rW3dvMvzJMnV2U3EpWSJPHhVT/cpDeZe+t0pKr+ujE6wYo3prhUipliDjdd+c8I5q5FW/eh8wXoIhNtA+jQnbTFznhQUCuUIIgj2MBiqTeHqYjtQTLXCJiN5MjJBjmCdgtZr4cwdL9rXsBX0h+td6RQW3VEHUDn1ndD56IfQ9HaJ9dlDXv0xdKIOJbWHo488QEcsgIKFTLN8nsKa5lI3NgEvN7z3/h2DfngGGDGRA3Ts87SkURnVKE1Ol6tD2JUh1WSGdBbKjF37CYcO3ozqqKPVkuh3Y7RnYpQVhmiJMT0vlnRnJEgZxTQgH4/3Q2QJ0el3ULypIXYD/q5eIYxssWXALesls7c2L0TuVMdHWnIQqProdYnICkd90uqZ3PnueUaS0sF4nj05oTGkWeOPDl0nW6OkWmXmmS6kwa3lRhsliWLQ8hhGXMSy88hz2mico5YLj9vtz8at2YIDD3DYrRaoTwzXPrOmYXKv5f5rI1r21bgpcNfjb1UiXZs1NBZRksUXzyTqKs3/h3auXvw5Gnn3rstP/NjS+n38tLuYZNMpysQsaqm/417pIv/Td2F3qX0HKEairJFgCpOOVBFD8nSQfwf9t4ExrLsPA/77v62WnudXqdn58xwSI64iastKpIQR5KjGDJsR0iiJJADO4ltxEYQxYkBJw4CJ4gRx1HAIBGsRIIUi7ZJLaQpWaIoipu4DGc4w1k4C6eXmV5qr7fcPfj+/5z37ntV1VX9XnVXVXddgKzpqnfvO/ece8/5zv9///fd+PJn0excQsuP4ZYdlQ5gnXBnVXSiZPHy6bIbirxxzko27gZTCl+q/ABJ6RasSYWMR6+9bV5x2SlXYyM7f6xyWrv4TXSCecw8+n64xx9CL2ihm/vwwlDLuGUO1vYxHalVdi5SV/VxSKw+yOBJ2277j9wbu9hrulTJ9gTO2q82wiDjSwCZM/0m1DkJKvnkJVPDqLuOXreNbnsNcdyD4zuYm5vD9OyMikaCzxu1upTcP8khbSGXKifPKUPcY/SSFYUsMtjKt24y0GTbK9paYgcySOFJusqAIfu5Pt+s+jzT7kjMctXXLgj9SppLuU8D3S5zpbGlCrbq4S2q9UwEqg+YTIWrvtcqiJtkJdbXemIsLffnEqTwuaFGmv6P/pM8ZJg3gFiVreD9B6GHZj1CxKlCeE2msGHIUNo8gxVu38bNlP2eYfCkQFXD6LynIAi+MtsMPjTJc3fQzz0ETwd9BPew/cvt+I00L8/fHemX8TqSE53dOUtVjiFz9hcHVtSZhYCVRDwsQZZ+aQ0/Qf7WK+h+54uYjq8i9Loos54YwHLC8qmt1Guj6HbEYBgOnYRLZIEjn4mCpq7dJnUnUCUMJRUUNRooK+XR1TvUtJyZkScw52VpfhxOYTk8gVPv+hjc+x5D161jpd0T9XLHqclczvSdpusIGT0BUIyGHXTwxGouua++ArYthdfISEhT6IIcFyq42/SU0vYJG3O3LqlXuY6YEnMNVd0ilmdppRdTdIWkY/lv8oHk3DzvS2CM9/QqsBUwJtpFqYCnJCXSJxChJ6NdtW9PxKYKniy41FYZ0UkDlgbvlU2DsbMYeWHVpoq2UoeMMgV6nTsNnuTNHgxD5Z0SwERJE8NdsjpPxDW9XibeknxGbGWfrdpTLpTaP/E1ZrVjn9PF4hPjBUjpAuIaet/VaeUkElJaybeVPY2ds3cKnqSCkREw2QgqWK374f31uvOD8Z+9g33mIXg62OO3p62/16vtZJKWsLxZMPvVLqpCLTs0clMs4dOkEyy/o+bEiNIbWPzelxFceh7T+QocjwttiiJoipI3F9BmyNyE6jnJFpQLWmg8sTKqKw+iWo64CocUopFF2YR+Nn9OxA9GF/mxD3q8eQ20/QaS2fOYfdePoh0eQxG1VCJBTHNLREw/0kjVjSrGtlryP9H3j93w3TnRiooySmPH1VZK8RvUwFb7l2kUGgcL2s0LJGUugqpOwPSbi4J2HxJJ9BH4voifklgs4ogl0Et18RS9H9H/yUVrafz+0+pLPr9ZlosJdC9RrzaXek7CxbFQZrS/JnhmKpfiEl/tLyt5YIGUPyJyOdBl0nAVwRPBg/jZRdEQeJKo71AZ/yZjPnEkagtQacATQXE1LWk3T5rSVfkDWr3Qq08J2S7cwFd5Apk79HWX6KQYgxtPSnY/ZR0MyZzei37gioFwPaKMAc/jhmVAth+9e+Xnafs3VNmNfLhalSqfp1G0U/7xXKv2sd15kw7eVQ7B08Ebs33T4uV2/Gaal/e0PUtOHlIQ9HEKUy5anaKTZl6YtFoFpHBSoyFqWKyiVS7i6p/+K7SWXkezWAPcDDGjVdGM8E8C+qNxgaBEgVTTGFfSkIR0VuRxJmO+h8ReZaPLTjSiGiNF/FTJWGumN1nwRtUMb/npkvo5KdXvNI4hPfkkjr33R7Gc1JB4DbGvYGorLBghcJTrJGKLarx7cFN22lEqdihhpKGKqKFoJGkuwnvRSihJ5TBaRU4KBVGZdjU2Hao+TwFVkoppoxMOLb7KEdLIisgVyNo3LpBhxIlPqoMkKdDudSXq5LHYgXYwEjW1abs7D55E38lEviwwFW3+vjFygdBn2lN93xjlo7WQTY3eEfBk7X3675EZiwp4EpDL6Ku8o4O0vrTPEMhFgJOVbMa0kBWbGuExkTbqRTEYmauyOp8NNSTXa7Lql0q69PRrNCPxrpRIZ39zsvEZsdIcw9W3w5/rUw2MkbgFTvL7MkcjaJxrNJyLtzxt3AUnHIKnu2AQ9+oWFte6b+Wlc/LeTdsNLBtuNgb9eXVognXRyNfQ6F3Em3/yGRzPbqCWraBwGMnxkGQ1SZu4okhOD61EJkKKcqoXltpCeARiI9o3msczEY7qz1GviEnffvkaT+vygxBJGWA5PIKpRz6E4MEPYjGrGRuXTHbVupumSjnlNR0qFqPIUqPevVdP8aTfa6I3m3JS7LUr9iUSLVCOj6R8q2NgoiBOP1XFxbWaCqpGEezvb853st6Eg3TP4AtJOiY4YpCSZtJSmdmXKyDZmFy+0Uq+cYHaFv0sXCtWjTFFpb59ljAehr6kohQcbH7+kIfe0AeHQcyWozxp5Gkb8CRhIxOpqabv+DvhdhkpApUR0U2OKsebylg7XEbdXILPTNsTQGW0pmFKl8jKcJ98F1HNRyMIEDLDz3dzSN5Be0IApmiFKTdv53uoARdKK/CKXzs60/ork75FB/H8SafPg3jPh23epR5YXOtey0vn2L0LngaTzs36oApldCYlp8RFK19BY+llXP36Z3G0XISXrQIOy8NDFFmoCxe3mw4NWFnyT/BEVWUCJ311lTPEifPmx2ByHF6FrHzBdudv9ne5ZibbZYsGsO61kB97GO6FDyM68xg6vQJp6SCoNyRCLrnR7wAAIABJREFUUCQ9SUskIhDIlN5GX7Rx2rJX52zgjGxH0K82VNJOSniuqprr6maq9OwMPQS81RJFscLNZQr65f99sUVb/VeiNKKY1CPrdntIM4008X/MDivgGo087SZ40rSRfI9Uc/H7NJsVei6CkEBCOqOSVhoeaXdUx2mLCNBtA08byPrDoM02R8CKaatN8VoQI4KWZpwHUTVtMd0G7GHHgo+M5UFJVaRsqlTqgKrjjD7xf6wzEYX1vp7V8NhpynR88KTPX44j042m4zhUU7mnjkPwdE8N9+7e7OJabykvMXvvgicrMjgQwbOTYHVRFWI0q236s6DqQc1ki2hc/CZWnvtDzGAVEPBEc2EfSCNVceZM6ZLbYidY8iSo7WMiDjsUSdxqZznJ2En0hO4ZTEeQ0+Q5yL0Qy2UL2X1P4cRTH0M3mMda5iFsNFHkMbLeOoIoROxGSHMH0S3tenf3+d2Nq0lllIyBjscgEmK4JJXIxmjwRG1qGIPj8icU6b4til6PkSfTShMekGtUycjbFEpWZTQst2jAwaMAo4f1biHWO4w6iTZQn+tU9SS0vbW74InPsaQiJYrB6jlGJH2JmkgkSsweeej3DsXZrJXOUAXeCMdntBhi0kjThoem2qKNfVPtc40qyc0OH5VVuK/1NNJuBZjWwNsWJeilNI2r/y0Gwq6jFi6cJkTFdSOvcBDRHL9S0/KgQs/5b2aa0d/fjffpIF3jEDwdpNHaZ21dXO+u54XTnGQB3me3dIvNEaOVocXMgia7Vx5sjK043eAr5tJFBC//IeLvf030nZCsmjWTYIQxdzPxkdhEE19WXhUsax5/wtuQ0ZuwzN36hJRpBw5n7DDCWuyg2ziJ+oX3oPHAB7DutkQUlAbI9GTLHAeZcJ8cBHZuv8We3x8f1whQIYuTiQSOpO/sWA1AkLE1Ea6RBU96Uv+ZGQVOQ2OkIHqnaZaBN9uwyKLAEZpY9xyJDsZpImliIhatBuV/khOl97UdoXi88VC1a9VqUvsPVoqJ4KNW6PdL7i1gHE7T8UQiBBu2qaKSLdJ2k7w7Y9ykjd6J150BOmLFzVoQYQuqBpsYGRMgGQ5bv8qyQngXHp2ATTsaakpevX0S7qUKT6J4JTyrLVfhxd1KcHS7W1bj4Gz1xGxzZrvP3m1/PwRPd9uI3sH7WVjtpNS1vpfBk07qG7f/o4mGURDFYZrNFlB+93Mof/CMiGUio5Gwi8L14OWBAU9qjEpTWJb3u4VvohsmVSfRKRXe29ExSofa0Uk3+RBzLORbsGSculRM+ZBHgxCr4TG0nvwEGmeexGo3ReGFcOsNdJMUnoh7mnjLNtGTSZt4+84fpM/sd2wYhr4thn5CbDtM2lZiSwwsmvvvC5maiwwWuY2pTQIv+fs2abu+zpCRyGAbRK9HnHMcrK/miFO5GjyWxRttKo4MOWpCShb0NOC67GZ/WmNtRlyKUg2la3XKJBDcUWVKFCT7kacBaLSbkc3SljeLjt0GyYVqlGgEnFE0VqNNViiTFEGacZfIJf+m3CMFO8r7YuUg5SgkciScpYrauJVG4XlSdmCjUVo8oAR7Oh/oT2pfbXWoofPORnMzwCXabTTIzjI0Qu+np5u1z+zsanfHp3Y65d4dd3t4F7vaAwurnVJC/AfYm2zyDqko+FaUfLff3bmYSW8gee634Vx5Hq28J5YcORcs0Q5y4WQk0irhk1EnEUZk5EkWlMTE7DW9c+uH6khNfDgucqoZyw43R55l8Kh07gVY6IWIjz2BU09/Alk4j3XUkAUNMQ+uhx7SuLcJIXniFt3RC+g4D/px68VoQP62IImpXEamCCDkOubk4dTcMGgZFB8ob24n794o78mSyNPMwfJKirJg9aPqPTGBKNVhNHBmCu82gydGV/k9UnZf5ohIEmepvadq/YzIbJqmrHq1DY34ds/0LoOnm6QFJaLkekJbVIK3lRowUUCaLRtrGpFdMBEjC54oUcHUmNVYsrcp8gsGPAl8YVRLKhDZXwp0bUqN1YebHRYz7bTadav5TOxgspxVj/ecbMEheLqjU+3d9WWH4GnACbHVbVIpte12Tjky09kNdL/723DefgFTBBJFAkQukjQVzoIrAk4mwuT4jA3AKSghXKL0Ek308PsGM+HgARvZAW+c/BQ87XTy3HL3agi/LvWLmHpIKY7pA14N3czHmjOLqYfei+jCh7AanUCb4M8HQt5XFkup9U4AwP58czZWW26srNSqOuUvDRb2fq1cZZwG0cnB5+zS19czFaV29obhvYxW7G3SUZuRxhkt6MUFOl0u5NaCRaObkh7qp4bMBTdEnjZ76G59lFQYVLWLRKIs8hGGLvg4qaHuVhGvQQm/fusIaLJ9vSFNZ3q0/55uB7Zufk/6/jAKWAEp5DfKyqrPByNMaaIVcgSmatmipt0iUSDA2Qh7GrBEhQKCKPK/eGlrR2P142RMjdYXwdMANA36QlwMgkFkin/ZjHe3KbjaKTIgwDUxMEzVZ444zuqtPwUH84yddtHBvLvDVt/WHpgcPFUWHxNh0QYP75bs4iN/MlyRwWS52c5qqwlxqwgNd2p2cbMRmZ385GQ0XI00hJu0Hl3F/DibjoCqqZzg6XcFPNV76wooQgdZ2gXFLkX3xe78pSSauTt6kBUovVQWY+XU7Ow1lk2p3KdpSj9sbzg3gsOUtGyPYfsR/nb4u4TJwWvyTFkJqeqXomB7vRqyMsSKfwLzP/RvIzn+CG6kIfwa1TJ7CJizKlntY5TZb5Ku2sAd6i+W40Tdduu1sM/vIIq3YfzNV/ULCUYAlBQSCOfF+g9uBE7S62bVYz9UeT8kq9v0y0YQqqCtCp6s9EAcx+h0MmRFIODJqt7LQizikuQ7kcyumlz956G/+u4EPA24YFv1ODO9JYVWWbbvM13lCWCQ31dUwh3mrfvH4L+HIn828ruZYv5WIGqs6Kv9/sHmQ1OoA9Bk0/ZUbWfkia+xGIQbr0sZU9rfkAso77pG3iTtZpTDmRGnv6FUIOrLa/zsTCrQ8pmq99sn2BshSxPVqwqR7iTivH3kXAeDhHSRW8ipZ4dfnJ+u/4Pderv2+3V2Nuvu97s4bN+e9MDSelJSzG2nL9qGRpZUUHalNNn3mSpI5b3W91+d41lp1q9mEn6HMZNl2kpKdDcR8dtkNy6Lz1ZkURFs5MSnqZC+kWbl38LOGf17H+htDcoUiNhqrGFQN5PdQPHKv0bn5a9juogpNSmpO4adunkBv94SOhEnzkBYprwJw4Hyc+RibxIa7Sfbu8bAs68vY0pxTPV7Bc+pdDEvyQmWuCxNRcTSD+vSD0lvHU6WIE+7MsHX63U4figFgMKR4Veaybp0IsMdp5K4QCmBWRzSnn8U2ekPovXUx3Hdm0HXD+E6KdwyRVj6AugUPOjikxu/Mko0eIy0kBckETf9u4Bp6mEZMDhe2nK3XpmbgbebRzUsiK3+rLZqqwDmMEDTyKT032j6lu+BjVAxvcJ+dLQfe90Ea+2e2P1sOE+uKGig8nOz/hp4+clCSrdFAfvGykNSUdX306JjG/2hh10hCy/fLU1XqUed0rK4ObDRp+HIjjZxtH83f8+05VuM0+icMBKxssBTzb41PVZlaLOyTf0tWToiSmwi86CK4EDco4Anx0fvfZTXZuek4QjwYNT43hFM1iIV0RTF+ryQOdP6ZtqRGa7ss/2n4pw+uZRSCEDbmkH8afKor4lgk5/mlNfnp+rHd+vN2u/XOQRP+32E9mn7yrL0F9aTVNy9x32KSoaUrYFAjFLAA3e+HlynJitCknVNNZOW6LsSgeEEEGvKySyqg27SCVU5JAYMDYnsDU+iFQEBndy26O+t73FczhEkbVd+/wtIfvBNTJcJ3KwD5B0gDJBlJWLHg+vV4BYuIi4wYu9CNJWDmFGUqUtPSORaqcM03mDS1HqeviS1ATeijGfukjNwgLzbRRGFKGtNdJw6Or0UJ6enUbSX0V24gjLrwqX9RVhDUKsLH0ZtabhKcHEg78JHzkiZyF8aIqpkNHKgNo/L8RxOf/insHbkEaxHLcCJpaS66ObwJKqgwEjBE3+qF55nCNVezvIrqnET15FkS/BsdY72Mvq0ly+oGi1XdaKGgRDLOShHQCEAglmvz8HpdUu0e3znyLEb91AStIIDjhkXUP1p/81IykCqgyDZ6f9bxo8sK1HHtuBJidJWkX0DZWezDdBmkaad3tI24MmKWFrwVZ3qiOsyiZrlam8t7kny9PejTbZzra2MbgQ3bjhHgXLVVoWAklwwCSIZIVGNUCnhfOh6I5s/1nSKLZCwyZVDJhFiMRvmz4ocxk77bOhzZh6Q9mRoevUzjYZzeaxLHbCTxl32DthtHjZ3t3ugLMvmwnqyPhF44vIoZFUq7fbgUM+I5NnCRZ4pmTKo8eVmhETTVlKqT1DgqlcaiqjPLdhwjzbMstnN29lqO+Q3Mqtt+Ph259+k45vFMpyLX8XSi19GK17BVNkD0nVIvTaBBSUwHY3M+OKbRwCloRgpspOZ1BMndp1BzUJqbViq3BWxfTD8KCl51p1yQlmp+jTWgwCLWYjmqcdw34lTgJviyu/8JlrpMnzQ+b2EF3qIag0giAAn1BVAtuQFCr9Azs+YSJEiIWK9GIgaWCvrwNmnET31k1hwGvCdnpjdBsEUUGpduphJmI29TWWx+6Wqp7Jz5/NQurqjF5HICcZgt9+LO309+gbqYSIb/YiReSRkiJSTI9Yfpdoedjs5eikjPpMBz0DOV4MPL3AR+I6Izkv2lgt0mkmUks8DfxInMUpD+xkdawO+TNQpIl3OFIhVMlz9bu2/jttnBHc0FEMK7pucYW12BGSI0OWwxxytkEiytwBV4m7cEHIeo26WibwNwJMdl2HIejPwRCAZ+Kx+1P+JJZ6x6FEu1MAaiNFbeZOMLRNBFtOhooMv+MkQ0GkdZURQJ3t9hsFT6Pl/a6YR/i876vwD/qFD8HTAB3Cvmr9elie7a/Fbk4V9+TZLsStQJiiRUvlHUguuS4VtTvRMLajLuwVPTOe4iDUELpwZO9vu8HGuzlTbzRyb5E6qyYx+ckMicErg3unPWrmK6d6buPKN30O4dAVH/QyIVwBW3nGbGagWEg/PpENkRRJakt3BW06KaYnMqow4mUVRZlpNJWhqgV3uw/ECFF6EJKgjDpqoHT2J5tmH4cw/hGJ1Dd7F7+D6138f9XgBIasA3VwWxagWwKm1hM8kFxVQRp82EmGNTJVgOMntyUpYpjmc5jSuxDW03vPTqJ9/QiJI/P5uwkVVx2+YdGvHktE1s0DIWBAImGpDOUsFQ2+l33c6Pvv9c2qMa2aAfh8N+DjSO76HNGek1hMbNAYCu12g16VlDvtxmHNluVc7+SnfTNkJcpU8H37ogbUC1k6RYCmgf58iY5Et46PJr5WgMYBuSuV8VbmQ9FJgssiM4ghX0Eauhu9zkFacYAY0nTeIlA24Z/b+/X7/aCVikeRIixwlpQa4jctVA1yAFVN4hvukKbTBszsueNLUnFbXKb3BACgjN6HcMLsZ0ofBpu+EM1kq8dyX/RU/p6k78Vbkr3jRiY4BeOL8HXn+8zPN6MmJLnlATt7hanNA7uawmXesB9bS8uO9bvyFycCTNlciTnb3ljP8bYCS6J7Y1UEdyPvEWZJpnKzPIdArbU4q1b9Vd3qD/5adWiV0P5rGG3Ro9ZyNk6zlTN3Kz6hoYya+iivf/iLcaz/ACS+Gk7SBomtnPWN9YstkLKuYoFOJ4wSd6g5sFxcNxcv/6H/HdBq1l9wIWekj96jlE8BxQ8R+DbPnH0d04gzQnEOSB1hBC614Db2v/ibaL34Z814KD5ksZOQiRaGDsFGHsL7LEhlnby7SzLWZ0nlHZBR62iB/mvxx2fH2vCY6U2dw5AM/hq5/HN1gBrkY4/YbrzrbEpLgf2lUSZ8xilGq+amAp34Vlk7+t9Lvulgqx+0g/xz0weaSBco+yoUn4zo+PILxDOh0eoh7GXJGLZ1QqzhHGE47+Te/PyypJeQgoi5RoJDGgiUah0gk2br3GB6c8OFMLQUDz1JLYUr2JfUsYSumGtXzbijI1H9Xq+/6uIlHvYY1xt1sU1SIbAPb6yArcuRpgZSpOhbCSsrL6ihpJM2OiUb5CHzssz0a4bt5my1BXIGQCmhKRaJE6Zl+NeKi5vf6zSPgidV2VBtn2o/RJ06hBH7kPVFkRuRPJoUAw+CJYHOuVQsdhxP03X1M2nN3d+8c3t2WPbDeK//zTtz7R5PtXAqt6BGQxMU+kCot2clxZ2roOro4alOEMiBEaSpum8yRKQU3M+HNR63/xGucZECdNNcf/YW92m14UxjRmUYX7Te+h96bLyJYvoJmbw31IJNqu26ZIJPKJxNsEvCoRrQ502YikRcbLShtKKNLEpFjX/oBeoWHtAyRugEQthC1ZjF95CRax04As0eRFDX0nBrilKnASHzn5rIVrPzhJxFd/y6c9ppMtMpkKuEHJaJGBD8KUXgOUkY0AAT0uBO+Bf/FdFBX+jdFU9ripD34rRa6CeCdfie8J/4clmsnkTAa1ufgEsyQl+HAk7ykSf3Yv1seW9XvS1asyVJPB/k17wtsbnETBDRm/ZdPJCnQaWdImK8l5xDeULXfTiJONqUqz1ueGm0mB3TpEVhrcIFUiY0MzehrZBlb1RdRcMeoibW+/bs/VFu97+abZFoy2WmmO5NEwagqfXtaFSvPJd9NFkqoQe9gP2AjO2OAJwF2WgBiOWD6cmsHD35vgdtw96jCuEaramGAIHAEfFGMlLMII1I06Z7s0PviHCHeek6JMAg+PlUPvjjZdff/2bfhadz/N33Ywsl7YLWb/9+9JPkPJgVPfLmzvERecBcUGqI3kHLhLPjia1ulAKt6mCdXq68GAiZbVSjZU/tZuso5O+mN2/GicNoJObe2S3Qvvozkrdfht5cQmpRkmqcomQcxx4CmxTLyUJAkCdouJQe4QycxWHb0nNRDlEGIxuwx+M1phFPHELXmUYQ1ZA6QlAC3hmKhZ6r5alwkukB9+RXk3/kVNFdfQdxeF8BW5PQ8KyV76tV8BI0AAa9Fgj/PZ3hJ5mGt5uKunFGlzI2Ec+O7GdysB78sseIfx/Sf+U9x2T+LMiIAAzKzxvhMM3DcNWyiBHJDIpcFqgKkJRK5k8G7Vz5jojmb3a5Q0AogTYCYYvaVuIBWLfZVNQaRooHf89Z/l8VZMsySae4/q4ZiZ4EUf1/FQ5aWx/df3u8KdcvS8/j76vmbCPlPPLKjvsKjF7Rtlr5LgSTW++C98r5jbgY0iy6pR0mLma2GxPOEq6mVpMOHecC3eYKZtuxX+ZHrR8xbFWUd0eManSYltuSUiEIXUS1EJJJeFYmFTUHqzruVvC7Z/ErmgBGtnOnXX55tRj+/86sczE8ezj0Hc9z2vNUrnfxbcZq8Z1LwVBaMsoRS9cWJbK0LvHUNeOPNK7h67YZW8wjisWa4BvWYaivlywwmJiUWD6fipLP6Bq4yjVf6byevgEZDhku3q4hta4mDraQPrCZMigKtwEHQXUSUrKJOocy0qwsYK6XMvVkxPm09ieSWQG9D9RrWl5mdO1U/gOtF6BGYejUUXl2iT7RNSQiGCK6YMiP5PC9QywM0iw5mirdxoXYJT4XfxUx+Ce3lNdC53skc4aykngcndBE2Q4S1SH4vFCSBYspB41gViITsnrkF0iJFFDjwki78MkYXx/BK42l8a2kWa+55dNxppCylZsUVUiHHh5LJ9ZE5gVQV5p4a6HqsSpSolII0qSi8icTEzfr/rjjPPskmnVX0F1NTUZWnmuIhmYi9lRlAIp5yk0XsCrcACdOiM9WPjmydjtIUlCn3Fz6Q2on0Nzy2Eq2yoPf1iYaq4oZ5XWNPhiLlsMkxgiRtG6Rmg3pUnodarSFinu968oREdwRMGa86hxsakWvgO6nz1zB4sn20Petd/AQqqTnbz7ZN5FxVNZyqNlDKbVJQwz1YvRGiHjHlx4ihVglO+gxsBE8S0bo+16rd9ZIFO1k5xn42D0+8e3tgYbW3XAAzk3KeOMHkRSB7NUqifPnrC3j51UtwQkZWPK3MkTyelqrL+sztFzUYPQ95xqiICgHKIkFgUDAi48rfhe8huX2tCuPnMtE70UmwyDL49FyjNQXJn6J0bLgQdhK/2eKs+0qzkN/aT4KCRAibOaJSgUVY9FRxWfezfVFQZScoOVVL+hkJokSBVhsKh0F6UdMHyt3S/+dnCWRymJ9GaoCLnuunsqJ6eQ2zWMPU+rP4yPk2zhXfxEx+GVmcoYxzFES18JHXGhSUINbF9PyMso9l9fBV8E/sNEKUJUEaSeaFGAaTv1KmGWqEWcERvJmfxEu9U3hp9UGshGex7hKURSjSDvwyw3QYodfuofTryB0HhcuFIJPSfBFMNPddGh7URj0t5Und/b+3C7EFFMNcIFsarzOR3VQIs8xMTgP+2K3OVjaKu5ky+vbXUm0vqaTsf/hmPKDKfW0lL7D9l274hHzjTfWitvpeVi/2UI9yPHD+OB57uCHcvho5XFIskarQp3AqFTzpRsjMQ4LatgdPtsGWcD56A1tGzoxkgeo6UTquQBi5aNS5qVIhKpFhoJDcBIcoiQkaIwi2QhkF3Lw+NzfnLE9w6X1/6iF42vdDtD8beH21p6//hKXOWuIbChfm9//oCq4uJehSODMMEKfcGTHiRINSQgqzW3Yp+JcJMKqFLHXXqhfZhYnmI21M9Hes4CFg4iJiK2Pk7ybN5RkXeevhNcQjkFJe84rstr6MCeXnjNKIMSh1qxLGlAzosbpW1Ocp4XOSc3LZ5asKgAKhQkCEJ1wh7ngFXEiERkGd5bBwnMSHUOQA9L/lKm5Po1VFhJniBs5k38IHTy7iJL6LqeIakAdweinylRWpzsrDpqRUfddFs9UA6qGGMxhx4iRK8ESSjZQGUe8mBa1buHjQCNihzYzXwmrRwqXsPL6x9CgulWfRrs0i8UJkOWNjJWqEuxn1rCLRfdJ4WyFRKeF9lXVllkjhwLiE4f35bu28VaPApwqKtM82luJXVdEN8N8u171VgybReDOpQrMdMt+wFditNmCzJWszqvdWkeLq70fsSjb0g22PxZnV7+aGLQbSJRyZD/HoQ6dx31EXDQb40lyq2zQqZ0nZuw2eFNQNg2MOeQXs9d8LcpFyAU/NhlYxc6fjMtcolbnjH1XwJDiU8494FIZ3Pe/pEDyN/9zcs2eWZTl1Yy1eZaLfiuSN2xmMLGWFj9d/AHz2D56DEx1DTG0j35M4Cz2hAr8m0gUaGcplMWbEKpOFWqNJakyrHlACgEz5sDXeJLGTQI1lxmo/QRuUBKwO0aJjrw+0BIiNVK7cnF0zHumSqUAKYIrdigAjrR5U4cJAxC9Z5cMWMhrDCFXhqrI2o1aMTtm0pUzRsvNT8KQ7+gq3oa80baJqpoJNNWEIu3xMp2/iXeGzeGr2Eo4Xb4BSCn7ZRMny7PYK0l4XJSNEhYNa7sGJ6iiPHAVbFIn7O1NojJqlcDz61hUAbeUJgBlJK5ncC1G4gZBtl91z+PrqY/he+wRWmqew5hCYlQg5u/fWOQEjK1kpqECPUS1fIk/snyp4mmwBGPfZ3RfnOSZycLMqtCq4lM/ZBXby6V/NjcfvCY0cWvA7AE8C7isit4Nv2CzVOG6E0aaZzdU3gPCRyNBI6pDlEGXBd2QdZ07M4H3vuQ9NykEkJNF7SNMYDiOyxvJoNPIkpro7Zu2Z+9406lYBeSPgSTeJmQKamodmI1AeqVWCn0AiVaH3IPLEf0t5S5EhdP1/MD0V/eL4T8b+P3Pyt2f/3+NhC3e5BzpJ+cF2L/6Khu0n5E2UkozB5//1FVy6WiDzj2CNaSIvF04OS6l9RisYbcgpSJdqKbMwTXXSJUBiiFzTcCmStCcgKooiiU5JGo8LsMsIFrOBDLl7yAuSrZUzQO6FFbvj7k3KgX2m/UaiGqO6UBOsHCRGB7mCo9zNhH+koEgjSlRTV+sSAhxqYHEnS5ClkacNlYLWoNPsAGUnWBn7wecrqsIMt3uupDLn0+/jY7Mv4OHg+5gtryGiVUzRlDak8Rri7jryPEVQuKhlNfT8WVyuH0NjZgqnyyU46SoKAriI+ZgOSvHoC3R7L19OFXICohKBU6ITnMIr6Tvw3Nox/MA5hVXvKBKvIS12kg6iwEfKCKIpB2dUTUBkyfhc09jTaETu3jz6tWoDeYqhjqiCEvuHzdJ74/WevIb9vNF4adLS2i+NKGP3gcaE88vN72yjsbM+fFugwaF3n7KgOSLaJJGr6CX40Y8+jJk6kMcET4wXs4iCUiEaNe+nkMntk6rhCcGTgL2RtO0W4EkATeSi1YwQMDq2S+BJuJm8P7OJFUBIzqKDP52drr9/vCfrYJx1CJ4Oxjjtq1auddP/upfmf3/SyJMFAWSz/LN//ipWulNYTepwQhKcSTRmZChAkRZw6OfEyh6++A4jQxRaceH5kUakCvVsEnaTgCIFU0EQIMlozsmZ3hflX9EGZAqQAn5JV0p2qcuSGy4UU4WMUiV5hsBnWqySnqwoXfe1WMbcefN8VpWJCIBD8NRPTimnhzo8svnlh0jIruzShZitlgjDOk/6Svdd3U3Cyz5A1d/LOlEw0sPJr4MT6Sv4iWPfxbniRdSxJimyPKvDEY2oHN3eCoruEjxGxIojWMAZPIfzmJpv4fHaq5gv35YFw/dKOEzxsW8DIj2WKLH9FPSsCRBmu2NvHove/Xi5ewLPrJ/EQnAecXAEceagJlA2R8bUpFFQp5q2+P8RcDskpLvwxLx2zAHYV2/VuI2pgvuNaTvLselffTRCJZGrcdOeroAAeeK28IS82e/7tSCV8206eZirtpmI/CjXa5z+MzZCm3KeNrveCP9JChyoIp4g79zAJz76BE7N81HP4bkHa2CGAAAgAElEQVS5zFV0SrDgSQ2wlfM0DJ4GG8HBt27cGunfKhGoPniyEbKRQpl+FS6rBDJpT6tZQ43ATqQFCpEumOTo40lTFWjBU+AgnZtmTv/uPQ7B0907trftzhbbvW/mOZ6eNPIkysJBgKV14LP/6k1cXaqhnTfgN5qIC0YtcgTwQQsI7vNoT5IXXRSyEEsICUkewhM/BxIWSYJkmo9E8gS9XkdScSJmx5Jal2CqjjQvkWXkQ3nwCUpKjU5xome0idcjeKKEgnKyhlMdw7V6+q9b0cep6uQowZsaSxXipliOMGLji30FxSHVjkTTcJIqMbY25ElZ5oaOh+5yhd9UiQxuRixlm3l/ESf6dB3nndfw40eexfH0BdScnkpBZ6yErKEIXMTJGtL2DSR5hHZxDm8WD+B55zF4UYgnai/jweZVzDrL8NIVODlTqQp0kRM8UcyT/6Y3Hv+QIXUjJM48rpRn8eWls7iI+9ENTqOX+ah5Cl4Lz4g4mjQkSfW8l1h+Tz0ordYap//tOBzonxb4CCgylab9N9+Uw4+mxfqfNf5oY4OnrYM0O5t89L2Spd8o81cNiQvxYhuY6dprqujmboCnfknFSHN3RlwX+6Q8RyNyUXQX8NEPPoSzx3RDVBYJAq9ERqspE3naHDxZfYfR7xwHPBlwZQFyhfMk4MkrMdWsSQRKATPfoHGBs3bZVuCJs+7cdD1yRDH37jwOwdPdOa639a6ur7VzlJL7mojzpAoEHtY6Ln77d9/AwtoUMn8WcQn0inWEgYu810PND+DlOYoshhekqDdIAi/RSx0kWZ0mEGYiyFDkiQhvhj7EjZzRpyiqY32th3Y3Rhg1RBohTRlV8lBmbUndBWEI3+fvU3S7sUwpUVST6LaBR33rBQUi+uqQqC1VfOPo5IjkgIrpSHmzkL1VCNMtAgFApETlJIm7qZaEi1WLC49Ebll61BZFJzJNQ1jQNBqTEPClK5VprwrbRVQOT9bxcHQRH596RsCTR84STX9FAtoFInrZxeh1F7GYT+MHeAIvJxdwJXyngJ1T3hU83nobj3svYja/orIDTKMWDjxTiaOA10VJNruTazq19LES3I+vdZ7EC+0zWMQZ5N40XOMZlotCOg2h2eNkZsWiMB67yoXyyU2fRKdonHHbif7RHbuujUTYqbyaRmd/b0Yqr656k00VqvY+/mGtd6QIoC92qxweed43aFeN2LXsmDO0eRuHmr+Te6mk7iRy7pItmSJ02vjQ02ck8iT1r7LRI+8vvEXwtFV/Gmq9HWZuoAwA0lriEfBsIoGMLLO6jnQG1yvQakTCfbJed2L9MsGxGXiSQh2SD2qNR2ZqzisTXH5fn3oInvb18Oy/xpVlOX19rbPCqI+SEcd/hHhqL0nQmmvil/6vV7CWzKDwpqWay/MZ+YkR0YetTOEkMRo14JFHTuLRR1WU78YS8Ed/soi1NrWGXAFLedpFUXRw7uw8HnushSPzGph56SXgxRevIc6oG+QjSWk14sHLlnHm1BE8/kQdJ+4DFq4Dz303xuXLS2JnInIAXPAJYGzQnCkzsZDhqs2IEcHP5ipQN/u9iD9aY1T1Ze+nQUgWp2aPiESyulBsSaxJLtMlyoeyO0cL8AREbcYTMQuR/TxBHwEO02wNJ0G9t4wnm2/j/c1ncDR/GQ4lDDKmyAKpHkIYSHgn6y3hbRzDt/FBPN+7H+3oUXRTH41sCRfCK3g6ehnno7dQwwrcvCP9ElCTiuqdRSoiDNp1TMWmEi3MamfwsvMkvnbtCC6WjyKvnUba7YiERCzkfo1QEDyBhsLSbgWXtoR7nP4ft0Zrv5032P5X+UwVvtMoKOi/s5Pyn5hu3qTia4fTlkoVbM2ZtBEm+9wPppqNJf7jbF4GfM1q2my7SMygvXbzF3dWMNPI8MF3n8bxaaAeAHUPEvmm3tog8qQpepk2KtHSQYpS394tYJ7ZINmdUhU8VROvw9FHC57IF2Ukv1kPBTyRIyp7rQnBk20rI9i2UplAzXMcqpr/XKvu/787fBwO3MfGX/kO3K0eNng3eqDdy/7Nbpr/Ti4k5klNJXWhj0sPv/7pK1jo1kXAkek1h3IFBlgEfgk362BuusCPf+I4aiHVfjN4gY+XLwFf/NJbiII5xF2GyjO4/hp+7EfPC3CSkn0WfSXAt76T4XsvL6AMp9CjDpTbw7S3hn/j42cxf5RK51q5242Bz3/+EjpJTexF6DySe0ybMTrEiS+AlzV1d+x2pQJu3LTRsAhmRWlZBss47Y2I+VmOyVbLzlbT//DnjaQBYrSwjunO2/ihY2t42P06Zoo3ENY8ZL0YPvfRUjFHLSeWYXdxI7yAT68/jdfwGNJyFh7TekWKRnoV97tX8PjUAi6EFzGdvwUnW0Ng5eEljFcYvz71KmRqsPQaWG6exAu9M/jS4mNo1x5D0aW4I0U2lXAroqJujtTvSq9EaQRHRDQp9HkPp+1krd2uaGP0idju8zufKbaDGttd6WYt2ayGTpGHEaWtXHwcuvp2bdvu73rvnKdi+OUSPvL+C7hvTiViPYr/svLUSBWMRuhsxG2779jZ32+e4lPbFL7C7LcUc/MteWJYhTcp52kDYd00WCp/neIfHZlq/M2d3cPB+9QheDp4Y7anLV7pJr+RpMXPcumtKttO0qheGeDXPnMFi506EkdNTN2Uka1AdkZ5FqMRFXjo3DT+7IcjZDFtEVZQn5rBQgf4f371RcxOn0eWMjzdRq3WwV/82fMiNxSUMWpBJBmor38zxfdeWUTqt9ClcJzTw2zYwV/4ybMidUQFba7TzSbwG//fZSy36QnXQkaNIr8rpG0hyBYR/KylC7pH8ERgdfBiH0z5uWWK6WIJR+M38L5j67jgfAfN4iL8yEHO1GZZA1hxSLkBMfkq8YZzAZ/uvhdvuI/ALSl7ycpAB0HWQStfxBn/Gh5sXJII1FHvOoL0BlwOmmQWhPFvjAtNtZPnIAk8vF6cwZ/23otX108jc48id2k+rGlIRuAyAU+sOgQacSSVXomnkbmD2P+3Hqs8vM/9Nc6qgk9/SQ8L+MgHHlTwROBAYCL8Q+M12dfcUri4u+CJV9waQN0cPPFtGh8CW+6Z1fuTzSDFd2WPlP7ekanmj02yNuzncw/B034enX3YtuV23Emyos6XRfSSJvJG0pe2V0b4td96E4udhoInmm2mzMsbuYC0i8DJcfJYDR97/xxmqYtZAJ0UeP1t4EtfeQ2BO4c0pWo4zTBX8Yk/ewEnjwNpB5Lu67aBb327i9curSIN6mhniYjcHauX+JEPn0GzpaCp0wY6PeCzn/0+CncW3SKU6EbhMV1EEUpyjnz4WUNL5j1ycJi6G2fvu9ne+k5eR9MH0/kCTmUv430n1nAufxHN/LJwyyQUj9BkJhkpCtGNpvB89yT+MHkal4MHkBHg5D7qmYtaziq7NrxiCfO1Di60ruKp6AXMFm/AA3+fISx8uCB/ijtfdatn2C5HD0v+fXgVT+GrV+Zxvf4Euu5x+BnrIlPpZ1q9iOZT6SHMyQsjJUsjggez//d6/A+/f7LnhjFQD17JNNUCPvL+h03kKYMrLgdV8MR9wCDdOEhXjg9chpeH7cGTQ1kWZP3IE6t3TW3u2CvNTcETsteOTDceHPvi+/zEQ/C0zwdoPzWvXZanknZ6OckyEX+zKt2TtbFQ8PSZS1js1vqRJ0fUqNXxneFv8mMCJ8F7Hj+DRx5wUYuAG4vAF772JuKihm6bi6ovlSR5torjRz28+8n7cOoEEHeAyxeB7zx3BYvrBZy6grTAd1DPuzg6G+HDHzkhoW1Se/74S2/j7RsZ2l0PZdCUtFDhsmiEogoMyRM8kRbKlJGKW042Ce/VIsYNa4Dp/CoulM/h/ceXcTp7HY3kLTheV8y6ckaVMuVXZXkDN+rn8c3VOXw7ewduhPcj9+rIshL1pETdEwEZpBktZmIc897CO6IX8VDrCo5H1xDEC/B6GWpuKFFFykdorRWZUD30oiNY8B7EV64fwbPOB7DqnUeUKCE399eQi1cYtcdJIFfOB1Mmh+Bpr56fe/17DXiSyBPTdluBJ90Q9TlbIixqEpZDWk2TzKQ7A09M280fmTKJ3tsNnvKVI9P12Unuaj+fewie9vPo7LO2rffy/yJO0n9IQcXdAU+atumVLn7tM9cVPJFXxIgWJY2oi+KpMSY3bUW8jqkAaEQ+fC9AJ07QzXMhdmcZgVNTRDEpKMlIx3STekS5KGLHXRedpIBXa4GleOtZT0LrtYLU4wxhmGFquoaVRXLha+h0PSCcQi4K10wbqZ4SK+IYfSKhW2UBqjvKg5VWkarBMsRsfhHvcJ/B+47ewInkDdSy60LMpr1K7kRwc4qIuujkR/FK7Z34xso83izPYt07yQSaZPWcMobnlkYUs4RP0mi+gil/RcDT07XncR/egE8OlFTxUceKIX4+5Kz4cZD5dax6LbxaPIrPL/0QbriPICy4s09Qeh1VXy/roIAFDYO5IPllaixtDl7a9DBtd7Del43jpelkDxTlJXh6BCfmSRXI4Ihw77ApsN6tAk5b6KD2KrsRfdo5eJqbn5KN4h2IPGF+qu46omp89x2H4OnuG9Pbdker3eSNXpKfly8QQ9tJjwp4+vQCFrvU/TH2KUwBiW1ICZLTWXXnU9qSFVoZIw6B2LN4tQCdXlckCKjfxGhVziq9EOiur2G21USZ0oqFek0+ENATLkfq5Qip59TLEIreZIIs6aDVaiGJKdAZoPS0Mo9VcVpmr27pVLpWDrT1ipu0H/bmfLUS9nGsuISn/W/g6ZkrmEsvIipXgILgyRO+F+UE3MzFsnMOXy2fxjPt41h3jyN2plGmNSHuF24HWRkL2AzcAIFYzxAUZTiCS3jKfxaPTb2F4/7bEoFyY5o70w9P/GjETDijBIGTYLH+JD5//Wm8kT6C3GmJGKZGmDgMFMdku9QTkCKZhla/N514+K33dA/sBDxJ4YfgKJVeEIqetUuyc8vEvXhz8CQzVT9td0fB012r9XQIniZ+aO+NC5RlWV/pJOQ7KVHcpYaP+e8Ju0AI45++isVuoxJ50mtTnJGRp7Jw4eYlPEr/+yHKIkCcJCJp4LgFPN9HN6GOUw1JGiNgWpGWKyl93mi3EojaeFakSCjYKObCBXw3REjAlcWiaE218ThmSb2PqFZHUqiujBz9yFPVM461NbtXvTRhV97S6WQ0paWPU7iMD/lfwzsbP8BUfgmB21aBTLqui4p5gDIN8Jb/GH5v/Wm8nJxDWW8gTQM4WV36DH4XedHTZ4LVkl5dwG6QxwjiZcw5q3io8RaeqL+AE85FBMWqSFBQ8oJ79xIRZTMBbxXt8BxeWH8az62dw1vO/Vjzp43xMflmBkOJH6BRZD+cxW5p3A8/vJs9wLTyIG23WeRJML+WyPaBvqTtKsUQk7doc/Ak1Ac6LhjwpGm76TsZeZpyHGd98vvbf1c4nHb235jsyxZ1svJn4l78KYInqnDLbmpi8KRWBb2ibqrtmkhBPRJf7Fiorp0y4iMed75IFzhxJpVxrlNTZXFRB09EJs6jGWeeiA0LU3WkGntOiJKl9hRqdEukeU/0C4LIR5IkcGnzkWWoUTgKVB5Xpe9Go4HV9jo8P+iDJxVqVN4Tf+p0SHPeAwqeHFcknM65l/Fx76t4ovYaovwS/CAHMpLNOM4ZSreO9WIKb4Xvwu9ce1KUwMNmKP3nFZQMYAYuhkPJBvp1Oa6kUtlxQZqgSZ/AIsNMfhnvqL+Ix2avYd57G26H/nkcF7VgyZ0EQdjBet7CuvdOfOP6CXy3fBKL/mmNPomdDceVfU/yeIFC7FsOj8Me2Ise0OIFz+kiKJfwoQ8o58njHCZpOwIanRtsek7nEHUJUBcAnU0mP/YnePKm6vOzjrM0+f3tvyvsxqjtv7s6bNGu98BKL/1WlqTvyaU6ijICNNad1BuJ4IkmwA380392GTc6dDQTQRK4hfKJCo+mueqdxYdV0jSya1P7Ei1gIdBKRW9JVYq1hFiEFamQLRwDow9jVHl1Mhuocstn7fwjf6NGiyHEVoRAVYJOq1YUPB3cyJPcgOvgaPt5/IWjL+B88RxCznPC76or1yzrAY15vJWdwLNr5/Dt7AO46pwWkrzrqdee9FtfNJTVbwoqyTiXaKHElRL4+QqazhLOhG/hsdbrOB8to9ZZRK2IQYNYXpNDm5Uh4mwKl8sH8YWVJ3DFu4DYp5K8hzJ14TPySYkCmgQzAnpAweuuv6SHF7zzPZA7iIICXr6AD33gAZyc5fyQIhTeZkaauHA43YA+nCUC15NMtXpZu1jtcHu4G8vw1mk7KbgRL7tU3BRm50gYpwOAiD1NxLnaptoOwVT92LTj3LjzA3P7v3E3Ru32t/LwG/a0B5bKctbpJEvkFA3pefQJkOM2j1MLzV8b+NVPXcZSr4GCk4vrosiYVmPqiBVtg6oeNYLlO89IESMaBEn0hmMKKJFyYKPhKwu6Kwa6Wu1irUlsa1U1XD3gFGSZw4AnJXLaqJIKNSq/Ru1UBuDrYEaexKDUK3Gi9zx+ZvYZnMtfAIo1ueXCrck4IO8ijY7h5eQBPLd+Ft8vHseqdx9KV82MS1pXCZhVI2NdFdjXBKw0YebOnB5lKdwygYsEc94iLkRv4Kx3EQ94y2jlNxAUayjQhcNkn0c5Ax8L/gV8YflxvJLej2V3Ggin4ZShOLgXtIYm580lcfzwOOyBvegBiW3DKdpwshv46A8/hvuOcstAJiFtUSBUAU5YpBYI28GYl7MAg5uB5XVaQe0Gf3R/gqdoqn6y5ThX92J0bvd3HoKn293Dd8H11+L8F5M4/e+UI+2pWS41ephGmzBpEnguermHX/3UFVxdCyXSxAXRz3llAifLOdJ0DRN56uWkFikuq7Z40ODXycREVyJR1uvJRkSqkaWKka9YfQgas95QfWill7UAqmpDY7zhtPzYCD0ewHFmVSLydZwrXsLPzD+DU86r6mfnAClTdq6DACVWnRP4dvIOfHf9PlwrT6Pnz6OgxpUIjyvALMpoYJlCS5aCYIlJPxLuXZGbcMsegqyN0O0h8no4jst439RlnHLfwLyzAA9rKsipA4Il7zS+770Lz66exOvJcXT9eYl4iiWQKfUmnD08DntgL3pAotBCAO8i9FbxiT/zMM7fZ/yv6bko9ieDWjpuFNXD0tjSlD6W1kk5uDPgSRwSJPLUkkjUnYg81bz66WbTubIX43O7v/MQPN3uHr4Lrr+03mvHad6g0SujAuQ67RZ4QpGjm9Xwzz97BddXWbWlUgVBEQg4S6ntY93inVzK1iXVJzIBTNsFcGlcy2gRf18p/R2AIkF9msaTDZpjKl6oTm2NMW3N1uCVUA2iqnO8/m2zutuDWCjP9ELgtHGufAk/3vwGTuJNc3OsejNAOSmw4J3Ft9L34OX4JNrODFK/iTwPkOclfPGpYyKTMMukUq2EQFkgE04YgZgnC0eYd4VHlXoumsU1PB68igeCyzgdXMesuwI/61CTQq7Z84/iDed+PN8+hZfSB7DiHtUoIYUJHfLaBi/XQez/g16of6+3n09fnjF+1EU9bOOjH3oUZ45LQS+KmJIpDnzfU3akaJTpxo+HR7I4wj0BT7RnoeP5nQBPdb9+ptFwLt8Fy+CGWzgET3fjqO7iPa2n5Y/H3e7nSBT3glBTakUhViaiBD5R5En8j4SQ/MVvJFhNQsDLhSvg5Q5K8p48CmUOogtcphlhUn2lAadpWElE3eT7/Ke+Wa4aCA8DIi0hFlAkb8Pgu+w1bV7fdqtNXWqJvf52HGPSquHpXpxP8cmgXMHx7gt4d+8LmE/eUANfzxXbE8evoygaWK4/iu8FP4xLuA+FF6H06GXH3B455YxUMRJIFMU0qvaHcphIjKWsA4EOeXL8PTlstCPmAtLBVPctnHCu40R2EXO9NzDbfRMh1gEvQBbO4Vp0H674D+Fi+H4s+ydB2Ow7LshpL1LNFJITtxf9t9fjd/j9ezzuShmUuJFTLOHxR9X9oMZMcqrVwozOaqUd/z2otuOGj5u/xbU7l7bjpsVzC8zNN+U9dxkCu82cp8PI0y4uxoeXOlg9sNJOXoiz/B1auc4FUEUrdyPyJCTGPEHuTeGbL+Zo08+OJOQigV+qqjU1fcQfiuFxi1UkLeegUMEUIZcTxShxeQBoFECZtJ9N85jP2F2DNfRV8GRk7MhNMCCg/zmjhF0Y4bs+t/xgDedQa/0yQ91dxvHOS7iw8AeYyS8qInEZk6IZchPr2RTaU+/Ca1M/jEX/lAArJlDF37dfTMSqN720b7JuNFNmFJCaWB6BVi4hKuR+KbpZTGBQwLQVFGgUKwKiptdfxVz7Rcyk1xA6KTI/wHo0g5XaA7jefC8WvNNo5wHg1xCW1O4STvpASuIAj8Vh0w9uD4hcWdnBA2cb4sFZD0sUCe2fuAPxZJPHTYNuzQz3UgpiPCzdQc6TJNG9EnPzDZRU978D4OmQ83Rwn+vDlk/QA52k/EAv7n2VFXbWCFi5RINjksgTsQqrT5LCxTdfAtZ6jHaQgJwgFLfyALkhVgp4IlfALNJqFstfZErkZghCuARDjTOmstxhqcFsX6TO/Lf9vNBohrynFIjJ1xFMMebR51JRe0obcpBDtz56CNMrOBG/hrPXv4o5920AbZFyoGJD4s5gzTmN9el34uL001j0jivPjcCSBXmKWbUfpI9SkzZl/zCNp8BGnhhWxpmxEsRDzhz/XhqJgxJoZgs4Hb+B4/klzBZvwiV53YvQcWawHJ7DgncGV3ESXf+YRCtJ2d8NtsgEr8jhqfdwD3AKiClN5qSI/DYeujCLZpQh8kskvRiBH6IoFTzZ6JNgKMpzlIw8uVi+g9V2FMnUyFNDo8Z8kW9z5CmYqh+ddpyFu/ExOchz/904HvvqnpbX45eTvHiYPCceTNfxhReRTKl4K6V6ZJKD1Spp6uK575dYJ9EmyCT64bCyj+CFxrMy0SjwsQ9sH+yQ9CxhczWbHcgN2DQco0+2hYPH3RHTWwIy/Z0AMZEn0Pxd1fVcvt1UkVltFktYHq3gm6QvJjlXqVxqY2M2uapqXIF3er/6G37eRxdBcQ3Hktdx8q0v4YR7FbmzBs9zUeQOesFJXPcewfLMU3i78QjWMKUilWJPQyV4w+cwMpck80sFI9OsRWhSqwZgOYnqMxUccVYoKSGdKTxGolhDWcu6OJpdw/H8DRzPnkU9vYKAkCwD4uAI2rXTuOGex5JzAm13Dr2SAp1cnEzPGdK/2s4Mxno0vTXUzxM+v5OM2f44d2S3UQneVjlNW7V10gWk+nzqd2ycTyb9jtvVz/IOhYyAZvAoAnthHo2QzgUZ0jhBvV5HlquciUTr1QNbyNoCnhzHRJ5Gi1VMT5gN3s7bv3EshefJDQ+rlJ1cIk+zc3XhPMk0Th+sCY6tpArkHlHgaKs+4zjO6gRfsW9P3a/P5b7tsHulYatx+ee7cfIvJE23SUXTJBGnah9KBKkI8PwLMTpJoLpOTPVwt8aFWoQabdWbXRT7q+UALcliOfo4bw/sLEjStXazZJyd3vVvg4V6f0SebNpRo3DKMbIq3KxyK3xf+GmiepXlCATwOkhy6jRxgmvjSPx9PLT2x5hJXkdaUE6AnnE+VvwzuDL7EbwdPYZV7xRSF4gMONMonahj6nBKNV1FjZ1jYaJ9FtXqRKufFxkDKQjQqJWXF5jyHTjrizgZXUWz/ce4L7qOoLMmgDB3G4jdKXTcWaw7R6VtXe8Yui5NniPhYDENQmkEP/Dh+kCnZyqezJNRzejaZ3C/gN+9mVeGeYF2bHSjYiO1+nMjqNH3obrJuPV7UC23oWPou8x3VD7Q/z7zIupzuLcHZQhcrOOBczOYbvI11Ko2JeKRdqDFKoNDgQVB1VonBTV8ye8URwWo8wH/m2LETK9VD3u7A7oBQVhVJnZkDiscIzlC8eECzYaPRp3pRG46FcRNcvCtE2Bo516SwOTQezzWrNcdh0aZd99xCJ7uvjGd+I7KsnSXOsW1rMiPbAacZNKciCiuTbRAJC8DfO/5LnpxgMzjAqgWHzKJcNJhRMWoSos45hBImnTy3OoV2Oa6ZhabbPGYeKhkJ8sdbab5AOUYmVJo9i9nLaY8aZUSUuk70WnOrbnI0gQ1p4e59Pt4sPMnmEl+gDxPJdWQFxEW/PO4OPfDuBY8gJ4zJd1eoyUduUtS3ciUqRokj3OQP8aAYZ4BtTSHl2UIigJTztu4z/8WgtXncaoeoOisioKBH9aFsL6Wt7CIk1gLTmHFP4k4nJVIWbM1i9V2gtW1LqZmZuT5Gll7+s3sFwNsWjs5zt0cxHP0mRlE5sxC2gcmyiMcBPE2iQqZX9lo5q39VF/DSpDQPEoGmJsurT5d+xE8uW4Gp+zhwvkpzDQZkWf5BMFTrmKxAlCMpIk8eOqsQMjV7qRIWRzDTQ21DUSKQwEUgZTHXYBMlhas6j+HwJNMyBZADYMnh8UabokyS+F6JaYbAaI6P6++k05fymW855fzjX6z6uXJZthyuxQ8eY7kB+++Y7xZ7+7rh8M7qvTAYif+H7MUf4dplXsPPN0iGNvDna+m6BjBIXgyDu/caQpxWxcgCozWGj467RxFwSJ/V3gaTgA0/ALT6Vs4lr2GM8kLmE7f5hYYBWpY9k7ganAWV+oPYyk4jgJ1+a4op/CA6mlxcme5db/68BbfIkaeukWBwHcx5Tko2gRPLma8BdS7X8X902vIrl7CfJ0LgIOkt4YiS+HUZtALTmDBOYnL3mn83jdexJ98+euo12dw8tQ5PPDgI3jqPU+jF6diWrzZocM22a77Fm933328+ujqYmyWgz54GlSzbdX4fiTE6FSrHK2Vpb35z8E1qxFL+/6NrrejY6VtvcW39baMwSTgKU5KpEkJ6xnKNLSksykEK3ICJvJeKXghuOGWglcAACAASURBVOJhizTkX1uAJ5p6i2xwnsEPHAFPYY3vLW2uKJ0wmcjsZuBJmsNiIOTrJ6aaU7el0/fBRQ/B0z4YhP3UhPWkfHc37n67yF04npIaN1187trI0y1Ox3sInnSS0tRH5jo6mbIqsv8/hqBI4obsbh0vQC3SxS2JgTBdwIn8Eo7lF3EkfRPTxQpQUINpDlfCR/F2dBbXg+PouQ2JMLGSzueETvJ8qbY5k4Anabev/e3GGYLSQ0Rfw2QVn/yffgEn6ut46Ng8Ts62xFKCKYepBr89xOtX2/jOm6v46utreHORBtE1hLUmVlY7eO/7fxh/+a/8HKIoQiIleRuPQbriXgdQFqRUlPSNhv7m89JIGmnCyYupXntYTlDfiNv8wfIQh7+qkrqfsA2Tnj4ueGJEim9TLy7FjDwzYEkiUCaxZ4GSfV4tn7HaZzcFT7Q0EqXOFCHBUysEbTyLMkVZ0qdzspILgidyt2zkiZBJkR2vXf7g2HTj/kn7d7+efwie9uvI7EG7yrIMV9bjqymKWS6W8iIYztFoc+6etN2EHb1PwBOBDCM54qNsJAM4LXpuhvXOGsLpOeE+9To5GqGDuruOVv42jmc/wEz+Nhr5AurZOvwsx7p7Ai/X34+3ovvRCxrInRAhtbeY/hOjQSCl8rugnkkm3wJZ2UMtjJB2YkRhS6+ZA7/4X/6H8LIVuBk9ucQJWrzBqFLOFF7qNFAGTcQJDaEbSNMCR46exCd+5Mfwnh96n2iSEeDpQjTYmffTdWYnP5QymvBROHins7eHwdMw+f4md9T3kJwMfApTUVf/vsrIKNOpCtdGgRWfyb2OP00Cnvj+JCmQJLmYkrOKV8GIHhZbaqWxghTpLZPu1KKQm0SeCMJIf6AsSc3HVDOgbzqKnFIKPHOy8bORJ1H+l+nHphfFGPmLR1r1jx+892JnLT4ETzvrp3viUyud3u+naf4Jsm1Fm6RkePdujzxNOLR7CZ6GKspYtSahIPkfAzpcWFw3Rem7ovSd5gC5orWyjbDzOk54S5hJL6KWL8Av2/CLGLUsx5J/Hs83P4ar4QXR2eLEHRW5ENEd8qEcR9KETBcyNrkJ7XeHnVoIaZ3KUXEnRhC2BODFGfCp3/yn+M6zX0eeA54fYnb+KM6eO42zp+akiqmX+oh7KabrAeZnp3H/+QfhRzWUhYcwCuVemfGQooNKcmcAnrSUSReeW4w27vDuDsLHhsnGAyi1/aI6GrG69bu1URTliNulaOt03ChwEuwuw7e34zcJeLLWLEUOJBklQjKtai5LZGWBwHg3ygbCyqM41MBThU6yqm4GnqSOhEK1To56PUCr4cvzTvDkeeRaTQgBilxBnbXt4nxAsrv8LP+Po83af3LrT8bBOGPCnjsYN3nYyu17YK2b/rdZlv49UmXEpd68DLup6zTain1BGN9q4dzhpLLDj20/AGN/gqRelVKQttAo2Ug6SBaviOFFIdZ6Beo1D/Wii1r7TdzvXULYeQ1NpwMfHTFV9pxClLsXgwt4vvEjuBGekygQ03VhThmEAb+KCuR8TKhpam1sxrmFNM0Rhj58crYK7sBppsqQWYHl5RsoXQ+Negt+EKHIc7hFGyGFOssAWUrVe18qB32vpjBO5C0goEtwkYQ2NuIjO+ys1tr7MRyn53bznE2Wga3wyOhHJ8Et/co6XkQvPFSAUb12P8Ji79tGOHazH8a71tjgSZQCfLimQi0t9B0QsnhRIOPzbtJuspFlVEqkRsyG1oCnaqvtszzYJGh0kfpOjWaEZp2FODnKIoPvm4rm8W5bz9oCPHmKp/76fC38J5Ncfj+fewie9vPo3KG2rXezn0uz5Fdk8XG0yu12iGLe3eDp1uqMdLGwi8a4Pw1A4IRq9K7KsqJ35UBASS9P4dQDxO0efutXP4nZ3uv4u3/5g5gtrsIvO3CQiJ0KQXOOCAveBbxU/zAW/DMSwVLwpN+VORDrlszwTP3Mgqcx7oeRMR/o9YCQtnhUPRYFe7pbxAgbPlLm6EQwlVR38mITOARLZSBk2oS8jTBAEnMH7EkWkQsQs3UEUOrso/pXprfMIq3/0gqhcfv/oJ+390G3vuRFBThtWcFq5TFMqlGBwt4bc08CnsTc3KTpBDgZ6Q6hKRUFkoSpPFbfCU5R8GSpFA7f12H0ujl44ubCEfDUqLnI80zAEzct9Kec6DDgqZ+pkGi0A5+m4i4+PlUPvjjR9ffxyYfgaR8Pzp1o2mon/XBRFl+SnU6lwEV84yq599vRln0debI3PBKW6BM4Td/c7j7art9tmfkAPBGFGCV1Lkgulds78JoN/M6nP41v/8Fvo9F+Cb/0t/8dPDybohkAeWcFXtNHJy6Q1k7jenA/XnUeR7d5RiJPJPUGnLxp7cvKPvGTU10pP/MkPTjOwdP6yR8THbLX4iJC7SpSrERcwSrMiyee/o8Hq/409WSLG4anNE0p2m+p6tooKXfMpo9zu/vyHGokepQCMbZLjG7w0bb/07Tn6DGIFE1yUxxfjfwZyxJj3M2qTgt2GcEwIy3Pm75/2igCh8KJhoRgJ2nPuOdOBp5GNaCGW0Ed/qIo1c6I0hs5JF2dCWih6bY9bEdZmoWq2XLzlKQdNGoRWlM12R7J7z1W9JmU27g3bt46Xoe7Fm5mxPc0zxF4LsJWeNeqi7PLDsHTBA/OQT81Lssnu53kOcmb02tJQsNmIjXgyYKF23GvBwE8FUxXbQKU7O82X1xuR2/d5JoOp1aaJXMXPgyeSidBWAvRK4F//L/+Y1z63rdxqraKjz7g4W/8pU+gGS+gRlX3MkYZzuJifBS9I+/GG/lZrLmzqk5MvRkKXJYuMscTQAM3lgZ5eTC20F4V1tBM0CtziXK5UoXEFKGLghExdRTuB+r4Vxqr8qcFTyKXYBTGBz0lDogV8GRlhOwCo8Ka9/IhPSECp8O9YOcCWyp/O/pIAbJV97fq22rbI9icxe6SfyUziNWkKh7ZL8vnsygilHu7jI0Pnoyow6hQpdimGGK4gFqtpJVXkP/N9HaqBHOhWMixOXjynBx5EaNRr6HZjIQ4Lu+tpMlNf04wuHyDeB2Cp75pfJ6j5nuYa4V7OzAT3NdOTr2rb24nHXCvfiaOy8eTIn0+Se0LqCJn/X1MxYLldvXRvgBPW92cFcG8SYSpSuK8XX203XVtZEUEIQVAaJRGQAjdboIcSZpiqZvi0qVL+OVP/hKczjWciJbxd3/hJ/G+4wnmWhnKxWviIbfYejcu5WfRnXkEq6gLKZyLq19w0h2ADVJVRQ9ZREvHO/rgSb4jJ6Vd0oMkpfO6XDC0uK8U82dZaF0FRP3IkxHn25S4ZAUJB/rHA8FCs9jc65EnLt/M3EgcrhJxsuBp4+bJcpN0zCfhi0maeICJ+wBO9MsMj19fv4Gl0HhP2u09a2LwVGmeTjsDJX4xxHIoualm3Hyp2SdJXKLb7QoncHjTMBx5cqjl5OVoNmqoUS+NZHQqoLtaEDRp5Fz0nKQadgCeCKZqnvfKbCt45Pb2/N5e/RA87W3/78m399L0R3tx9ntpxpQHRdkGu+/Rl+mujzxtA55G71/7RycM9fYbHzxMOviyQ6fmElsk1W/cTpJxoODJoxZT2TYoqi4VlL/1Lz+DP/rDz6HurePJExn+4V/9cdSWX8LRmQiduIHrtXfjWvggVrzTWCp8lKEqvAcF1Yi5joXSbF9m8kK+c/ydv04/TN0UbjwAT0WAsqgpcJJyoRxUShaA6FJXRm1odNG4WeTBmh3atBC/TdN1dtXXxf9ehVCOPDeS+jH5HwnymUgPu3c4IrW7y4UAtwp4ktGx/pUGQNl3RDhA5h+q+2Q0zSTdu7fjd3vAk96scE/hiV+kBU/8GceZaENJCKkfcTX/LWlslsbSSzJBGHpoNkLUQgItiuVqT04KnOQaFfBkU7+0NKiF3ien6/4vTDrH7efzd/dt2M93etg26YF2L/9rSZb+bwyH5+QWGNPf6st0OwFTdRj2R+Rpi/KhkSo8CspJCkv+p8BJqJEyb0+mlTL+o8m9O1NXJHIzcqiRJ5EoEBsVhnFSRPUaltc6cP0ArWaAT/3Lz+F3P/cvcMS9gb/2k+/AT7/vDFq9ayjcGVwP34Gl4EFcc06i5zfFz44AzS8zeIWLwkSayIHizTMytVkJ+U7vifwWUSv3Ykk9SsSsiJCW5LJo15LPxfQgnxeS1Qm2PHqBVdbMTYsmNwVGtmzLtPAeBk9WZIKJMdURUkxCdWvBrNxXDaXEdnu5UE6bBa+SrB2NvBgzckniMU1nCdUahJHn5cCDp74/ZBXk6/PJVLxs1FwmLh0xGk6SAnFGkUsTOdoGPNXFzy5A4HI0tZKPopuSZhMO1PhHFTwp2tM21aLgL01Fzq+Pf+X9f+Zuvw37/47v4RaudrNfTtPk3xfQRBDgqWmsAKcRxfBRYvTt6LaDAJ60nHcQaVJhOa160bTd3u16dZfO6A8VxpUwTYDD3wtHiWMaOEgpcOl58L0QSwvLmDsyj69846v49G98UsyA/95f/Sm871Qk0Z1F/xwuJ8fQaT2EtjeFlP5XKBDlqXCRctTE7NShr53xRSMXZZyD1xNA5hRI/Vi88sRWpoyQF03VkXJ7cJEiyEmO9ZGymk7uU7kxtveHDE6lPRVGVbV91ouPC478ngBzvPaPc8/76Rx5TsSAu5CF1Pd9AeNSjWW5j2Zx3WAgO1rWNeaNKdnfgIZNLEb4THPcxfTZ4U/+ezDujJkfXPDEGxneeGnhZ4Xz5KmcgFY/A3FCw+tUxozjVZDDdBPw5CJBa6qOesDnndIHym3ljodzQm44UGMOn0SeZD7UslYBT3yWmr5/vl533hz3ugfhvEPwdBBGacI2lmXZXOsmX06z/CkCJ6bplHip1RHVYzeUw3fa3P0JnmQqqNRw607NVvlwYuD/xGyTC4ypAtvpPe/25yyAoGglD79kVMbAYdqyuFrOHPCDWYaaS/kCD90ixre+8TV86td/Bce8JfwP//FP4NzxKSynUyjnHsXb7mlcSwKEES2Fc0R07xXCOHlQnIiTvtTCKNl4p/fIBdljig5AHMQSffKlHjtAVrYk0uS5q/DLFEFG/SoPqUflewdBrunD3KXP3uAZ7relz3eSGb3SJF6H0S7tMEn/3aMHOWYtL0Pa66DIEnmuVTiRwosaaR2OPEmPDfXW5P3H69kd3GAjIgDJcSQ6XiJg7BO5w2clBNlxNGdkIcHebV0G3TB+2o43uZn3YqUqlOG1UiA+X19R1E8YfmLCWqrbCIhMRaoUjOimQMaFPEI/x9R0Dcy+50UqYFlmOBGR5YZk8siTXM+IKst86Lrp0SmawNzdxyF4urvHF91u+rE4F35TyB07UzecFBlxEuNJMxcqkBkQFfvVHiMRqcEOlFdjVEIrdag6LTtEQyfZmFIZTLp2t8nP8iokB7/wQhfdOEDhcjdUwHE5MQymaqZ0dEfGajLz2FqF6G3G0Jbzb/zYxpSd/oYTEr+PIWhCDy4kkJ0erUSCyIfPlIYNXuzhM1S1aZAJtYL7uLAkhkPOKZrsrKIXIwo8JNwhhgH+yf/+f+KZr3weJ7NL+Pm/+FN44l0fQt66D73WeZSNSNIEHDmCGurvMD2oJHIdBgVq4x1sO0U2xXuPlhGm4k4SjqUWMLBayEOMgPoIJRdQtYHgeTz462raUMBTf1j7LBnTQPsHjV4IFNgPq+943TfxWT4J+r0FJMuXkS5dhZN1+nY2xnyn/x32OeurXOsSvKEN6nXGN0h5lOTdaa/r7wmA5Z030hR2JAaipfaSlCFgqi5ARmoB/RWlHD4AvBpyRkXdFjqoIXNCeS5sZIpXYJqZ31mAgIvX0euq4rb+x24N/WTg6eZSBVLt61ObCejFOeKUcxEnHuUv6UaP86JRrWU6zlSYMt0dRg5arRp8t0SaxaK/xDe6yEqNXN0G8BS6zldmp8IPTfyA7vMLHIKnfT5AkzRvrZv+90ma/le2nLUfWjW5dMIdCbtSP8UoLSunhSsud3f0JypQ5pkKEIKaPuS98GVNZFHrLr6FVqMJtz6LtAyR06esLJCnXYRhCIpH0dlbDCgN6TN3MpRurEDL1d3ks8+soyib6KaZACfPhKvtpOpKmogtE9JL30PJejtteJCt8BynTt8B51JyOSRqZAToxPdMdkqqh1QywpTH8J0EvseweIaZ2SaadR+tqRC8HZ7L6iTBD/ZLd2sWnmSw7bkMLBoyrfRNpWNk2jSLhwJXYGm9wN/5W38Tb7/2PboH48IDj+BHfuLfwk//7J/rqwMYirXZ4e4uv9qCF2OZ18c91S617ba3KBDffECAkw2/VX9u15f7acy2a+tt+ntY5mjmK7jynT9A/uqX0SrWhEgkaTwDLeycIdwWpvhM5Mkrs/7zYDdBIrFaaPVuzyNnzUVNbH1UCoMbo9JpIGXUSCJKKbyiB2o5+YT2BEqkq5Nfxw2U4yDmRs9ltInXKxCiJ56GWeMCerVzaNcfRDuYR8+ro1vWkDiRRFkbxTrcIkeGKaSOK9w9HuTqWYCt0a3JH4TxwZOJMFVSd4P3lelsPtrUYwKoxB8nmWjxETypUCZr8XReVPCkMh+kFrB3WWl35GhD5nFGj4c2x/0I4gS7H/NcCgXEEMc9x0EQOH996i5WFq9MtbfpzTy87J71QByX74jz5A+yvDgpabpqTtq0ihMb/+IxvOMUyF1GWDR6xJ2/jTy5olxtXvLCge948JGhyNdQxisIko5qsURHUNZmkPqRpEREk4Vl5VmhatCFAU9ctL1SUjScM/KML3uIZ59dR1Y0kDBtw0lWeEWWk8F/kIeRwxW+jeb/S+6ibLjY3BcnRguoZFLn/UlFip4jNiC6KYXPaAfVrPnvMkUUAKGXSXn//EwNc7NqG+L6hUSaOCkVhfJBZBdbMercs8Ge4Iv5DOSeh4uXruNv/Gd/G71uYgxKE/xHP//v4d/9uT9vtJXSQSSO48hnR35yDCrcognacnjqne+BsOyila3i2jOfg//K72O2WGBCFFmZgclaiRDTIJybKGOtxvQZD79MdNMFRi8UpMvswQ0Iif1OTRfzXhc18m1cpp1S5IUPx4/k5SvLAn6YoaSKdurB4YsbKOGY4IlzV+oRknE+YIsyeE4XmVND27kPa/4pdKIHkDRPI24dQyc8hrZzAoXjI4IBT+WMprz4/loJDxN56pvqTtj1E4MnfZHMPK2NsWlldmZWlEjiQnSdGJHVuceAJ1bUSSBNtzjSh4y3UbvLKzA7U9PIlHyumlkwHaLfNlEPyDxIy5dSRTmdVm1uznGWJ7roATj5MPJ0AAbpVpq4nqT/c5Zkf4vhXk5tIkWwFXgSJV/z0gp4ktdwUMVEsMAUFnkzgkT+f/beBFqSs7wSvLFHZr58+6tX+64SWgoJSSAJgRbEZgxe2m673Z7V7Wn7jG087vbMsXH7YHOMPV7H7na3Pe3pPrS7bXAbsAYMAgStBQlhISRAKgmBdlQqqV7VW/LlEnvM3O+LyMz3VKWSXr5aXinznCKpUmZkxB8Rf9z/fve7NxHFgWeEyMNjiJfnJWcsDFPY/gSc0U0IjQpiUugUI6Yp3CJY1iZI6jJPOWJH6RGTel1YeOjhFsLMRUJgRQG0THAWYs7RhlGUyUzYBE2cyIuukZKJWi3clq3L1a0qLsk8K8BTGnNHcjguxZiJODXQPI5AcWKsik2bLNSrakrnEPOxxJlzcug58q6TXvbVnNp1/6x08lgWggiYOzKPX/zFX0Kj0RQtRJ5F+Ku//gg2TY9Kx14xin3lgcLeYoW2aN13cbjB0zgCA4MnFrgNBVMCrqRMrODazlOQnbJdE0mUIMxsWKYBn1q5PEYm+jkDbYbWWg783IctWp223GfUNyUMoWa6s5SNuRhLkdqcG2xkSRVh6iM2RhBXNiEY3Y5WbR8WvQNoubNITAtxxgBdlrHIbGnjQ9eXrAAd6xHvsh7gaXWGaAmeyNDFcaLgSRh/XTyWnzdo3UHLlJJJoh7DyOHbBlzXlDxLmWS7ZrGlTmP9wRMXqq5tPjsx4u86jZftObPpIXg6Z07FYDvSDPODSRLemSXZBEGTACYRG5YrmpVCz+7NV9C9KzQBBExFOY80usESmrTlx3By6k9aMNrHkLQXRUcD00FqV2FVJ5G6Iwi5GrVIwRuS28TVkK2mPdrtUZjjEZhRwEjX3IcfbqEVcmmoK96YQkjThOtUBYSxnKbi9oLOFudrZpn5yAtvo36LhW4XlqWP/SQhjc2Vke4BuXCuzCw7QZwE4oOydfMIxkYVaLHV3yUzxd+WSbcQ0PL7xeQl5Y11oP0HO/Nr/zbPQxDHIihtLKlY6N/96Z/jtttuk8n2+9/7bvzCz/20dMF1GwnkeirKurrkHXjluvYjGH5zkBEYHDwRANFhHnCzWBY9HauC1DThJXQFJ0hq6/1i1vTOT1viPSTRIpaDwPGYhAY3JksdwMg6UlfLzQpSSzWQZDW8jN2YGULSxYYDK7HVKDVP0DEqWHQ2Y7m6D+2Ri9Ee2YdFfzM6Rh1GqjG6BE+8julTJnNDIQMwKNjur22vYUBPG3gqWKc4ShHEzKMzYEqzj6VlTzLxXNwJeCoe5bSZQIqKZ6Fac1TTKkCxKO+VIEtkGeUsOTjzRGkH98P3nA+OVZwPrWEYN9xXhuBpw52ylTuc57nTiJPfTcPsl0i3s+bNLpXSAE2SuE9ylrv/XpgNqphSJz3ecAQxYoIo2hlTqGAragGtJdidZbhJB2YewPI9LEUpEteHXR8HnCpyxxe6PUyV2qdPCcNdXZbwcgt2SgPHHJGbIkgcPPFYA+0GwQwfzQnMLBa2KQ0DeXfcXDRUhlNVMXluIYKLhSZXoq5MzD3wVHbhGFKW4+KV79Q8MXOJ26MaPUvbyLCM8TEPs5snMTmh8pmwrZMyTeWylGVL6SCRd05c/J2UGyy8Zgalvc/mJWiYNuIsg2NbiGNxNsATTzyHR7/9iDxg3vOed50APPU9cIbg6WyevoF+e1DwxPs6MipSYvPTZWGSA7uCyPRgkvVhwSxrwLdoNGAgTnJEjg/Hc2EmkZg8po4vUTvVOILJ0rxj6WItNRGxvcymzjKFk0Vy33WkQ8yGm5tw8gSG1ZHst0VjCm17E3J3C9r1A3hh4go0/Z2I06o0s+hcx5ghFSdI00OpETqL4Gl192IvbkWlBnGaIaIhJjs32J0qvnzUneoBlPFD3cYHYfIy1HwHlWpBm3dLdnLEeuDrBJ74vOCzpuzaHnH87dWqcXigC3ODfHkInjbIiTrRbraC5H1hmn8sy7JqefGKILoI+Swzh052iARH2uZtwswcYVuoMNDONoIndkCx643eHVRDxEBnEfnyAtwoRtXKkCVNmDUPzTa9ejzYo5PInAqsCsXfKQzb0p68oq3fo79ImssfCkNDO0WYODj+fIaoQ7Ynh2Vm0lpLVqfq+cXKNUecm+gkNpqdDM12iFZsIrPrSMl/rWo5L5k1zjmOxr0hT9ldaEgHl4CivI2x8Rzbd0xhbNRAuw0Ruo/UKiJibbebcIvuxBI0CRiVGqAtGij93cFWbmf1EjSZH8Yxd0WU6jpahiFWpAM9ywLaCF0cowDtIXg6q+dsnX58YPBEITZqUp7z0oZcJ7FVE/CkcClFxc2RhU2YNHW0fSzZdYSZJSU626uiGVuwTRu1NEMWRwhYujMp+I5gETDR44saHrnP0h54SkWdBUBF7qE1hjivAKmLprcDx6avxfL4pVgytqJj1gozTpb/tGOiB55Wmq2uZWgHYZ5OCp6KigCtCeI4RsQpmdYRbLDJOXcWXn3FfWlQK8rFLWVjroGq78iCUzplxG28vH8La4R1BE+CxRgebhmvmZKdAtfha8ONwFKeT5pB/MkkzW6IU+qaSlakdMDWlcCpsosEPJnKrNDBWdrc6QpU3GjkoGB4qg/KQ5hJAwjmkXcacFLAdXIk2RJM20WSjCI1R7HYZtt5BePbZhFkkeiK8rQDMwxhpiFc6byJkOUBkLEMaCBLHcRBTUIhTCuGQQBlWYgiE4Y1hnZoYLGTY6ljoBVXEOYeYsvRbl3xqSy9kntMdAmeZK4UMauuPHl8WRLAs3PUagb27R8RYEAgRGAlE02hKGfJUSirojtRJ7pirE2CJ2KnUk+w4S4jfdglIarVKtLEQEJxP0slGVk6tjk78r5y8h2Cp414pk+0z4OCJ70vWHZjoHNHfiIxaG7Kcr1eNwnfLFNK4LHlYTEdQWCNYHx2M8a37wV2XQT4Y2pBwguvs4TsyFMInnoQ7ee/g4oZwM1j0TxxoRfKYsaCQ1FkzgUV2ScTpuHCzHLYbOc3RtGs78f8+Bvw/MRbMO9sLtiWoku2EL93/3HAEzoIeOoxTeVOFDKLwuohDFIBTwmlCVJRsHVu54KX8xVxkXjFUGCRwHUs0FHcd/l5aqRYRehb3JW+UusEnspgYMtgZcD7hbpv/emAw7lhvj4ETxvmVOmONjrxB9I0/TBvIPVLWaVl6usE62YNneQYlXlSh2U7tdSzp2CcxE+H5bDMEl2TQ1o+mAOiOSBtgz13/EJqRsIcGfkmRPEoHn3iKDLbwcErL4LrpYiCeZhRC3YUwUwjWHkMw0qQmR0pz1nUFCUuDHMGMCuIEYP2i/z9RjPDfCNDlFUQwZf3GCNITAdJ6SclcOal4Em8B4quejYDitWezVVmiDTtYHykis2bXYxz3hZfJ7UxkPZfAU8s99EPRSeekiaXTjPRHOigCt7asMwTKX7qwcgN8nxTZOoJ00idGQ0TKaiXV9f1uLzeyvcNzLptsHt/vXd3UPCklbDClLHwC6KlgFwuhoKpLHGEhQ7SFIupg5Htr8fo698IzEwKe4vlAGiFiJYTOL4HY3YKqJjA8gvA3Pdw/Gtfhh0toxIuw8gDpKRWeJ/ScZ5u+l5FrlUz5UIshU0zV84VVFUdMAAAIABJREFU9gReqFyEo7t+GEfd3cJO0/OJcUClZUov4nAwu4LTA55UI8rSJjVPxIoMCJblLRfMFOXbXJgW4CljXEsMzzXFUZydwzTFLK1odDLs95Ran/uXcy9/xzbMfLJecQwa471GXkPwtEFOdLMT3xyn6SeyLBtj51tZnqPn0OpOjf5DejnHcPVZymFwxcYVjJhBktImHe/JzSYNxx1gBEtI2s8iT47A9jJ0CHpsF5npoRXXcGy+hqe+FyCObVQcC1dfvh0eFmFFx2AnAVzDg+lV0V5uwHYNGG6EOGkiQRPVkc1otafQScbQTk0sBcDx5RCwfcQZBZ50hObNz3IRa3DMOSv6vwp/KlU5ldlQZVitIeAgitStwGJHYdKCZSa4YN8kqj5kkpHg2S4A6itR9Q1kb4x1AuoK0s8AcCr1a/2lWaHui1iNtV/C5bGqWLwXFaE6txODwiF4Wvt4n1vfHBw8qR8Ur6LY1HKQw2uSNgOFCCcPEtiVcRy3KqjuuBTV639MM0aOHEL70L1oNY9DnFhTWiKY0oVbmZzF1IErgd0HmEWCF+/4DGovPiRzEEwKx00ESRWGXRHALwsdNnT03/+5gzlnO54euw7Y+RYsBLRHGIVp+OLTRn2fSbKr0EINcmbWBzydqKFH2eAkZpYdpQZc0JHxFuczvf+FgKMeKoHtALWKC8+nvpQxO2Ev873rJbW+96/MhFnCRpyPjdcrPzHIOG607w7B0zl+xtrtfHuM+JYsy65kqyo7LnRlpzErPUbkxAdyKvAkruOFPwtvBJrG0f4uMTyR8zBybNwF0uNPIGl9DyP1GKmdYZllHmcUnbSO7z3fwbGFHHFIXyQHU1ULlx/YBCM4ghE3lK48rpoymmV6VZiej8byIipjPoK0KYG0zx1x0ejU0MwdxKaPVmLCcuvF8Wm5TYzzKJpk+3FO1kzbndVjph88iTRU5ZSyYiPwolg8QxotYWamjq2zLny/NMwrF0v9waQrM6b6zetkEVfcOae72U46aQodW38aeskqDhbifAKguMpv5qVX1fpOvuf47Xde7956gCcxDTEsRKamcfgpswi5ANOuWsfzMd/MMfq6a2Ff+y5gOcORB7+G6On7MOt1RAbAAGvHqIi+sp1HaNlVZKMXwJ7chZmr3wI05hDcdQtw7LtwrQZMx0FqjiEIM3HM1qWSMqDCpnNOy00sWTN4vnIB0q3XYN7ai9DeBNNgbqItUSc9O7tzgXk6cTc0m1wIoEr2iQscdtyV97342tEWwsxQqTioeDYsroSlO1hjdnqsE//fyt8Z5AInq1U6xLuedXHd8x4dZHsb7btD8HSOnrE8z41mlP1mGAS/vrIuLkrq7l53LQfWyIBo9dyATQEiNQr8Xxra0amWioYshBMswlp+DlUnQZJ00IyAtDKD+XAU3/1ejGYrRdo6hu0zNezdOoaqHaHm5EjjBhyb+qYQjmuJe3hmVRCSVs9r8KoTcLwaotjHd55qY7FtSvArXcpDMmG2x1K+umIXXjLKkInZgYyBGOj1gaeuEZwILjWF3CP4SzIxwMyTBg4cmMZItbQi0A5DRaSrW3dLU7kiWuIl18r6TUQnuwxXg6dSx9brphxs4n/lJcfTf6zn6K143u7WoOCJA8NAanmEimVBBm7TFOkAZxMXi5Q4TuzGpnf9FODVsHjHJ5DPP4ts6UWM+6z8B4X01pN5LUULncxCYI4jsMex/eI3AZe+AXjqSbx43xdRjZ9DxYyQmnVkcQLHiLTBpQBOuUGPKDapVBCYNfmzPHoxjs+8U0KvDbOKjH5ynFdYcTzLzJPafvTurf6oodKDih13LK2TgdIo0t7nhfnLE7iujdqIC9/lgjGRVAixMehucBU4W4fFn8ybWcJO3YfHRyoHz9sb5SQHNgRP5+AZbwXJe6Ik+WicpaPUopSv1fqm9dj1rn+RaF6Ugtf8AkazRPCyFpKlI7DCRVQsG2nmILXGcLzp4muPPIc2xlD1XezZ5OOCbVWkzSNwEKBa9dCJAkS8210XDK5lt9zxpUAM8w5cdAXaIR3EXTFp/O7jqcgfMt787J4p6vq8QMs/1GSJEkAE4toNqAxTj3nquejqpETPOJf1/4Qwq4OKF+Pi103IIdpUyJfipXIwT+J9cuoy1nqcjVNvo5t2v8Ll/NTfO/UnTqVdGoKnU4/hxvrEoOBJnMRNLatLTiGF43lYmFFWxDC37dcxvu8NcK56H9rf+joWH/gUJrCAChXkYahpAFy4JbxzU+ROAsOh+7iPwKhhMatiBxmrPZfhhS9+Cu7c/aikC5JMwJxJpIGAJwER0gCTICbLjYponLjN4/YeLOz5MbzoXIjYHEcET7IRVVUksGugEzdI2W51MPBK8ESAR7sUNnCkYluQJqpH7E5X0hmbwfNdYZ5o6pvSEytTp3Z9vfTeLZuCelmlr34ISvDku85P1Kvex179Fjb2N4bg6Rw6f3me11ph+rEwyd7LG4RlGsfxejluq/xISqq6y5ycwEn85Q+PvJOaUQrQkH5+dq6ksI0AVt4CwqOIaYZJsIEK4nQER+dSPHu4jQgZqlPAtm0TqOQJRpyCqTIzBFGIzK0hssYx1zLwzFyARifDUmMZppXjumsvR71WIXqSjpxvH4rR7qjjtTBJBWLSEM/S1K5kgqjJIT1PnPfy4Ek64uS4GDHSxtZNVWzfSjRFHylu4USp5qt9804ELLrRsqf1Cuovz2m3TTHdM/meILI7Qa5tN7parm5Hjh5Xrxx5sjLdmTn+tR3V8FuvZAQGB08mQlMF4gyOduj5lgcS5ts2x9GyRhGPTGHbm98G1GZw+POfwkjzMVSSebgmne0TZN6IJAk4SSjandimKS9NsQ1EmYXYrMGZvQij7/7naB66H60H/xrT+THEcQ7b8pDmzNxkBBTb+hIktE9hAmZmazHPtHAEm9Ha+Y9wpHop5t2diA0XFeqHik7dVzJWL/eZ9QRPq39HPJSK5hey5/pc0A5jgX15Kl2xnkMdbC5zdzknSNOHiMxLDSO/0Stv6n2+9kVRUbZ7YWq0umXQMdyI3x+Cp3PkrDU60f8Spen/zfD68iGpWIkO3NpdsTJTTXe8G+5bHMerZacEeJEuZx6dCBBNuEYCO2vBSheRBPOIgib8ygTabRPPPreE43MBXKeCAwd2wvEbMO1YfKLYhRY22/BrI1hqt/HcsWW82DDQSkaQWlPMcIdrG8iSZWyatHDwkt2wHEO0VY89EiEImLyrHcuC57QbuQueuLIUw03JfirWVF2zuNLpugewNM+O2+d0GsM0A7xu/xiI2Ux0pPsuE8OX/i4U3e5LffNWA6gzAx76DehK7ZNOmgqcSh3U2i7jUlgvW+xraS61X3r9FSNdvBe+Vqt9Y9a2A8NvncURGBQ8cdepjZRIOiYCgN20DPy20TInsWyPYtGexEX/+MeBpx/Hc3fdiql8HhU7FDYlzkwkNL01DPhiiZEgsKi7zMQHjhu2nQqWnG2YuvlngaqLw5/4TUxnRwqLE1NCgzUOhqW7FJn4khHMqclkZts4mk9jaeZmzI+/EUeq+8k/Y4TedRJmKxG6A52F0wmeukyzxN6orVy/zpF6J8+zCsaJMUqJ2LxwEUytlICnfqNkWRUlXTsaBU9rA1B8dviu+TN13/33Aw3gBv3yYFfNBj3oc2m3G0F+IM3SW9M03aveTIb4lpQASttSC6DUxzJk9FIp3HL7mafVx/byYIotv1z4mZIpR4dyN8/h8j1cQh40kKWBOAM3Ig+H5xpoNSNsmZ3E5ikbZtwUe4NKbRTNyMGxZoaFNrAQpJhrtJAyqiFjfIoLM3eRxLHU5G2zA8tq4Q1XXICqkE8evv1oE1Hsyqo1pj2AZQkjJfECihJXgJrSMVj/Q2lVUBpWFhOCGFoamgucBqj6KS59XU2mCstswzYzJBJY3JtAXgqaVk8spypvre/V1RWGFg7n4m6e6urSttXzZe0vgic6NkvvzioAVWy1DCLt/sgQPK19vM+tbw4KnrSBQ9MHkiLjjiCGYIrdd01rFNbWKzBxw43AvX+P5jMPoZp0xFuMXbXV+hiSMIKZMVBYoBhiK5NYKQsWPC4Owg46lR2oXvNTMPfvx/Mf+xDGwmdRSckkU5jO0pyGmcsmjMJ2JGUbLZnsHPPGNI5XLkO45c04XLsQTWMEfqYNKCm07DjIaxDwZGSrmO9iUfKSeWhFIHCp1eLUxVQGGv+SldIMyrKSIM+SIsi7KztYX/C0PF33xgxxC37tvQa7al5747WuR9wMkv8njKJ/tkIQXqwwSpNL4bCL7rrVImERExvMbDv5A/TU4IlGlAZSBkzSzZeizyyB0W4gbTVEqNiOMjx+uAHTq2HL9h3w3AQ+lsThN2kDc/MdHF1O0IgsNHOfnA7C3ITt1ZAnOUa8KnzTxqapMYzWgLEJwHKAis/YKi6lTBz61iKCmNYHpqxIHccVsXe3mlSCp/KZXgqhyjhjYaj6c9Z05UlhaKViIA46GKsDF19YkY+ReRLRec7JVwFSqQPgmOl0YBYp5T3/K5mEcnY5ql3BClWB/KXYaRHcFxRWsV/l9vUQFLKUKz/9b73uNy2nMaZCbSloiEcWLoxzMc1j5yBF+KKJKwapvA5WTmUv9QIrP9fTjPG3Xgl4Kq+z/uttbavWdb2Rhhtb0wgoeFrE0W98HtbjX8JEelwWL5x7eGXpsqRgt4Wt4NXNBQ5LXmpJYHHBZ/TKd2ww4fWVWEDDmkT1wpvgX/lG4L/9FzSefQQ1U4OAm6Yn7JOXJ7DoEySLRgupmSLif8hdiQqy4yba3jbYb/of4e4/gGO3/D5Gw+eQtxvwbFvaRjLp5K2oZQtzGHOCMe3IZTJl25nG88Ze5LtuxHM1uo6Pw6PfnNytZxc8lZonBaE6hREQdf2zDOq/1JZk9XOA973j0O9K5xxiGA0/lo3ApH2EZIr2MenrAJ668wyMD0yPer+zpovvPPjSEDydhZPYCPPXpXH4VXo2ncjo8ozuUmrCsnmDJTDSRESffE/aTYStFl544QVYbg1ubQJ+fQKm7aMVBVicP4rFRhPN5VhWfik1Uya3ZcOv1zA2Vhfn6pmpmkYG2KoukmQTmZHJnnDi06TzRw+1EUS2aBRisRewRIPVfTR3y0T9D+tiY5x4i6UarRZKo0/Vb5kisqSGa8vWCjZNAb4DofnZrWMRxXESFaxF+wPS/4yrsWWbdm5KqnmlxhBdit0NOF4Fh48AX/va01hemMdo3cfWreO4+OKtqNQ4oeWI6S2VU4Svq8Qka8F0tMxGfBynASreCLJQjKZAJ9I4IexMBCyFnPytqjzCeOhRGKNSdbDYAP7mbz+FH3jf9RgfY/3RkvbkNImQRqHk8VEMHwYxPM9X53Dus+NI/AoJLM+x0AmaQu/nRVZWD9Cd0atv+GNncQQEPKXzCp6++yWMZQvIWIaj71vOTDn1fmPmnAEN5o0ZAl7oaPSpTAM1C7HhSZxKNT4ukCQxKpi3p+DtuxFj116L5IsfRfTCdyRU3LZdNBILpuNKN6+VhTC5YGOJXQCUI00lvKbZm9uubIP5hp9A/eKL0Prk78KZf1yue4KtLKelrgkzpUDclsYU9to53C51ULwX7AkcdnYj2HoDnq9ei2VrRvt0xaC7cNsd4DwMwjwRPJGpE8uBsldH9qVc0LAKUeqb1HpAY1o0b1PTE/oXM6vlBCdjzl+Z7KCUBnCpyN8TEMcOO8dJxqqu+1plnQTIDnDNDL+6hhFYDvMPxknyGyy9yAqhYJrWsKl1+Qpr4qR7TdLYXL1kKcJOC63FBtrttjxgvUodhuOh0QrwwtwiFpZbrKwLqKrWJlCpVjE2Nob6qAOfXnROYUrJbpwogWVK7lHxfC6OW9g0FYenAp46CEIHCSdPlgMkU49TG1eT2l0n7AhNMruXbYnEOK+XKyz9N2Fy+sCTZYXYtsXH7DSUtZHYJx6ziikJnlJ+p0hbNzMXBsXosXbr5QgQsQXY9mVi//gnH8XM9B7s2e1jaTHCU09/C+95z1XwK0BCN/XMlcmZZny1ER4jEKYdeG4FEQ36aAeRAJ4pTUcMipeJkGtp6aZxXASazywv6rRazN4zgE/83T14y9WXYseOMekmzNJcsvniIIZrpTSsk2MLE8Y1VJFKGjsnPrVlMOWpQXTHzpwhc7QuN9IG3IiXdVAvwJPxxG0YzRaQs0tNwBPjmliWIwvFC7QET26RJakPfT5cE4bXwoaHBCNZQ0BWZlbRcGYQbroUs29/N3D/7Zh/5D6MZkuShRfbNUi0VBrrYoZ5k1GIiNez5QPuiJSl6RHXcKax+T0/D0xN4fmP/CtsdVoSzB1FgSxIOB9YKZknGxEBBRJ4eUcYLc4ZgTWOF+wdCLbehMPVG9CwZ0Q8xHmJDPKgr0HAk5Yc+1+6P2XQrzaMFJNAyU4LeCqMktdoUfNKj7kfPImUJNf523WcPxytur/8SrdzPn5uCJ7O0FkVs8s8/kKc5Rd1LQFKs8sztA8n+hkp/cGAa/N/U4TtFhpLC4g79F9Rn5CFxjKWGi3xchmbmsHkzGbU6mMgaSGEj6yCCkxTSGK0ikYQRNbHkHehpNOVmXt8dg8GnjixsLx2YvBE8EVwYdsRtm72sGUTWSfaFqg7L8tmXfBkFiGa3CJ1WpmyODZdylMef94FT3/5X+7DBQcO4sqrKlKCJIih/RYZtrmjS7jv7u9i/liI8fFxvOnqS1Afz2F5Br7wuXswfzyBY05jdLSOG2/cCacCPPiN44jCDFlnQcDnNdcfwGNPNHHoW48hjNrwnQTX3/hWmJ6NL9z2AHZs2okXDj8vhniel+P73v0G+OJnxT8dVH2dlAmYKCEzRRuSSyCyhDzTaI+r2NekWuEs3nDn0E8LeEoaOPqNW2EKeDouKJ7Xi01D29IWxIhgQm0FxDxXgqFZ2Mvh2upBJB1uFkObUqT8e24gcMbQrO3Alu/7IeD4MTx12y3YbS/ByNuIm23AryP1RhFFESpZS8rQmelLoHhclKsJoDr+NKZ+6OeB48fx3Of+AludJoxgWdjylOwpMzEJnlg+pAjTyOGlXHhRf5WhY47huLEd8ebr8b36W7HszOoiAuzM4/cHe60PeFoJ4nrgSbtqRTjOOdRQBoj3sMg4SmA12CGc8ts9SYAyX269sqluGHOn/OJ5/IEheDoDJ7cZpL8UJ/EfxVLLVzG46GpkVTHorTvYAfD3mWHGh2gUtNFYWkRzaVHYD8e2hSmp1GqojozD8nxZqbGsxr1e0REnQFABBN9JbuSFFkuDdzVkt5wIKAilMDSlqd1AzJOuykrhpZbtSpG9FL2kQ8UxQ2ye9bBjKxmnRFa6ltYN1XKTmi8p2ymdreCJIMNEHMWwPfY2m2gyeDSt4P6vv4hnDx/D+LSH0XEXe/Zux8y0ieWlHF/4/J3YteUgXn9wCg89tIynnnkEP/ijV2NkBHjg6y3s3FZDaxm4//4ljE8s4G0378anPn0YL75wDAd2bcLs5imMzbj4zK3/gCuuPIg9u6v49qEnsHf/Prg14K8/ehf2b78Qlx2cxdNPN/HYdx7Gu95+DaanIZEzEffX5nHpREdgRw0ZL7+Egb82k9lT5MwEG5LPg91AG/jbLJkRPM09+DkYT34O49kx1Q+Jn5ouHKSUJNa5GiBO8MRSE0valsxdHbUVIdvJT0qodNEJalex7E5jy5tuAvZegqNf+izMZ+7DtNlEp72MysQMFiPqchLU0mU4Ro7Q8hAbjuiiDMfHUpBh88FrgCtuxuK9dwHPfR1++0XYcRu2ZyGRTmQLduprTIylfk8sOcr+mkDbqGMx345sy/U4PPpmNOxNotUShuysgifyYqu7WXW/FTwVtgKFITDnWwJUCQQuO25PM/NUXt4ET/KsMGgRYd49VvPfuoEv/XXZ9SF4WpdhPPFG8jx3G63wi2mev1WS6iVqw+46hJ9t4KR7rTeoBA1LuzDgWlbRBk/GRn1CmKdHwKeSxF6V3S0sBXRbOmOVDrfcJr9feoloDlPpVWSIXGK9wFPPbG41GCVAZTRLhKkJC3t3OciTGLZJAEVWiu7I6hu1Ajxx5Z3yAULNVAjLTWE6NjoJF+cuI7fw5DPA4bnnMDc3h6CT4203XSFT4Rdv+zouuvBS1GpcpSe4/4F7cOPN12G0buPQoWU0G3y4VNBYOArfXsAP/fCluPPLx3H8+DG8710XolIB/tvtC2i0W/i+921HpwPUHK3wNjvAJz75AK5/82XYsc2S/OOP/839uOzgAezdM4qJUWWaqAUpQ30VIDsinuVLjjtL1MKhX79yGu+F4abPvREQ8BS3MPeNW2E98TmMZUfFoJZlO5bUeYNqw4nAkuIOZw3bhp3JsgQ5S3omYbqCLoEDpE5NR3RQi7GN2q7XY+Kmf4L0yGE8f9fHMBK9gJoZI40isbdkFqadLVGoh9z0YPh1RKmBhdiENb0P0zd9n/iyzX3x06h1nocVLcNyXJ1PBdgBVqqWBYnJXL1iThMNlIW2MY4lYyuSLdfhxdq1WLanpcPv3AFPPdapZJxWOP+LGNyQRS5lBjwlKiJXndiZeJXgifJYz7OuqLnug2fid8/l3zgzI38uj8Bp2rdmGL4+jnOKwisEHvKSFUOPcVoPk8NBd583ZCkEJP2uD1oaz1ForEadBHycTLOCPhabhJI6ThO5icuJU8SMFpknUssq1pbS4KpWW/EEF6cETrzWAJqnMrtJ41hWugXruAsbhg5GRzIc2FuDkSdwrASGuM056nJcgKdyPA1ZXUtNEZ5nIwiXRfGeW1XJ8jryIjCzGQgToNEC7rrje5iZmcG2zT6+cu/DOLD/Qkk9T7MAtVEXU9MOHn7kGTQWM1x++R5hgZ5+qok8nMNbr9+Dr3x1Hknaws037JB58557j6ITJrjhbVtRqwI0DaY2KkiAT/7dP+Dmmy7Bti0jsrsf++i9eNOVl+LSS+sIWqo5cxwgCGM5l5ZpYnm5jepIFcTCzeU2KhVfSrUJBVjD12tyBLw0Rj1ZxtyDn4f15GcFPBEIEXwb8oS2+8ATS9oESw6szCyCxDPkNjvaaEZJUMVZQyOewtyVzlt7bBabr7wR2H2ZjvEj9+LZb94NP14CoiY824KbdlDJl+VGjXIfjdSF4VZhjM5i8oYfYLsssntvQ/PIY0DzOCquiZQGmSkXQLFqszJb5hh1Gc9EG0hhO6NY2G03Z+9Ctvk6HK9cjpY5JR1qakCpqZiDvNZetiuZp9XgqRBzl120faU63sv8VtmNfSbAkwjWWTVgb6JlvzBe816Tppirr5EheBrkrjnJdxvt+H9P0uT3dBLqlej4cTVl671eLrj3NOzaSzYZhwFsx4RtuaKJESG7YcKxbJi2pX9naaswZZSblRMUW5SpKzBy8VEig8GavPoQEUzpZ2w+ybmC7TJOxUTBceDni3y6tQrGc7Mo2xHoSD6fvvq9W8TnKaNuKMIlrxsXYbxrx1K+yw0NNF0JntRCQPRQSSqZUUHIAGMDUWpjoRHj7rsfwdjETuzYvVnKYnfd+Q1cedWlOHChjY9//D4c2HsFdu6wRRz+1LPzePNbJvGFLz2EKLDwtpsvRmMR+Nr9h2HmLbz73Qfw5Xvop9XATddvQnUEOPIC8IlPfBFXXnE1dmyv4+nHn8Ts5s2YnK3i7z9zN9567UHs2jUmeq2PfvReHLyIzNMUHvrmd7Brx3aMjFTxyCPfxt69++FXbDz66JPYu283XNfEdx57DPv378F43YVnk1XoxT2ciWtu+BvnxgiU4ImaJ/uJEjyReeJigxEnZJptbYMHdU+Mb7LE283mRS9/p1g8R2rXYFIEGYfSKZrXN8Oc3ouxt/4A4PjAYw8AFQ/YdSHw/PNoPP4NLH7vMdTMFGYwL0Jz0/FxNB9Hy5nElv2XonbRZcDIONJDX8eL99+KcbODJIngeR6CIIDvOTCToLBqUXsR8W4yM83INExYiYOmuw1PVy5FvuUtaFp70cEYYtbyRS81+GsQ8NTzmDuB3Yyhnk0yxxaMkz5DekHmazW4fKVHLbpVEYqrDYznev/biG/9ySv9/vn8uSF4Wsezm+d5dakdfSlKk2vUZ4OSxF6kBn9K5hyRCBQMVKahlmfnxXKWLaZ1BEjiTGtawjjx78IcFS2qIg8lVUwnX7oJ05aANgCFYaPsf9eUqXd8Ar7Ez0jN9KilECIu48TLbsN8IM1TDzzJqKplQZ+jLu95irjTpCW6p4MXTYKxWhS60hrA7ANP3H+dTLkdMk8EvwR4MaK4A9erSKcRHxIPHXoBzz4zj7ljAVzfw+bNo7j2zTukCNpoJLjv3m/j+Fwbvl/FxQcvwN79HpaaGb567wOYP76MsfEZjI7UYRoxbrh+P75y3xKCYBHvfucutFt0B3Xwveda+PrXHkHUCbBtdhwXXXQBJmZ9fOozt+O6N12GTZsmwarb3/2/d+ENBy/F9i2T+OxnvoQ3XnkVpqfH8Llb78Qb33g1Rsd83HHHV3HFVVeg4ru4+8t34i1vuRYz064I54fg6ezcfWf7V90sxEiyjGMiGP8cJlIyT+q6b7D9kyVr8ZmjqigoTIhozstAX+o3xW0WYW4gtMeQUa8Ux8IaTb/uMuCyNwPZCI4+eD+WH78PVp5i9xtvBvbsA2gxsHgMePoJZK1FpM3jQpk6W14H7NgHjI7L8Mx97WtoPPMoNmdHYLXnYXpVWK6LRqOB0VoNWdzRYSxYL5vlaDNHJGspA2ZsouHtxXfqb0G2+VrE5iZ08iqYwMeO3kFz7XQup7dUgD276hirqdZTHKgMzn19JrylkRNniRNarxRXRF9UksgeREsqk2af35PqyrgoPZ2vEjzRnkAWzvXK2JRhNE7nb26UbZ/ekd8oo7AO+7nQyXclcfhQnud1pVL784R4i564JfZsMk/accJXn8e0aBz6Yzt0cHp8mbbsCbSyAAAgAElEQVQv914vzU1aPZxd8zcxgdPPl6Zwsn4dQDCuAvFenIiU2orfKPeDY+xYKYJgAXt3TmHLrMjVRY/EkqQa0CXazVIEJCPToGSDXgFiYaAgkOCJpYsVecJdp0x6C3T081kNyMTjoBxABY2FGR4pMu66XSwiaSrIvzvaLFT4Tun/l44/bpLdTkqwwVbfAdF4yPmRz6n825DsGjXxlOdK3wkpd1Xf6ebcbyy6DjfCcBMbZgQInmppA3Pf+CzsxwmejsniSYxZaTxGryfblYUDheGep+x03AnhSZVcy9od00dQnUXbHkd1ZjsmLroI4obbWMKRe+9FGnWQhU2YCX3IbIxPz8LecxGwfR/gj6lPB2ciaVnNgWAJeOIbaDz+CILmEtgVOJYsALl6etBVvHQ01wBzLphYU2cBkb5PtCrRGYvX+Zx7AM9u+lE0Ri9Dltsiek/tipjwqvZ6MP7p5cATVzdciMrxSdVhpUM/GfuyiUaNLnWxXTJOckd3W2LPvEmtsI0ZmXrxeLp9sl5524a5wE/zjg7B0zoMcCPJ35uEyadL76ayVNe/6XMTPGksh4gBi/BJrpn0Ic9yY3kEZRGsB5w0zoMr036fEv231eGTK4d4JYgcDDxxNznxcf/U3PJE4IkLzDRpwzFjjFSAfXvGxFsm5WpKrLZ4oGyvTgR4UVwtDJlovNRsSceCKz0+QHp0P01FS28oGDRw4oOm8KPKffWlKrQYOoGSeeMkqVYQFgEWGUmrJSHFbjQic3lq8zejonyooKoHnkwFXUYm4CkzU9Gh6PZ0P8vAFW6zf3EqwIoaiqKbR/Ve63ATDDex4UZAwFO2iLkHKRj/vIAnKddlJiy5bi3EaQKfHhhooxN2kBqGlM0cw0QniJC7o+g446jsOIjq5dcB9UkgCwT8vPi122HHgdybuenCMRM4SVt8oQJ3CkllChjZBG98Fk51FEnQQbh4FMbyEVSCo7Djhphn2ghgp2ERH+QJGyZZn3LtagKD2V3NlE79JLcNhIaNhfpl+N7Mj6JRuwRUaNHQNzMrsgDSS//0gaeXZ57K+bJ36Sh4UjsCNcAsXycCTnLkp/W6K8ETffosw/jh0Zp3y2n9wQ208eG0OeDJWgjSX8wy/HE/cHq5Ta4GUWeXeSrBU+8B2gVPqw5CFz/qjSKP5wJwETz19EXlWq+YjAr6eUU1v6+0p/MW9VBrNcks91s9XXS/uALtsWH8bZrhpUkAl4ntWYgdOybELJNelGy9lWqlkYpfDRGKCOQLhQeMciXbA09ljpZwdBI6XDgtk6VaAZ5oJFhObkV5NneE7eEKWYEf7RpypFYgkRQET6LPtOOe2zmjbijKL5gn6XZKCcK0u4j+U9R6EEzJu2Df3gOhOGPqxFwwcy+dlAe8EYZf33Aj0I1n+eatsB6/DRPpvIT6kt602G3K+4hlvDxGmnVguRZSpyJGlvRmSuxRtCtbsevym2Be8AZAQnpj4PH78fzdn8RoOo+KpTrKJLekkcTMYtVD0i/K9pFYrnTWSYmNpTRqbBIaXAbwjBSOKTBJFixkm8ga8TMuWShCIZPWCVw8FFYKZlX+3clDRHCxaEyiNX0Njk68AwveHrln1GpF2Z2VFPLaTuErLduJIlNuPFGX6nuhBS1Bk75rmU4kA2fZyqasMnCenBjx6Sg+7DApLpMheFrb/SLfakbpHwZh8i/46O7vnHs5/6ZzETz11jY9z5HVbER5E5XgqfyOlLFechX1PbhXg6X1Bk+KmLqt1CcCT4YIXtWKgd6RzNTbv7eizuHUb1CYWVp5s1xXJpdzu2aMXP5bwRqxnCFwiSWCHtNDk05mUjHGQsqSGTPAevJ1BWFENXzA8N+1HKjdQTlSGnTmDpyoIh9T8MQd4UOMMTH6d4IxAlyCJ76kjNfHNWmxgn4KZBML6wiFlV3wpOxcsW9F7t4At8Hwqxt0BFbEszx+G8bSBSmL5akpsURkMQl86KcEM0Eny7BMRqoyCjA6aGwrZt74XmBmr5beyNIePoSFb90J5/hj8NpH4fDeyVMptTGAXOaPjB15TA6gpQETDmjWmqrmkndGoaN0LHbrUo7O4GG3YJy4sEkk1oXgI5YyeiqlPdojhMaYmmbmbXTsUcx7+xFMX42F2hVYNGaRsglGKtUp/YrkXh/09WrAk7bI6EKHwu+yTFeCJnkXwFhwYucAeFLlLh6bHK2+btCxOp++PwRPazybS53kz+Ik/Vm5EfucwsvW0a4r7Bny4VjjYaxwmH4l5ZvVjtQnCx6WYVkNlE6wkwOX7QpcIFoHiZfRhPWSDUvzVMIzUzqbZxkqjo04WsauHXXMzEhCiYAq+tioRYMjmg++2DyUUihbwBN2HmlKuWbzaQipsk6mWB6o74yQ8X2Bw5r0XoInrpQLkCqgjg8WgiItfzqiN8kRi2mnCYNeU9yXXBkmlk1U88RPS7RxDzyVKKrYPzX85Hb0s+rETsFvGXzMciHLg+vwBFnrBTj83lkbAY1nYTDwrTAeL7PtWM8GHDHBzGAwE7HTQkbXydoYXgxdZLUZTG3dh/qVbwPquxUEpcsIH7oLcw/dDjecgxWHqDs57KQpV2lquarlSQNx/O+YVcSgi7kF28rhskyVxwX7q07aBptZCOaK0hQXQBSdlws4cr4iaM9i+GjCNHwE+ThCkNFK0XBmsTR+LYKx16Njb8FyXkdiF2XsNNFQdfGzGuwx+ErBUyn2lG654t7knCPlub4Uht4FsVJbKrd1d11aJiqc3ntX4nlkcYrfnKhXfuOsXazn4A8PdtWcgwd0JnZpKUz+Oo7Sn2BXGm++EjD1A6czsR/r9RvdJpD12mCxnZVC8RPPUesCngS89sCT6AwKiXvCValnIWwzKJcGmczTClDzc2zfUcXUhBqEmlmkE1jGVHntFqTLQswVrYjLeasQPJF54ge48i1bhjkBu0UsOlltZam6+i+ZfArwlHldnYKu6NS6MjEdTYPPY9EjxSbLoVZXMF6Cp0RMq3JxSFb+SkXpJWfYnVwL7yppJ++CI4I8fl0BFMuATLEfgqd1vvA3yOYInkYTgqfPA098SeJZcsb4UCBMyMLSfJLC9skumziWWGhWtmLPte8BNl8AeJOA5QHtRczd/3m0n/4G6uEcPCOE49UQBm0xw2SwMA0tuV3m2uWWi9ipw6RXUxRKGHmehuoHZ7v0EkKeMusyFk0V2VbuC0GYLUHA2rlLKwJqngi6HGbZMVY7HUMTVSz7dSxW96A5cyNa3j5kWRVB7iNy1F/OErYrhsFS42kET6sF44p+ym47WrnoYoxsUw8cFaX3wh5GLye9w88keJISasEI2o5xad3zDm2QS/uM7OYQPL3KYW4E8SejOPth8VeUFYOKh7mKeTX16bIMdjLm5lXu1po/zmNYKVvsdW/1b7S7n/1BmtLlVviNnyBgU8HTyu66foGjTCNCXw+geSp2sgRP2nXTA0854xroSZWZ8GwDccSsOiqyWxgfBXZuH4FfSaWcJ7q1hJ14jI7RluOcWiTRKHCbPfBkGCzPqZCcegzkBaNESQDLgMKAlexbnye7gCf+O9kuDS9W7ZKyQeXDIYOn0Q1GLCvtcnuJRW8qPoSKrMDSSI9ZYxkfMvTnKSh/vpUhyfKj2pUoIvli3MTLZzgLrPn+2chfZOlrNF7E3Dc+h/xJgqd5ZMw8zBK4YmyrpbQwDJFYNqLaLPKZizF5848BxgwQtIH5Q5i7+9PA8mFMVkykUYyIPm9krsjkZgkcckxyX5gIDR8Jr3nanWQpXCODXTR9sBDeRkUsUKpgA0WOJGd3nYJ+uYIlLkbnKP4v2Sma9HLRwVJjnthoWlOYG78Yx8cvxdL45VjON8FLKvL5Dm9VC2C8sQRBSrlxsBvg1XTbicSADDW7a+X/r2To+zuZJV5J5p1+8LRSIH66Fj79WXY8j+M1r2KUXS4b+aJfx30f7KpZxx3ZCJtaDpK/C6Lkh6S13WTGkCmThDwLyxyiokZ9KufX9QZPZev/6vdTjetL540Tgaf+G7ZogS8f2mzx729WeQmIWn2z9/5elvbWnm3X5wRglKG+mlYsTBHLWzaw1GxhbKQmwElKYMQkiBHHi9g842DTTA3jdUdLe7EBx1HRZhRHsGwFK1Lgo/dTt2ynXXhschPw1AVFKgR9aU9hiaUcRS+FEF2773QVrQn22vGXEzyJRQJX7gQ9auZJbRRBm1V0zZX6prJcqe99VhNlzl+ZyC4dRgXVL+eqBE9ll+Twvbec6O8ePf/GRZinaBlHv1kwT/kx0emx69QmO8krm75JZI2cClpmDeH4Xsy++58C1gTw7Hdx+M6/whZ7GUawgIQ3mDui2iROLEwhEOCfwM7aAupDi3opuwA7NN4k60QnNR+R5SOwKPiOMJbMw04DtU6Q69mSzl5u22QKgviY8w81TGWThIc4ddF0t+P49NVoTF2BBW8nlqMRVLkwMYGmWIWk8C1mXiZFyPFgj0GCJzMPsLvweWJyAf3bVItZKIa4qCvkHdSpmxY7bjl/rTSoXWkD0z97l8zTmQVP9HeybXtuYsTfdKpnyWvtvw921byGRmsxSP48jpKfIQchdfK+tfvZHIaekLuY8otyTBnq2du31S2t5YTT4yAUSFFbo3YrCoqK9v/uhlRDU654VmugXk3rbAncBgFP3d3qms6VlzTfFdX1ypI9AbfEARshkC1iZrqOrbMjkilH7BInGSwrhWsbSNJQx0K6XyjjVMG4atrSItqlT4AtM+TJW5/Vg6n8jD6cS2sImWyLr3Y7GIt/KL/X82XqWUIoo6RAqHvAfRelbL/czsl27UQ11pMh8uG/9y6qDTxu7FirJ008d//nYD9zJ6ZwDEjbmvht+wiDGBVqAQneLQchHATuGEZmtsGwbSwefR5uSB8m3iMKAtRCYOVjhe7UJWBntBHBkLJHKUwrwXLs4WuPNeGMb8Pszll4xjI2mUfhdI7B476kdAz3kfKPlMdTeIhgp5G2zLoeEtPFfFZD09mCaOISLI9eiYa9G01zUvpwbbKtkgNeNFPI3hb3zADMk9xaNMnMOti7axSjIySeFTyJp5Nsm3l0NLvU6CphnOQ58uqqFWfyOdMFcVlCa4o7RivOTWfy9zfCbw3B0ys4S404/YM4zv6l2hGUjuE90PEKNnHaPjIoeCofuAqGFBj1g6fyodyjzVeDp7X7jKwPeFq7Rwv1RpbRgWNlqFVdTE5UMDUJeC6QxMwp7cB3WZZNYTDbSQATG44VPEtXpakC7iGeOC/wxGvqPNLnaRRNHL7vczCevgOT6VEYaZNPd6TuGNI4QZVNEXEowu7YMBAYLhy/Iq7aQXMZFVsZUS3PK4h/xe8EHUaKjjWFzzzYwt9+8QFM79qGG667DFfsdDEWH4PXmcdk3UcQx+jEGSrVugR75+0lVBn3ktlYjk0smuMIR3YjnLgYndp+tP09iN1NaAY6n8mDTt4VPCnSK4KPBwRPlkF2roM9OxU8iQsVmSexD9F5QlCTME9aqjubFjWv5GHUX7bzfP+Ddc/60Cv53mvpM0PwdIqzvRjGH8jS7MNJqg9PZZ3KVQvfT2+3wyu9GHsP79Uao3ILL93PfoKkZJ3KdwVNOinK0RbvolFawTxtZPDEdXKGLKFwNEF9hADKw9iYxnCJDUzCc86VpDJNOgGqFxTLtnFcWBMUzuFDEDUEURsFTEvZLl3AC1//HPDMlzGVz8PKA6RZhtiuIU1zzZ5LIkEgqWUJeJIQozxk6p3GIRXzA+eGMpz3lbyr87+FY+EIvp3sxO9+9E48H49KbMqFm1y8/fJteMclm2A3nsWIFaJiZ4jCQLyiPEfDiBesMSwYswj9C5GPXYKouhdLeR3NzEBsUM/uSicrncXLFyWPUh6XZL5+n7pXOtv2Pqe8Uizgae+uMYzVtYNXwVMCU7I9+/NNpUWmAE8r1aav/tdP3zf6wVPF895T8+1bT9+vbcwtD8HTy5y3VpT/dCcK/kIz3XqM08pMobMPnlZ2y50MzJwYPJ2KUeoHT1pxOn/AkyxFpbNOVUJ5HoCryGrNwdSUj/Exxca0LGBTjKRRpJkEH5fNAZa4kw9fwxHYeCNQyVoYT+Zx9MHPI336KxjL5qVhgaG5kVUVlpXhwQQanCekS85ykYgPUwzPtmRxoaX9Vw+auU0K0xcwjmf8i/Av//QWHPMvQGzVkTdewIzRwC5/Ce+95kJcdeEsqmYLthHIvZhHOVqoYWlkG6KRvcgqFyIwt6FtzCCyXdpHqS9arj5RKZQhKztTaSkiDFS+PuCJDux7d40X4InGu+zmU22s/mz/PLFxwBMXl75V2VqrGUc23hV+evd4OPOfZHyX4/j6JEzujCX3TNo6CtahuBmkhKPhjGfzJdxJoVFasR/dLqyT7Z12XvUXH5VRKg639K/qMk9Kf8tEcILPrWUMznbZTuwMSvDEtn2e60xZKNfJ4bkZZjeNwnEB14W8axaWVDa0U+bsY+e1DP3wO8MRgJ+GGAtewPxDdyB48l740TEJtGXHHZknapOsuCMME3VGXEAmNrtA6dQfg+sGCqLlfujzG+vPGXi5fyd4okP/sjWBucrF+I3/9AU80ZnAUuKJs/i4D4wEbTjhMWwZA66+ai8uu2IXPNdGGtVRqe9Gu7oNiT+NzKwhyG0EqYuUqx1qFDX2cqUEUeYu2ncoi2z1G8au4ZqgdsmSbbWxd/cYxgvmyaIgXCwayo7sjQueJusV32B78fC18hE7HI+XjkCnk+8Js/DJkOWcomYtnq9l4O9Zdn3t3+MSPJX/JkxSn+nhybXLpwJPK31FSgF6P3CSHrS1S466QG0wwfgAO1B4QfF0ykRLBoqHTUfkLBQ/KEa7kHl3XVv0Tw7/OBZsmxl4Fj86fA1HYEOOAAXj1aiB9nMPw5j7NirJEphhxs7PDjykZJ6kFEdBtDbOMyKFTuH0a6L7N4Nt9bW2bkRx/vencMzYhD/7+O247/FFdIwKHMdBp9mEmwF1B3CMJsLgeWzaYuMd73gHrr7q+2E6W9DOx9BKTaRZANM2kNMjihCQocbF4lDKdAWio9FsaTbLxWAZxL3WE6jgic+JQDIzx6h5YrnQTMXFvDRR1sV3ASULi5feuK3110/f9/pjWSbrlbPLEJy+wxxoy8NBWTV8eZ6PLLXDuTTN/ITGbMxuKxxgtVSzElQMoDUc6MSVX14R9/ISp2gFSCd6dctxXc+UMmiz+DRdqAtfIP2XXneedocp41Vmqa3lYM4+86QsmghKi2BR4mNLEJR6M6WpmlZqJ5ya22lwp3bfZakoP9Zy+MPvDEfgrI6AdMbZDvJwGfVkDjUEouOjD1OHfmEETwQkcaxBtZaJhGkrpgGXJWyCJ0uDrdcCnigs5xxLsBanwBfv+io+c+sdiDLahTiI4xi25cAyDcRJC5ZDsNZGs9nAttkDuO66d+GN130fHNeBZBcbGaIkBvWpMHzJrGTWN+9f6fHjb3G/YSEqGj3o1E/PtDW/xIGb4xMqeOpqnmg5wo67wg6k37xkY4GnZLJeKU/ymofpfPzicNbvO6t5npuNTvTtMIkv4ANRtE2rHHvEv0Sr/PJ+tsFTuQ+qOej3pdEDO7mVQBnR0WuXL+vyZXlOWvRJ0YuPynkIniQCgmaYqbiK6wktGMYi384muySGgWqaWToBl6Ge9GnS1uvXijvQ8DjPF/enyAACxtaZwAh9kJKOXOv0UkptT9vqGQIcxHAdG5ZtoBPqjeLZpiws6KC91pcsXCzqCGNUHROHvvlN/OV//A/SwMEbLjetIjRYVRMG2Zw8EcaXTv9JbGCkPoWrr74a11x9JaamJtRfiq7joHkmF78sLApnpre3FCYZMKzXsVPMcWs+BmbkSddggP17S80TF14UjKdiUaBzNO1MdOEtHB4NeFc0IK11D07P9/qYp5Blu9PzKxt7q0Pw1Hf+ltrhp6Mofi9XVmScpKuk+1opxO768ZzlEaR9QqXiIewEsFwGaap7bdftnAwRYxEsjV3gO0XOYZDAchjKqSyKwKNuTp/+/yxJxFiOAk0KqiWw0yIlTsduAxaTdTnRrfF11pmnMvhXwCH1T9o7Q0Ck5Vq1kZF/LTROYmwnQIpjlMrYsVzA6yGms3LCMTJh06lZNFH50MpgaOWwJkH16e7ao+dSRG0QgErh0s0FFJkgBvH2esHUl6hAAfImbA0F2dKYv7aXgCeySlGEUd9Fa2EBH/z1XxbNYVZor9hRl6SZ3GdJksJ3PUkACEMCOnUwTzhPVeq47A1vwg03vh1bNm8BKTImCWRkfyQ7kqCFCyH6RDHjsSCMZf5e6xHo4pK5lQRPF+xT8GTQPZ0WDzQAlQmjtEQoniEbi3kKJuvigDd8rRqBs/zoP3fORzNMfyWIo98hwBBtk7jknvvgKU+56lFXYN/3Ecaa0aarLlvAUhCF8NyKPPA56dCnKDep2dFOsiCW8rz8XRZIBQnvMrIkAcJOC7WqD/4WkVnJyCmtLtG6azqR5wp44s6X3k0CE4V10j/S2cMBIVgq/r0Ui3M1nMj4Fx1HUs6jGR4jYXRFzb8PuZrzhas5v45DgZICf5eMTk7QUsQFyeKx6wIn97cAqOKmLUtdZVD1WrrtZFN0+k4yuFzkRTF+67d+GUG0gDCJkJkmcsuXMhwXIyynR+0Yru0hlzDvTGKVGAdjeHVEKdkxH1dddRVufOtbsGl6HKZVLAw5JzKImAsjRscUU5aAqpcxtT3VxHZi8MTQYbJdLweeuOVz36rAMvIh83SSi2AIngAsx/kNcRDdkZTAifXwLnA6MeNUjufZLtvZpoE0DmVlZdu2sB/UC3DCkdw9MkSOhXY7xciIhThRQGQ6wAMPPIHvPv4k5hcXsLTYRMysKdfF7OwMLjt4KS69aCdGakDQTAREMENKJlFGJFiqSSj1QaeaZE70388F8FSCT9LqApplpwhGC3YpU2auZJ7K4+gCKANI2KRHhoqCc/26ALA1tSC90lal4eeG47uWFrdV141gCObLcbElJAy1jKJ27HbXlrV/tTUputgKtkY/uxbFk4IHw6SDuYM0MOE5wJ/+2z/A04cPIWCci9TqasgzC1zIRZ0Oam4FaRiJOSfn6FYYoTY2jmbYQZRmsF0PrVYLW7Zsw9tvejuue/NbZe9kH6VEpyBwBfhby+RVfEe5agrGO7hgn2qejOy8Ak/xZL1S+DwMMFDn4Vdf8+CpkedTcSs+RupXIjgsjd5QkEAQtXKIVi9SzjZ4YmdHmY9E4ES2yXYdYZiIkEgqs+7PeeiJJ4/jy1++B3ff81V85zuP60MfOeKU5SdHRKFRFIkGaGayji2zk/jgr/8fuPjCbQjadBkmkGAZUGMYpNusAFRruTfOOnhibEPh01SCJWGcSkficoLsw888/5mULbU0aoomqnf0Us4r7A+Yq8ey3/A1HIFzcgRkatPGiDKKSZG/uuYXWGlFWUs/pwBKsFaXuVkLkiOkCWGyRNix4PvAJ275G3z5ns8jtSJJrssyH7nhIA470sU2MzaFxbnj4trkV2tgbHaj3cH0zCQuOHAAW3dsx+7de7F9xy44vouUDfZFt5101BZQihooKRuuk0nmSvB0irKdLs82BPNE2Dk1Wn3N44QT3b+v+UFZaidPRkm2R8pcpFd4SWdqBEmg0AVSXd+jlcN4tsFTGkfCNBHosdOEK684zUUn4FVcRDHw4tFlfOQvP4rP3nobkjiXeAWJH4kjuL6HKCGjxPb7QvxJr6MshGPGeNsN1+C3fvNXgJTlwByOpJgDUSSBkWsu2ZUTL9/PnlWBOojLq6SMSm2TBP4WDwimVImiPIfNhHdeJtQxUFzLNiEBkqbaHMj1U5T6Cj+oc/LBOdyp4QiIdWOqvIw4cBe0aXdk2NYvd2r3X3rsU9kwo63/a6EBxW+JixWTZTQN437gga/gL//zf4DtSNELQZLBHxlDQIapOobmUhOeaWPfzm2Y3bIJFx48iJ07dmOsOir3ImUKXCgGYoKpSQBSlkzUrkAgHn/X1GQAiAZq7Y9BlgBF32S0+pinlwNPCjI3SjwLr43JesUyGLMwfK0YgbVfNefBQAZR/CetIH0//Uz48CwNL0vw1G+AWa60zjXmSV1sVePE0pNpu4iTVEp1BE6f/8Jd+KN//e8wv9DG6Ng0mi1OGjaSJIPnVxFnjBbI1cyNvigmxc5MU2foZhNbZ0fxyf/6nzXvLeLqTxknfl/z3dYutjwXmCeJl1iVp8tDkxw7dsVIxyWHmBNx0YFZGKQysNRzbGGeKLwXJopJ8gReonkio7f2+Jrz4BYbHsI5PAKq19FSfMbA67KTuMRCcuWXAEqfnRrTROZpNXha24FSe0m7AvqmpVGCF48ewR/8/u/AZAxUznnMRphmAqKIirhQvObKq/GTP/5PZB5qUjpgWbBi9teZYmbLj0bcpmMiSrVcZ5eNH2SG2cnH+BR52WcJPOmon6uvXmaqgKcRg+hw+BqCJ45AGIYHgzD+VkgBoaUlXXlg9gHsfgfxcxU8SemM4IehxVxDStaIiWYnxd9/9gv4wz/6N6iOTqDdzqTN2HGrMG0PBhzRR8UpmStLVmzUR0kZLk/gCiHewT9638345X/xM/AdFY5bpoqr5fOk9wdwiTwnwJOUZvVpwd6hMuxX5E8A4jjRlXFJ+BeeBgRFLCPEYaht3AIoNbaFjFwp2h/ON8MROHdHQEt2Gl+irLPoggqGhv+nFFOXSySCJiWjeuBpzcdn0GBSu1RNl4u+DHGc4rc/9BsIW+p2nsYZXAYRuw7GZ8bw5DPfhuNU8JM/9s9xxRuulU5XjVeilpO+bClcizDKQBinUk0oS4sli1Zqn3TSH4w/6DFP1DzVT95tp0mAxVB1TWHWPHSn+4v94KlSr+yoGsZzp/s3N9r2B7tyNtrR9u3vcrP9fBAnW2D50n5fAhDOHnwQ8iWt+RUJ/NoAACAASURBVEX8yrkInnjfRwntByw4piUrOLbzWq6Lhw49jZ/+mfcDto8stxCnBlynIuxUxLBbkyW9GL5nIc0SpOJTQL8icUiBYUTw8gAf+Ys/xOv2bQWKOAOu/MIwLMp3RWfiANeB6A4yB4880kEQOkgIQmhOalrCpkn8Ay0FwPIYKSH6takmQ1+FPq2PAOu/qMt/lpbhYhW9oofSMLC83MCLR+fw3AuHceTIEcwdO4ZGo4EoiuUa4IpXdGMGx9DH6OgopqenMTo2gj27dmLT7Aymx6dkEk9YOuBeC/3Uv1MnZuhkBZ8z5FSPRvUnpadWb2BLU9Oi56lr7knhq16bWmruvahQK7Qp8gHdZqltMYsPs+QiGq+X7J6O18meLS+x6ig3cqbfX+ba6x3Tyae5k3ZanXhQBn7YDnCrrP9Xi+tC47F5vRSaoBI89Z3//gioknVaiT1OxUCXmqjefct/IUBitxwcX65XTr0f/q3fxtLRZ+HIdak3RhB18IEPfgD3/MPtuOPOe+DbM/iFn/tlbN6ySUrmScGgu4wDIAsfch63peyYiiWClhfL0yplwoFMCor79WXLdgpM1ehlVeORfP3cZ56MPEel5r+nZhvDYOBVd+BrEjw1OvFvh3H6q8I4FMGN6z8znf4t0o8lpZFcFKPGdpQsQZbSf8nG7//rv8JH/+bTyE1XYhao1SGrxHJewi4VfqdWg5WlCNttmJ4jwCpPDLg223lTTI8Y+Nhf/Da2bh5FO7UEiIVRBpfRJGA8QwDT8gY+UGqeVoMnzqLiS8XJswBPskrOuZ+FYqBw+iaY82xHAE7YCVFxPSmxEfekZIJcAyHTEtgxyMnUBBYai3j44Yfx2KFDWJo/jkarDYMlN3pfFYJw6SQUbZMhDuTyACl1TSzq0TST+2YYmByfwqUXXoLLLnk9Nk9PwS0AiUMriCAVkEr8xlV2qU9zTU+0HnzshIrXYed0o2FJQb1pMnYBUrPBnS4ecokJRLRQMAAv4ecJLJPi4VD4ysARKXBpy0fTPo6alZlSejEzxlgAicXfofty6ZxfMgol2NSHYsnI9oKi9XOloepZM7MqH/CFyLm7yOHjSliUlTqe7iO+mPlSWSiU+kbiXS2/lv1j5eKpByJLJXXfZX8+zKIsZ63OyDzZcfWvCWTxo00U8iquY1550pH6Eq1oQW31idS5cLNdzmOJ3Ld/+/GP4qv3fFlMOY3MkA7gg5cfxI/8yI/wQY7f/70/xLPPHMG2bTvw/vf/vJTylPHVDjxeo2SM6U7eD/B6QJmfWZ+T1mOemqt8nlSEL+aYffdPedX0FkNnG0CVv3+irnLtwLQd69fHKs5vDTzRn2cbWJ8raAMNynKYXxrF8UNJdvZDfQcdNok1gCniSiuOJUbBdatoRcC//8tP4D/91S1ITV/a6M0sRkZHYJpeelqUE6uBLIXve6Kb6oQRLNND3GmjZid4wwWz+N1f/Sns3LEJHWcCsVVBmhhwaJqZJ+zTE8feQV955uDhRztoRw5Si0wYMxN64ElczgkQRAfRA0+cDPnfqJdIQk6WFmoVA0tLsXQdui5F9LryFJYuT/Hdp57EV+77Bzz97FPSWUjAJSU5y5AuRRqOjo2NYWpqBvXaCHyH4FAnFpblWq1lHF9cwLHjBFwNAWdZlsNjKZRt3mGObZs245qrrsZll1yELIkwOeWi2eBYZbJ9libIFgocinT9GUgKPB2P+dBPNfaG8RXi4GwKyNJOKAV/iaykmc1FdqlvfGRPudKl83lxexNkFq7G/BcBUJmet9giY6WgaqWWpVgXF6WbbtmmeBpppqGC2HV6Dg14GfWe6CsmNTID/aSI1pyK36KLdflpLd8ykqTfhoLntkQAyuQp68nqfve4X3OzaO9U9Q2fBmWTsRcJhA6zgKcuk1WMfRl1xCvVshFFZM9pD0KrFBtf/OIX8KlP3wKbJTe5vzJ8+MMfRqWiXnWLi4v4v/7oT+T96mveiJ/8yZ8Uc2B+jvMfv8NIlzDkdldrDlehuQEv3i54Mhu4YN+kZNupVQGvFTJPtFso5SA9oGSIQJ+vcxk86XLNss07x6vujQPeoOfd119Ttz3jVxZb8VycppNdX58NfkqZNeW5FoyYQbYJnEoFzTDHbV/5Jn71g/8nwswVGwKW9ViS4+qOkQGmX0EnDMVckys7hnD6NXqqGKjZGZz283jvtQfwv/7427Hvgn3o1HcgMHwgi+GwtCbt+KawL4O+1gqeZFJKElR8ek5lCIIArufDcUxhe8hQOZ6KRg89+gi+fPfdUpbLKRgVRsrD9NRm7Nq1Cxcc2INNm6YwUq+KCJyTBjvxbHbraKOdYBdhg4R1SkBfsGefO4xnnzmMhx46hLkXj2lQKsuNuYnRkRreduP1uPzy1wvM4Dmgl02zqR2SBCDM1iIIjKwMCceTgvwM8FMCGuZ+WYhNA1HxDHBJluaJCH1Tw0bE3+sLQBWIJSte1auoCaA2pHdfBFNkzeQ5oqBJTQNXt6AX0zu3VXxZsYfRDYTWZ8+pSjaDXiEn+76CyX6NTvnJ0n+of7+1kMlIkd4JtUC2gsBp5W8o49QrdxaHLedVwVNf6XiAponTNTJnarvUGcmV04dRutBUGlCUiuoNkZ4wLU2bfDAjithooY79BE+PPPIw/uzP/61oB7lg+cEf/EHceOONsuCIQp2vvvnNh/CRj/xHYafe9KY34R//6I8XNiqm+DyN1GoC5qSReMVrCJ5WjseJmafynElB18TixIg/caauqY3yO68p8LTcjv+kEyfvl5PD+AzJFtrYQ2AkKvr0bK689IGa2VU8PbeM9/zIf4fcrMGg31NiwrVtWaFFaQrbqYiPilNx0e5o+y8f+gQEfraMWRzF//T91+AH33IQu/fvRzBzIRq5B1dCMMlaWTBsloYGNzJi2e7Qox10wpXME7vZVIWlzImUskDvqvLBJes60SV5FS1DHVtYRm1Eo81JGh073satt94qJTo+NKu0aUgSbN40i+tvvAl7du+HVwFYXmOZjxM4vZ9Y5mTUCqMgSksWeWgWq8iUkQ95LqDNdn04LvD00y/i9tvvxLcfe0wuMQKkVrOBzZtn8T//9/8Dpicn0Gq0MD5aw/JyhCq951IyTCy5pWJOGBu+MCUeHd+LeS02NYOMv09mys1iKe0xGiMwfRkZflZS5AsgJdEZ/COWCwrKhAQo0ZXkfRGgsZVb2RkRAxfPlkKK9RKdGL/eK4eV7sylWuZMv7Oso1Ot3MUFzaHXB92ze+t6hYg61qV+T44jcwpdTX+3bVrMDRp11M8OsLyp5S01XhQ2dE2N+l08vmG/LwMvZXXNaSvnU5a/xaCXfDHbePtAeVejWABuOVdScmPoMLtTlVn60Id+Q+/XahW/9mu/JnMOUxI4X5O55fstt9yCe++9B1Ec4Od/7v3Yu3e/ADIp4xV2Kg5v7CF4ehk8cnLwJF+S7D4TEyPusONu1ShubOTwKiBqM883x63wCD2QBDCVguQNDJ74rGB5h/okxyTwSRHlJlKnik5u4Z/+s1/C0987BtNyEbRiKe+UMS0cBwbXxXmi4MNw4Hs0o2tizFrGePsJ/Kuf/XFcvXcWs7svQLTl9ViAB9fhxEUbBA3fVI3D2tmnUjC+FvDE4y+nRrqjU2g+Mu7g2FIIy3Px9QcfwB1fvgudZkuAUJ6m2LtzN2664XpcuHc/qlX6VfWiWEp+RXRM4jCeIyuaBoS543NCrAsyKRGkzGenVbtloRWEUvqkt9Yzz72A2++6Ew8//C1ZJYvlQZLhHTe/Eze+9XpK04BYxauxpSyQQ6qfuhN48tApGRUOL/9d0uALQ0KW9dwisyviIgBkx9TPRstp+lCnDooMK8GT/CnEswKMTAXddmqq/01RhuuVuMoW9ZVluRJcqeC8v439bEQj69jIFViawxeHX/YzlaVF2bti50tGjt8VgCplT3WYl7ObZWrXYRmIk6i4vkvBvcaXKLtX/PYaHbaVe9m44T1ymfXNn1y8cW7QhakhKQeWWZpTl4+alcwPmSsCI7LFtFgpNYW/9mu/ina7jXe84x145zvfKSW7TicU9snzbCwutqTs/sd//AcIow7s/3+O+5Vf+QBGRkbhecDCfAfVaqUX+N19VgyZp5WPzdXgqb/Mqc0rIhqv+FfUXOPBV/HIPe8/+poBT0vt6J4kSd7Mh4g8APlQKeNYNuhp1maZBK7DJ2siXSu2r5qnyHTwX2+5Hb/ze/8GjleFY1eQRJFkRJEOD5hxZ3N1nsL7/9h7D3jLzrpc+Fl97XLanGmZtEmZ9IAgIRC4oBCpQihBlCZVmgoWuHq9Xv38LJ9eERDpGJAmkCAghCLFiIDGS0+dTJJJZtKmnL7L6ut+z///rr33nOnnTDnnzGx/OJM5++y91rvWet/nff7P/3k8H2UnhYcEgd1FLd2JsxotvPOP3oyhIsbQ2tORb3wUZr0mbNeMX6a+MCyBHU3wRMG4lluUeSqNELpauAieqN1iwKhbc9GKmIkFXPOJj+GBBx8U8DI5MYELzz0PT3vKL2DT2WcI+ZDHKTwRvlf+TC4s5mwZql96CdT1QUOA81yYPVlwGdcifk62GI1S9+SHoYCbKE8lMJlAbmJyEl+6/ou46aabMDo8irgT49yzN+F5V12NRjgEzwMSCRCliZ8NV/RLKiCnKJwvlvWE7SHHx2OT1aWEW1IAztKkCsvZhWgX2omoLxWbKMRRZFFpvwjEKiDRY6vMmqJgpF/Dmg9KeM/1AZZ+V080fsyfI/Up0lIqO6t07ETXZboQ++BKlXP8uZy/AS7s6CrZncVxFiSjJaRa4CCsMfKoP6I8vR7YMQLrarSqIt+J9CfPnWUx1xjL8gkllqJMLI6BTpSLRlLvwn2DpwqBcuzFqNhsUN72trdhbm4Gv/M7b5HuVrLFHH2xIvB80Rl6voXNm+/ABz7wPjzjGb+Iyy67DPV6U97ruTQO3pfD/0nwdOjgiZsqbhQzSkP+92g9eOsxf8SX8BeeEOCpHWXPjtP0C2okqTX4qgtiCV+bQzo03tjSlVKWUnLzg4YE/aYlsGOqxCte9et4aOcEmo1ReQikM81zEKWx6Ask2iWJMFarY13dxmnDJXZv/SGe+KhNeNWvPBtWtw13eB2CCx6PuXAMmfF38qQeRMHt0QFPlVXBwcATV0EucCnPHyUemtiFaz76D2h3O+JQTNr+yiuvxOMufwyaoYXubALfdtAMHSQRS5DqzcT8LFg+MtoGmFWSlUzqpbhi0rTPobicPzRZLuzAY3cev59diN0sEVM/LRfl4k3DiXzznVvwlS99BTMzc0jiEs3aCJ7zrOfigvPPhutFWgLKfflsn4v4IENkqlGyKIs2SgEAQRUBgotISlG5lDN5PU2g64AWqMdGmbJdJfKWK2eax6r36DKnC0xPu6I1Mfk33me9/zJA75Bu1KPxJlm0EzmHhF2l5jt4Lj4X10KF98ISwZMQXIHgRrvGt1NPLN110jmpK7/jlhhquJLrKCC6OnbTPSYAbZB5Ml1qVbfaifKnImcFnRVo4mBRBtVpA7OtyDiXawmv/+qL8G12DEvpWisCVfnvq1/9qvjPPeMZT0cUpbLhYzmd4nJhqVIN3g5CD+12S37eaISin6osThSMmfa/+bq8vbw2FnaDrjzB+J4Ce25csyxB6LuTo41gfGGjtDJ/a8WDp7Isg5lO3Mmy3Oakxt4qNcNU5qAfALz8LrCwL8yjSyMEQSALNY3ByYJw0eci+Zd//TH88/VfR0rxc+ALxc3uOlLe3LmRsfKyLtYGwHv//Pcwku3AMNrIupNijGnlObLGOIYv/Xl0amvRgosst1Bnm40YZC68ZKcgVn2e5pftOOmVRvO0P+ZJf1eDe9lyfvPtt+Gr//I1TExNyhhsOG0DnvOc52Dd2lUoGcNCR3DaMFBPJKeewCNi4XmUrgJqyQPU9uuUqjCZe0Uco6yEYV6ohaIaiy8yXyzZubQ3ti3xnCFwI4ByvEDYqbm5Nr74pa/gjs1bkRF4li6e8TSCuksEBNlZDR6BYEkmKhULATk/6S7kfZsKy6TaJUe65QgM/LIrDBT/nUGqonljLVWsB5yePqnPwFTcjBl7IywXkAEya+ZcBx4HExnb+5dBk0Ht6qP9Qb/V/ViBB9UvpaLtyixfxPUcV71GBTz6hVVIuHSEmap0UJWmS6FgYYKfLWm6cG2g2fAwNGzKmVXL/X4W3GNtbbVUvk/BtGkCrToVSYKXQKtdotWK5P7dl89Rry5NRjTPRThO3RP1TJyTt23bhjPOOKNXFrTNppcaKimvGraLGkVev8qklmVD/r0qB/YbAfpsqtkF6P18stvOPNcVaNo3eAo8D6MNb8SyrNnlt1IenSNe8eBparb7sdLCS4TyNf4ti3xejs6VWMCn8jy4aPY2xlwsZELQxZMLxe7JEs974UvRZkeLH4rrruMp/c1NmV0UaOQz2Fjr4D1/+HqcSmVTMq27+SyB5bmY9YZxyqN/EZPWGGKrjpKCak5ZaSK6kMW85ByMzxMF44XtqH+SAU+swdVDIE0ypGmMsNaQQAkafcqK5yk1f+utt+C6f/qsltLiGM9+9rNw+eWP1knW6IYIgPqanWrbrJ0/9K0is2SVaQ8Uikt4pesxPkhGJtzr8NKW//nt0AoouajTgDXNMn66/P2bN3wX//KtG2C7oRhqPunJT8SVj3kUxvIWQvpmeTbiMkfusIzoocwJDpjFxbMmWChhFQ6cnB5d1J2px5NcdtoXsCzF47ZoP8jxDJHKMYZgFIY4PrDbjoNSRAicGHnWkevpEGkw19A4rdMyQuNlVG7dv88GFyKV8x+PcpWcc0kNnh6ZkIJk3uwacgTISrpLB/3YEdM9p2wbPdLM4mkTNBWweS8XzHrLMDIcolGvzroqGw/e6f0xOXEF44ahNLFEQsgaD7ZOt8TszEHA0+Bwzu9Y3GuS3t8802exjgQYOty57ERgnlixoGg8CJzXNHz3Q4c7Riv1/Ytb+Zb4qERluanTiu6QydIIM1ZKuU4WDhEB97UEXNhV4Gc2VfCQWTbe//fX4h8+9c/oUKTshFLekjwo8f8pgYmtuPJcD3/1Gy/ASPsB1JxUaQT6QdklJq0hrH7Us9Dy1iK1G+qFI+3+Kjpe6KuaHw8EnvjQUuzNshmN9NLcRodGmEMB2kkuPj1bt92Lz3zqk8hTmuzZuPr5z8MlF14El2KM6vD2k2tJgOSUKZyyAyebhZO3YZcRHC7KAhm0FCYMiwy1KVOS9SDjYrq1BrVA/TFRUTjBjO0HmG514TdGsPmue/Dp6/4J3dxGK/PwnCc/Hk/fNIT1QYSp6Z0YGmliqpNItIQnffgZcpuoJ9MyFFmnvA6rINuitIj4Qgm4IgsFpLaDrtNAUVuHzF+D1F6NjADK3BsEi0E+hbH8fljdXQY0UQyWKAPFcZcOKlVcDe7QtazXF5oeNyZEYZ7c8xTQ85XbDaT+KsT10xAFq9EuGjJGLOUJQC553Uot4Vm8rtTw2T3wZNMUDRnGhkPUKvAkoFt9t3ovAdPzQfNCn4Tl+nu6WVOzYTKeWssk1Gx3S8zMVuBpftmueo4GzvskeDpON8GBBOPKGYpZsSUdkZtH6v4Fx+lAl9zXrmjwNBelt6VpccFKY5z6d5EtfjMV62DR/8cic2CYCLjoJA7CkRqufsl/xx337kCSscyiOWzUCRBwneLN4LnnW3jTcy/HeD0HJnZI+YptK4w12O2OYvQRz0JU2wCLqXe5hZQSIZdt/Nk+oj0O7T4/FPAkTryyeNHfxUWH+XwBzytH0HSw9f6H8MEPflAWP/pPPf85z8HDL7kEZZKjXnNAX9DKHVvKYOaOr76bGMgru3CzCTjJg/CyXaiVbfhFIlUhW5iLADkUqGgie4LS1sWaZnesB/M4ZTml/1UPWFAvkMEJfUTyZwNzcSJRFBMzLbzv45/HTqxHo4jwkoc18fgzXKwfShF3JxGJeWkIK4+N4zjLeSpzJttF0EYdT0JhFgXn9IUS+4FYxOYdz8GMuwrtxjkoRi9B27sA7WJM1nsZgyLB6nIb1j70LdRbd6EoIthFDFsM/rQVXLrO6NpsIiaqq6rHUU26LC9WwnSTWn+MWvdpJFFYgZSWG9mcHHNsNTEdnIGpVY9Ea+QiTHsbENs2/JydmQX8IpbTILisRObk7yrmaV/gSZ4nAU6VzNy06B/abb6i36XgiS68Euq0cPB00FE6APN00N89em9Y6cxT7zknI8s5vxGOjJ8s3encf/Ruq+P7yZ2kfHQniW5ciYxTbxErK+dpFRMXVgWeEvFFkrwqu4FW4uCB6RwvfvnrMNsuUAuHkEQd+CLQjDEc3Yv3/9Yz8ehTHPjdaYDdezQDzFIkroNWcz2alz4DCcFTUUq8CwW67HBTtmth1/pg4EkE/rkNGqCzFMeHNy9dZaAA7Jqcxsc//Qns2L1LxNa/dPXz8ciHXworK1H3LXTbmUTJ9ABTpbEybe1idVDaCMsYbvYgrM42+OkDGLLaCMsEVkJQQLYmQG5RcMw29QI5gRNT2YmuxClYmQ0CqIqBIsCg9iYrczSGmphutZCSgQrq5HWQFCXumcjx9mv/A3aW4JzsXvz6Lz4cZ3o7MYQp2HYKh/5Pku/HmBoDVuQ71F6AzAlBAK+VR3AgrEqMwikw5/uYcsexyz0X5frHou0/ErPFWjlclqtYDtxQ3okz7vscRlq3AEUM1yYc4ffmch4aNq3nV+meRDslYFa1UaUwcMfnJcyRUxfdXr2Yk+NMMYwd3kY8tOoxmBt/FCb9sxGxFb5QjyyvUJPMVDRSer2EvOP6T9uIecyTnu888GRKuMfnrJfWtxI80bKD5rC8UwVol0C7C8zMdo3m6RCYp4Oe1oGWqgVOQAf9zoO/YaWDJwJjzelULVrgOy8bqfkfO/jIrPx3rFjwNNNJtkZJttG2KQRemReSE790vfV0LiztMHhFRceCjr0G5rp0bAyxeesk3vymt2Bix06MUdCRtBBYMa44fxx/+qqnYCzbhXhmEgHrFY6HNAdazHRbvRH1i56MyB+Hnak4OiWYoDvOQpHTgFZzsGxXxbNU3XYs27Ebh710EuFge+h0E9SGfXzsH6/Dj3/6I/GAefzjrsDTr3wSkk6KoYaHPNaW80HraGner9gnYYoK6VrzEcFLd8HqbIefPYQG2vBB5oli8gBl6Ys5J3PmqGMS1slKemaLKs5Wk0lRwgzIMChJi+IY9WYDCU1ICbTcEK0ohj20DjfeOYePfOpzWF33MRptw+89+xKc35hE0NkGhyySV0eOEFZJ8TdZJ+PhZKmAPKFlgoAnC7YEEWeS4df2PMy4q7HLPQtYdwVa3iMwk4+DbgZkpqhjOKW8E6du+xzG5m4FyhiezUUw1mBoYz5KjzA9v0GzQRWX94T0iyjdLubJJHjq5qpTa5YRKCpuWyPY7W/E7lWPRWv8kZhyT0dk+3KdXeOLxu/kuLG82VN0ETyxX0AAaL9sV4FFbSurgl75CSd6yY5jYDoZRfOkZbs9wBM1T6DPU2VXMHi1zUOyqMl5XgffYm6mBf7uygdPlHhoIwU3cqHn3DLSCC5Z4HCtqF9bkbBiLs5eECf5Z7hzpkh3f6+qNXa5XlEFTzqRk9XQeDLVbNAHSBZ0J5BSXVZqC3trOsLf/c1f45bvfw+zO+/B0x77MLz6BVdiTTmDIasjff9ZN0Hihsj9OlInhLP2bNhnXobIbcLKuvAc7UwTbLGIO2hfzNN88OQ5tpjjBaEL27VE82R5wHf+4/u4/qtfERBw0cUX4sW//Mso8gxDoYvZmbaEA9PTSlyPzQXes/VeWQd22gVlAiedhhXvgpfRCrQLjw7eZCFK7WBTL3Pj8kNmRsCDdsT1SoAEGWSGejdUgSSJJIC52+3C8XwxFKcH1FBzFA/NREjrp+DbP7gVX/vWDVhby/ELZ/l46sVjONWehpO1ENE+wZQOSRsJMKNqzemiFH2TlgzdnCVY/RnBUeS4aDnDKEYvRDl8MSJ7E+aKuubiCYOXYVV5P9bs+g8p25V5BBsxrCIW5km007y+EkPCCBijfTL8Qs92/Tg+PDL2PoFliiCPYRFMWSNoBRswM3wRouFNmLPXIbXYmVi5r6uxZ2Y676Qzr2Ke9gGeVPemJbv+vT6gAVvE5uE4Dt0R+2rJb+MzxjmB94sZrU4XKhjfJ3ga8FpazASiM9y8p/uIndohfdCJAp7YaazCccBphuMjljV5SAO0gt+0iKVv6Y7KdCeeTbNySIWMxtdp3k6xYkyWs1VB5SjN3R6dpisTRF5UjyaKLL0wXdwL4XsWqxtA3EHTyXDfbT9EMrEV9db9OHWYBotc1VOkWQq7MYZZuw53ZD38oVXImqegO7YRkePByjMErgWXjt0lhbea9bWQ14HAE127q3gWghjHt5CV3P24mOl08O73v0+y7Jr1EK9+5SuxYcMqxFGBPEmxdk2AyckEoeeastegRsWApqrRSkwQS3h5BjuL4YgmRl2lBZyYdbJSu7A8KEaZpowmY25gy57aIC2zhYy/oelNUSIMa1J+zJIU9fowMstBZAWYjRN86BMfxfb77oEdtfHmV70Uj9iwGlZnGp7H3TylzjUpHeqLNElXgbJEqhhmyCi31QiS7fse0nIIcMbZP4bEgF05JyeBiy5GyWBFswDBk0Xw1DWeVurpZFuM4DEdhebzaQPQE08fZ+E0J/Sqi7IoWXT0kTpN5N4Ycn8YsWj8WFat6EA1GyWLqMDTtL1XzBOfAyvZSzC+h0B+wPRRy5fHr2y0kOfuSP6O+F0RPJmNyjEDTz2jrfmTz7G9FicCeBLjUrnO7EQVbelfDDeC/3Ek76Pl+FkLXPaW7ql24vKXOmn0aZIGlkMfJyOoHgBPg6Wm5QyeZN8lDS5UOCl44kscfqQTrhRDzFarK3lP1HMEw73GngAAIABJREFUdgE/6+LBrbejnNiKdeUEiun74TFOIcsQ1EJM5w780y7A0KaHA+4IunYTLXcIMb2xmHXE78jYgcF278Ed+eHfF5VVwS23ddCNqaNykLP85NA4UhJktKOnKMEIltJ38bnrr8cPfvR9EQi/8LnPw2WPuARRZATwomHPxUCP50yNlo5T38dk0K4nsxQEugy7lRKYThK0B6C1DL2eRHBuIlucwnRuGcavMplUmfhA+7r5kuo4JAKk0NgXcScvbcT05WKqvFVgqj2Nt73nPYhSG6evPRVveMmLMeZZsLOOAKTUpu6KDBBnMvU3krIJT854OvWWDfluBW8UvOcZGwtMtp15u+PRWLMUTUpKsb100+QoKRoXDYtxXi8oylZGrWLedCQrDZY6ey/G56l/1ww2/e//Xqo0bHKtCtplaCRITp0eOyOZq8aNgwQ7q4GsAhzjncW/mcw/nhdZNtE8814T8JRhZMRHo1Zl5vW77AZjX4RnqRwzD//Wr4IGzW8OHGPvXjIlWnme9W2DOG2wEaLCEhJcfAzFrD3wxOdVjtGSP5V5ShR4mzDlPa/zQgZs4Hd64Em/84h+9mEc2okAnsTaRMZYY6koIx1rhqFlySR0wr5WHHiamO3M5qU1xC4hZr1ps2X/Jc3Nlfh2BTiNV6xHBZvEqkC4EFNWMrEHBUs7LoNobaTdBFvvuBN2ZzfW27uwKtuJRjyBsjuFskjRcRtI116I8Usfh6S2DlMp3YQceG4g5oMsZYnzjZQ8uNgsJhyYR+rgpttbAp4s2isQURmzPTb0iQCc7c8xsDNp4+0f+FskeYSzTj8db3zFq/tianOZ+/Eh+36uB8ETxa7ijiQMBC1U1eWY/8rD4MJcRZlUnysFrMrBe+DmosfN3q/+G/YkKPS99LSi8L5wLHz16/+Cb3/nP8XQ8wVXXYVH/czDlX0TkMBYHWVR6bJMPyiWpal2FrNX48lEk8uCXZeiFauEvAoKdfU1LuEEjVK+UmamglZ9mwUFDLIYy6EO+onxv4+MVYFZceV4qa3IMpaBcg2xZiTOvkZ0YJgFjPahorx70M16zytifInMP1bvk/J9DzzxwqYYGfFQq2tDhDJbe9o1HBG2ic7yFLJzN8LmgjyRG2u2EyPKPJxyag2diPlwJdyEnhcFXN6jAvxYfuS9k0uyAC1bS9uR7lv9bzWL5L2g17EayEqfp/+9UNa4+jSJE+KcI/nZvFH1fup0CJ4yY9iqXarzkN+KWHSXP3g68GWoum7VmFTnRu5qPd971VjNvWZFXMQFnsSKAk+tJHt5HGUfpjWB1ODpUzNYrrMqx2GNSpVutAGTyQWO4XH7NRE/G7aD5SQBTaKJUc8fTlgEAbbnIS8dxDFF1wFuu3U77tu+A6saIcJoB1Y7M9jgTKFRzsEtY7ThIhk7C+MXXo5Zd1R0N4FNFoirbS66ndQJJJaBYEqNGhf6onmpg5"/>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6" name="Google Shape;86;p1"/>
          <p:cNvPicPr preferRelativeResize="0"/>
          <p:nvPr/>
        </p:nvPicPr>
        <p:blipFill rotWithShape="1">
          <a:blip r:embed="rId3">
            <a:alphaModFix/>
          </a:blip>
          <a:srcRect/>
          <a:stretch/>
        </p:blipFill>
        <p:spPr>
          <a:xfrm>
            <a:off x="3520846" y="-687383"/>
            <a:ext cx="5629275" cy="4019550"/>
          </a:xfrm>
          <a:prstGeom prst="rect">
            <a:avLst/>
          </a:prstGeom>
          <a:noFill/>
          <a:ln>
            <a:noFill/>
          </a:ln>
        </p:spPr>
      </p:pic>
      <p:pic>
        <p:nvPicPr>
          <p:cNvPr id="87" name="Google Shape;87;p1" descr="A blue and black logo&#10;&#10;Description automatically generated"/>
          <p:cNvPicPr preferRelativeResize="0"/>
          <p:nvPr/>
        </p:nvPicPr>
        <p:blipFill rotWithShape="1">
          <a:blip r:embed="rId4">
            <a:alphaModFix/>
          </a:blip>
          <a:srcRect/>
          <a:stretch/>
        </p:blipFill>
        <p:spPr>
          <a:xfrm>
            <a:off x="775494" y="5986463"/>
            <a:ext cx="1177925" cy="406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11" descr="A blue and black logo&#10;&#10;Description automatically generated"/>
          <p:cNvPicPr preferRelativeResize="0"/>
          <p:nvPr/>
        </p:nvPicPr>
        <p:blipFill rotWithShape="1">
          <a:blip r:embed="rId3">
            <a:alphaModFix/>
          </a:blip>
          <a:srcRect/>
          <a:stretch/>
        </p:blipFill>
        <p:spPr>
          <a:xfrm>
            <a:off x="775494" y="5986463"/>
            <a:ext cx="1177925" cy="406400"/>
          </a:xfrm>
          <a:prstGeom prst="rect">
            <a:avLst/>
          </a:prstGeom>
          <a:noFill/>
          <a:ln>
            <a:noFill/>
          </a:ln>
        </p:spPr>
      </p:pic>
      <p:pic>
        <p:nvPicPr>
          <p:cNvPr id="208" name="Google Shape;208;p11" descr="Handshake"/>
          <p:cNvPicPr preferRelativeResize="0"/>
          <p:nvPr/>
        </p:nvPicPr>
        <p:blipFill rotWithShape="1">
          <a:blip r:embed="rId4">
            <a:alphaModFix/>
          </a:blip>
          <a:srcRect/>
          <a:stretch/>
        </p:blipFill>
        <p:spPr>
          <a:xfrm>
            <a:off x="3920331" y="518177"/>
            <a:ext cx="4351338" cy="3661937"/>
          </a:xfrm>
          <a:prstGeom prst="rect">
            <a:avLst/>
          </a:prstGeom>
          <a:noFill/>
          <a:ln>
            <a:noFill/>
          </a:ln>
        </p:spPr>
      </p:pic>
      <p:sp>
        <p:nvSpPr>
          <p:cNvPr id="209" name="Google Shape;209;p11"/>
          <p:cNvSpPr txBox="1"/>
          <p:nvPr/>
        </p:nvSpPr>
        <p:spPr>
          <a:xfrm>
            <a:off x="3046993" y="3241395"/>
            <a:ext cx="7752643" cy="18774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r>
              <a:rPr lang="en-US" sz="8000" b="1">
                <a:solidFill>
                  <a:srgbClr val="629DD1"/>
                </a:solidFill>
                <a:latin typeface="Calibri"/>
                <a:ea typeface="Calibri"/>
                <a:cs typeface="Calibri"/>
                <a:sym typeface="Calibri"/>
              </a:rPr>
              <a:t>   Thank you</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927894" y="84409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4400"/>
              <a:buFont typeface="Calibri"/>
              <a:buNone/>
            </a:pPr>
            <a:r>
              <a:rPr lang="en-US" b="1">
                <a:solidFill>
                  <a:srgbClr val="2E75B5"/>
                </a:solidFill>
              </a:rPr>
              <a:t>What is LINQ?</a:t>
            </a:r>
            <a:r>
              <a:rPr lang="en-US"/>
              <a:t/>
            </a:r>
            <a:br>
              <a:rPr lang="en-US"/>
            </a:br>
            <a:endParaRPr/>
          </a:p>
        </p:txBody>
      </p:sp>
      <p:grpSp>
        <p:nvGrpSpPr>
          <p:cNvPr id="93" name="Google Shape;93;p2"/>
          <p:cNvGrpSpPr/>
          <p:nvPr/>
        </p:nvGrpSpPr>
        <p:grpSpPr>
          <a:xfrm>
            <a:off x="1065157" y="2032786"/>
            <a:ext cx="10497114" cy="3318115"/>
            <a:chOff x="9242" y="525909"/>
            <a:chExt cx="10497114" cy="3318115"/>
          </a:xfrm>
        </p:grpSpPr>
        <p:sp>
          <p:nvSpPr>
            <p:cNvPr id="94" name="Google Shape;94;p2"/>
            <p:cNvSpPr/>
            <p:nvPr/>
          </p:nvSpPr>
          <p:spPr>
            <a:xfrm>
              <a:off x="9242" y="525909"/>
              <a:ext cx="2762398" cy="3318115"/>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txBox="1"/>
            <p:nvPr/>
          </p:nvSpPr>
          <p:spPr>
            <a:xfrm>
              <a:off x="90150" y="606817"/>
              <a:ext cx="2600582" cy="3156299"/>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None/>
              </a:pPr>
              <a:r>
                <a:rPr lang="en-US" sz="1800" dirty="0">
                  <a:solidFill>
                    <a:schemeClr val="lt1"/>
                  </a:solidFill>
                  <a:latin typeface="Calibri"/>
                  <a:ea typeface="Calibri"/>
                  <a:cs typeface="Calibri"/>
                  <a:sym typeface="Calibri"/>
                </a:rPr>
                <a:t>LINQ stands for Language Integrated Query. It's a feature in .NET programming languages like C# and Visual Basic that allows developers to query data from different types of data sources using a uniform syntax.</a:t>
              </a:r>
              <a:endParaRPr sz="1800" dirty="0">
                <a:solidFill>
                  <a:schemeClr val="lt1"/>
                </a:solidFill>
                <a:latin typeface="Calibri"/>
                <a:ea typeface="Calibri"/>
                <a:cs typeface="Calibri"/>
                <a:sym typeface="Calibri"/>
              </a:endParaRPr>
            </a:p>
          </p:txBody>
        </p:sp>
        <p:sp>
          <p:nvSpPr>
            <p:cNvPr id="96" name="Google Shape;96;p2"/>
            <p:cNvSpPr/>
            <p:nvPr/>
          </p:nvSpPr>
          <p:spPr>
            <a:xfrm>
              <a:off x="3047880" y="1842429"/>
              <a:ext cx="585628" cy="685074"/>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txBox="1"/>
            <p:nvPr/>
          </p:nvSpPr>
          <p:spPr>
            <a:xfrm>
              <a:off x="3047880" y="1979444"/>
              <a:ext cx="409940" cy="41104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400">
                <a:solidFill>
                  <a:schemeClr val="lt1"/>
                </a:solidFill>
                <a:latin typeface="Calibri"/>
                <a:ea typeface="Calibri"/>
                <a:cs typeface="Calibri"/>
                <a:sym typeface="Calibri"/>
              </a:endParaRPr>
            </a:p>
          </p:txBody>
        </p:sp>
        <p:sp>
          <p:nvSpPr>
            <p:cNvPr id="98" name="Google Shape;98;p2"/>
            <p:cNvSpPr/>
            <p:nvPr/>
          </p:nvSpPr>
          <p:spPr>
            <a:xfrm>
              <a:off x="3876600" y="525909"/>
              <a:ext cx="2762398" cy="3318115"/>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txBox="1"/>
            <p:nvPr/>
          </p:nvSpPr>
          <p:spPr>
            <a:xfrm>
              <a:off x="3957508" y="606817"/>
              <a:ext cx="2600582" cy="3156299"/>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None/>
              </a:pPr>
              <a:r>
                <a:rPr lang="en-US" sz="1800" dirty="0">
                  <a:solidFill>
                    <a:schemeClr val="lt1"/>
                  </a:solidFill>
                  <a:latin typeface="Calibri"/>
                  <a:ea typeface="Calibri"/>
                  <a:cs typeface="Calibri"/>
                  <a:sym typeface="Calibri"/>
                </a:rPr>
                <a:t>LINQ provides a set of standard query operators that enable developers to perform queries on collections of objects, databases, XML documents, and other data sources directly from within their code.</a:t>
              </a:r>
              <a:endParaRPr sz="1800" dirty="0">
                <a:solidFill>
                  <a:schemeClr val="lt1"/>
                </a:solidFill>
                <a:latin typeface="Calibri"/>
                <a:ea typeface="Calibri"/>
                <a:cs typeface="Calibri"/>
                <a:sym typeface="Calibri"/>
              </a:endParaRPr>
            </a:p>
          </p:txBody>
        </p:sp>
        <p:sp>
          <p:nvSpPr>
            <p:cNvPr id="100" name="Google Shape;100;p2"/>
            <p:cNvSpPr/>
            <p:nvPr/>
          </p:nvSpPr>
          <p:spPr>
            <a:xfrm>
              <a:off x="6915239" y="1842429"/>
              <a:ext cx="585628" cy="685074"/>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txBox="1"/>
            <p:nvPr/>
          </p:nvSpPr>
          <p:spPr>
            <a:xfrm>
              <a:off x="6915239" y="1979444"/>
              <a:ext cx="409940" cy="41104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400">
                <a:solidFill>
                  <a:schemeClr val="lt1"/>
                </a:solidFill>
                <a:latin typeface="Calibri"/>
                <a:ea typeface="Calibri"/>
                <a:cs typeface="Calibri"/>
                <a:sym typeface="Calibri"/>
              </a:endParaRPr>
            </a:p>
          </p:txBody>
        </p:sp>
        <p:sp>
          <p:nvSpPr>
            <p:cNvPr id="102" name="Google Shape;102;p2"/>
            <p:cNvSpPr/>
            <p:nvPr/>
          </p:nvSpPr>
          <p:spPr>
            <a:xfrm>
              <a:off x="7743958" y="525909"/>
              <a:ext cx="2762398" cy="3318115"/>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txBox="1"/>
            <p:nvPr/>
          </p:nvSpPr>
          <p:spPr>
            <a:xfrm>
              <a:off x="7824866" y="606817"/>
              <a:ext cx="2600582" cy="3156299"/>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None/>
              </a:pPr>
              <a:r>
                <a:rPr lang="en-US" sz="1800" dirty="0">
                  <a:solidFill>
                    <a:schemeClr val="lt1"/>
                  </a:solidFill>
                  <a:latin typeface="Calibri"/>
                  <a:ea typeface="Calibri"/>
                  <a:cs typeface="Calibri"/>
                  <a:sym typeface="Calibri"/>
                </a:rPr>
                <a:t>LINQ provides a set of standard query operators that allow you to perform filtering, sorting, grouping, joining, and aggregating operations on data. These operators are available through LINQ query syntax (using query expressions) or method syntax (using extension methods).</a:t>
              </a:r>
              <a:endParaRPr sz="1800" dirty="0">
                <a:solidFill>
                  <a:schemeClr val="lt1"/>
                </a:solidFill>
                <a:latin typeface="Calibri"/>
                <a:ea typeface="Calibri"/>
                <a:cs typeface="Calibri"/>
                <a:sym typeface="Calibri"/>
              </a:endParaRPr>
            </a:p>
          </p:txBody>
        </p:sp>
      </p:grpSp>
      <p:pic>
        <p:nvPicPr>
          <p:cNvPr id="104" name="Google Shape;104;p2" descr="A blue and black logo&#10;&#10;Description automatically generated"/>
          <p:cNvPicPr preferRelativeResize="0"/>
          <p:nvPr/>
        </p:nvPicPr>
        <p:blipFill rotWithShape="1">
          <a:blip r:embed="rId3">
            <a:alphaModFix/>
          </a:blip>
          <a:srcRect/>
          <a:stretch/>
        </p:blipFill>
        <p:spPr>
          <a:xfrm>
            <a:off x="775494" y="5986463"/>
            <a:ext cx="1177925" cy="4064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3" descr="A blue and black logo&#10;&#10;Description automatically generated"/>
          <p:cNvPicPr preferRelativeResize="0"/>
          <p:nvPr/>
        </p:nvPicPr>
        <p:blipFill rotWithShape="1">
          <a:blip r:embed="rId3">
            <a:alphaModFix/>
          </a:blip>
          <a:srcRect/>
          <a:stretch/>
        </p:blipFill>
        <p:spPr>
          <a:xfrm>
            <a:off x="775494" y="5986463"/>
            <a:ext cx="1177925" cy="406400"/>
          </a:xfrm>
          <a:prstGeom prst="rect">
            <a:avLst/>
          </a:prstGeom>
          <a:noFill/>
          <a:ln>
            <a:noFill/>
          </a:ln>
        </p:spPr>
      </p:pic>
      <p:pic>
        <p:nvPicPr>
          <p:cNvPr id="110" name="Google Shape;110;p3" descr="What is LINQ - Javatpoint"/>
          <p:cNvPicPr preferRelativeResize="0"/>
          <p:nvPr/>
        </p:nvPicPr>
        <p:blipFill rotWithShape="1">
          <a:blip r:embed="rId4">
            <a:alphaModFix/>
          </a:blip>
          <a:srcRect/>
          <a:stretch/>
        </p:blipFill>
        <p:spPr>
          <a:xfrm>
            <a:off x="2670175" y="807660"/>
            <a:ext cx="7279368" cy="4852912"/>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4400"/>
              <a:buFont typeface="Calibri"/>
              <a:buNone/>
            </a:pPr>
            <a:r>
              <a:rPr lang="en-US" b="1">
                <a:solidFill>
                  <a:srgbClr val="2E75B5"/>
                </a:solidFill>
              </a:rPr>
              <a:t>Example of a LINQ query</a:t>
            </a:r>
            <a:r>
              <a:rPr lang="en-US"/>
              <a:t/>
            </a:r>
            <a:br>
              <a:rPr lang="en-US"/>
            </a:br>
            <a:endParaRPr/>
          </a:p>
        </p:txBody>
      </p:sp>
      <p:pic>
        <p:nvPicPr>
          <p:cNvPr id="116" name="Google Shape;116;p4" descr="A blue and black logo&#10;&#10;Description automatically generated"/>
          <p:cNvPicPr preferRelativeResize="0"/>
          <p:nvPr/>
        </p:nvPicPr>
        <p:blipFill rotWithShape="1">
          <a:blip r:embed="rId3">
            <a:alphaModFix/>
          </a:blip>
          <a:srcRect/>
          <a:stretch/>
        </p:blipFill>
        <p:spPr>
          <a:xfrm>
            <a:off x="775494" y="5986463"/>
            <a:ext cx="1177925" cy="406400"/>
          </a:xfrm>
          <a:prstGeom prst="rect">
            <a:avLst/>
          </a:prstGeom>
          <a:noFill/>
          <a:ln>
            <a:noFill/>
          </a:ln>
        </p:spPr>
      </p:pic>
      <p:sp>
        <p:nvSpPr>
          <p:cNvPr id="117" name="Google Shape;117;p4"/>
          <p:cNvSpPr/>
          <p:nvPr/>
        </p:nvSpPr>
        <p:spPr>
          <a:xfrm>
            <a:off x="1578429" y="1690688"/>
            <a:ext cx="8773886" cy="3754874"/>
          </a:xfrm>
          <a:prstGeom prst="rect">
            <a:avLst/>
          </a:prstGeom>
          <a:solidFill>
            <a:srgbClr val="1E4E79"/>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using System;</a:t>
            </a:r>
            <a:endParaRPr dirty="0"/>
          </a:p>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 using </a:t>
            </a:r>
            <a:r>
              <a:rPr lang="en-US" sz="1400" b="0" i="0" u="none" strike="noStrike" cap="none" dirty="0" err="1">
                <a:solidFill>
                  <a:schemeClr val="lt1"/>
                </a:solidFill>
                <a:latin typeface="Courier New"/>
                <a:ea typeface="Courier New"/>
                <a:cs typeface="Courier New"/>
                <a:sym typeface="Courier New"/>
              </a:rPr>
              <a:t>System.Linq</a:t>
            </a:r>
            <a:r>
              <a:rPr lang="en-US" sz="1400" b="0" i="0" u="none" strike="noStrike" cap="none" dirty="0">
                <a:solidFill>
                  <a:schemeClr val="lt1"/>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class Program </a:t>
            </a:r>
            <a:endParaRPr dirty="0"/>
          </a:p>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 static void Main() </a:t>
            </a:r>
            <a:endParaRPr dirty="0"/>
          </a:p>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 string[] words = {"hello", "wonderful", "LINQ", "beautiful", "world"};</a:t>
            </a:r>
            <a:endParaRPr dirty="0"/>
          </a:p>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 //Get only short words</a:t>
            </a:r>
            <a:endParaRPr dirty="0"/>
          </a:p>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 </a:t>
            </a:r>
            <a:r>
              <a:rPr lang="en-US" sz="1400" b="0" i="0" u="none" strike="noStrike" cap="none" dirty="0" err="1">
                <a:solidFill>
                  <a:schemeClr val="lt1"/>
                </a:solidFill>
                <a:latin typeface="Courier New"/>
                <a:ea typeface="Courier New"/>
                <a:cs typeface="Courier New"/>
                <a:sym typeface="Courier New"/>
              </a:rPr>
              <a:t>var</a:t>
            </a:r>
            <a:r>
              <a:rPr lang="en-US" sz="1400" b="0" i="0" u="none" strike="noStrike" cap="none" dirty="0">
                <a:solidFill>
                  <a:schemeClr val="lt1"/>
                </a:solidFill>
                <a:latin typeface="Courier New"/>
                <a:ea typeface="Courier New"/>
                <a:cs typeface="Courier New"/>
                <a:sym typeface="Courier New"/>
              </a:rPr>
              <a:t> </a:t>
            </a:r>
            <a:r>
              <a:rPr lang="en-US" sz="1400" b="0" i="0" u="none" strike="noStrike" cap="none" dirty="0" err="1">
                <a:solidFill>
                  <a:schemeClr val="lt1"/>
                </a:solidFill>
                <a:latin typeface="Courier New"/>
                <a:ea typeface="Courier New"/>
                <a:cs typeface="Courier New"/>
                <a:sym typeface="Courier New"/>
              </a:rPr>
              <a:t>shortWords</a:t>
            </a:r>
            <a:r>
              <a:rPr lang="en-US" sz="1400" b="0" i="0" u="none" strike="noStrike" cap="none" dirty="0">
                <a:solidFill>
                  <a:schemeClr val="lt1"/>
                </a:solidFill>
                <a:latin typeface="Courier New"/>
                <a:ea typeface="Courier New"/>
                <a:cs typeface="Courier New"/>
                <a:sym typeface="Courier New"/>
              </a:rPr>
              <a:t> = from word in words where </a:t>
            </a:r>
            <a:r>
              <a:rPr lang="en-US" sz="1400" b="0" i="0" u="none" strike="noStrike" cap="none" dirty="0" err="1">
                <a:solidFill>
                  <a:schemeClr val="lt1"/>
                </a:solidFill>
                <a:latin typeface="Courier New"/>
                <a:ea typeface="Courier New"/>
                <a:cs typeface="Courier New"/>
                <a:sym typeface="Courier New"/>
              </a:rPr>
              <a:t>word.Length</a:t>
            </a:r>
            <a:r>
              <a:rPr lang="en-US" sz="1400" b="0" i="0" u="none" strike="noStrike" cap="none" dirty="0">
                <a:solidFill>
                  <a:schemeClr val="lt1"/>
                </a:solidFill>
                <a:latin typeface="Courier New"/>
                <a:ea typeface="Courier New"/>
                <a:cs typeface="Courier New"/>
                <a:sym typeface="Courier New"/>
              </a:rPr>
              <a:t> &lt;= 5 select word; </a:t>
            </a:r>
            <a:endParaRPr dirty="0"/>
          </a:p>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//Print each word out</a:t>
            </a:r>
            <a:endParaRPr dirty="0"/>
          </a:p>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 </a:t>
            </a:r>
            <a:r>
              <a:rPr lang="en-US" sz="1400" b="0" i="0" u="none" strike="noStrike" cap="none" dirty="0" err="1">
                <a:solidFill>
                  <a:schemeClr val="lt1"/>
                </a:solidFill>
                <a:latin typeface="Courier New"/>
                <a:ea typeface="Courier New"/>
                <a:cs typeface="Courier New"/>
                <a:sym typeface="Courier New"/>
              </a:rPr>
              <a:t>foreach</a:t>
            </a:r>
            <a:r>
              <a:rPr lang="en-US" sz="1400" b="0" i="0" u="none" strike="noStrike" cap="none" dirty="0">
                <a:solidFill>
                  <a:schemeClr val="lt1"/>
                </a:solidFill>
                <a:latin typeface="Courier New"/>
                <a:ea typeface="Courier New"/>
                <a:cs typeface="Courier New"/>
                <a:sym typeface="Courier New"/>
              </a:rPr>
              <a:t> (</a:t>
            </a:r>
            <a:r>
              <a:rPr lang="en-US" sz="1400" b="0" i="0" u="none" strike="noStrike" cap="none" dirty="0" err="1">
                <a:solidFill>
                  <a:schemeClr val="lt1"/>
                </a:solidFill>
                <a:latin typeface="Courier New"/>
                <a:ea typeface="Courier New"/>
                <a:cs typeface="Courier New"/>
                <a:sym typeface="Courier New"/>
              </a:rPr>
              <a:t>var</a:t>
            </a:r>
            <a:r>
              <a:rPr lang="en-US" sz="1400" b="0" i="0" u="none" strike="noStrike" cap="none" dirty="0">
                <a:solidFill>
                  <a:schemeClr val="lt1"/>
                </a:solidFill>
                <a:latin typeface="Courier New"/>
                <a:ea typeface="Courier New"/>
                <a:cs typeface="Courier New"/>
                <a:sym typeface="Courier New"/>
              </a:rPr>
              <a:t> word in </a:t>
            </a:r>
            <a:r>
              <a:rPr lang="en-US" sz="1400" b="0" i="0" u="none" strike="noStrike" cap="none" dirty="0" err="1">
                <a:solidFill>
                  <a:schemeClr val="lt1"/>
                </a:solidFill>
                <a:latin typeface="Courier New"/>
                <a:ea typeface="Courier New"/>
                <a:cs typeface="Courier New"/>
                <a:sym typeface="Courier New"/>
              </a:rPr>
              <a:t>shortWords</a:t>
            </a:r>
            <a:r>
              <a:rPr lang="en-US" sz="1400" b="0" i="0" u="none" strike="noStrike" cap="none" dirty="0">
                <a:solidFill>
                  <a:schemeClr val="lt1"/>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 </a:t>
            </a:r>
            <a:r>
              <a:rPr lang="en-US" sz="1400" b="0" i="0" u="none" strike="noStrike" cap="none" dirty="0" err="1">
                <a:solidFill>
                  <a:schemeClr val="lt1"/>
                </a:solidFill>
                <a:latin typeface="Courier New"/>
                <a:ea typeface="Courier New"/>
                <a:cs typeface="Courier New"/>
                <a:sym typeface="Courier New"/>
              </a:rPr>
              <a:t>Console.WriteLine</a:t>
            </a:r>
            <a:r>
              <a:rPr lang="en-US" sz="1400" b="0" i="0" u="none" strike="noStrike" cap="none" dirty="0">
                <a:solidFill>
                  <a:schemeClr val="lt1"/>
                </a:solidFill>
                <a:latin typeface="Courier New"/>
                <a:ea typeface="Courier New"/>
                <a:cs typeface="Courier New"/>
                <a:sym typeface="Courier New"/>
              </a:rPr>
              <a:t>(word);</a:t>
            </a:r>
            <a:endParaRPr dirty="0"/>
          </a:p>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 </a:t>
            </a:r>
            <a:r>
              <a:rPr lang="en-US" sz="1400" b="0" i="0" u="none" strike="noStrike" cap="none" dirty="0" err="1">
                <a:solidFill>
                  <a:schemeClr val="lt1"/>
                </a:solidFill>
                <a:latin typeface="Courier New"/>
                <a:ea typeface="Courier New"/>
                <a:cs typeface="Courier New"/>
                <a:sym typeface="Courier New"/>
              </a:rPr>
              <a:t>Console.ReadLine</a:t>
            </a:r>
            <a:r>
              <a:rPr lang="en-US" sz="1400" b="0" i="0" u="none" strike="noStrike" cap="none" dirty="0">
                <a:solidFill>
                  <a:schemeClr val="lt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Clr>
                <a:schemeClr val="lt1"/>
              </a:buClr>
              <a:buSzPts val="1400"/>
              <a:buFont typeface="Courier New"/>
              <a:buNone/>
            </a:pPr>
            <a:r>
              <a:rPr lang="en-US" sz="1400" b="0" i="0" u="none" strike="noStrike" cap="none" dirty="0">
                <a:solidFill>
                  <a:schemeClr val="lt1"/>
                </a:solidFill>
                <a:latin typeface="Courier New"/>
                <a:ea typeface="Courier New"/>
                <a:cs typeface="Courier New"/>
                <a:sym typeface="Courier New"/>
              </a:rPr>
              <a:t> }</a:t>
            </a:r>
            <a:r>
              <a:rPr lang="en-US" sz="1400" b="0" i="0" u="none" strike="noStrike" cap="none" dirty="0">
                <a:solidFill>
                  <a:schemeClr val="lt1"/>
                </a:solidFill>
                <a:latin typeface="Calibri"/>
                <a:ea typeface="Calibri"/>
                <a:cs typeface="Calibri"/>
                <a:sym typeface="Calibri"/>
              </a:rPr>
              <a:t> </a:t>
            </a:r>
            <a:endParaRPr sz="1400" b="0" i="0" u="none" strike="noStrike" cap="none" dirty="0">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1001486" y="153911"/>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6000"/>
              <a:buFont typeface="Calibri"/>
              <a:buNone/>
            </a:pPr>
            <a:r>
              <a:rPr lang="en-US" sz="6000" b="1">
                <a:solidFill>
                  <a:schemeClr val="accent1"/>
                </a:solidFill>
              </a:rPr>
              <a:t/>
            </a:r>
            <a:br>
              <a:rPr lang="en-US" sz="6000" b="1">
                <a:solidFill>
                  <a:schemeClr val="accent1"/>
                </a:solidFill>
              </a:rPr>
            </a:br>
            <a:r>
              <a:rPr lang="en-US" sz="6000" b="1">
                <a:solidFill>
                  <a:schemeClr val="accent1"/>
                </a:solidFill>
              </a:rPr>
              <a:t>Syntax of LINQ</a:t>
            </a:r>
            <a:br>
              <a:rPr lang="en-US" sz="6000" b="1">
                <a:solidFill>
                  <a:schemeClr val="accent1"/>
                </a:solidFill>
              </a:rPr>
            </a:br>
            <a:endParaRPr sz="6000" b="1">
              <a:solidFill>
                <a:schemeClr val="accent1"/>
              </a:solidFill>
            </a:endParaRPr>
          </a:p>
        </p:txBody>
      </p:sp>
      <p:sp>
        <p:nvSpPr>
          <p:cNvPr id="123" name="Google Shape;123;p5"/>
          <p:cNvSpPr txBox="1">
            <a:spLocks noGrp="1"/>
          </p:cNvSpPr>
          <p:nvPr>
            <p:ph type="body" idx="1"/>
          </p:nvPr>
        </p:nvSpPr>
        <p:spPr>
          <a:xfrm>
            <a:off x="1001486" y="15970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There are two syntaxes of LINQ.</a:t>
            </a:r>
            <a:endParaRPr dirty="0"/>
          </a:p>
          <a:p>
            <a:pPr marL="0" lvl="0" indent="0" algn="l" rtl="0">
              <a:lnSpc>
                <a:spcPct val="90000"/>
              </a:lnSpc>
              <a:spcBef>
                <a:spcPts val="1000"/>
              </a:spcBef>
              <a:spcAft>
                <a:spcPts val="0"/>
              </a:spcAft>
              <a:buClr>
                <a:srgbClr val="2E75B5"/>
              </a:buClr>
              <a:buSzPts val="2800"/>
              <a:buNone/>
            </a:pPr>
            <a:r>
              <a:rPr lang="en-US" b="1" dirty="0">
                <a:solidFill>
                  <a:srgbClr val="2E75B5"/>
                </a:solidFill>
              </a:rPr>
              <a:t>      </a:t>
            </a:r>
            <a:r>
              <a:rPr lang="en-US" b="1" dirty="0" err="1">
                <a:solidFill>
                  <a:srgbClr val="2E75B5"/>
                </a:solidFill>
              </a:rPr>
              <a:t>Lamda</a:t>
            </a:r>
            <a:r>
              <a:rPr lang="en-US" b="1" dirty="0">
                <a:solidFill>
                  <a:srgbClr val="2E75B5"/>
                </a:solidFill>
              </a:rPr>
              <a:t> (Method) Syntax</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rgbClr val="2E75B5"/>
              </a:buClr>
              <a:buSzPts val="2800"/>
              <a:buNone/>
            </a:pPr>
            <a:r>
              <a:rPr lang="en-US" b="1" dirty="0">
                <a:solidFill>
                  <a:srgbClr val="2E75B5"/>
                </a:solidFill>
              </a:rPr>
              <a:t>      Query Syntax</a:t>
            </a:r>
            <a:endParaRPr dirty="0"/>
          </a:p>
          <a:p>
            <a:pPr marL="0" lvl="0" indent="0" algn="l" rtl="0">
              <a:lnSpc>
                <a:spcPct val="90000"/>
              </a:lnSpc>
              <a:spcBef>
                <a:spcPts val="1000"/>
              </a:spcBef>
              <a:spcAft>
                <a:spcPts val="0"/>
              </a:spcAft>
              <a:buClr>
                <a:schemeClr val="dk1"/>
              </a:buClr>
              <a:buSzPts val="2800"/>
              <a:buNone/>
            </a:pPr>
            <a:endParaRPr b="1" dirty="0">
              <a:solidFill>
                <a:srgbClr val="2E75B5"/>
              </a:solidFill>
            </a:endParaRPr>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p:txBody>
      </p:sp>
      <p:pic>
        <p:nvPicPr>
          <p:cNvPr id="124" name="Google Shape;124;p5" descr="A blue and black logo&#10;&#10;Description automatically generated"/>
          <p:cNvPicPr preferRelativeResize="0"/>
          <p:nvPr/>
        </p:nvPicPr>
        <p:blipFill rotWithShape="1">
          <a:blip r:embed="rId3">
            <a:alphaModFix/>
          </a:blip>
          <a:srcRect/>
          <a:stretch/>
        </p:blipFill>
        <p:spPr>
          <a:xfrm>
            <a:off x="775494" y="5986463"/>
            <a:ext cx="1177925" cy="406400"/>
          </a:xfrm>
          <a:prstGeom prst="rect">
            <a:avLst/>
          </a:prstGeom>
          <a:noFill/>
          <a:ln>
            <a:noFill/>
          </a:ln>
        </p:spPr>
      </p:pic>
      <p:sp>
        <p:nvSpPr>
          <p:cNvPr id="125" name="Google Shape;125;p5"/>
          <p:cNvSpPr/>
          <p:nvPr/>
        </p:nvSpPr>
        <p:spPr>
          <a:xfrm>
            <a:off x="1364456" y="2622505"/>
            <a:ext cx="8632370" cy="400110"/>
          </a:xfrm>
          <a:prstGeom prst="rect">
            <a:avLst/>
          </a:prstGeom>
          <a:solidFill>
            <a:srgbClr val="002060"/>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dirty="0" err="1">
                <a:solidFill>
                  <a:schemeClr val="lt1"/>
                </a:solidFill>
                <a:latin typeface="Arial"/>
                <a:ea typeface="Arial"/>
                <a:cs typeface="Arial"/>
                <a:sym typeface="Arial"/>
              </a:rPr>
              <a:t>var</a:t>
            </a:r>
            <a:r>
              <a:rPr lang="en-US" sz="2000" b="0" i="0" u="none" strike="noStrike" cap="none" dirty="0">
                <a:solidFill>
                  <a:schemeClr val="lt1"/>
                </a:solidFill>
                <a:latin typeface="Arial"/>
                <a:ea typeface="Arial"/>
                <a:cs typeface="Arial"/>
                <a:sym typeface="Arial"/>
              </a:rPr>
              <a:t> </a:t>
            </a:r>
            <a:r>
              <a:rPr lang="en-US" sz="2000" b="0" i="0" u="none" strike="noStrike" cap="none" dirty="0" err="1">
                <a:solidFill>
                  <a:schemeClr val="lt1"/>
                </a:solidFill>
                <a:latin typeface="Arial"/>
                <a:ea typeface="Arial"/>
                <a:cs typeface="Arial"/>
                <a:sym typeface="Arial"/>
              </a:rPr>
              <a:t>longWords</a:t>
            </a:r>
            <a:r>
              <a:rPr lang="en-US" sz="2000" b="0" i="0" u="none" strike="noStrike" cap="none" dirty="0">
                <a:solidFill>
                  <a:schemeClr val="lt1"/>
                </a:solidFill>
                <a:latin typeface="Arial"/>
                <a:ea typeface="Arial"/>
                <a:cs typeface="Arial"/>
                <a:sym typeface="Arial"/>
              </a:rPr>
              <a:t> = </a:t>
            </a:r>
            <a:r>
              <a:rPr lang="en-US" sz="2000" b="0" i="0" u="none" strike="noStrike" cap="none" dirty="0" err="1">
                <a:solidFill>
                  <a:schemeClr val="lt1"/>
                </a:solidFill>
                <a:latin typeface="Arial"/>
                <a:ea typeface="Arial"/>
                <a:cs typeface="Arial"/>
                <a:sym typeface="Arial"/>
              </a:rPr>
              <a:t>words.Where</a:t>
            </a:r>
            <a:r>
              <a:rPr lang="en-US" sz="2000" b="0" i="0" u="none" strike="noStrike" cap="none" dirty="0">
                <a:solidFill>
                  <a:schemeClr val="lt1"/>
                </a:solidFill>
                <a:latin typeface="Arial"/>
                <a:ea typeface="Arial"/>
                <a:cs typeface="Arial"/>
                <a:sym typeface="Arial"/>
              </a:rPr>
              <a:t>( w ⇒ </a:t>
            </a:r>
            <a:r>
              <a:rPr lang="en-US" sz="2000" b="0" i="0" u="none" strike="noStrike" cap="none" dirty="0" err="1">
                <a:solidFill>
                  <a:schemeClr val="lt1"/>
                </a:solidFill>
                <a:latin typeface="Arial"/>
                <a:ea typeface="Arial"/>
                <a:cs typeface="Arial"/>
                <a:sym typeface="Arial"/>
              </a:rPr>
              <a:t>w.length</a:t>
            </a:r>
            <a:r>
              <a:rPr lang="en-US" sz="2000" b="0" i="0" u="none" strike="noStrike" cap="none" dirty="0">
                <a:solidFill>
                  <a:schemeClr val="lt1"/>
                </a:solidFill>
                <a:latin typeface="Arial"/>
                <a:ea typeface="Arial"/>
                <a:cs typeface="Arial"/>
                <a:sym typeface="Arial"/>
              </a:rPr>
              <a:t> &gt; 10);</a:t>
            </a:r>
            <a:r>
              <a:rPr lang="en-US" sz="2000" b="0" i="0" u="none" strike="noStrike" cap="none" dirty="0">
                <a:solidFill>
                  <a:schemeClr val="lt1"/>
                </a:solidFill>
                <a:latin typeface="Calibri"/>
                <a:ea typeface="Calibri"/>
                <a:cs typeface="Calibri"/>
                <a:sym typeface="Calibri"/>
              </a:rPr>
              <a:t> </a:t>
            </a:r>
            <a:endParaRPr sz="2000" b="0" i="0" u="none" strike="noStrike" cap="none" dirty="0">
              <a:solidFill>
                <a:schemeClr val="lt1"/>
              </a:solidFill>
              <a:latin typeface="Arial"/>
              <a:ea typeface="Arial"/>
              <a:cs typeface="Arial"/>
              <a:sym typeface="Arial"/>
            </a:endParaRPr>
          </a:p>
        </p:txBody>
      </p:sp>
      <p:sp>
        <p:nvSpPr>
          <p:cNvPr id="126" name="Google Shape;126;p5"/>
          <p:cNvSpPr/>
          <p:nvPr/>
        </p:nvSpPr>
        <p:spPr>
          <a:xfrm>
            <a:off x="1364456" y="3802947"/>
            <a:ext cx="8715715" cy="400110"/>
          </a:xfrm>
          <a:prstGeom prst="rect">
            <a:avLst/>
          </a:prstGeom>
          <a:solidFill>
            <a:srgbClr val="002060"/>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dirty="0" err="1">
                <a:solidFill>
                  <a:schemeClr val="lt1"/>
                </a:solidFill>
                <a:latin typeface="Arial"/>
                <a:ea typeface="Arial"/>
                <a:cs typeface="Arial"/>
                <a:sym typeface="Arial"/>
              </a:rPr>
              <a:t>var</a:t>
            </a:r>
            <a:r>
              <a:rPr lang="en-US" sz="2000" b="0" i="0" u="none" strike="noStrike" cap="none" dirty="0">
                <a:solidFill>
                  <a:schemeClr val="lt1"/>
                </a:solidFill>
                <a:latin typeface="Arial"/>
                <a:ea typeface="Arial"/>
                <a:cs typeface="Arial"/>
                <a:sym typeface="Arial"/>
              </a:rPr>
              <a:t> longwords = from w in words where </a:t>
            </a:r>
            <a:r>
              <a:rPr lang="en-US" sz="2000" b="0" i="0" u="none" strike="noStrike" cap="none" dirty="0" err="1">
                <a:solidFill>
                  <a:schemeClr val="lt1"/>
                </a:solidFill>
                <a:latin typeface="Arial"/>
                <a:ea typeface="Arial"/>
                <a:cs typeface="Arial"/>
                <a:sym typeface="Arial"/>
              </a:rPr>
              <a:t>w.length</a:t>
            </a:r>
            <a:r>
              <a:rPr lang="en-US" sz="2000" b="0" i="0" u="none" strike="noStrike" cap="none" dirty="0">
                <a:solidFill>
                  <a:schemeClr val="lt1"/>
                </a:solidFill>
                <a:latin typeface="Arial"/>
                <a:ea typeface="Arial"/>
                <a:cs typeface="Arial"/>
                <a:sym typeface="Arial"/>
              </a:rPr>
              <a:t> &gt; 10;</a:t>
            </a:r>
            <a:r>
              <a:rPr lang="en-US" sz="2000" b="0" i="0" u="none" strike="noStrike" cap="none" dirty="0">
                <a:solidFill>
                  <a:schemeClr val="lt1"/>
                </a:solidFill>
                <a:latin typeface="Calibri"/>
                <a:ea typeface="Calibri"/>
                <a:cs typeface="Calibri"/>
                <a:sym typeface="Calibri"/>
              </a:rPr>
              <a:t> </a:t>
            </a:r>
            <a:endParaRPr sz="2000" b="0" i="0" u="none" strike="noStrike" cap="none" dirty="0">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Calibri"/>
              <a:buNone/>
            </a:pPr>
            <a:r>
              <a:rPr lang="en-US" sz="5400" b="1" dirty="0">
                <a:solidFill>
                  <a:schemeClr val="accent1"/>
                </a:solidFill>
              </a:rPr>
              <a:t>Method Syntax(Fluent Syntax) </a:t>
            </a:r>
            <a:endParaRPr sz="5400" dirty="0">
              <a:solidFill>
                <a:schemeClr val="accent1"/>
              </a:solidFill>
            </a:endParaRPr>
          </a:p>
        </p:txBody>
      </p:sp>
      <p:sp>
        <p:nvSpPr>
          <p:cNvPr id="141" name="Google Shape;141;p7"/>
          <p:cNvSpPr txBox="1">
            <a:spLocks noGrp="1"/>
          </p:cNvSpPr>
          <p:nvPr>
            <p:ph type="body" idx="1"/>
          </p:nvPr>
        </p:nvSpPr>
        <p:spPr>
          <a:xfrm>
            <a:off x="936172" y="15970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It uses extension methods and lambda expressions. It can be more concise and is preferred when writing complex queries because it can be easier to read and compose.</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42" name="Google Shape;142;p7"/>
          <p:cNvSpPr/>
          <p:nvPr/>
        </p:nvSpPr>
        <p:spPr>
          <a:xfrm>
            <a:off x="1572986" y="3453437"/>
            <a:ext cx="9050679" cy="871933"/>
          </a:xfrm>
          <a:prstGeom prst="rect">
            <a:avLst/>
          </a:prstGeom>
          <a:solidFill>
            <a:schemeClr val="dk2"/>
          </a:solidFill>
          <a:ln>
            <a:noFill/>
          </a:ln>
        </p:spPr>
        <p:txBody>
          <a:bodyPr spcFirstLastPara="1" wrap="square" lIns="0" tIns="0" rIns="0" bIns="253900" anchor="ctr" anchorCtr="0">
            <a:spAutoFit/>
          </a:bodyPr>
          <a:lstStyle/>
          <a:p>
            <a:pPr marL="0" marR="0" lvl="0" indent="0" algn="l" rtl="0">
              <a:lnSpc>
                <a:spcPct val="100000"/>
              </a:lnSpc>
              <a:spcBef>
                <a:spcPts val="0"/>
              </a:spcBef>
              <a:spcAft>
                <a:spcPts val="0"/>
              </a:spcAft>
              <a:buClr>
                <a:schemeClr val="lt1"/>
              </a:buClr>
              <a:buSzPts val="2000"/>
              <a:buFont typeface="Courier"/>
              <a:buNone/>
            </a:pPr>
            <a:r>
              <a:rPr lang="en-US" sz="2000" b="0" i="0" u="none" strike="noStrike" cap="none" dirty="0" err="1">
                <a:solidFill>
                  <a:schemeClr val="lt1"/>
                </a:solidFill>
                <a:latin typeface="Courier"/>
                <a:ea typeface="Courier"/>
                <a:cs typeface="Courier"/>
                <a:sym typeface="Courier"/>
              </a:rPr>
              <a:t>var</a:t>
            </a:r>
            <a:r>
              <a:rPr lang="en-US" sz="2000" b="0" i="0" u="none" strike="noStrike" cap="none" dirty="0">
                <a:solidFill>
                  <a:schemeClr val="lt1"/>
                </a:solidFill>
                <a:latin typeface="Courier"/>
                <a:ea typeface="Courier"/>
                <a:cs typeface="Courier"/>
                <a:sym typeface="Courier"/>
              </a:rPr>
              <a:t> query = </a:t>
            </a:r>
            <a:r>
              <a:rPr lang="en-US" sz="2000" b="0" i="0" u="none" strike="noStrike" cap="none" dirty="0" err="1">
                <a:solidFill>
                  <a:schemeClr val="lt1"/>
                </a:solidFill>
                <a:latin typeface="Courier"/>
                <a:ea typeface="Courier"/>
                <a:cs typeface="Courier"/>
                <a:sym typeface="Courier"/>
              </a:rPr>
              <a:t>customers.Where</a:t>
            </a:r>
            <a:r>
              <a:rPr lang="en-US" sz="2000" b="0" i="0" u="none" strike="noStrike" cap="none" dirty="0">
                <a:solidFill>
                  <a:schemeClr val="lt1"/>
                </a:solidFill>
                <a:latin typeface="Courier"/>
                <a:ea typeface="Courier"/>
                <a:cs typeface="Courier"/>
                <a:sym typeface="Courier"/>
              </a:rPr>
              <a:t>(c =&gt; </a:t>
            </a:r>
            <a:r>
              <a:rPr lang="en-US" sz="2000" b="0" i="0" u="none" strike="noStrike" cap="none" dirty="0" err="1">
                <a:solidFill>
                  <a:schemeClr val="lt1"/>
                </a:solidFill>
                <a:latin typeface="Courier"/>
                <a:ea typeface="Courier"/>
                <a:cs typeface="Courier"/>
                <a:sym typeface="Courier"/>
              </a:rPr>
              <a:t>c.City</a:t>
            </a:r>
            <a:r>
              <a:rPr lang="en-US" sz="2000" b="0" i="0" u="none" strike="noStrike" cap="none" dirty="0">
                <a:solidFill>
                  <a:schemeClr val="lt1"/>
                </a:solidFill>
                <a:latin typeface="Courier"/>
                <a:ea typeface="Courier"/>
                <a:cs typeface="Courier"/>
                <a:sym typeface="Courier"/>
              </a:rPr>
              <a:t> == "London").Select(c =&gt; </a:t>
            </a:r>
            <a:r>
              <a:rPr lang="en-US" sz="2000" b="0" i="0" u="none" strike="noStrike" cap="none" dirty="0" err="1">
                <a:solidFill>
                  <a:schemeClr val="lt1"/>
                </a:solidFill>
                <a:latin typeface="Courier"/>
                <a:ea typeface="Courier"/>
                <a:cs typeface="Courier"/>
                <a:sym typeface="Courier"/>
              </a:rPr>
              <a:t>c.Name</a:t>
            </a:r>
            <a:r>
              <a:rPr lang="en-US" sz="1100" b="0" i="0" u="none" strike="noStrike" cap="none" dirty="0">
                <a:solidFill>
                  <a:srgbClr val="3A3A3A"/>
                </a:solidFill>
                <a:latin typeface="Courier"/>
                <a:ea typeface="Courier"/>
                <a:cs typeface="Courier"/>
                <a:sym typeface="Courier"/>
              </a:rPr>
              <a:t>);</a:t>
            </a:r>
            <a:r>
              <a:rPr lang="en-US" sz="900" b="0"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p:txBody>
      </p:sp>
      <p:pic>
        <p:nvPicPr>
          <p:cNvPr id="143" name="Google Shape;143;p7" descr="A blue and black logo&#10;&#10;Description automatically generated"/>
          <p:cNvPicPr preferRelativeResize="0"/>
          <p:nvPr/>
        </p:nvPicPr>
        <p:blipFill rotWithShape="1">
          <a:blip r:embed="rId3">
            <a:alphaModFix/>
          </a:blip>
          <a:srcRect/>
          <a:stretch/>
        </p:blipFill>
        <p:spPr>
          <a:xfrm>
            <a:off x="775494" y="5986463"/>
            <a:ext cx="1177925" cy="4064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8"/>
          <p:cNvSpPr txBox="1">
            <a:spLocks noGrp="1"/>
          </p:cNvSpPr>
          <p:nvPr>
            <p:ph type="title"/>
          </p:nvPr>
        </p:nvSpPr>
        <p:spPr>
          <a:xfrm>
            <a:off x="827314" y="141514"/>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5300" b="1">
                <a:solidFill>
                  <a:schemeClr val="accent1"/>
                </a:solidFill>
              </a:rPr>
              <a:t>When to Use LINQ?</a:t>
            </a:r>
            <a:r>
              <a:rPr lang="en-US" b="1"/>
              <a:t/>
            </a:r>
            <a:br>
              <a:rPr lang="en-US" b="1"/>
            </a:br>
            <a:endParaRPr/>
          </a:p>
        </p:txBody>
      </p:sp>
      <p:grpSp>
        <p:nvGrpSpPr>
          <p:cNvPr id="149" name="Google Shape;149;p8"/>
          <p:cNvGrpSpPr/>
          <p:nvPr/>
        </p:nvGrpSpPr>
        <p:grpSpPr>
          <a:xfrm>
            <a:off x="-4550432" y="200493"/>
            <a:ext cx="15986862" cy="6628009"/>
            <a:chOff x="-5323318" y="-852245"/>
            <a:chExt cx="15986862" cy="6628009"/>
          </a:xfrm>
        </p:grpSpPr>
        <p:sp>
          <p:nvSpPr>
            <p:cNvPr id="150" name="Google Shape;150;p8"/>
            <p:cNvSpPr/>
            <p:nvPr/>
          </p:nvSpPr>
          <p:spPr>
            <a:xfrm>
              <a:off x="-5323318" y="-852245"/>
              <a:ext cx="6628009" cy="6628009"/>
            </a:xfrm>
            <a:prstGeom prst="blockArc">
              <a:avLst>
                <a:gd name="adj1" fmla="val 18900000"/>
                <a:gd name="adj2" fmla="val 2700000"/>
                <a:gd name="adj3" fmla="val 326"/>
              </a:avLst>
            </a:prstGeom>
            <a:noFill/>
            <a:ln w="12700" cap="flat" cmpd="sng">
              <a:solidFill>
                <a:srgbClr val="487AA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599603" y="-1141"/>
              <a:ext cx="10063941" cy="4925801"/>
            </a:xfrm>
            <a:prstGeom prst="rect">
              <a:avLst/>
            </a:prstGeom>
            <a:gradFill>
              <a:gsLst>
                <a:gs pos="0">
                  <a:srgbClr val="AFCAE9"/>
                </a:gs>
                <a:gs pos="50000">
                  <a:srgbClr val="A0C1E4"/>
                </a:gs>
                <a:gs pos="100000">
                  <a:srgbClr val="8FB8E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txBox="1"/>
            <p:nvPr/>
          </p:nvSpPr>
          <p:spPr>
            <a:xfrm>
              <a:off x="599603" y="-1141"/>
              <a:ext cx="10063941" cy="4925801"/>
            </a:xfrm>
            <a:prstGeom prst="rect">
              <a:avLst/>
            </a:prstGeom>
            <a:noFill/>
            <a:ln>
              <a:noFill/>
            </a:ln>
          </p:spPr>
          <p:txBody>
            <a:bodyPr spcFirstLastPara="1" wrap="square" lIns="1954000" tIns="40625" rIns="40625" bIns="40625" anchor="t" anchorCtr="0">
              <a:noAutofit/>
            </a:bodyPr>
            <a:lstStyle/>
            <a:p>
              <a:pPr marL="0" marR="0" lvl="0" indent="0" algn="just" rtl="0">
                <a:lnSpc>
                  <a:spcPct val="90000"/>
                </a:lnSpc>
                <a:spcBef>
                  <a:spcPts val="0"/>
                </a:spcBef>
                <a:spcAft>
                  <a:spcPts val="0"/>
                </a:spcAft>
                <a:buNone/>
              </a:pPr>
              <a:endParaRPr sz="1550" dirty="0">
                <a:solidFill>
                  <a:schemeClr val="dk1"/>
                </a:solidFill>
                <a:latin typeface="Calibri"/>
                <a:ea typeface="Calibri"/>
                <a:cs typeface="Calibri"/>
                <a:sym typeface="Calibri"/>
              </a:endParaRPr>
            </a:p>
            <a:p>
              <a:pPr marL="114300" marR="0" lvl="1" indent="-114300" algn="just" rtl="0">
                <a:lnSpc>
                  <a:spcPct val="90000"/>
                </a:lnSpc>
                <a:spcBef>
                  <a:spcPts val="543"/>
                </a:spcBef>
                <a:spcAft>
                  <a:spcPts val="0"/>
                </a:spcAft>
                <a:buClr>
                  <a:schemeClr val="dk1"/>
                </a:buClr>
                <a:buSzPts val="1550"/>
                <a:buFont typeface="Calibri"/>
                <a:buChar char="•"/>
              </a:pPr>
              <a:r>
                <a:rPr lang="en-US" sz="1550" b="1" i="0" u="none" strike="noStrike" cap="none" dirty="0">
                  <a:solidFill>
                    <a:schemeClr val="dk1"/>
                  </a:solidFill>
                  <a:latin typeface="Calibri"/>
                  <a:ea typeface="Calibri"/>
                  <a:cs typeface="Calibri"/>
                  <a:sym typeface="Calibri"/>
                </a:rPr>
                <a:t>Querying Collections:</a:t>
              </a:r>
              <a:r>
                <a:rPr lang="en-US" sz="1550" b="0" i="0" u="none" strike="noStrike" cap="none" dirty="0">
                  <a:solidFill>
                    <a:schemeClr val="dk1"/>
                  </a:solidFill>
                  <a:latin typeface="Calibri"/>
                  <a:ea typeface="Calibri"/>
                  <a:cs typeface="Calibri"/>
                  <a:sym typeface="Calibri"/>
                </a:rPr>
                <a:t> LINQ is ideal for querying collections like arrays, lists, or any other types that implement </a:t>
              </a:r>
              <a:r>
                <a:rPr lang="en-US" sz="1550" b="0" i="0" u="none" strike="noStrike" cap="none" dirty="0" err="1">
                  <a:solidFill>
                    <a:schemeClr val="dk1"/>
                  </a:solidFill>
                  <a:latin typeface="Calibri"/>
                  <a:ea typeface="Calibri"/>
                  <a:cs typeface="Calibri"/>
                  <a:sym typeface="Calibri"/>
                </a:rPr>
                <a:t>IEnumerable</a:t>
              </a:r>
              <a:r>
                <a:rPr lang="en-US" sz="1550" b="0" i="0" u="none" strike="noStrike" cap="none" dirty="0">
                  <a:solidFill>
                    <a:schemeClr val="dk1"/>
                  </a:solidFill>
                  <a:latin typeface="Calibri"/>
                  <a:ea typeface="Calibri"/>
                  <a:cs typeface="Calibri"/>
                  <a:sym typeface="Calibri"/>
                </a:rPr>
                <a:t>. It simplifies the process of filtering, sorting, and grouping data.</a:t>
              </a:r>
              <a:endParaRPr sz="1550" b="0" i="0" u="none" strike="noStrike" cap="none" dirty="0">
                <a:solidFill>
                  <a:schemeClr val="dk1"/>
                </a:solidFill>
                <a:latin typeface="Calibri"/>
                <a:ea typeface="Calibri"/>
                <a:cs typeface="Calibri"/>
                <a:sym typeface="Calibri"/>
              </a:endParaRPr>
            </a:p>
            <a:p>
              <a:pPr marL="114300" marR="0" lvl="1" indent="-114300" algn="just" rtl="0">
                <a:lnSpc>
                  <a:spcPct val="90000"/>
                </a:lnSpc>
                <a:spcBef>
                  <a:spcPts val="233"/>
                </a:spcBef>
                <a:spcAft>
                  <a:spcPts val="0"/>
                </a:spcAft>
                <a:buClr>
                  <a:schemeClr val="dk1"/>
                </a:buClr>
                <a:buSzPts val="1550"/>
                <a:buFont typeface="Calibri"/>
                <a:buChar char="•"/>
              </a:pPr>
              <a:r>
                <a:rPr lang="en-US" sz="1550" b="1" i="0" u="none" strike="noStrike" cap="none" dirty="0">
                  <a:solidFill>
                    <a:schemeClr val="dk1"/>
                  </a:solidFill>
                  <a:latin typeface="Calibri"/>
                  <a:ea typeface="Calibri"/>
                  <a:cs typeface="Calibri"/>
                  <a:sym typeface="Calibri"/>
                </a:rPr>
                <a:t>Database Operations:</a:t>
              </a:r>
              <a:r>
                <a:rPr lang="en-US" sz="1550" b="0" i="0" u="none" strike="noStrike" cap="none" dirty="0">
                  <a:solidFill>
                    <a:schemeClr val="dk1"/>
                  </a:solidFill>
                  <a:latin typeface="Calibri"/>
                  <a:ea typeface="Calibri"/>
                  <a:cs typeface="Calibri"/>
                  <a:sym typeface="Calibri"/>
                </a:rPr>
                <a:t> With LINQ to SQL or Entity Framework, you can perform database operations. LINQ queries are automatically translated into SQL queries, making it easier to interact with databases without writing raw SQL.</a:t>
              </a:r>
              <a:endParaRPr sz="1550" b="0" i="0" u="none" strike="noStrike" cap="none" dirty="0">
                <a:solidFill>
                  <a:schemeClr val="dk1"/>
                </a:solidFill>
                <a:latin typeface="Calibri"/>
                <a:ea typeface="Calibri"/>
                <a:cs typeface="Calibri"/>
                <a:sym typeface="Calibri"/>
              </a:endParaRPr>
            </a:p>
            <a:p>
              <a:pPr marL="114300" marR="0" lvl="1" indent="-114300" algn="just" rtl="0">
                <a:lnSpc>
                  <a:spcPct val="90000"/>
                </a:lnSpc>
                <a:spcBef>
                  <a:spcPts val="233"/>
                </a:spcBef>
                <a:spcAft>
                  <a:spcPts val="0"/>
                </a:spcAft>
                <a:buClr>
                  <a:schemeClr val="dk1"/>
                </a:buClr>
                <a:buSzPts val="1550"/>
                <a:buFont typeface="Calibri"/>
                <a:buChar char="•"/>
              </a:pPr>
              <a:r>
                <a:rPr lang="en-US" sz="1550" b="1" i="0" u="none" strike="noStrike" cap="none" dirty="0">
                  <a:solidFill>
                    <a:schemeClr val="dk1"/>
                  </a:solidFill>
                  <a:latin typeface="Calibri"/>
                  <a:ea typeface="Calibri"/>
                  <a:cs typeface="Calibri"/>
                  <a:sym typeface="Calibri"/>
                </a:rPr>
                <a:t>Readability and Maintainability:</a:t>
              </a:r>
              <a:r>
                <a:rPr lang="en-US" sz="1550" b="0" i="0" u="none" strike="noStrike" cap="none" dirty="0">
                  <a:solidFill>
                    <a:schemeClr val="dk1"/>
                  </a:solidFill>
                  <a:latin typeface="Calibri"/>
                  <a:ea typeface="Calibri"/>
                  <a:cs typeface="Calibri"/>
                  <a:sym typeface="Calibri"/>
                </a:rPr>
                <a:t> LINQ queries often result in more readable and maintainable code compared to traditional loops and conditional statements. The syntax is declarative, specifying what you want to do rather than how to do it.</a:t>
              </a:r>
              <a:endParaRPr sz="1550" b="0" i="0" u="none" strike="noStrike" cap="none" dirty="0">
                <a:solidFill>
                  <a:schemeClr val="dk1"/>
                </a:solidFill>
                <a:latin typeface="Calibri"/>
                <a:ea typeface="Calibri"/>
                <a:cs typeface="Calibri"/>
                <a:sym typeface="Calibri"/>
              </a:endParaRPr>
            </a:p>
            <a:p>
              <a:pPr marL="114300" marR="0" lvl="1" indent="-114300" algn="just" rtl="0">
                <a:lnSpc>
                  <a:spcPct val="90000"/>
                </a:lnSpc>
                <a:spcBef>
                  <a:spcPts val="233"/>
                </a:spcBef>
                <a:spcAft>
                  <a:spcPts val="0"/>
                </a:spcAft>
                <a:buClr>
                  <a:schemeClr val="dk1"/>
                </a:buClr>
                <a:buSzPts val="1550"/>
                <a:buFont typeface="Calibri"/>
                <a:buChar char="•"/>
              </a:pPr>
              <a:r>
                <a:rPr lang="en-US" sz="1550" b="1" i="0" u="none" strike="noStrike" cap="none" dirty="0">
                  <a:solidFill>
                    <a:schemeClr val="dk1"/>
                  </a:solidFill>
                  <a:latin typeface="Calibri"/>
                  <a:ea typeface="Calibri"/>
                  <a:cs typeface="Calibri"/>
                  <a:sym typeface="Calibri"/>
                </a:rPr>
                <a:t>Working with XML:</a:t>
              </a:r>
              <a:r>
                <a:rPr lang="en-US" sz="1550" b="0" i="0" u="none" strike="noStrike" cap="none" dirty="0">
                  <a:solidFill>
                    <a:schemeClr val="dk1"/>
                  </a:solidFill>
                  <a:latin typeface="Calibri"/>
                  <a:ea typeface="Calibri"/>
                  <a:cs typeface="Calibri"/>
                  <a:sym typeface="Calibri"/>
                </a:rPr>
                <a:t> LINQ to XML provides a simple and efficient way to handle XML documents. It allows you to query, modify, and navigate XML data in a more readable and concise way.</a:t>
              </a:r>
              <a:endParaRPr sz="1550" b="0" i="0" u="none" strike="noStrike" cap="none" dirty="0">
                <a:solidFill>
                  <a:schemeClr val="dk1"/>
                </a:solidFill>
                <a:latin typeface="Calibri"/>
                <a:ea typeface="Calibri"/>
                <a:cs typeface="Calibri"/>
                <a:sym typeface="Calibri"/>
              </a:endParaRPr>
            </a:p>
            <a:p>
              <a:pPr marL="114300" marR="0" lvl="1" indent="-114300" algn="just" rtl="0">
                <a:lnSpc>
                  <a:spcPct val="90000"/>
                </a:lnSpc>
                <a:spcBef>
                  <a:spcPts val="233"/>
                </a:spcBef>
                <a:spcAft>
                  <a:spcPts val="0"/>
                </a:spcAft>
                <a:buClr>
                  <a:schemeClr val="dk1"/>
                </a:buClr>
                <a:buSzPts val="1550"/>
                <a:buFont typeface="Calibri"/>
                <a:buChar char="•"/>
              </a:pPr>
              <a:r>
                <a:rPr lang="en-US" sz="1550" b="1" i="0" u="none" strike="noStrike" cap="none" dirty="0">
                  <a:solidFill>
                    <a:schemeClr val="dk1"/>
                  </a:solidFill>
                  <a:latin typeface="Calibri"/>
                  <a:ea typeface="Calibri"/>
                  <a:cs typeface="Calibri"/>
                  <a:sym typeface="Calibri"/>
                </a:rPr>
                <a:t>Joining Data Sources:</a:t>
              </a:r>
              <a:r>
                <a:rPr lang="en-US" sz="1550" b="0" i="0" u="none" strike="noStrike" cap="none" dirty="0">
                  <a:solidFill>
                    <a:schemeClr val="dk1"/>
                  </a:solidFill>
                  <a:latin typeface="Calibri"/>
                  <a:ea typeface="Calibri"/>
                  <a:cs typeface="Calibri"/>
                  <a:sym typeface="Calibri"/>
                </a:rPr>
                <a:t> If you need to join data from different sources (like different collections, databases, or XML files), LINQ can be a powerful tool. It simplifies the syntax for joining and correlating data from multiple sources.</a:t>
              </a:r>
              <a:endParaRPr sz="1550" b="0" i="0" u="none" strike="noStrike" cap="none" dirty="0">
                <a:solidFill>
                  <a:schemeClr val="dk1"/>
                </a:solidFill>
                <a:latin typeface="Calibri"/>
                <a:ea typeface="Calibri"/>
                <a:cs typeface="Calibri"/>
                <a:sym typeface="Calibri"/>
              </a:endParaRPr>
            </a:p>
            <a:p>
              <a:pPr marL="114300" marR="0" lvl="1" indent="-114300" algn="just" rtl="0">
                <a:lnSpc>
                  <a:spcPct val="90000"/>
                </a:lnSpc>
                <a:spcBef>
                  <a:spcPts val="233"/>
                </a:spcBef>
                <a:spcAft>
                  <a:spcPts val="0"/>
                </a:spcAft>
                <a:buClr>
                  <a:schemeClr val="dk1"/>
                </a:buClr>
                <a:buSzPts val="1550"/>
                <a:buFont typeface="Calibri"/>
                <a:buChar char="•"/>
              </a:pPr>
              <a:r>
                <a:rPr lang="en-US" sz="1550" b="1" i="0" u="none" strike="noStrike" cap="none" dirty="0">
                  <a:solidFill>
                    <a:schemeClr val="dk1"/>
                  </a:solidFill>
                  <a:latin typeface="Calibri"/>
                  <a:ea typeface="Calibri"/>
                  <a:cs typeface="Calibri"/>
                  <a:sym typeface="Calibri"/>
                </a:rPr>
                <a:t>Aggregations and Calculations:</a:t>
              </a:r>
              <a:r>
                <a:rPr lang="en-US" sz="1550" b="0" i="0" u="none" strike="noStrike" cap="none" dirty="0">
                  <a:solidFill>
                    <a:schemeClr val="dk1"/>
                  </a:solidFill>
                  <a:latin typeface="Calibri"/>
                  <a:ea typeface="Calibri"/>
                  <a:cs typeface="Calibri"/>
                  <a:sym typeface="Calibri"/>
                </a:rPr>
                <a:t> When you need to perform calculations or aggregations (like sum, average, min, max) on a collection of items, LINQ offers straightforward methods to accomplish these tasks.</a:t>
              </a:r>
              <a:endParaRPr sz="1550" b="0" i="0" u="none" strike="noStrike" cap="none" dirty="0">
                <a:solidFill>
                  <a:schemeClr val="dk1"/>
                </a:solidFill>
                <a:latin typeface="Calibri"/>
                <a:ea typeface="Calibri"/>
                <a:cs typeface="Calibri"/>
                <a:sym typeface="Calibri"/>
              </a:endParaRPr>
            </a:p>
            <a:p>
              <a:pPr marL="114300" marR="0" lvl="1" indent="-114300" algn="just" rtl="0">
                <a:lnSpc>
                  <a:spcPct val="90000"/>
                </a:lnSpc>
                <a:spcBef>
                  <a:spcPts val="233"/>
                </a:spcBef>
                <a:spcAft>
                  <a:spcPts val="0"/>
                </a:spcAft>
                <a:buClr>
                  <a:schemeClr val="dk1"/>
                </a:buClr>
                <a:buSzPts val="1550"/>
                <a:buFont typeface="Calibri"/>
                <a:buChar char="•"/>
              </a:pPr>
              <a:r>
                <a:rPr lang="en-US" sz="1550" b="1" i="0" u="none" strike="noStrike" cap="none" dirty="0">
                  <a:solidFill>
                    <a:schemeClr val="dk1"/>
                  </a:solidFill>
                  <a:latin typeface="Calibri"/>
                  <a:ea typeface="Calibri"/>
                  <a:cs typeface="Calibri"/>
                  <a:sym typeface="Calibri"/>
                </a:rPr>
                <a:t>Converting Data Types:</a:t>
              </a:r>
              <a:r>
                <a:rPr lang="en-US" sz="1550" b="0" i="0" u="none" strike="noStrike" cap="none" dirty="0">
                  <a:solidFill>
                    <a:schemeClr val="dk1"/>
                  </a:solidFill>
                  <a:latin typeface="Calibri"/>
                  <a:ea typeface="Calibri"/>
                  <a:cs typeface="Calibri"/>
                  <a:sym typeface="Calibri"/>
                </a:rPr>
                <a:t> LINQ provides easy-to-use methods for converting one type of data into another, such as converting an array to a list or vice versa.</a:t>
              </a:r>
              <a:endParaRPr sz="1550" b="0" i="0" u="none" strike="noStrike" cap="none" dirty="0">
                <a:solidFill>
                  <a:schemeClr val="dk1"/>
                </a:solidFill>
                <a:latin typeface="Calibri"/>
                <a:ea typeface="Calibri"/>
                <a:cs typeface="Calibri"/>
                <a:sym typeface="Calibri"/>
              </a:endParaRPr>
            </a:p>
          </p:txBody>
        </p:sp>
        <p:sp>
          <p:nvSpPr>
            <p:cNvPr id="153" name="Google Shape;153;p8"/>
            <p:cNvSpPr/>
            <p:nvPr/>
          </p:nvSpPr>
          <p:spPr>
            <a:xfrm>
              <a:off x="-213340" y="982568"/>
              <a:ext cx="2958382" cy="2958382"/>
            </a:xfrm>
            <a:prstGeom prst="ellipse">
              <a:avLst/>
            </a:prstGeom>
            <a:gradFill>
              <a:gsLst>
                <a:gs pos="0">
                  <a:schemeClr val="lt1"/>
                </a:gs>
                <a:gs pos="50000">
                  <a:schemeClr val="lt1"/>
                </a:gs>
                <a:gs pos="100000">
                  <a:schemeClr val="lt1"/>
                </a:gs>
              </a:gsLst>
              <a:lin ang="5400000" scaled="0"/>
            </a:gradFill>
            <a:ln w="9525"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4" name="Google Shape;154;p8" descr="A blue and black logo&#10;&#10;Description automatically generated"/>
          <p:cNvPicPr preferRelativeResize="0"/>
          <p:nvPr/>
        </p:nvPicPr>
        <p:blipFill rotWithShape="1">
          <a:blip r:embed="rId3">
            <a:alphaModFix/>
          </a:blip>
          <a:srcRect/>
          <a:stretch/>
        </p:blipFill>
        <p:spPr>
          <a:xfrm>
            <a:off x="448923" y="6258606"/>
            <a:ext cx="1177925" cy="4064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4400"/>
              <a:buFont typeface="Calibri"/>
              <a:buNone/>
            </a:pPr>
            <a:r>
              <a:rPr lang="en-US" b="1" dirty="0">
                <a:solidFill>
                  <a:srgbClr val="2E75B5"/>
                </a:solidFill>
              </a:rPr>
              <a:t>LINQ Lambda Expression Syntax</a:t>
            </a:r>
            <a:endParaRPr b="1" dirty="0">
              <a:solidFill>
                <a:srgbClr val="2E75B5"/>
              </a:solidFill>
            </a:endParaRPr>
          </a:p>
        </p:txBody>
      </p:sp>
      <p:grpSp>
        <p:nvGrpSpPr>
          <p:cNvPr id="160" name="Google Shape;160;p9"/>
          <p:cNvGrpSpPr/>
          <p:nvPr/>
        </p:nvGrpSpPr>
        <p:grpSpPr>
          <a:xfrm>
            <a:off x="-4406564" y="758698"/>
            <a:ext cx="15760364" cy="6322904"/>
            <a:chOff x="-5269539" y="-813199"/>
            <a:chExt cx="15760364" cy="6322904"/>
          </a:xfrm>
        </p:grpSpPr>
        <p:sp>
          <p:nvSpPr>
            <p:cNvPr id="161" name="Google Shape;161;p9"/>
            <p:cNvSpPr/>
            <p:nvPr/>
          </p:nvSpPr>
          <p:spPr>
            <a:xfrm>
              <a:off x="-5269539" y="-813199"/>
              <a:ext cx="6322904" cy="6322904"/>
            </a:xfrm>
            <a:prstGeom prst="blockArc">
              <a:avLst>
                <a:gd name="adj1" fmla="val 18900000"/>
                <a:gd name="adj2" fmla="val 2700000"/>
                <a:gd name="adj3" fmla="val 342"/>
              </a:avLst>
            </a:prstGeom>
            <a:noFill/>
            <a:ln w="12700" cap="flat" cmpd="sng">
              <a:solidFill>
                <a:srgbClr val="487AA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863335" y="670942"/>
              <a:ext cx="9627490" cy="1341697"/>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txBox="1"/>
            <p:nvPr/>
          </p:nvSpPr>
          <p:spPr>
            <a:xfrm>
              <a:off x="863335" y="670942"/>
              <a:ext cx="9627490" cy="1341697"/>
            </a:xfrm>
            <a:prstGeom prst="rect">
              <a:avLst/>
            </a:prstGeom>
            <a:noFill/>
            <a:ln>
              <a:noFill/>
            </a:ln>
          </p:spPr>
          <p:txBody>
            <a:bodyPr spcFirstLastPara="1" wrap="square" lIns="1064950" tIns="43175" rIns="43175" bIns="43175" anchor="ctr" anchorCtr="0">
              <a:noAutofit/>
            </a:bodyPr>
            <a:lstStyle/>
            <a:p>
              <a:pPr marL="0" marR="0" lvl="0" indent="0" algn="l" rtl="0">
                <a:lnSpc>
                  <a:spcPct val="90000"/>
                </a:lnSpc>
                <a:spcBef>
                  <a:spcPts val="0"/>
                </a:spcBef>
                <a:spcAft>
                  <a:spcPts val="0"/>
                </a:spcAft>
                <a:buNone/>
              </a:pPr>
              <a:r>
                <a:rPr lang="en-US" sz="1700" dirty="0">
                  <a:solidFill>
                    <a:schemeClr val="lt1"/>
                  </a:solidFill>
                  <a:latin typeface="Calibri"/>
                  <a:ea typeface="Calibri"/>
                  <a:cs typeface="Calibri"/>
                  <a:sym typeface="Calibri"/>
                </a:rPr>
                <a:t>In LINQ, Lambda Expression is a function without a name. It makes the syntax short and clear. Though lambda expression is not readable as the LINQ query, it is equally important as the LINQ query, and it converts into lambda internally. The scope of the lambda expression is limited when we use it as an expression. Lambda Expression cannot be used afterward</a:t>
              </a:r>
              <a:endParaRPr sz="1700" dirty="0">
                <a:solidFill>
                  <a:schemeClr val="lt1"/>
                </a:solidFill>
                <a:latin typeface="Calibri"/>
                <a:ea typeface="Calibri"/>
                <a:cs typeface="Calibri"/>
                <a:sym typeface="Calibri"/>
              </a:endParaRPr>
            </a:p>
          </p:txBody>
        </p:sp>
        <p:sp>
          <p:nvSpPr>
            <p:cNvPr id="164" name="Google Shape;164;p9"/>
            <p:cNvSpPr/>
            <p:nvPr/>
          </p:nvSpPr>
          <p:spPr>
            <a:xfrm>
              <a:off x="24774" y="503230"/>
              <a:ext cx="1677122" cy="1677122"/>
            </a:xfrm>
            <a:prstGeom prst="ellipse">
              <a:avLst/>
            </a:prstGeom>
            <a:solidFill>
              <a:schemeClr val="lt1"/>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863335" y="2683865"/>
              <a:ext cx="9627490" cy="1341697"/>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txBox="1"/>
            <p:nvPr/>
          </p:nvSpPr>
          <p:spPr>
            <a:xfrm>
              <a:off x="863335" y="2683865"/>
              <a:ext cx="9627490" cy="1341697"/>
            </a:xfrm>
            <a:prstGeom prst="rect">
              <a:avLst/>
            </a:prstGeom>
            <a:noFill/>
            <a:ln>
              <a:noFill/>
            </a:ln>
          </p:spPr>
          <p:txBody>
            <a:bodyPr spcFirstLastPara="1" wrap="square" lIns="1064950" tIns="43175" rIns="43175" bIns="43175" anchor="ctr" anchorCtr="0">
              <a:noAutofit/>
            </a:bodyPr>
            <a:lstStyle/>
            <a:p>
              <a:pPr marL="0" marR="0" lvl="0" indent="0" algn="l" rtl="0">
                <a:lnSpc>
                  <a:spcPct val="90000"/>
                </a:lnSpc>
                <a:spcBef>
                  <a:spcPts val="0"/>
                </a:spcBef>
                <a:spcAft>
                  <a:spcPts val="0"/>
                </a:spcAft>
                <a:buNone/>
              </a:pPr>
              <a:r>
                <a:rPr lang="en-US" sz="1700" b="1" dirty="0">
                  <a:solidFill>
                    <a:schemeClr val="lt1"/>
                  </a:solidFill>
                  <a:latin typeface="Calibri"/>
                  <a:ea typeface="Calibri"/>
                  <a:cs typeface="Calibri"/>
                  <a:sym typeface="Calibri"/>
                </a:rPr>
                <a:t>The syntax of defining the lambda expression in LINQ is as:     </a:t>
              </a:r>
              <a:r>
                <a:rPr lang="en-US" sz="1700" dirty="0">
                  <a:solidFill>
                    <a:schemeClr val="lt1"/>
                  </a:solidFill>
                  <a:latin typeface="Calibri"/>
                  <a:ea typeface="Calibri"/>
                  <a:cs typeface="Calibri"/>
                  <a:sym typeface="Calibri"/>
                </a:rPr>
                <a:t>(Input Parameter) =&gt; Method Expression </a:t>
              </a:r>
              <a:endParaRPr sz="1700" dirty="0">
                <a:solidFill>
                  <a:schemeClr val="lt1"/>
                </a:solidFill>
                <a:latin typeface="Calibri"/>
                <a:ea typeface="Calibri"/>
                <a:cs typeface="Calibri"/>
                <a:sym typeface="Calibri"/>
              </a:endParaRPr>
            </a:p>
          </p:txBody>
        </p:sp>
        <p:sp>
          <p:nvSpPr>
            <p:cNvPr id="167" name="Google Shape;167;p9"/>
            <p:cNvSpPr/>
            <p:nvPr/>
          </p:nvSpPr>
          <p:spPr>
            <a:xfrm>
              <a:off x="24774" y="2516153"/>
              <a:ext cx="1677122" cy="1677122"/>
            </a:xfrm>
            <a:prstGeom prst="ellipse">
              <a:avLst/>
            </a:prstGeom>
            <a:solidFill>
              <a:schemeClr val="lt1"/>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8" name="Google Shape;168;p9" descr="A blue and black logo&#10;&#10;Description automatically generated"/>
          <p:cNvPicPr preferRelativeResize="0"/>
          <p:nvPr/>
        </p:nvPicPr>
        <p:blipFill rotWithShape="1">
          <a:blip r:embed="rId3">
            <a:alphaModFix/>
          </a:blip>
          <a:srcRect/>
          <a:stretch/>
        </p:blipFill>
        <p:spPr>
          <a:xfrm>
            <a:off x="775494" y="5986463"/>
            <a:ext cx="1177925" cy="4064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4400"/>
              <a:buFont typeface="Calibri"/>
              <a:buNone/>
            </a:pPr>
            <a:r>
              <a:rPr lang="en-US" b="1">
                <a:solidFill>
                  <a:srgbClr val="2E75B5"/>
                </a:solidFill>
              </a:rPr>
              <a:t>LINQ Element Operators</a:t>
            </a:r>
            <a:endParaRPr b="1">
              <a:solidFill>
                <a:srgbClr val="2E75B5"/>
              </a:solidFill>
            </a:endParaRPr>
          </a:p>
        </p:txBody>
      </p:sp>
      <p:grpSp>
        <p:nvGrpSpPr>
          <p:cNvPr id="174" name="Google Shape;174;p10"/>
          <p:cNvGrpSpPr/>
          <p:nvPr/>
        </p:nvGrpSpPr>
        <p:grpSpPr>
          <a:xfrm>
            <a:off x="838200" y="1826156"/>
            <a:ext cx="10515600" cy="4350274"/>
            <a:chOff x="0" y="531"/>
            <a:chExt cx="10515600" cy="4350274"/>
          </a:xfrm>
        </p:grpSpPr>
        <p:cxnSp>
          <p:nvCxnSpPr>
            <p:cNvPr id="175" name="Google Shape;175;p10"/>
            <p:cNvCxnSpPr/>
            <p:nvPr/>
          </p:nvCxnSpPr>
          <p:spPr>
            <a:xfrm>
              <a:off x="0" y="531"/>
              <a:ext cx="10515600" cy="0"/>
            </a:xfrm>
            <a:prstGeom prst="straightConnector1">
              <a:avLst/>
            </a:prstGeom>
            <a:solidFill>
              <a:srgbClr val="599BD5"/>
            </a:solidFill>
            <a:ln w="12700" cap="flat" cmpd="sng">
              <a:solidFill>
                <a:srgbClr val="599BD5"/>
              </a:solidFill>
              <a:prstDash val="solid"/>
              <a:miter lim="800000"/>
              <a:headEnd type="none" w="sm" len="sm"/>
              <a:tailEnd type="none" w="sm" len="sm"/>
            </a:ln>
          </p:spPr>
        </p:cxnSp>
        <p:sp>
          <p:nvSpPr>
            <p:cNvPr id="176" name="Google Shape;176;p10"/>
            <p:cNvSpPr/>
            <p:nvPr/>
          </p:nvSpPr>
          <p:spPr>
            <a:xfrm>
              <a:off x="0" y="531"/>
              <a:ext cx="10515600" cy="4833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txBox="1"/>
            <p:nvPr/>
          </p:nvSpPr>
          <p:spPr>
            <a:xfrm>
              <a:off x="0" y="531"/>
              <a:ext cx="10515600" cy="483363"/>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None/>
              </a:pPr>
              <a:r>
                <a:rPr lang="en-US" sz="2200" dirty="0">
                  <a:solidFill>
                    <a:schemeClr val="dk1"/>
                  </a:solidFill>
                  <a:latin typeface="Calibri"/>
                  <a:ea typeface="Calibri"/>
                  <a:cs typeface="Calibri"/>
                  <a:sym typeface="Calibri"/>
                </a:rPr>
                <a:t>First</a:t>
              </a:r>
              <a:endParaRPr sz="2200" dirty="0">
                <a:solidFill>
                  <a:schemeClr val="dk1"/>
                </a:solidFill>
                <a:latin typeface="Calibri"/>
                <a:ea typeface="Calibri"/>
                <a:cs typeface="Calibri"/>
                <a:sym typeface="Calibri"/>
              </a:endParaRPr>
            </a:p>
          </p:txBody>
        </p:sp>
        <p:cxnSp>
          <p:nvCxnSpPr>
            <p:cNvPr id="178" name="Google Shape;178;p10"/>
            <p:cNvCxnSpPr/>
            <p:nvPr/>
          </p:nvCxnSpPr>
          <p:spPr>
            <a:xfrm>
              <a:off x="0" y="483894"/>
              <a:ext cx="10515600" cy="0"/>
            </a:xfrm>
            <a:prstGeom prst="straightConnector1">
              <a:avLst/>
            </a:prstGeom>
            <a:solidFill>
              <a:srgbClr val="599BD5"/>
            </a:solidFill>
            <a:ln w="12700" cap="flat" cmpd="sng">
              <a:solidFill>
                <a:srgbClr val="599BD5"/>
              </a:solidFill>
              <a:prstDash val="solid"/>
              <a:miter lim="800000"/>
              <a:headEnd type="none" w="sm" len="sm"/>
              <a:tailEnd type="none" w="sm" len="sm"/>
            </a:ln>
          </p:spPr>
        </p:cxnSp>
        <p:sp>
          <p:nvSpPr>
            <p:cNvPr id="179" name="Google Shape;179;p10"/>
            <p:cNvSpPr/>
            <p:nvPr/>
          </p:nvSpPr>
          <p:spPr>
            <a:xfrm>
              <a:off x="0" y="483895"/>
              <a:ext cx="10515600" cy="4833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txBox="1"/>
            <p:nvPr/>
          </p:nvSpPr>
          <p:spPr>
            <a:xfrm>
              <a:off x="0" y="483895"/>
              <a:ext cx="10515600" cy="483363"/>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None/>
              </a:pPr>
              <a:r>
                <a:rPr lang="en-US" sz="2200">
                  <a:solidFill>
                    <a:schemeClr val="dk1"/>
                  </a:solidFill>
                  <a:latin typeface="Calibri"/>
                  <a:ea typeface="Calibri"/>
                  <a:cs typeface="Calibri"/>
                  <a:sym typeface="Calibri"/>
                </a:rPr>
                <a:t>FirstOrDefault</a:t>
              </a:r>
              <a:endParaRPr sz="2200">
                <a:solidFill>
                  <a:schemeClr val="dk1"/>
                </a:solidFill>
                <a:latin typeface="Calibri"/>
                <a:ea typeface="Calibri"/>
                <a:cs typeface="Calibri"/>
                <a:sym typeface="Calibri"/>
              </a:endParaRPr>
            </a:p>
          </p:txBody>
        </p:sp>
        <p:cxnSp>
          <p:nvCxnSpPr>
            <p:cNvPr id="181" name="Google Shape;181;p10"/>
            <p:cNvCxnSpPr/>
            <p:nvPr/>
          </p:nvCxnSpPr>
          <p:spPr>
            <a:xfrm>
              <a:off x="0" y="967259"/>
              <a:ext cx="10515600" cy="0"/>
            </a:xfrm>
            <a:prstGeom prst="straightConnector1">
              <a:avLst/>
            </a:prstGeom>
            <a:solidFill>
              <a:srgbClr val="599BD5"/>
            </a:solidFill>
            <a:ln w="12700" cap="flat" cmpd="sng">
              <a:solidFill>
                <a:srgbClr val="599BD5"/>
              </a:solidFill>
              <a:prstDash val="solid"/>
              <a:miter lim="800000"/>
              <a:headEnd type="none" w="sm" len="sm"/>
              <a:tailEnd type="none" w="sm" len="sm"/>
            </a:ln>
          </p:spPr>
        </p:cxnSp>
        <p:sp>
          <p:nvSpPr>
            <p:cNvPr id="182" name="Google Shape;182;p10"/>
            <p:cNvSpPr/>
            <p:nvPr/>
          </p:nvSpPr>
          <p:spPr>
            <a:xfrm>
              <a:off x="0" y="967259"/>
              <a:ext cx="10515600" cy="4833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txBox="1"/>
            <p:nvPr/>
          </p:nvSpPr>
          <p:spPr>
            <a:xfrm>
              <a:off x="0" y="967259"/>
              <a:ext cx="10515600" cy="483363"/>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None/>
              </a:pPr>
              <a:r>
                <a:rPr lang="en-US" sz="2200">
                  <a:solidFill>
                    <a:schemeClr val="dk1"/>
                  </a:solidFill>
                  <a:latin typeface="Calibri"/>
                  <a:ea typeface="Calibri"/>
                  <a:cs typeface="Calibri"/>
                  <a:sym typeface="Calibri"/>
                </a:rPr>
                <a:t>Last</a:t>
              </a:r>
              <a:endParaRPr sz="2200">
                <a:solidFill>
                  <a:schemeClr val="dk1"/>
                </a:solidFill>
                <a:latin typeface="Calibri"/>
                <a:ea typeface="Calibri"/>
                <a:cs typeface="Calibri"/>
                <a:sym typeface="Calibri"/>
              </a:endParaRPr>
            </a:p>
          </p:txBody>
        </p:sp>
        <p:cxnSp>
          <p:nvCxnSpPr>
            <p:cNvPr id="184" name="Google Shape;184;p10"/>
            <p:cNvCxnSpPr/>
            <p:nvPr/>
          </p:nvCxnSpPr>
          <p:spPr>
            <a:xfrm>
              <a:off x="0" y="1450623"/>
              <a:ext cx="10515600" cy="0"/>
            </a:xfrm>
            <a:prstGeom prst="straightConnector1">
              <a:avLst/>
            </a:prstGeom>
            <a:solidFill>
              <a:srgbClr val="599BD5"/>
            </a:solidFill>
            <a:ln w="12700" cap="flat" cmpd="sng">
              <a:solidFill>
                <a:srgbClr val="599BD5"/>
              </a:solidFill>
              <a:prstDash val="solid"/>
              <a:miter lim="800000"/>
              <a:headEnd type="none" w="sm" len="sm"/>
              <a:tailEnd type="none" w="sm" len="sm"/>
            </a:ln>
          </p:spPr>
        </p:cxnSp>
        <p:sp>
          <p:nvSpPr>
            <p:cNvPr id="185" name="Google Shape;185;p10"/>
            <p:cNvSpPr/>
            <p:nvPr/>
          </p:nvSpPr>
          <p:spPr>
            <a:xfrm>
              <a:off x="0" y="1450623"/>
              <a:ext cx="10515600" cy="4833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txBox="1"/>
            <p:nvPr/>
          </p:nvSpPr>
          <p:spPr>
            <a:xfrm>
              <a:off x="0" y="1450623"/>
              <a:ext cx="10515600" cy="483363"/>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None/>
              </a:pPr>
              <a:r>
                <a:rPr lang="en-US" sz="2200">
                  <a:solidFill>
                    <a:schemeClr val="dk1"/>
                  </a:solidFill>
                  <a:latin typeface="Calibri"/>
                  <a:ea typeface="Calibri"/>
                  <a:cs typeface="Calibri"/>
                  <a:sym typeface="Calibri"/>
                </a:rPr>
                <a:t>LastOrDefault</a:t>
              </a:r>
              <a:endParaRPr sz="2200">
                <a:solidFill>
                  <a:schemeClr val="dk1"/>
                </a:solidFill>
                <a:latin typeface="Calibri"/>
                <a:ea typeface="Calibri"/>
                <a:cs typeface="Calibri"/>
                <a:sym typeface="Calibri"/>
              </a:endParaRPr>
            </a:p>
          </p:txBody>
        </p:sp>
        <p:cxnSp>
          <p:nvCxnSpPr>
            <p:cNvPr id="187" name="Google Shape;187;p10"/>
            <p:cNvCxnSpPr/>
            <p:nvPr/>
          </p:nvCxnSpPr>
          <p:spPr>
            <a:xfrm>
              <a:off x="0" y="1933987"/>
              <a:ext cx="10515600" cy="0"/>
            </a:xfrm>
            <a:prstGeom prst="straightConnector1">
              <a:avLst/>
            </a:prstGeom>
            <a:solidFill>
              <a:srgbClr val="599BD5"/>
            </a:solidFill>
            <a:ln w="12700" cap="flat" cmpd="sng">
              <a:solidFill>
                <a:srgbClr val="599BD5"/>
              </a:solidFill>
              <a:prstDash val="solid"/>
              <a:miter lim="800000"/>
              <a:headEnd type="none" w="sm" len="sm"/>
              <a:tailEnd type="none" w="sm" len="sm"/>
            </a:ln>
          </p:spPr>
        </p:cxnSp>
        <p:sp>
          <p:nvSpPr>
            <p:cNvPr id="188" name="Google Shape;188;p10"/>
            <p:cNvSpPr/>
            <p:nvPr/>
          </p:nvSpPr>
          <p:spPr>
            <a:xfrm>
              <a:off x="0" y="1933987"/>
              <a:ext cx="10515600" cy="4833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p:nvPr/>
          </p:nvSpPr>
          <p:spPr>
            <a:xfrm>
              <a:off x="0" y="1933987"/>
              <a:ext cx="10515600" cy="483363"/>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None/>
              </a:pPr>
              <a:r>
                <a:rPr lang="en-US" sz="2200">
                  <a:solidFill>
                    <a:schemeClr val="dk1"/>
                  </a:solidFill>
                  <a:latin typeface="Calibri"/>
                  <a:ea typeface="Calibri"/>
                  <a:cs typeface="Calibri"/>
                  <a:sym typeface="Calibri"/>
                </a:rPr>
                <a:t>ElementAt</a:t>
              </a:r>
              <a:endParaRPr sz="2200">
                <a:solidFill>
                  <a:schemeClr val="dk1"/>
                </a:solidFill>
                <a:latin typeface="Calibri"/>
                <a:ea typeface="Calibri"/>
                <a:cs typeface="Calibri"/>
                <a:sym typeface="Calibri"/>
              </a:endParaRPr>
            </a:p>
          </p:txBody>
        </p:sp>
        <p:cxnSp>
          <p:nvCxnSpPr>
            <p:cNvPr id="190" name="Google Shape;190;p10"/>
            <p:cNvCxnSpPr/>
            <p:nvPr/>
          </p:nvCxnSpPr>
          <p:spPr>
            <a:xfrm>
              <a:off x="0" y="2417350"/>
              <a:ext cx="10515600" cy="0"/>
            </a:xfrm>
            <a:prstGeom prst="straightConnector1">
              <a:avLst/>
            </a:prstGeom>
            <a:solidFill>
              <a:srgbClr val="599BD5"/>
            </a:solidFill>
            <a:ln w="12700" cap="flat" cmpd="sng">
              <a:solidFill>
                <a:srgbClr val="599BD5"/>
              </a:solidFill>
              <a:prstDash val="solid"/>
              <a:miter lim="800000"/>
              <a:headEnd type="none" w="sm" len="sm"/>
              <a:tailEnd type="none" w="sm" len="sm"/>
            </a:ln>
          </p:spPr>
        </p:cxnSp>
        <p:sp>
          <p:nvSpPr>
            <p:cNvPr id="191" name="Google Shape;191;p10"/>
            <p:cNvSpPr/>
            <p:nvPr/>
          </p:nvSpPr>
          <p:spPr>
            <a:xfrm>
              <a:off x="0" y="2417350"/>
              <a:ext cx="10515600" cy="4833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txBox="1"/>
            <p:nvPr/>
          </p:nvSpPr>
          <p:spPr>
            <a:xfrm>
              <a:off x="0" y="2417350"/>
              <a:ext cx="10515600" cy="483363"/>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None/>
              </a:pPr>
              <a:r>
                <a:rPr lang="en-US" sz="2200">
                  <a:solidFill>
                    <a:schemeClr val="dk1"/>
                  </a:solidFill>
                  <a:latin typeface="Calibri"/>
                  <a:ea typeface="Calibri"/>
                  <a:cs typeface="Calibri"/>
                  <a:sym typeface="Calibri"/>
                </a:rPr>
                <a:t>ElementAtOrDefault</a:t>
              </a:r>
              <a:endParaRPr sz="2200">
                <a:solidFill>
                  <a:schemeClr val="dk1"/>
                </a:solidFill>
                <a:latin typeface="Calibri"/>
                <a:ea typeface="Calibri"/>
                <a:cs typeface="Calibri"/>
                <a:sym typeface="Calibri"/>
              </a:endParaRPr>
            </a:p>
          </p:txBody>
        </p:sp>
        <p:cxnSp>
          <p:nvCxnSpPr>
            <p:cNvPr id="193" name="Google Shape;193;p10"/>
            <p:cNvCxnSpPr/>
            <p:nvPr/>
          </p:nvCxnSpPr>
          <p:spPr>
            <a:xfrm>
              <a:off x="0" y="2900714"/>
              <a:ext cx="10515600" cy="0"/>
            </a:xfrm>
            <a:prstGeom prst="straightConnector1">
              <a:avLst/>
            </a:prstGeom>
            <a:solidFill>
              <a:srgbClr val="599BD5"/>
            </a:solidFill>
            <a:ln w="12700" cap="flat" cmpd="sng">
              <a:solidFill>
                <a:srgbClr val="599BD5"/>
              </a:solidFill>
              <a:prstDash val="solid"/>
              <a:miter lim="800000"/>
              <a:headEnd type="none" w="sm" len="sm"/>
              <a:tailEnd type="none" w="sm" len="sm"/>
            </a:ln>
          </p:spPr>
        </p:cxnSp>
        <p:sp>
          <p:nvSpPr>
            <p:cNvPr id="194" name="Google Shape;194;p10"/>
            <p:cNvSpPr/>
            <p:nvPr/>
          </p:nvSpPr>
          <p:spPr>
            <a:xfrm>
              <a:off x="0" y="2900714"/>
              <a:ext cx="10515600" cy="4833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txBox="1"/>
            <p:nvPr/>
          </p:nvSpPr>
          <p:spPr>
            <a:xfrm>
              <a:off x="0" y="2900714"/>
              <a:ext cx="10515600" cy="483363"/>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None/>
              </a:pPr>
              <a:r>
                <a:rPr lang="en-US" sz="2200">
                  <a:solidFill>
                    <a:schemeClr val="dk1"/>
                  </a:solidFill>
                  <a:latin typeface="Calibri"/>
                  <a:ea typeface="Calibri"/>
                  <a:cs typeface="Calibri"/>
                  <a:sym typeface="Calibri"/>
                </a:rPr>
                <a:t>Single</a:t>
              </a:r>
              <a:endParaRPr sz="2200">
                <a:solidFill>
                  <a:schemeClr val="dk1"/>
                </a:solidFill>
                <a:latin typeface="Calibri"/>
                <a:ea typeface="Calibri"/>
                <a:cs typeface="Calibri"/>
                <a:sym typeface="Calibri"/>
              </a:endParaRPr>
            </a:p>
          </p:txBody>
        </p:sp>
        <p:cxnSp>
          <p:nvCxnSpPr>
            <p:cNvPr id="196" name="Google Shape;196;p10"/>
            <p:cNvCxnSpPr/>
            <p:nvPr/>
          </p:nvCxnSpPr>
          <p:spPr>
            <a:xfrm>
              <a:off x="0" y="3384078"/>
              <a:ext cx="10515600" cy="0"/>
            </a:xfrm>
            <a:prstGeom prst="straightConnector1">
              <a:avLst/>
            </a:prstGeom>
            <a:solidFill>
              <a:srgbClr val="599BD5"/>
            </a:solidFill>
            <a:ln w="12700" cap="flat" cmpd="sng">
              <a:solidFill>
                <a:srgbClr val="599BD5"/>
              </a:solidFill>
              <a:prstDash val="solid"/>
              <a:miter lim="800000"/>
              <a:headEnd type="none" w="sm" len="sm"/>
              <a:tailEnd type="none" w="sm" len="sm"/>
            </a:ln>
          </p:spPr>
        </p:cxnSp>
        <p:sp>
          <p:nvSpPr>
            <p:cNvPr id="197" name="Google Shape;197;p10"/>
            <p:cNvSpPr/>
            <p:nvPr/>
          </p:nvSpPr>
          <p:spPr>
            <a:xfrm>
              <a:off x="0" y="3384078"/>
              <a:ext cx="10515600" cy="4833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
            <p:cNvSpPr txBox="1"/>
            <p:nvPr/>
          </p:nvSpPr>
          <p:spPr>
            <a:xfrm>
              <a:off x="0" y="3384078"/>
              <a:ext cx="10515600" cy="483363"/>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None/>
              </a:pPr>
              <a:r>
                <a:rPr lang="en-US" sz="2200">
                  <a:solidFill>
                    <a:schemeClr val="dk1"/>
                  </a:solidFill>
                  <a:latin typeface="Calibri"/>
                  <a:ea typeface="Calibri"/>
                  <a:cs typeface="Calibri"/>
                  <a:sym typeface="Calibri"/>
                </a:rPr>
                <a:t>SingleOrDefualt</a:t>
              </a:r>
              <a:endParaRPr sz="2200">
                <a:solidFill>
                  <a:schemeClr val="dk1"/>
                </a:solidFill>
                <a:latin typeface="Calibri"/>
                <a:ea typeface="Calibri"/>
                <a:cs typeface="Calibri"/>
                <a:sym typeface="Calibri"/>
              </a:endParaRPr>
            </a:p>
          </p:txBody>
        </p:sp>
        <p:cxnSp>
          <p:nvCxnSpPr>
            <p:cNvPr id="199" name="Google Shape;199;p10"/>
            <p:cNvCxnSpPr/>
            <p:nvPr/>
          </p:nvCxnSpPr>
          <p:spPr>
            <a:xfrm>
              <a:off x="0" y="3867442"/>
              <a:ext cx="10515600" cy="0"/>
            </a:xfrm>
            <a:prstGeom prst="straightConnector1">
              <a:avLst/>
            </a:prstGeom>
            <a:solidFill>
              <a:srgbClr val="599BD5"/>
            </a:solidFill>
            <a:ln w="12700" cap="flat" cmpd="sng">
              <a:solidFill>
                <a:srgbClr val="599BD5"/>
              </a:solidFill>
              <a:prstDash val="solid"/>
              <a:miter lim="800000"/>
              <a:headEnd type="none" w="sm" len="sm"/>
              <a:tailEnd type="none" w="sm" len="sm"/>
            </a:ln>
          </p:spPr>
        </p:cxnSp>
        <p:sp>
          <p:nvSpPr>
            <p:cNvPr id="200" name="Google Shape;200;p10"/>
            <p:cNvSpPr/>
            <p:nvPr/>
          </p:nvSpPr>
          <p:spPr>
            <a:xfrm>
              <a:off x="0" y="3867442"/>
              <a:ext cx="10515600" cy="4833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0"/>
            <p:cNvSpPr txBox="1"/>
            <p:nvPr/>
          </p:nvSpPr>
          <p:spPr>
            <a:xfrm>
              <a:off x="0" y="3867442"/>
              <a:ext cx="10515600" cy="483363"/>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None/>
              </a:pPr>
              <a:r>
                <a:rPr lang="en-US" sz="2200" dirty="0" err="1" smtClean="0">
                  <a:solidFill>
                    <a:schemeClr val="dk1"/>
                  </a:solidFill>
                  <a:latin typeface="Calibri"/>
                  <a:ea typeface="Calibri"/>
                  <a:cs typeface="Calibri"/>
                  <a:sym typeface="Calibri"/>
                </a:rPr>
                <a:t>DefaultIfEmpty</a:t>
              </a:r>
              <a:endParaRPr sz="2200" dirty="0">
                <a:solidFill>
                  <a:schemeClr val="dk1"/>
                </a:solidFill>
                <a:latin typeface="Calibri"/>
                <a:ea typeface="Calibri"/>
                <a:cs typeface="Calibri"/>
                <a:sym typeface="Calibri"/>
              </a:endParaRPr>
            </a:p>
          </p:txBody>
        </p:sp>
      </p:grpSp>
      <p:pic>
        <p:nvPicPr>
          <p:cNvPr id="202" name="Google Shape;202;p10" descr="A blue and black logo&#10;&#10;Description automatically generated"/>
          <p:cNvPicPr preferRelativeResize="0"/>
          <p:nvPr/>
        </p:nvPicPr>
        <p:blipFill rotWithShape="1">
          <a:blip r:embed="rId3">
            <a:alphaModFix/>
          </a:blip>
          <a:srcRect/>
          <a:stretch/>
        </p:blipFill>
        <p:spPr>
          <a:xfrm>
            <a:off x="249237" y="6258606"/>
            <a:ext cx="1177925" cy="4064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2624</Words>
  <Application>Microsoft Office PowerPoint</Application>
  <PresentationFormat>Widescreen</PresentationFormat>
  <Paragraphs>238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vt:lpstr>
      <vt:lpstr>Courier New</vt:lpstr>
      <vt:lpstr>Office Theme</vt:lpstr>
      <vt:lpstr>Language-Integrated Query (LINQ) </vt:lpstr>
      <vt:lpstr>What is LINQ? </vt:lpstr>
      <vt:lpstr>PowerPoint Presentation</vt:lpstr>
      <vt:lpstr>Example of a LINQ query </vt:lpstr>
      <vt:lpstr> Syntax of LINQ </vt:lpstr>
      <vt:lpstr>Method Syntax(Fluent Syntax) </vt:lpstr>
      <vt:lpstr>When to Use LINQ? </vt:lpstr>
      <vt:lpstr>LINQ Lambda Expression Syntax</vt:lpstr>
      <vt:lpstr>LINQ Element Operators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Language-Integrated Query (LINQ) </dc:title>
  <dc:creator>Admin</dc:creator>
  <cp:lastModifiedBy>Apsara</cp:lastModifiedBy>
  <cp:revision>17</cp:revision>
  <dcterms:created xsi:type="dcterms:W3CDTF">2024-02-22T09:05:19Z</dcterms:created>
  <dcterms:modified xsi:type="dcterms:W3CDTF">2025-02-14T12:00:34Z</dcterms:modified>
</cp:coreProperties>
</file>