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300" r:id="rId15"/>
    <p:sldId id="299" r:id="rId16"/>
  </p:sldIdLst>
  <p:sldSz cx="12192000" cy="6858000"/>
  <p:notesSz cx="6858000" cy="9144000"/>
  <p:embeddedFontLst>
    <p:embeddedFont>
      <p:font typeface="Bell MT" panose="02020503060305020303" pitchFamily="18" charset="0"/>
      <p:regular r:id="rId18"/>
      <p:bold r:id="rId19"/>
      <p:italic r:id="rId20"/>
    </p:embeddedFont>
    <p:embeddedFont>
      <p:font typeface="Calibri" panose="020F0502020204030204" pitchFamily="34"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79NKJe7u86FqD6C7hYnsnkCPb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530" autoAdjust="0"/>
  </p:normalViewPr>
  <p:slideViewPr>
    <p:cSldViewPr snapToGrid="0">
      <p:cViewPr varScale="1">
        <p:scale>
          <a:sx n="58" d="100"/>
          <a:sy n="58" d="100"/>
        </p:scale>
        <p:origin x="15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8562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Welcome to </a:t>
            </a:r>
            <a:r>
              <a:rPr lang="en-US" dirty="0" err="1"/>
              <a:t>Aitrich</a:t>
            </a:r>
            <a:r>
              <a:rPr lang="en-US" dirty="0"/>
              <a:t> Academy. Today we are discussing about fundamentals of c- sharp .</a:t>
            </a: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7968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While Statements :  </a:t>
            </a:r>
          </a:p>
          <a:p>
            <a:pPr marL="0" lvl="0" indent="0" algn="l" rtl="0">
              <a:spcBef>
                <a:spcPts val="0"/>
              </a:spcBef>
              <a:spcAft>
                <a:spcPts val="0"/>
              </a:spcAft>
              <a:buNone/>
            </a:pPr>
            <a:r>
              <a:rPr lang="en-US" dirty="0" smtClean="0"/>
              <a:t>The "while" statement in C# allows for the conditional execution of an embedded statement zero or more times.</a:t>
            </a:r>
          </a:p>
          <a:p>
            <a:pPr marL="0" lvl="0" indent="0" algn="l" rtl="0">
              <a:spcBef>
                <a:spcPts val="0"/>
              </a:spcBef>
              <a:spcAft>
                <a:spcPts val="0"/>
              </a:spcAft>
              <a:buNone/>
            </a:pPr>
            <a:r>
              <a:rPr lang="en-US" dirty="0" smtClean="0"/>
              <a:t>It provides a way to create loops based on a specified condition.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syntax of the "while" statement is structured as follows:</a:t>
            </a:r>
          </a:p>
          <a:p>
            <a:pPr marL="0" lvl="0" indent="0" algn="l" rtl="0">
              <a:spcBef>
                <a:spcPts val="0"/>
              </a:spcBef>
              <a:spcAft>
                <a:spcPts val="0"/>
              </a:spcAft>
              <a:buNone/>
            </a:pPr>
            <a:r>
              <a:rPr lang="en-US" dirty="0" smtClean="0"/>
              <a:t>The condition is evaluated before each iteration.</a:t>
            </a:r>
          </a:p>
          <a:p>
            <a:pPr marL="0" lvl="0" indent="0" algn="l" rtl="0">
              <a:spcBef>
                <a:spcPts val="0"/>
              </a:spcBef>
              <a:spcAft>
                <a:spcPts val="0"/>
              </a:spcAft>
              <a:buNone/>
            </a:pPr>
            <a:r>
              <a:rPr lang="en-US" dirty="0" smtClean="0"/>
              <a:t>If the condition is true, the code block inside the while loop is executed.</a:t>
            </a:r>
          </a:p>
          <a:p>
            <a:pPr marL="0" lvl="0" indent="0" algn="l" rtl="0">
              <a:spcBef>
                <a:spcPts val="0"/>
              </a:spcBef>
              <a:spcAft>
                <a:spcPts val="0"/>
              </a:spcAft>
              <a:buNone/>
            </a:pPr>
            <a:r>
              <a:rPr lang="en-US" dirty="0" smtClean="0"/>
              <a:t>This process continues until the condition becomes false.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example, we leverage a "while" loop to facilitate user input for a specified number of job postings and subsequently display the entered job names. Here We initialize an array jobs to store job names, and a counter </a:t>
            </a:r>
            <a:r>
              <a:rPr lang="en-US" dirty="0" err="1" smtClean="0"/>
              <a:t>i</a:t>
            </a:r>
            <a:r>
              <a:rPr lang="en-US" dirty="0" smtClean="0"/>
              <a:t> is set to 0.</a:t>
            </a:r>
          </a:p>
          <a:p>
            <a:pPr marL="0" lvl="0" indent="0" algn="l" rtl="0">
              <a:spcBef>
                <a:spcPts val="0"/>
              </a:spcBef>
              <a:spcAft>
                <a:spcPts val="0"/>
              </a:spcAft>
              <a:buNone/>
            </a:pPr>
            <a:r>
              <a:rPr lang="en-US" dirty="0" smtClean="0"/>
              <a:t>The user is prompted to enter the number of jobs (count).</a:t>
            </a:r>
          </a:p>
          <a:p>
            <a:pPr marL="0" lvl="0" indent="0" algn="l" rtl="0">
              <a:spcBef>
                <a:spcPts val="0"/>
              </a:spcBef>
              <a:spcAft>
                <a:spcPts val="0"/>
              </a:spcAft>
              <a:buNone/>
            </a:pPr>
            <a:r>
              <a:rPr lang="en-US" dirty="0" smtClean="0"/>
              <a:t>The "while" loop takes user input for job names until the count is reached.</a:t>
            </a:r>
          </a:p>
          <a:p>
            <a:pPr marL="0" lvl="0" indent="0" algn="l" rtl="0">
              <a:spcBef>
                <a:spcPts val="0"/>
              </a:spcBef>
              <a:spcAft>
                <a:spcPts val="0"/>
              </a:spcAft>
              <a:buNone/>
            </a:pPr>
            <a:r>
              <a:rPr lang="en-US" dirty="0" smtClean="0"/>
              <a:t>After input, a "for" loop is used to display the entered job names.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IN" dirty="0" smtClean="0"/>
              <a:t>So in the output </a:t>
            </a:r>
            <a:r>
              <a:rPr lang="en-US" dirty="0" smtClean="0"/>
              <a:t>The user is prompted to enter the number of jobs (count), and in this case, they entered 2.The program then prompts for job names using the "while" loop until the specified count is </a:t>
            </a:r>
            <a:r>
              <a:rPr lang="en-US" dirty="0" err="1" smtClean="0"/>
              <a:t>reached.The</a:t>
            </a:r>
            <a:r>
              <a:rPr lang="en-US" dirty="0" smtClean="0"/>
              <a:t> entered job names, "Jr. Angular Developer" and "Jr. </a:t>
            </a:r>
            <a:r>
              <a:rPr lang="en-US" dirty="0" err="1" smtClean="0"/>
              <a:t>.Net</a:t>
            </a:r>
            <a:r>
              <a:rPr lang="en-US" dirty="0" smtClean="0"/>
              <a:t> Developer," are displayed.</a:t>
            </a:r>
            <a:endParaRPr lang="en-IN" dirty="0" smtClean="0"/>
          </a:p>
          <a:p>
            <a:pPr marL="0" lvl="0" indent="0" algn="l" rtl="0">
              <a:spcBef>
                <a:spcPts val="0"/>
              </a:spcBef>
              <a:spcAft>
                <a:spcPts val="0"/>
              </a:spcAft>
              <a:buNone/>
            </a:pPr>
            <a:endParaRPr dirty="0"/>
          </a:p>
        </p:txBody>
      </p:sp>
      <p:sp>
        <p:nvSpPr>
          <p:cNvPr id="411" name="Google Shape;4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186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Do</a:t>
            </a:r>
            <a:r>
              <a:rPr lang="en-IN" baseline="0" dirty="0" smtClean="0"/>
              <a:t> – While Statement : </a:t>
            </a:r>
          </a:p>
          <a:p>
            <a:pPr marL="0" lvl="0" indent="0" algn="l" rtl="0">
              <a:spcBef>
                <a:spcPts val="0"/>
              </a:spcBef>
              <a:spcAft>
                <a:spcPts val="0"/>
              </a:spcAft>
              <a:buNone/>
            </a:pPr>
            <a:r>
              <a:rPr lang="en-US" baseline="0" dirty="0" smtClean="0"/>
              <a:t>This statement executes its embedded statements one or more times.</a:t>
            </a:r>
          </a:p>
          <a:p>
            <a:pPr marL="0" lvl="0" indent="0" algn="l" rtl="0">
              <a:spcBef>
                <a:spcPts val="0"/>
              </a:spcBef>
              <a:spcAft>
                <a:spcPts val="0"/>
              </a:spcAft>
              <a:buNone/>
            </a:pPr>
            <a:r>
              <a:rPr lang="en-US" baseline="0" dirty="0" smtClean="0"/>
              <a:t>Unlike the while Statement ,a do-while loop is executed once before the conditional expression evaluated.</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syntax </a:t>
            </a:r>
          </a:p>
          <a:p>
            <a:pPr marL="0" lvl="0" indent="0" algn="l" rtl="0">
              <a:spcBef>
                <a:spcPts val="0"/>
              </a:spcBef>
              <a:spcAft>
                <a:spcPts val="0"/>
              </a:spcAft>
              <a:buNone/>
            </a:pPr>
            <a:r>
              <a:rPr lang="en-US" baseline="0" dirty="0" smtClean="0"/>
              <a:t>The code block inside the "do" statement is executed at least once, and the "while" condition is evaluated afterward. The code inside the "do" block is executed </a:t>
            </a:r>
            <a:r>
              <a:rPr lang="en-US" baseline="0" dirty="0" err="1" smtClean="0"/>
              <a:t>first.The</a:t>
            </a:r>
            <a:r>
              <a:rPr lang="en-US" baseline="0" dirty="0" smtClean="0"/>
              <a:t> "while" condition is then </a:t>
            </a:r>
            <a:r>
              <a:rPr lang="en-US" baseline="0" dirty="0" err="1" smtClean="0"/>
              <a:t>evaluated.If</a:t>
            </a:r>
            <a:r>
              <a:rPr lang="en-US" baseline="0" dirty="0" smtClean="0"/>
              <a:t> the condition is true, the loop continues; otherwise, it exits.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This example demonstrates the use of a "do-while" loop for interactive user input of job names in C#. The user is prompted to enter the number of jobs (count).</a:t>
            </a:r>
          </a:p>
          <a:p>
            <a:pPr marL="0" lvl="0" indent="0" algn="l" rtl="0">
              <a:spcBef>
                <a:spcPts val="0"/>
              </a:spcBef>
              <a:spcAft>
                <a:spcPts val="0"/>
              </a:spcAft>
              <a:buNone/>
            </a:pPr>
            <a:r>
              <a:rPr lang="en-US" baseline="0" dirty="0" smtClean="0"/>
              <a:t>The "do-while" loop allows the user to input job names until the specified count is reached.</a:t>
            </a:r>
          </a:p>
          <a:p>
            <a:pPr marL="0" lvl="0" indent="0" algn="l" rtl="0">
              <a:spcBef>
                <a:spcPts val="0"/>
              </a:spcBef>
              <a:spcAft>
                <a:spcPts val="0"/>
              </a:spcAft>
              <a:buNone/>
            </a:pPr>
            <a:r>
              <a:rPr lang="en-US" baseline="0" dirty="0" smtClean="0"/>
              <a:t>The entered job names are then displayed using a "for" loop.</a:t>
            </a:r>
          </a:p>
          <a:p>
            <a:pPr marL="0" lvl="0" indent="0" algn="l" rtl="0">
              <a:spcBef>
                <a:spcPts val="0"/>
              </a:spcBef>
              <a:spcAft>
                <a:spcPts val="0"/>
              </a:spcAft>
              <a:buNone/>
            </a:pPr>
            <a:r>
              <a:rPr lang="en-US" baseline="0" dirty="0" smtClean="0"/>
              <a:t>So in the output Users can input the number of jobs and their names, and the program will display the entered jobs.</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dirty="0"/>
          </a:p>
        </p:txBody>
      </p:sp>
      <p:sp>
        <p:nvSpPr>
          <p:cNvPr id="427" name="Google Shape;42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14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3" name="Google Shape;44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For Statement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The "for" loop in C# is a powerful construct for executing a block of code repeatedly.</a:t>
            </a:r>
          </a:p>
          <a:p>
            <a:pPr marL="0" lvl="0" indent="0" algn="l" rtl="0">
              <a:spcBef>
                <a:spcPts val="0"/>
              </a:spcBef>
              <a:spcAft>
                <a:spcPts val="0"/>
              </a:spcAft>
              <a:buNone/>
            </a:pPr>
            <a:r>
              <a:rPr lang="en-US" dirty="0" smtClean="0"/>
              <a:t>It is characterized by its concise syntax and incorporates three components: initializer, condition, and iterator.</a:t>
            </a:r>
          </a:p>
          <a:p>
            <a:pPr marL="0" lvl="0" indent="0" algn="l" rtl="0">
              <a:spcBef>
                <a:spcPts val="0"/>
              </a:spcBef>
              <a:spcAft>
                <a:spcPts val="0"/>
              </a:spcAft>
              <a:buNone/>
            </a:pPr>
            <a:r>
              <a:rPr lang="en-IN" dirty="0" smtClean="0"/>
              <a:t>In this Syntax </a:t>
            </a:r>
            <a:r>
              <a:rPr lang="en-US" dirty="0" smtClean="0"/>
              <a:t>the "for" loop begins with the keyword "for" followed by parentheses.</a:t>
            </a:r>
          </a:p>
          <a:p>
            <a:pPr marL="0" lvl="0" indent="0" algn="l" rtl="0">
              <a:spcBef>
                <a:spcPts val="0"/>
              </a:spcBef>
              <a:spcAft>
                <a:spcPts val="0"/>
              </a:spcAft>
              <a:buNone/>
            </a:pPr>
            <a:r>
              <a:rPr lang="en-US" dirty="0" smtClean="0"/>
              <a:t>Inside the parentheses, there is an initializer, a condition, and an iterator statement, all separated by semicolons. The initializer is executed once at the beginning of the loop.</a:t>
            </a:r>
          </a:p>
          <a:p>
            <a:pPr marL="0" lvl="0" indent="0" algn="l" rtl="0">
              <a:spcBef>
                <a:spcPts val="0"/>
              </a:spcBef>
              <a:spcAft>
                <a:spcPts val="0"/>
              </a:spcAft>
              <a:buNone/>
            </a:pPr>
            <a:r>
              <a:rPr lang="en-US" dirty="0" smtClean="0"/>
              <a:t>The condition is evaluated before each iteration, and if true, the loop executes the statement.</a:t>
            </a:r>
          </a:p>
          <a:p>
            <a:pPr marL="0" lvl="0" indent="0" algn="l" rtl="0">
              <a:spcBef>
                <a:spcPts val="0"/>
              </a:spcBef>
              <a:spcAft>
                <a:spcPts val="0"/>
              </a:spcAft>
              <a:buNone/>
            </a:pPr>
            <a:r>
              <a:rPr lang="en-US" dirty="0" smtClean="0"/>
              <a:t>The iterator statement is executed after each iteration.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So in the output Users can input the number of jobs and their names, and the program will display the entered jobs.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example This example demonstrates the use of a "for" loop for interactive user input of job names and subsequent display in C#. The user is prompted to enter the number of jobs (count).A "for" loop facilitates the input of job names until the specified count is reached.</a:t>
            </a:r>
          </a:p>
          <a:p>
            <a:pPr marL="0" lvl="0" indent="0" algn="l" rtl="0">
              <a:spcBef>
                <a:spcPts val="0"/>
              </a:spcBef>
              <a:spcAft>
                <a:spcPts val="0"/>
              </a:spcAft>
              <a:buNone/>
            </a:pPr>
            <a:r>
              <a:rPr lang="en-US" dirty="0" smtClean="0"/>
              <a:t>Entered job names are then displayed using another "for" loop. </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658426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The </a:t>
            </a:r>
            <a:r>
              <a:rPr lang="en-IN" dirty="0" err="1" smtClean="0"/>
              <a:t>Foreach</a:t>
            </a:r>
            <a:r>
              <a:rPr lang="en-IN" dirty="0" smtClean="0"/>
              <a:t> Statement : </a:t>
            </a:r>
          </a:p>
          <a:p>
            <a:pPr marL="0" lvl="0" indent="0" algn="l" rtl="0">
              <a:spcBef>
                <a:spcPts val="0"/>
              </a:spcBef>
              <a:spcAft>
                <a:spcPts val="0"/>
              </a:spcAft>
              <a:buNone/>
            </a:pPr>
            <a:r>
              <a:rPr lang="en-US" dirty="0" smtClean="0"/>
              <a:t>The "</a:t>
            </a:r>
            <a:r>
              <a:rPr lang="en-US" dirty="0" err="1" smtClean="0"/>
              <a:t>foreach</a:t>
            </a:r>
            <a:r>
              <a:rPr lang="en-US" dirty="0" smtClean="0"/>
              <a:t>" loop in C# simplifies the process of iterating over elements in a collection, executing a specified statement for each element.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t>
            </a:r>
            <a:r>
              <a:rPr lang="en-US" dirty="0" err="1" smtClean="0"/>
              <a:t>foreach</a:t>
            </a:r>
            <a:r>
              <a:rPr lang="en-US" dirty="0" smtClean="0"/>
              <a:t>" loop syntax includes a local variable, an identifier, and an expression representing the </a:t>
            </a:r>
            <a:r>
              <a:rPr lang="en-US" dirty="0" err="1" smtClean="0"/>
              <a:t>collection.The</a:t>
            </a:r>
            <a:r>
              <a:rPr lang="en-US" dirty="0" smtClean="0"/>
              <a:t> loop iterates over each element in the collection specified by the </a:t>
            </a:r>
            <a:r>
              <a:rPr lang="en-US" dirty="0" err="1" smtClean="0"/>
              <a:t>expression.The</a:t>
            </a:r>
            <a:r>
              <a:rPr lang="en-US" dirty="0" smtClean="0"/>
              <a:t> local variable is assigned the value of the current element in each </a:t>
            </a:r>
            <a:r>
              <a:rPr lang="en-US" dirty="0" err="1" smtClean="0"/>
              <a:t>iteration.The</a:t>
            </a:r>
            <a:r>
              <a:rPr lang="en-US" dirty="0" smtClean="0"/>
              <a:t> embedded statement is executed for each element.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This example demonstrates the use of a "</a:t>
            </a:r>
            <a:r>
              <a:rPr lang="en-US" dirty="0" err="1" smtClean="0"/>
              <a:t>foreach</a:t>
            </a:r>
            <a:r>
              <a:rPr lang="en-US" dirty="0" smtClean="0"/>
              <a:t>" loop to iterate over job titles in an array and display them in C#. The "</a:t>
            </a:r>
            <a:r>
              <a:rPr lang="en-US" dirty="0" err="1" smtClean="0"/>
              <a:t>foreach</a:t>
            </a:r>
            <a:r>
              <a:rPr lang="en-US" dirty="0" smtClean="0"/>
              <a:t>" loop simplifies the process of iterating over elements in the jobs </a:t>
            </a:r>
            <a:r>
              <a:rPr lang="en-US" dirty="0" err="1" smtClean="0"/>
              <a:t>array.In</a:t>
            </a:r>
            <a:r>
              <a:rPr lang="en-US" dirty="0" smtClean="0"/>
              <a:t> each iteration, the job title is assigned to the variable job, and the </a:t>
            </a:r>
            <a:r>
              <a:rPr lang="en-US" dirty="0" err="1" smtClean="0"/>
              <a:t>Console.WriteLine</a:t>
            </a:r>
            <a:r>
              <a:rPr lang="en-US" dirty="0" smtClean="0"/>
              <a:t> statement displays it.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output represents the job titles printed to the console during the iterations of the "</a:t>
            </a:r>
            <a:r>
              <a:rPr lang="en-US" dirty="0" err="1" smtClean="0"/>
              <a:t>foreach</a:t>
            </a:r>
            <a:r>
              <a:rPr lang="en-US" dirty="0" smtClean="0"/>
              <a:t>" </a:t>
            </a:r>
            <a:r>
              <a:rPr lang="en-US" dirty="0" err="1" smtClean="0"/>
              <a:t>loop.The</a:t>
            </a:r>
            <a:r>
              <a:rPr lang="en-US" dirty="0" smtClean="0"/>
              <a:t> array jobs contains three job titles: "Manager," "Tester," and "Developer."</a:t>
            </a:r>
          </a:p>
          <a:p>
            <a:pPr marL="0" lvl="0" indent="0" algn="l" rtl="0">
              <a:spcBef>
                <a:spcPts val="0"/>
              </a:spcBef>
              <a:spcAft>
                <a:spcPts val="0"/>
              </a:spcAft>
              <a:buNone/>
            </a:pPr>
            <a:r>
              <a:rPr lang="en-US" dirty="0" smtClean="0"/>
              <a:t>The "</a:t>
            </a:r>
            <a:r>
              <a:rPr lang="en-US" dirty="0" err="1" smtClean="0"/>
              <a:t>foreach</a:t>
            </a:r>
            <a:r>
              <a:rPr lang="en-US" dirty="0" smtClean="0"/>
              <a:t>" loop iterates over each element in the array, and in each iteration, the current job title is assigned to the variable </a:t>
            </a:r>
            <a:r>
              <a:rPr lang="en-US" dirty="0" err="1" smtClean="0"/>
              <a:t>job.The</a:t>
            </a:r>
            <a:r>
              <a:rPr lang="en-US" dirty="0" smtClean="0"/>
              <a:t> </a:t>
            </a:r>
            <a:r>
              <a:rPr lang="en-US" dirty="0" err="1" smtClean="0"/>
              <a:t>Console.WriteLine</a:t>
            </a:r>
            <a:r>
              <a:rPr lang="en-US" dirty="0" smtClean="0"/>
              <a:t>(job) statement prints each job title to the console.</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IN" dirty="0" smtClean="0"/>
              <a:t> </a:t>
            </a:r>
            <a:endParaRPr dirty="0"/>
          </a:p>
        </p:txBody>
      </p:sp>
      <p:sp>
        <p:nvSpPr>
          <p:cNvPr id="459" name="Google Shape;45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291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Conclusion : </a:t>
            </a:r>
          </a:p>
          <a:p>
            <a:endParaRPr lang="en-IN" dirty="0" smtClean="0"/>
          </a:p>
          <a:p>
            <a:r>
              <a:rPr lang="en-US" dirty="0" smtClean="0"/>
              <a:t>      As we wrap up Chapter 2, we've delved into the core of C# programming. Variables, the data vessels, offer adaptability through types like </a:t>
            </a:r>
            <a:r>
              <a:rPr lang="en-US" dirty="0" err="1" smtClean="0"/>
              <a:t>int</a:t>
            </a:r>
            <a:r>
              <a:rPr lang="en-US" dirty="0" smtClean="0"/>
              <a:t>, char, and string. Control statements, featuring conditionals like if and loops like for, shape program flow, ensuring responsiveness. These fundamentals are the building blocks, crucial for effective C# coding. </a:t>
            </a:r>
            <a:endParaRPr lang="en-IN" dirty="0" smtClean="0"/>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0150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Thank you for joining </a:t>
            </a:r>
            <a:r>
              <a:rPr lang="en-IN" smtClean="0"/>
              <a:t>this</a:t>
            </a:r>
            <a:r>
              <a:rPr lang="en-IN" baseline="0" smtClean="0"/>
              <a:t> session.</a:t>
            </a:r>
            <a:endParaRPr dirty="0"/>
          </a:p>
        </p:txBody>
      </p:sp>
      <p:sp>
        <p:nvSpPr>
          <p:cNvPr id="673" name="Google Shape;67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55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Variables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Variables in C# are like storage units, essential for holding and managing data within a program. </a:t>
            </a:r>
          </a:p>
          <a:p>
            <a:pPr marL="0" lvl="0" indent="0" algn="l" rtl="0">
              <a:spcBef>
                <a:spcPts val="0"/>
              </a:spcBef>
              <a:spcAft>
                <a:spcPts val="0"/>
              </a:spcAft>
              <a:buNone/>
            </a:pPr>
            <a:r>
              <a:rPr lang="en-US" dirty="0" smtClean="0"/>
              <a:t>Think of variables as containers – you put data in them and retrieve it as needed, enabling dynamic data manipulation. </a:t>
            </a:r>
          </a:p>
          <a:p>
            <a:pPr marL="0" lvl="0" indent="0" algn="l" rtl="0">
              <a:spcBef>
                <a:spcPts val="0"/>
              </a:spcBef>
              <a:spcAft>
                <a:spcPts val="0"/>
              </a:spcAft>
              <a:buNone/>
            </a:pPr>
            <a:r>
              <a:rPr lang="en-US" dirty="0" smtClean="0"/>
              <a:t>The interpretation of data within variables is controlled through "Types" in C#.</a:t>
            </a:r>
          </a:p>
          <a:p>
            <a:pPr marL="0" lvl="0" indent="0" algn="l" rtl="0">
              <a:spcBef>
                <a:spcPts val="0"/>
              </a:spcBef>
              <a:spcAft>
                <a:spcPts val="0"/>
              </a:spcAft>
              <a:buNone/>
            </a:pPr>
            <a:r>
              <a:rPr lang="en-US" dirty="0" smtClean="0"/>
              <a:t>Types define what kind of data a variable can store, ensuring data integrity and preventing errors.</a:t>
            </a:r>
          </a:p>
          <a:p>
            <a:pPr marL="0" lvl="0" indent="0" algn="l" rtl="0">
              <a:spcBef>
                <a:spcPts val="0"/>
              </a:spcBef>
              <a:spcAft>
                <a:spcPts val="0"/>
              </a:spcAft>
              <a:buNone/>
            </a:pPr>
            <a:r>
              <a:rPr lang="en-US" dirty="0" smtClean="0"/>
              <a:t>To declare a variable in C#, follow this format:</a:t>
            </a:r>
          </a:p>
          <a:p>
            <a:pPr marL="0" lvl="0" indent="0" algn="l" rtl="0">
              <a:spcBef>
                <a:spcPts val="0"/>
              </a:spcBef>
              <a:spcAft>
                <a:spcPts val="0"/>
              </a:spcAft>
              <a:buNone/>
            </a:pPr>
            <a:r>
              <a:rPr lang="en-US" dirty="0" smtClean="0"/>
              <a:t>This structure outlines the key characteristics of the variable.</a:t>
            </a:r>
          </a:p>
          <a:p>
            <a:pPr marL="0" lvl="0" indent="0" algn="l" rtl="0">
              <a:spcBef>
                <a:spcPts val="0"/>
              </a:spcBef>
              <a:spcAft>
                <a:spcPts val="0"/>
              </a:spcAft>
              <a:buNone/>
            </a:pPr>
            <a:r>
              <a:rPr lang="en-US" dirty="0" smtClean="0"/>
              <a:t>Let’s explore a practical example:</a:t>
            </a:r>
          </a:p>
          <a:p>
            <a:pPr marL="0" lvl="0" indent="0" algn="l" rtl="0">
              <a:spcBef>
                <a:spcPts val="0"/>
              </a:spcBef>
              <a:spcAft>
                <a:spcPts val="0"/>
              </a:spcAft>
              <a:buNone/>
            </a:pPr>
            <a:r>
              <a:rPr lang="en-US" dirty="0" smtClean="0"/>
              <a:t>Note the access modifier "public," indicating visibility.</a:t>
            </a:r>
          </a:p>
          <a:p>
            <a:pPr marL="0" lvl="0" indent="0" algn="l" rtl="0">
              <a:spcBef>
                <a:spcPts val="0"/>
              </a:spcBef>
              <a:spcAft>
                <a:spcPts val="0"/>
              </a:spcAft>
              <a:buNone/>
            </a:pPr>
            <a:r>
              <a:rPr lang="en-US" dirty="0" smtClean="0"/>
              <a:t>"static" denotes class-level ownership.</a:t>
            </a:r>
          </a:p>
          <a:p>
            <a:pPr marL="0" lvl="0" indent="0" algn="l" rtl="0">
              <a:spcBef>
                <a:spcPts val="0"/>
              </a:spcBef>
              <a:spcAft>
                <a:spcPts val="0"/>
              </a:spcAft>
              <a:buNone/>
            </a:pPr>
            <a:r>
              <a:rPr lang="en-US" dirty="0" smtClean="0"/>
              <a:t>"string" defines the data type (text).</a:t>
            </a:r>
          </a:p>
          <a:p>
            <a:pPr marL="0" lvl="0" indent="0" algn="l" rtl="0">
              <a:spcBef>
                <a:spcPts val="0"/>
              </a:spcBef>
              <a:spcAft>
                <a:spcPts val="0"/>
              </a:spcAft>
              <a:buNone/>
            </a:pPr>
            <a:r>
              <a:rPr lang="en-US" dirty="0" smtClean="0"/>
              <a:t>"role" is the variable identifier, and "admin" is the initial value.</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
        <p:nvSpPr>
          <p:cNvPr id="311" name="Google Shape;3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57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Control Flow Statements :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Control flow and program logic are fundamental aspects of programming languages.</a:t>
            </a:r>
          </a:p>
          <a:p>
            <a:pPr marL="0" lvl="0" indent="0" algn="l" rtl="0">
              <a:spcBef>
                <a:spcPts val="0"/>
              </a:spcBef>
              <a:spcAft>
                <a:spcPts val="0"/>
              </a:spcAft>
              <a:buNone/>
            </a:pPr>
            <a:r>
              <a:rPr lang="en-US" dirty="0" smtClean="0"/>
              <a:t>They dictate the sequence in which statements are executed, enabling dynamic and responsive code.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Selection statements choose a specific statement for execution based on the evaluated value of an expression.</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IN" dirty="0" smtClean="0"/>
              <a:t>Different types of control</a:t>
            </a:r>
            <a:r>
              <a:rPr lang="en-IN" baseline="0" dirty="0" smtClean="0"/>
              <a:t> flow statements are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The if statement</a:t>
            </a:r>
          </a:p>
          <a:p>
            <a:pPr marL="0" lvl="0" indent="0" algn="l" rtl="0">
              <a:spcBef>
                <a:spcPts val="0"/>
              </a:spcBef>
              <a:spcAft>
                <a:spcPts val="0"/>
              </a:spcAft>
              <a:buNone/>
            </a:pPr>
            <a:r>
              <a:rPr lang="en-US" dirty="0" smtClean="0"/>
              <a:t>The if-else Statement</a:t>
            </a:r>
          </a:p>
          <a:p>
            <a:pPr marL="0" lvl="0" indent="0" algn="l" rtl="0">
              <a:spcBef>
                <a:spcPts val="0"/>
              </a:spcBef>
              <a:spcAft>
                <a:spcPts val="0"/>
              </a:spcAft>
              <a:buNone/>
            </a:pPr>
            <a:r>
              <a:rPr lang="en-US" dirty="0" smtClean="0"/>
              <a:t>The if-else </a:t>
            </a:r>
            <a:r>
              <a:rPr lang="en-US" dirty="0" err="1" smtClean="0"/>
              <a:t>if-else</a:t>
            </a:r>
            <a:r>
              <a:rPr lang="en-US" dirty="0" smtClean="0"/>
              <a:t> Statement</a:t>
            </a:r>
          </a:p>
          <a:p>
            <a:pPr marL="0" lvl="0" indent="0" algn="l" rtl="0">
              <a:spcBef>
                <a:spcPts val="0"/>
              </a:spcBef>
              <a:spcAft>
                <a:spcPts val="0"/>
              </a:spcAft>
              <a:buNone/>
            </a:pPr>
            <a:r>
              <a:rPr lang="en-US" dirty="0" smtClean="0"/>
              <a:t>The Nested if-else Statement</a:t>
            </a:r>
          </a:p>
          <a:p>
            <a:pPr marL="0" lvl="0" indent="0" algn="l" rtl="0">
              <a:spcBef>
                <a:spcPts val="0"/>
              </a:spcBef>
              <a:spcAft>
                <a:spcPts val="0"/>
              </a:spcAft>
              <a:buNone/>
            </a:pPr>
            <a:r>
              <a:rPr lang="en-US" dirty="0" smtClean="0"/>
              <a:t>The switch statement</a:t>
            </a:r>
          </a:p>
          <a:p>
            <a:pPr marL="0" lvl="0" indent="0" algn="l" rtl="0">
              <a:spcBef>
                <a:spcPts val="0"/>
              </a:spcBef>
              <a:spcAft>
                <a:spcPts val="0"/>
              </a:spcAft>
              <a:buNone/>
            </a:pPr>
            <a:endParaRPr dirty="0"/>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453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If Statement :</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US" dirty="0" smtClean="0"/>
              <a:t>The simplest form of decision-making is the if statement.</a:t>
            </a:r>
          </a:p>
          <a:p>
            <a:pPr marL="0" lvl="0" indent="0" algn="l" rtl="0">
              <a:spcBef>
                <a:spcPts val="0"/>
              </a:spcBef>
              <a:spcAft>
                <a:spcPts val="0"/>
              </a:spcAft>
              <a:buNone/>
            </a:pPr>
            <a:r>
              <a:rPr lang="en-US" dirty="0" smtClean="0"/>
              <a:t>It allows the execution of a statement or block only if a specified condition is true.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syntax of the "if" statement is straightforward and follows this structure: </a:t>
            </a:r>
          </a:p>
          <a:p>
            <a:pPr marL="0" lvl="0" indent="0" algn="l" rtl="0">
              <a:spcBef>
                <a:spcPts val="0"/>
              </a:spcBef>
              <a:spcAft>
                <a:spcPts val="0"/>
              </a:spcAft>
              <a:buNone/>
            </a:pPr>
            <a:r>
              <a:rPr lang="en-US" dirty="0" smtClean="0"/>
              <a:t>The "if" statement evaluates the </a:t>
            </a:r>
            <a:r>
              <a:rPr lang="en-US" dirty="0" err="1" smtClean="0"/>
              <a:t>boolean</a:t>
            </a:r>
            <a:r>
              <a:rPr lang="en-US" dirty="0" smtClean="0"/>
              <a:t> expression in parentheses and, if true, executes the enclosed block of code.</a:t>
            </a:r>
          </a:p>
          <a:p>
            <a:pPr marL="0" lvl="0" indent="0" algn="l" rtl="0">
              <a:spcBef>
                <a:spcPts val="0"/>
              </a:spcBef>
              <a:spcAft>
                <a:spcPts val="0"/>
              </a:spcAft>
              <a:buNone/>
            </a:pPr>
            <a:r>
              <a:rPr lang="en-US" dirty="0" smtClean="0"/>
              <a:t>The </a:t>
            </a:r>
            <a:r>
              <a:rPr lang="en-US" dirty="0" err="1" smtClean="0"/>
              <a:t>boolean</a:t>
            </a:r>
            <a:r>
              <a:rPr lang="en-US" dirty="0" smtClean="0"/>
              <a:t> expression is a condition that must result in either true or false.</a:t>
            </a:r>
          </a:p>
          <a:p>
            <a:pPr marL="0" lvl="0" indent="0" algn="l" rtl="0">
              <a:spcBef>
                <a:spcPts val="0"/>
              </a:spcBef>
              <a:spcAft>
                <a:spcPts val="0"/>
              </a:spcAft>
              <a:buNone/>
            </a:pPr>
            <a:r>
              <a:rPr lang="en-US" dirty="0" smtClean="0"/>
              <a:t>If the </a:t>
            </a:r>
            <a:r>
              <a:rPr lang="en-US" dirty="0" err="1" smtClean="0"/>
              <a:t>boolean</a:t>
            </a:r>
            <a:r>
              <a:rPr lang="en-US" dirty="0" smtClean="0"/>
              <a:t> expression is true, the embedded statement within the curly braces is executed. </a:t>
            </a:r>
          </a:p>
          <a:p>
            <a:pPr marL="0" lvl="0" indent="0" algn="l" rtl="0">
              <a:spcBef>
                <a:spcPts val="0"/>
              </a:spcBef>
              <a:spcAft>
                <a:spcPts val="0"/>
              </a:spcAft>
              <a:buNone/>
            </a:pPr>
            <a:r>
              <a:rPr lang="en-US" dirty="0" smtClean="0"/>
              <a:t>In this example, the </a:t>
            </a:r>
            <a:r>
              <a:rPr lang="en-US" dirty="0" err="1" smtClean="0"/>
              <a:t>boolean</a:t>
            </a:r>
            <a:r>
              <a:rPr lang="en-US" dirty="0" smtClean="0"/>
              <a:t> expression role == "admin" checks if the variable role is equal to the string "admin". The </a:t>
            </a:r>
            <a:r>
              <a:rPr lang="en-US" dirty="0" err="1" smtClean="0"/>
              <a:t>boolean</a:t>
            </a:r>
            <a:r>
              <a:rPr lang="en-US" dirty="0" smtClean="0"/>
              <a:t> expression role == "admin" evaluates to true if the value of the variable role is equal to the string "admin".</a:t>
            </a:r>
          </a:p>
          <a:p>
            <a:pPr marL="0" lvl="0" indent="0" algn="l" rtl="0">
              <a:spcBef>
                <a:spcPts val="0"/>
              </a:spcBef>
              <a:spcAft>
                <a:spcPts val="0"/>
              </a:spcAft>
              <a:buNone/>
            </a:pPr>
            <a:r>
              <a:rPr lang="en-US" dirty="0" smtClean="0"/>
              <a:t>If true, the embedded statement within the curly braces is executed. </a:t>
            </a:r>
          </a:p>
          <a:p>
            <a:pPr marL="0" lvl="0" indent="0" algn="l" rtl="0">
              <a:spcBef>
                <a:spcPts val="0"/>
              </a:spcBef>
              <a:spcAft>
                <a:spcPts val="0"/>
              </a:spcAft>
              <a:buNone/>
            </a:pPr>
            <a:r>
              <a:rPr lang="en-US" dirty="0" smtClean="0"/>
              <a:t>The embedded statement in this case is a </a:t>
            </a:r>
            <a:r>
              <a:rPr lang="en-US" dirty="0" err="1" smtClean="0"/>
              <a:t>Console.WriteLine</a:t>
            </a:r>
            <a:r>
              <a:rPr lang="en-US" dirty="0" smtClean="0"/>
              <a:t> that prints a welcome message if the condition is true.</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333" name="Google Shape;33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90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If – else</a:t>
            </a:r>
            <a:r>
              <a:rPr lang="en-IN" baseline="0" dirty="0" smtClean="0"/>
              <a:t> Statement: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dirty="0" smtClean="0"/>
              <a:t>The if-else statement handles both true and false conditions.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syntax of the "if-else" statement is structured as follows: </a:t>
            </a:r>
          </a:p>
          <a:p>
            <a:pPr marL="0" lvl="0" indent="0" algn="l" rtl="0">
              <a:spcBef>
                <a:spcPts val="0"/>
              </a:spcBef>
              <a:spcAft>
                <a:spcPts val="0"/>
              </a:spcAft>
              <a:buNone/>
            </a:pPr>
            <a:r>
              <a:rPr lang="en-US" dirty="0" smtClean="0"/>
              <a:t>If the </a:t>
            </a:r>
            <a:r>
              <a:rPr lang="en-US" dirty="0" err="1" smtClean="0"/>
              <a:t>boolean</a:t>
            </a:r>
            <a:r>
              <a:rPr lang="en-US" dirty="0" smtClean="0"/>
              <a:t> expression is true, the code inside the first block is executed; otherwise, the code inside the second block is executed.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The </a:t>
            </a:r>
            <a:r>
              <a:rPr lang="en-US" dirty="0" err="1" smtClean="0"/>
              <a:t>boolean</a:t>
            </a:r>
            <a:r>
              <a:rPr lang="en-US" dirty="0" smtClean="0"/>
              <a:t> expression checks if the value of the variable role is equal to the string "admin".</a:t>
            </a:r>
          </a:p>
          <a:p>
            <a:pPr marL="0" lvl="0" indent="0" algn="l" rtl="0">
              <a:spcBef>
                <a:spcPts val="0"/>
              </a:spcBef>
              <a:spcAft>
                <a:spcPts val="0"/>
              </a:spcAft>
              <a:buNone/>
            </a:pPr>
            <a:r>
              <a:rPr lang="en-US" dirty="0" smtClean="0"/>
              <a:t>If true, the first block executes and prints a welcome message; otherwise, the second block executes and displays an error message.</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endParaRPr dirty="0"/>
          </a:p>
        </p:txBody>
      </p:sp>
      <p:sp>
        <p:nvSpPr>
          <p:cNvPr id="347" name="Google Shape;3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7347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If/else</a:t>
            </a:r>
            <a:r>
              <a:rPr lang="en-IN" baseline="0" dirty="0" smtClean="0"/>
              <a:t> if/ else Statement: </a:t>
            </a:r>
          </a:p>
          <a:p>
            <a:pPr marL="0" lvl="0" indent="0" algn="l" rtl="0">
              <a:spcBef>
                <a:spcPts val="0"/>
              </a:spcBef>
              <a:spcAft>
                <a:spcPts val="0"/>
              </a:spcAft>
              <a:buNone/>
            </a:pPr>
            <a:r>
              <a:rPr lang="en-US" baseline="0" dirty="0" smtClean="0"/>
              <a:t>The if-else </a:t>
            </a:r>
            <a:r>
              <a:rPr lang="en-US" baseline="0" dirty="0" err="1" smtClean="0"/>
              <a:t>if-else</a:t>
            </a:r>
            <a:r>
              <a:rPr lang="en-US" baseline="0" dirty="0" smtClean="0"/>
              <a:t> statement handles multiple conditions in a structured manner.</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syntax of the "if-else </a:t>
            </a:r>
            <a:r>
              <a:rPr lang="en-US" baseline="0" dirty="0" err="1" smtClean="0"/>
              <a:t>if-else</a:t>
            </a:r>
            <a:r>
              <a:rPr lang="en-US" baseline="0" dirty="0" smtClean="0"/>
              <a:t>" statement is organized as follows:</a:t>
            </a:r>
          </a:p>
          <a:p>
            <a:pPr marL="0" lvl="0" indent="0" algn="l" rtl="0">
              <a:spcBef>
                <a:spcPts val="0"/>
              </a:spcBef>
              <a:spcAft>
                <a:spcPts val="0"/>
              </a:spcAft>
              <a:buNone/>
            </a:pPr>
            <a:r>
              <a:rPr lang="en-US" baseline="0" dirty="0" smtClean="0"/>
              <a:t>This structure allows for sequential condition checking. The first true condition triggers the execution of its associated code block, and if none are true, the "else" block is executed.</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example, we have an "if-else </a:t>
            </a:r>
            <a:r>
              <a:rPr lang="en-US" baseline="0" dirty="0" err="1" smtClean="0"/>
              <a:t>if-else</a:t>
            </a:r>
            <a:r>
              <a:rPr lang="en-US" baseline="0" dirty="0" smtClean="0"/>
              <a:t>" statement that checks the value of the variable role and executes different code blocks based on its value.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first condition checks if role is equal to "admin". If true, it prints a welcome message for administrators.</a:t>
            </a:r>
          </a:p>
          <a:p>
            <a:pPr marL="0" lvl="0" indent="0" algn="l" rtl="0">
              <a:spcBef>
                <a:spcPts val="0"/>
              </a:spcBef>
              <a:spcAft>
                <a:spcPts val="0"/>
              </a:spcAft>
              <a:buNone/>
            </a:pPr>
            <a:r>
              <a:rPr lang="en-US" baseline="0" dirty="0" smtClean="0"/>
              <a:t>The second condition checks if role is equal to "jobseeker". If true, it prints a welcome message for job seekers.</a:t>
            </a:r>
          </a:p>
          <a:p>
            <a:pPr marL="0" lvl="0" indent="0" algn="l" rtl="0">
              <a:spcBef>
                <a:spcPts val="0"/>
              </a:spcBef>
              <a:spcAft>
                <a:spcPts val="0"/>
              </a:spcAft>
              <a:buNone/>
            </a:pPr>
            <a:r>
              <a:rPr lang="en-US" baseline="0" dirty="0" smtClean="0"/>
              <a:t>If none of the conditions are true, the "else" block executes, printing an error message.</a:t>
            </a:r>
          </a:p>
          <a:p>
            <a:pPr marL="0" lvl="0" indent="0" algn="l" rtl="0">
              <a:spcBef>
                <a:spcPts val="0"/>
              </a:spcBef>
              <a:spcAft>
                <a:spcPts val="0"/>
              </a:spcAft>
              <a:buNone/>
            </a:pPr>
            <a:r>
              <a:rPr lang="en-US" baseline="0" dirty="0" smtClean="0"/>
              <a:t>This structure allows for sequential evaluation of conditions, providing a clear and organized way to handle different scenarios based on the value of the role variable.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dirty="0"/>
          </a:p>
        </p:txBody>
      </p:sp>
      <p:sp>
        <p:nvSpPr>
          <p:cNvPr id="361" name="Google Shape;36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05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Switch Statement: </a:t>
            </a:r>
          </a:p>
          <a:p>
            <a:pPr marL="0" lvl="0" indent="0" algn="l" rtl="0">
              <a:spcBef>
                <a:spcPts val="0"/>
              </a:spcBef>
              <a:spcAft>
                <a:spcPts val="0"/>
              </a:spcAft>
              <a:buNone/>
            </a:pPr>
            <a:r>
              <a:rPr lang="en-US" dirty="0" smtClean="0"/>
              <a:t>The "switch" statement is used to select one of many code blocks to be executed based on the value of an expression. </a:t>
            </a:r>
          </a:p>
          <a:p>
            <a:pPr marL="0" lvl="0" indent="0" algn="l" rtl="0">
              <a:spcBef>
                <a:spcPts val="0"/>
              </a:spcBef>
              <a:spcAft>
                <a:spcPts val="0"/>
              </a:spcAft>
              <a:buNone/>
            </a:pPr>
            <a:r>
              <a:rPr lang="en-US" dirty="0" smtClean="0"/>
              <a:t>In this syntax , The "switch" statement evaluates the value of </a:t>
            </a:r>
            <a:r>
              <a:rPr lang="en-US" dirty="0" err="1" smtClean="0"/>
              <a:t>BooleanExpression</a:t>
            </a:r>
            <a:r>
              <a:rPr lang="en-US" dirty="0" smtClean="0"/>
              <a:t>.</a:t>
            </a:r>
          </a:p>
          <a:p>
            <a:pPr marL="0" lvl="0" indent="0" algn="l" rtl="0">
              <a:spcBef>
                <a:spcPts val="0"/>
              </a:spcBef>
              <a:spcAft>
                <a:spcPts val="0"/>
              </a:spcAft>
              <a:buNone/>
            </a:pPr>
            <a:r>
              <a:rPr lang="en-US" dirty="0" smtClean="0"/>
              <a:t>If </a:t>
            </a:r>
            <a:r>
              <a:rPr lang="en-US" dirty="0" err="1" smtClean="0"/>
              <a:t>BooleanExpression</a:t>
            </a:r>
            <a:r>
              <a:rPr lang="en-US" dirty="0" smtClean="0"/>
              <a:t> is equal to 1, it executes the code block under case 1: followed by the "break" statement.</a:t>
            </a:r>
          </a:p>
          <a:p>
            <a:pPr marL="0" lvl="0" indent="0" algn="l" rtl="0">
              <a:spcBef>
                <a:spcPts val="0"/>
              </a:spcBef>
              <a:spcAft>
                <a:spcPts val="0"/>
              </a:spcAft>
              <a:buNone/>
            </a:pPr>
            <a:r>
              <a:rPr lang="en-US" dirty="0" smtClean="0"/>
              <a:t>If </a:t>
            </a:r>
            <a:r>
              <a:rPr lang="en-US" dirty="0" err="1" smtClean="0"/>
              <a:t>BooleanExpression</a:t>
            </a:r>
            <a:r>
              <a:rPr lang="en-US" dirty="0" smtClean="0"/>
              <a:t> is equal to 2, it executes the code block under case 2: followed by the "break" statement.</a:t>
            </a:r>
          </a:p>
          <a:p>
            <a:pPr marL="0" lvl="0" indent="0" algn="l" rtl="0">
              <a:spcBef>
                <a:spcPts val="0"/>
              </a:spcBef>
              <a:spcAft>
                <a:spcPts val="0"/>
              </a:spcAft>
              <a:buNone/>
            </a:pPr>
            <a:r>
              <a:rPr lang="en-US" dirty="0" smtClean="0"/>
              <a:t>If none of the specified cases match, the "default" block is executed, also followed by a "break" statement.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In this example, the "switch" statement evaluates the value of the role variable.</a:t>
            </a:r>
          </a:p>
          <a:p>
            <a:pPr marL="0" lvl="0" indent="0" algn="l" rtl="0">
              <a:spcBef>
                <a:spcPts val="0"/>
              </a:spcBef>
              <a:spcAft>
                <a:spcPts val="0"/>
              </a:spcAft>
              <a:buNone/>
            </a:pPr>
            <a:r>
              <a:rPr lang="en-US" dirty="0" smtClean="0"/>
              <a:t>If role is equal to "admin," it executes the code block under case "admin": followed by the "break" statement.</a:t>
            </a:r>
          </a:p>
          <a:p>
            <a:pPr marL="0" lvl="0" indent="0" algn="l" rtl="0">
              <a:spcBef>
                <a:spcPts val="0"/>
              </a:spcBef>
              <a:spcAft>
                <a:spcPts val="0"/>
              </a:spcAft>
              <a:buNone/>
            </a:pPr>
            <a:r>
              <a:rPr lang="en-US" dirty="0" smtClean="0"/>
              <a:t>If role is equal to "jobseeker," it executes the code block under case "jobseeker": followed by the "break" statement.</a:t>
            </a:r>
          </a:p>
          <a:p>
            <a:pPr marL="0" lvl="0" indent="0" algn="l" rtl="0">
              <a:spcBef>
                <a:spcPts val="0"/>
              </a:spcBef>
              <a:spcAft>
                <a:spcPts val="0"/>
              </a:spcAft>
              <a:buNone/>
            </a:pPr>
            <a:r>
              <a:rPr lang="en-US" dirty="0" smtClean="0"/>
              <a:t>If none of the specified cases match, the "default" block is executed, also followed by a "break" statement.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Each "case" represents a different value or condition.</a:t>
            </a:r>
          </a:p>
          <a:p>
            <a:pPr marL="0" lvl="0" indent="0" algn="l" rtl="0">
              <a:spcBef>
                <a:spcPts val="0"/>
              </a:spcBef>
              <a:spcAft>
                <a:spcPts val="0"/>
              </a:spcAft>
              <a:buNone/>
            </a:pPr>
            <a:r>
              <a:rPr lang="en-US" dirty="0" smtClean="0"/>
              <a:t>The "break" statement is crucial to exit the "switch" statement after executing the respective code block.</a:t>
            </a:r>
          </a:p>
          <a:p>
            <a:pPr marL="0" lvl="0" indent="0" algn="l" rtl="0">
              <a:spcBef>
                <a:spcPts val="0"/>
              </a:spcBef>
              <a:spcAft>
                <a:spcPts val="0"/>
              </a:spcAft>
              <a:buNone/>
            </a:pPr>
            <a:r>
              <a:rPr lang="en-US" dirty="0" smtClean="0"/>
              <a:t>The "default" case handles scenarios where none of the specified cases match.</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 </a:t>
            </a:r>
          </a:p>
          <a:p>
            <a:pPr marL="0" lvl="0" indent="0" algn="l" rtl="0">
              <a:spcBef>
                <a:spcPts val="0"/>
              </a:spcBef>
              <a:spcAft>
                <a:spcPts val="0"/>
              </a:spcAft>
              <a:buNone/>
            </a:pPr>
            <a:endParaRPr lang="en-US"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lang="en-IN" dirty="0" smtClean="0"/>
          </a:p>
          <a:p>
            <a:pPr marL="0" lvl="0" indent="0" algn="l" rtl="0">
              <a:spcBef>
                <a:spcPts val="0"/>
              </a:spcBef>
              <a:spcAft>
                <a:spcPts val="0"/>
              </a:spcAft>
              <a:buNone/>
            </a:pPr>
            <a:endParaRPr dirty="0"/>
          </a:p>
        </p:txBody>
      </p:sp>
      <p:sp>
        <p:nvSpPr>
          <p:cNvPr id="374" name="Google Shape;37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6056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Nested If – else Statement</a:t>
            </a:r>
            <a:r>
              <a:rPr lang="en-IN" baseline="0" dirty="0" smtClean="0"/>
              <a:t> : </a:t>
            </a:r>
          </a:p>
          <a:p>
            <a:pPr marL="0" lvl="0" indent="0" algn="l" rtl="0">
              <a:spcBef>
                <a:spcPts val="0"/>
              </a:spcBef>
              <a:spcAft>
                <a:spcPts val="0"/>
              </a:spcAft>
              <a:buNone/>
            </a:pPr>
            <a:endParaRPr lang="en-IN" baseline="0" dirty="0" smtClean="0"/>
          </a:p>
          <a:p>
            <a:pPr marL="0" lvl="0" indent="0" algn="l" rtl="0">
              <a:spcBef>
                <a:spcPts val="0"/>
              </a:spcBef>
              <a:spcAft>
                <a:spcPts val="0"/>
              </a:spcAft>
              <a:buNone/>
            </a:pPr>
            <a:r>
              <a:rPr lang="en-US" baseline="0" dirty="0" smtClean="0"/>
              <a:t>Nested IF statements in C# provide a way to test multiple criteria and increase the number of possible outcomes in your code.</a:t>
            </a:r>
          </a:p>
          <a:p>
            <a:pPr marL="0" lvl="0" indent="0" algn="l" rtl="0">
              <a:spcBef>
                <a:spcPts val="0"/>
              </a:spcBef>
              <a:spcAft>
                <a:spcPts val="0"/>
              </a:spcAft>
              <a:buNone/>
            </a:pPr>
            <a:r>
              <a:rPr lang="en-US" baseline="0" dirty="0" smtClean="0"/>
              <a:t>The syntax for a nested IF statement is as follows: </a:t>
            </a:r>
          </a:p>
          <a:p>
            <a:pPr marL="0" lvl="0" indent="0" algn="l" rtl="0">
              <a:spcBef>
                <a:spcPts val="0"/>
              </a:spcBef>
              <a:spcAft>
                <a:spcPts val="0"/>
              </a:spcAft>
              <a:buNone/>
            </a:pPr>
            <a:r>
              <a:rPr lang="en-US" baseline="0" dirty="0" smtClean="0"/>
              <a:t>The outer if checks condition1. If true, execute the code inside; else, execute the outer else block.</a:t>
            </a:r>
          </a:p>
          <a:p>
            <a:pPr marL="0" lvl="0" indent="0" algn="l" rtl="0">
              <a:spcBef>
                <a:spcPts val="0"/>
              </a:spcBef>
              <a:spcAft>
                <a:spcPts val="0"/>
              </a:spcAft>
              <a:buNone/>
            </a:pPr>
            <a:r>
              <a:rPr lang="en-US" baseline="0" dirty="0" smtClean="0"/>
              <a:t>If condition1 is true, the nested if checks condition2. If both true, execute the first block. If condition2 is false, execute the nested else block.</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example The outer if statement checks if the variable role is equal to the value </a:t>
            </a:r>
            <a:r>
              <a:rPr lang="en-US" baseline="0" dirty="0" err="1" smtClean="0"/>
              <a:t>jobProvider.If</a:t>
            </a:r>
            <a:r>
              <a:rPr lang="en-US" baseline="0" dirty="0" smtClean="0"/>
              <a:t> true, it enters the block and proceeds to the inner if </a:t>
            </a:r>
            <a:r>
              <a:rPr lang="en-US" baseline="0" dirty="0" err="1" smtClean="0"/>
              <a:t>statement.If</a:t>
            </a:r>
            <a:r>
              <a:rPr lang="en-US" baseline="0" dirty="0" smtClean="0"/>
              <a:t> false, it goes to the else block.</a:t>
            </a:r>
          </a:p>
          <a:p>
            <a:pPr marL="0" lvl="0" indent="0" algn="l" rtl="0">
              <a:spcBef>
                <a:spcPts val="0"/>
              </a:spcBef>
              <a:spcAft>
                <a:spcPts val="0"/>
              </a:spcAft>
              <a:buNone/>
            </a:pPr>
            <a:r>
              <a:rPr lang="en-US" baseline="0" dirty="0" smtClean="0"/>
              <a:t>The inner if statement checks if the variable </a:t>
            </a:r>
            <a:r>
              <a:rPr lang="en-US" baseline="0" dirty="0" err="1" smtClean="0"/>
              <a:t>CompanyId</a:t>
            </a:r>
            <a:r>
              <a:rPr lang="en-US" baseline="0" dirty="0" smtClean="0"/>
              <a:t> is equal to the value FMS101.</a:t>
            </a:r>
          </a:p>
          <a:p>
            <a:pPr marL="0" lvl="0" indent="0" algn="l" rtl="0">
              <a:spcBef>
                <a:spcPts val="0"/>
              </a:spcBef>
              <a:spcAft>
                <a:spcPts val="0"/>
              </a:spcAft>
              <a:buNone/>
            </a:pPr>
            <a:r>
              <a:rPr lang="en-US" baseline="0" dirty="0" smtClean="0"/>
              <a:t>If true, it prints "Welcome to Job Provider" using </a:t>
            </a:r>
            <a:r>
              <a:rPr lang="en-US" baseline="0" dirty="0" err="1" smtClean="0"/>
              <a:t>Console.WriteLine.If</a:t>
            </a:r>
            <a:r>
              <a:rPr lang="en-US" baseline="0" dirty="0" smtClean="0"/>
              <a:t> false, it prints "Error" using </a:t>
            </a:r>
            <a:r>
              <a:rPr lang="en-US" baseline="0" dirty="0" err="1" smtClean="0"/>
              <a:t>Console.WriteLine</a:t>
            </a:r>
            <a:r>
              <a:rPr lang="en-US" baseline="0" dirty="0" smtClean="0"/>
              <a:t>.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  </a:t>
            </a:r>
          </a:p>
          <a:p>
            <a:pPr marL="0" lvl="0" indent="0" algn="l" rtl="0">
              <a:spcBef>
                <a:spcPts val="0"/>
              </a:spcBef>
              <a:spcAft>
                <a:spcPts val="0"/>
              </a:spcAft>
              <a:buNone/>
            </a:pPr>
            <a:r>
              <a:rPr lang="en-US" baseline="0" dirty="0" smtClean="0"/>
              <a:t>    </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lang="en-IN" baseline="0" dirty="0" smtClean="0"/>
          </a:p>
          <a:p>
            <a:pPr marL="0" lvl="0" indent="0" algn="l" rtl="0">
              <a:spcBef>
                <a:spcPts val="0"/>
              </a:spcBef>
              <a:spcAft>
                <a:spcPts val="0"/>
              </a:spcAft>
              <a:buNone/>
            </a:pPr>
            <a:endParaRPr dirty="0"/>
          </a:p>
        </p:txBody>
      </p:sp>
      <p:sp>
        <p:nvSpPr>
          <p:cNvPr id="387" name="Google Shape;38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20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dirty="0" smtClean="0"/>
              <a:t>Control Statements –</a:t>
            </a:r>
            <a:r>
              <a:rPr lang="en-IN" baseline="0" dirty="0" smtClean="0"/>
              <a:t> Loop :</a:t>
            </a:r>
          </a:p>
          <a:p>
            <a:pPr marL="0" lvl="0" indent="0" algn="l" rtl="0">
              <a:spcBef>
                <a:spcPts val="0"/>
              </a:spcBef>
              <a:spcAft>
                <a:spcPts val="0"/>
              </a:spcAft>
              <a:buNone/>
            </a:pPr>
            <a:r>
              <a:rPr lang="en-US" baseline="0" dirty="0" smtClean="0"/>
              <a:t>Iteration statements, also known as loops, are control structures in programming that repeatedly execute a block of code as long as a certain condition is true. The purpose of iteration statements is to automate repetitive tasks and streamline the execution of code.</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The most common iteration statements are while-statement, do-while statement, for-statement, </a:t>
            </a:r>
            <a:r>
              <a:rPr lang="en-US" baseline="0" dirty="0" err="1" smtClean="0"/>
              <a:t>foreach</a:t>
            </a:r>
            <a:r>
              <a:rPr lang="en-US" baseline="0" dirty="0" smtClean="0"/>
              <a:t>-statement.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US" baseline="0" dirty="0" smtClean="0"/>
          </a:p>
          <a:p>
            <a:pPr marL="0" lvl="0" indent="0" algn="l" rtl="0">
              <a:spcBef>
                <a:spcPts val="0"/>
              </a:spcBef>
              <a:spcAft>
                <a:spcPts val="0"/>
              </a:spcAft>
              <a:buNone/>
            </a:pPr>
            <a:endParaRPr lang="en-IN" baseline="0" dirty="0" smtClean="0"/>
          </a:p>
        </p:txBody>
      </p:sp>
      <p:sp>
        <p:nvSpPr>
          <p:cNvPr id="400" name="Google Shape;40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89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 name="Google Shape;23;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4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9" name="Google Shape;29;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1" name="Google Shape;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5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643474" y="625059"/>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1120139" y="2044563"/>
            <a:ext cx="3371456" cy="3167510"/>
          </a:xfrm>
          <a:prstGeom prst="ellipse">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11500" b="1" i="0" u="none" strike="noStrike" cap="none">
                <a:solidFill>
                  <a:srgbClr val="012D86"/>
                </a:solidFill>
                <a:latin typeface="Bell MT"/>
                <a:ea typeface="Bell MT"/>
                <a:cs typeface="Bell MT"/>
                <a:sym typeface="Bell MT"/>
              </a:rPr>
              <a:t>C#</a:t>
            </a:r>
            <a:endParaRPr sz="11500" b="1" i="0" u="none" strike="noStrike" cap="none">
              <a:solidFill>
                <a:srgbClr val="012D86"/>
              </a:solidFill>
              <a:latin typeface="Bell MT"/>
              <a:ea typeface="Bell MT"/>
              <a:cs typeface="Bell MT"/>
              <a:sym typeface="Bell MT"/>
            </a:endParaRPr>
          </a:p>
        </p:txBody>
      </p:sp>
      <p:pic>
        <p:nvPicPr>
          <p:cNvPr id="91" name="Google Shape;91;p1"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92" name="Google Shape;92;p1" descr="visual-studio"/>
          <p:cNvPicPr preferRelativeResize="0"/>
          <p:nvPr/>
        </p:nvPicPr>
        <p:blipFill rotWithShape="1">
          <a:blip r:embed="rId4">
            <a:alphaModFix/>
          </a:blip>
          <a:srcRect/>
          <a:stretch/>
        </p:blipFill>
        <p:spPr>
          <a:xfrm>
            <a:off x="7313930" y="1852930"/>
            <a:ext cx="3932555" cy="355028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12"/>
        <p:cNvGrpSpPr/>
        <p:nvPr/>
      </p:nvGrpSpPr>
      <p:grpSpPr>
        <a:xfrm>
          <a:off x="0" y="0"/>
          <a:ext cx="0" cy="0"/>
          <a:chOff x="0" y="0"/>
          <a:chExt cx="0" cy="0"/>
        </a:xfrm>
      </p:grpSpPr>
      <p:sp>
        <p:nvSpPr>
          <p:cNvPr id="413" name="Google Shape;413;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omic Sans MS"/>
                <a:ea typeface="Comic Sans MS"/>
                <a:cs typeface="Comic Sans MS"/>
                <a:sym typeface="Comic Sans MS"/>
              </a:rPr>
              <a:t>zero </a:t>
            </a:r>
            <a:endParaRPr sz="1800">
              <a:solidFill>
                <a:schemeClr val="lt1"/>
              </a:solidFill>
              <a:latin typeface="Calibri"/>
              <a:ea typeface="Calibri"/>
              <a:cs typeface="Calibri"/>
              <a:sym typeface="Calibri"/>
            </a:endParaRPr>
          </a:p>
        </p:txBody>
      </p:sp>
      <p:sp>
        <p:nvSpPr>
          <p:cNvPr id="414" name="Google Shape;414;p23"/>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5" name="Google Shape;415;p23"/>
          <p:cNvSpPr txBox="1"/>
          <p:nvPr/>
        </p:nvSpPr>
        <p:spPr>
          <a:xfrm>
            <a:off x="641985" y="461010"/>
            <a:ext cx="4093210" cy="111315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While-statement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416" name="Google Shape;416;p23"/>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pic>
        <p:nvPicPr>
          <p:cNvPr id="417" name="Google Shape;417;p23" descr="42430"/>
          <p:cNvPicPr preferRelativeResize="0"/>
          <p:nvPr/>
        </p:nvPicPr>
        <p:blipFill rotWithShape="1">
          <a:blip r:embed="rId3">
            <a:alphaModFix/>
          </a:blip>
          <a:srcRect/>
          <a:stretch/>
        </p:blipFill>
        <p:spPr>
          <a:xfrm>
            <a:off x="365125" y="3082925"/>
            <a:ext cx="4514850" cy="2865120"/>
          </a:xfrm>
          <a:prstGeom prst="rect">
            <a:avLst/>
          </a:prstGeom>
          <a:noFill/>
          <a:ln>
            <a:noFill/>
          </a:ln>
        </p:spPr>
      </p:pic>
      <p:sp>
        <p:nvSpPr>
          <p:cNvPr id="418" name="Google Shape;418;p23"/>
          <p:cNvSpPr txBox="1"/>
          <p:nvPr/>
        </p:nvSpPr>
        <p:spPr>
          <a:xfrm>
            <a:off x="1597025" y="3702050"/>
            <a:ext cx="2383155" cy="177673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Syntax:</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while( condition )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embedded-statement;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a:solidFill>
                <a:srgbClr val="002060"/>
              </a:solidFill>
              <a:latin typeface="Comic Sans MS"/>
              <a:ea typeface="Comic Sans MS"/>
              <a:cs typeface="Comic Sans MS"/>
              <a:sym typeface="Comic Sans MS"/>
            </a:endParaRPr>
          </a:p>
        </p:txBody>
      </p:sp>
      <p:sp>
        <p:nvSpPr>
          <p:cNvPr id="419" name="Google Shape;419;p23"/>
          <p:cNvSpPr/>
          <p:nvPr/>
        </p:nvSpPr>
        <p:spPr>
          <a:xfrm>
            <a:off x="905510" y="1574165"/>
            <a:ext cx="6018530" cy="110807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None/>
            </a:pPr>
            <a:r>
              <a:rPr lang="en-US" sz="1600" dirty="0">
                <a:solidFill>
                  <a:schemeClr val="lt1"/>
                </a:solidFill>
                <a:latin typeface="Comic Sans MS"/>
                <a:ea typeface="Comic Sans MS"/>
                <a:cs typeface="Comic Sans MS"/>
                <a:sym typeface="Comic Sans MS"/>
              </a:rPr>
              <a:t>The while statement conditionally executes an embedded statement zero or more times.</a:t>
            </a:r>
            <a:endParaRPr sz="1600" dirty="0">
              <a:solidFill>
                <a:schemeClr val="lt1"/>
              </a:solidFill>
              <a:latin typeface="Comic Sans MS"/>
              <a:ea typeface="Comic Sans MS"/>
              <a:cs typeface="Comic Sans MS"/>
              <a:sym typeface="Comic Sans MS"/>
            </a:endParaRPr>
          </a:p>
        </p:txBody>
      </p:sp>
      <p:pic>
        <p:nvPicPr>
          <p:cNvPr id="420" name="Google Shape;420;p23"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
        <p:nvSpPr>
          <p:cNvPr id="421" name="Google Shape;421;p23"/>
          <p:cNvSpPr txBox="1"/>
          <p:nvPr/>
        </p:nvSpPr>
        <p:spPr>
          <a:xfrm>
            <a:off x="7213600" y="1224915"/>
            <a:ext cx="86931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2060"/>
                </a:solidFill>
                <a:latin typeface="Comic Sans MS"/>
                <a:ea typeface="Comic Sans MS"/>
                <a:cs typeface="Comic Sans MS"/>
                <a:sym typeface="Comic Sans MS"/>
              </a:rPr>
              <a:t>Example</a:t>
            </a:r>
            <a:endParaRPr sz="1800">
              <a:solidFill>
                <a:srgbClr val="002060"/>
              </a:solidFill>
              <a:latin typeface="Comic Sans MS"/>
              <a:ea typeface="Comic Sans MS"/>
              <a:cs typeface="Comic Sans MS"/>
              <a:sym typeface="Comic Sans MS"/>
            </a:endParaRPr>
          </a:p>
        </p:txBody>
      </p:sp>
      <p:pic>
        <p:nvPicPr>
          <p:cNvPr id="422" name="Google Shape;422;p23" descr="91374-removebg-preview"/>
          <p:cNvPicPr preferRelativeResize="0"/>
          <p:nvPr/>
        </p:nvPicPr>
        <p:blipFill rotWithShape="1">
          <a:blip r:embed="rId5">
            <a:alphaModFix/>
          </a:blip>
          <a:srcRect/>
          <a:stretch/>
        </p:blipFill>
        <p:spPr>
          <a:xfrm>
            <a:off x="6289675" y="747395"/>
            <a:ext cx="6136640" cy="4897120"/>
          </a:xfrm>
          <a:prstGeom prst="rect">
            <a:avLst/>
          </a:prstGeom>
          <a:noFill/>
          <a:ln>
            <a:noFill/>
          </a:ln>
        </p:spPr>
      </p:pic>
      <p:sp>
        <p:nvSpPr>
          <p:cNvPr id="423" name="Google Shape;423;p23"/>
          <p:cNvSpPr txBox="1"/>
          <p:nvPr/>
        </p:nvSpPr>
        <p:spPr>
          <a:xfrm>
            <a:off x="7449185" y="1913890"/>
            <a:ext cx="4097655" cy="241998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int</a:t>
            </a:r>
            <a:r>
              <a:rPr lang="en-US" sz="730" dirty="0">
                <a:solidFill>
                  <a:srgbClr val="012D86"/>
                </a:solidFill>
                <a:latin typeface="Arial"/>
                <a:ea typeface="Arial"/>
                <a:cs typeface="Arial"/>
                <a:sym typeface="Arial"/>
              </a:rPr>
              <a:t> </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 = 0;</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string[] jobs = new string[10];</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Console.WriteLine</a:t>
            </a:r>
            <a:r>
              <a:rPr lang="en-US" sz="730" dirty="0">
                <a:solidFill>
                  <a:srgbClr val="012D86"/>
                </a:solidFill>
                <a:latin typeface="Arial"/>
                <a:ea typeface="Arial"/>
                <a:cs typeface="Arial"/>
                <a:sym typeface="Arial"/>
              </a:rPr>
              <a:t>("Enter the no of jobs posted ?");</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int</a:t>
            </a:r>
            <a:r>
              <a:rPr lang="en-US" sz="730" dirty="0">
                <a:solidFill>
                  <a:srgbClr val="012D86"/>
                </a:solidFill>
                <a:latin typeface="Arial"/>
                <a:ea typeface="Arial"/>
                <a:cs typeface="Arial"/>
                <a:sym typeface="Arial"/>
              </a:rPr>
              <a:t> count = Convert.ToInt32(</a:t>
            </a:r>
            <a:r>
              <a:rPr lang="en-US" sz="730" dirty="0" err="1">
                <a:solidFill>
                  <a:srgbClr val="012D86"/>
                </a:solidFill>
                <a:latin typeface="Arial"/>
                <a:ea typeface="Arial"/>
                <a:cs typeface="Arial"/>
                <a:sym typeface="Arial"/>
              </a:rPr>
              <a:t>Console.ReadLine</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Console.WriteLine</a:t>
            </a:r>
            <a:r>
              <a:rPr lang="en-US" sz="730" dirty="0">
                <a:solidFill>
                  <a:srgbClr val="012D86"/>
                </a:solidFill>
                <a:latin typeface="Arial"/>
                <a:ea typeface="Arial"/>
                <a:cs typeface="Arial"/>
                <a:sym typeface="Arial"/>
              </a:rPr>
              <a:t>("Enter Jobs");</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while(count!=</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  jobs[</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 = </a:t>
            </a:r>
            <a:r>
              <a:rPr lang="en-US" sz="730" dirty="0" err="1">
                <a:solidFill>
                  <a:srgbClr val="012D86"/>
                </a:solidFill>
                <a:latin typeface="Arial"/>
                <a:ea typeface="Arial"/>
                <a:cs typeface="Arial"/>
                <a:sym typeface="Arial"/>
              </a:rPr>
              <a:t>Convert.ToString</a:t>
            </a:r>
            <a:r>
              <a:rPr lang="en-US" sz="730" dirty="0">
                <a:solidFill>
                  <a:srgbClr val="012D86"/>
                </a:solidFill>
                <a:latin typeface="Arial"/>
                <a:ea typeface="Arial"/>
                <a:cs typeface="Arial"/>
                <a:sym typeface="Arial"/>
              </a:rPr>
              <a:t>(</a:t>
            </a:r>
            <a:r>
              <a:rPr lang="en-US" sz="730" dirty="0" err="1">
                <a:solidFill>
                  <a:srgbClr val="012D86"/>
                </a:solidFill>
                <a:latin typeface="Arial"/>
                <a:ea typeface="Arial"/>
                <a:cs typeface="Arial"/>
                <a:sym typeface="Arial"/>
              </a:rPr>
              <a:t>Console.ReadLine</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  </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Console.WriteLine</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for (</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 = 0; </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 &lt;= count; </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  </a:t>
            </a:r>
            <a:r>
              <a:rPr lang="en-US" sz="730" dirty="0" err="1">
                <a:solidFill>
                  <a:srgbClr val="012D86"/>
                </a:solidFill>
                <a:latin typeface="Arial"/>
                <a:ea typeface="Arial"/>
                <a:cs typeface="Arial"/>
                <a:sym typeface="Arial"/>
              </a:rPr>
              <a:t>Console.WriteLine</a:t>
            </a:r>
            <a:r>
              <a:rPr lang="en-US" sz="730" dirty="0">
                <a:solidFill>
                  <a:srgbClr val="012D86"/>
                </a:solidFill>
                <a:latin typeface="Arial"/>
                <a:ea typeface="Arial"/>
                <a:cs typeface="Arial"/>
                <a:sym typeface="Arial"/>
              </a:rPr>
              <a:t>(jobs[</a:t>
            </a:r>
            <a:r>
              <a:rPr lang="en-US" sz="730" dirty="0" err="1">
                <a:solidFill>
                  <a:srgbClr val="012D86"/>
                </a:solidFill>
                <a:latin typeface="Arial"/>
                <a:ea typeface="Arial"/>
                <a:cs typeface="Arial"/>
                <a:sym typeface="Arial"/>
              </a:rPr>
              <a:t>i</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30" dirty="0" err="1">
                <a:solidFill>
                  <a:srgbClr val="012D86"/>
                </a:solidFill>
                <a:latin typeface="Arial"/>
                <a:ea typeface="Arial"/>
                <a:cs typeface="Arial"/>
                <a:sym typeface="Arial"/>
              </a:rPr>
              <a:t>Console.ReadLine</a:t>
            </a:r>
            <a:r>
              <a:rPr lang="en-US" sz="730" dirty="0">
                <a:solidFill>
                  <a:srgbClr val="012D86"/>
                </a:solidFill>
                <a:latin typeface="Arial"/>
                <a:ea typeface="Arial"/>
                <a:cs typeface="Arial"/>
                <a:sym typeface="Arial"/>
              </a:rPr>
              <a:t>();</a:t>
            </a:r>
            <a:endParaRPr sz="730" dirty="0">
              <a:solidFill>
                <a:srgbClr val="012D86"/>
              </a:solidFill>
              <a:latin typeface="Arial"/>
              <a:ea typeface="Arial"/>
              <a:cs typeface="Arial"/>
              <a:sym typeface="Arial"/>
            </a:endParaRPr>
          </a:p>
        </p:txBody>
      </p:sp>
      <p:pic>
        <p:nvPicPr>
          <p:cNvPr id="424" name="Google Shape;424;p23"/>
          <p:cNvPicPr preferRelativeResize="0"/>
          <p:nvPr/>
        </p:nvPicPr>
        <p:blipFill rotWithShape="1">
          <a:blip r:embed="rId6">
            <a:alphaModFix/>
          </a:blip>
          <a:srcRect/>
          <a:stretch/>
        </p:blipFill>
        <p:spPr>
          <a:xfrm>
            <a:off x="7449185" y="4792980"/>
            <a:ext cx="2994660" cy="16535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5"/>
                                        </p:tgtEl>
                                        <p:attrNameLst>
                                          <p:attrName>style.visibility</p:attrName>
                                        </p:attrNameLst>
                                      </p:cBhvr>
                                      <p:to>
                                        <p:strVal val="visible"/>
                                      </p:to>
                                    </p:set>
                                    <p:animEffect transition="in" filter="fade">
                                      <p:cBhvr>
                                        <p:cTn id="7" dur="500"/>
                                        <p:tgtEl>
                                          <p:spTgt spid="4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fade">
                                      <p:cBhvr>
                                        <p:cTn id="12" dur="10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8"/>
                                        </p:tgtEl>
                                        <p:attrNameLst>
                                          <p:attrName>style.visibility</p:attrName>
                                        </p:attrNameLst>
                                      </p:cBhvr>
                                      <p:to>
                                        <p:strVal val="visible"/>
                                      </p:to>
                                    </p:set>
                                    <p:animEffect transition="in" filter="fade">
                                      <p:cBhvr>
                                        <p:cTn id="17" dur="500"/>
                                        <p:tgtEl>
                                          <p:spTgt spid="418"/>
                                        </p:tgtEl>
                                      </p:cBhvr>
                                    </p:animEffect>
                                  </p:childTnLst>
                                </p:cTn>
                              </p:par>
                              <p:par>
                                <p:cTn id="18" presetID="10" presetClass="entr" presetSubtype="0" fill="hold" nodeType="withEffect">
                                  <p:stCondLst>
                                    <p:cond delay="0"/>
                                  </p:stCondLst>
                                  <p:childTnLst>
                                    <p:set>
                                      <p:cBhvr>
                                        <p:cTn id="19" dur="1" fill="hold">
                                          <p:stCondLst>
                                            <p:cond delay="0"/>
                                          </p:stCondLst>
                                        </p:cTn>
                                        <p:tgtEl>
                                          <p:spTgt spid="417"/>
                                        </p:tgtEl>
                                        <p:attrNameLst>
                                          <p:attrName>style.visibility</p:attrName>
                                        </p:attrNameLst>
                                      </p:cBhvr>
                                      <p:to>
                                        <p:strVal val="visible"/>
                                      </p:to>
                                    </p:set>
                                    <p:animEffect transition="in" filter="fade">
                                      <p:cBhvr>
                                        <p:cTn id="20" dur="500"/>
                                        <p:tgtEl>
                                          <p:spTgt spid="4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21"/>
                                        </p:tgtEl>
                                        <p:attrNameLst>
                                          <p:attrName>style.visibility</p:attrName>
                                        </p:attrNameLst>
                                      </p:cBhvr>
                                      <p:to>
                                        <p:strVal val="visible"/>
                                      </p:to>
                                    </p:set>
                                    <p:animEffect transition="in" filter="fade">
                                      <p:cBhvr>
                                        <p:cTn id="25" dur="500"/>
                                        <p:tgtEl>
                                          <p:spTgt spid="421"/>
                                        </p:tgtEl>
                                      </p:cBhvr>
                                    </p:animEffect>
                                  </p:childTnLst>
                                </p:cTn>
                              </p:par>
                              <p:par>
                                <p:cTn id="26" presetID="10" presetClass="entr" presetSubtype="0" fill="hold" nodeType="withEffect">
                                  <p:stCondLst>
                                    <p:cond delay="0"/>
                                  </p:stCondLst>
                                  <p:childTnLst>
                                    <p:set>
                                      <p:cBhvr>
                                        <p:cTn id="27" dur="1" fill="hold">
                                          <p:stCondLst>
                                            <p:cond delay="0"/>
                                          </p:stCondLst>
                                        </p:cTn>
                                        <p:tgtEl>
                                          <p:spTgt spid="422"/>
                                        </p:tgtEl>
                                        <p:attrNameLst>
                                          <p:attrName>style.visibility</p:attrName>
                                        </p:attrNameLst>
                                      </p:cBhvr>
                                      <p:to>
                                        <p:strVal val="visible"/>
                                      </p:to>
                                    </p:set>
                                    <p:animEffect transition="in" filter="fade">
                                      <p:cBhvr>
                                        <p:cTn id="28" dur="500"/>
                                        <p:tgtEl>
                                          <p:spTgt spid="422"/>
                                        </p:tgtEl>
                                      </p:cBhvr>
                                    </p:animEffect>
                                  </p:childTnLst>
                                </p:cTn>
                              </p:par>
                              <p:par>
                                <p:cTn id="29" presetID="10" presetClass="entr" presetSubtype="0" fill="hold" nodeType="withEffect">
                                  <p:stCondLst>
                                    <p:cond delay="0"/>
                                  </p:stCondLst>
                                  <p:childTnLst>
                                    <p:set>
                                      <p:cBhvr>
                                        <p:cTn id="30" dur="1" fill="hold">
                                          <p:stCondLst>
                                            <p:cond delay="0"/>
                                          </p:stCondLst>
                                        </p:cTn>
                                        <p:tgtEl>
                                          <p:spTgt spid="423"/>
                                        </p:tgtEl>
                                        <p:attrNameLst>
                                          <p:attrName>style.visibility</p:attrName>
                                        </p:attrNameLst>
                                      </p:cBhvr>
                                      <p:to>
                                        <p:strVal val="visible"/>
                                      </p:to>
                                    </p:set>
                                    <p:animEffect transition="in" filter="fade">
                                      <p:cBhvr>
                                        <p:cTn id="31" dur="500"/>
                                        <p:tgtEl>
                                          <p:spTgt spid="423"/>
                                        </p:tgtEl>
                                      </p:cBhvr>
                                    </p:animEffect>
                                  </p:childTnLst>
                                </p:cTn>
                              </p:par>
                              <p:par>
                                <p:cTn id="32" presetID="10" presetClass="entr" presetSubtype="0" fill="hold" nodeType="withEffect">
                                  <p:stCondLst>
                                    <p:cond delay="0"/>
                                  </p:stCondLst>
                                  <p:childTnLst>
                                    <p:set>
                                      <p:cBhvr>
                                        <p:cTn id="33" dur="1" fill="hold">
                                          <p:stCondLst>
                                            <p:cond delay="0"/>
                                          </p:stCondLst>
                                        </p:cTn>
                                        <p:tgtEl>
                                          <p:spTgt spid="424"/>
                                        </p:tgtEl>
                                        <p:attrNameLst>
                                          <p:attrName>style.visibility</p:attrName>
                                        </p:attrNameLst>
                                      </p:cBhvr>
                                      <p:to>
                                        <p:strVal val="visible"/>
                                      </p:to>
                                    </p:set>
                                    <p:animEffect transition="in" filter="fade">
                                      <p:cBhvr>
                                        <p:cTn id="34" dur="500"/>
                                        <p:tgtEl>
                                          <p:spTgt spid="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8"/>
        <p:cNvGrpSpPr/>
        <p:nvPr/>
      </p:nvGrpSpPr>
      <p:grpSpPr>
        <a:xfrm>
          <a:off x="0" y="0"/>
          <a:ext cx="0" cy="0"/>
          <a:chOff x="0" y="0"/>
          <a:chExt cx="0" cy="0"/>
        </a:xfrm>
      </p:grpSpPr>
      <p:sp>
        <p:nvSpPr>
          <p:cNvPr id="429" name="Google Shape;429;p24"/>
          <p:cNvSpPr/>
          <p:nvPr/>
        </p:nvSpPr>
        <p:spPr>
          <a:xfrm>
            <a:off x="1270" y="-63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24"/>
          <p:cNvSpPr/>
          <p:nvPr/>
        </p:nvSpPr>
        <p:spPr>
          <a:xfrm>
            <a:off x="644314" y="62454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24"/>
          <p:cNvSpPr txBox="1"/>
          <p:nvPr/>
        </p:nvSpPr>
        <p:spPr>
          <a:xfrm>
            <a:off x="817880" y="-635"/>
            <a:ext cx="4626610" cy="132270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 </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do-while 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432" name="Google Shape;432;p24"/>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sp>
        <p:nvSpPr>
          <p:cNvPr id="433" name="Google Shape;433;p24"/>
          <p:cNvSpPr/>
          <p:nvPr/>
        </p:nvSpPr>
        <p:spPr>
          <a:xfrm>
            <a:off x="817880" y="1227455"/>
            <a:ext cx="6018530" cy="148907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600" dirty="0">
                <a:solidFill>
                  <a:schemeClr val="lt1"/>
                </a:solidFill>
                <a:latin typeface="Comic Sans MS"/>
                <a:ea typeface="Comic Sans MS"/>
                <a:cs typeface="Comic Sans MS"/>
                <a:sym typeface="Comic Sans MS"/>
              </a:rPr>
              <a:t>This statement executes its embedded statements one or more times.</a:t>
            </a:r>
            <a:endParaRPr sz="1600" dirty="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r>
              <a:rPr lang="en-US" sz="1600" dirty="0">
                <a:solidFill>
                  <a:schemeClr val="lt1"/>
                </a:solidFill>
                <a:latin typeface="Comic Sans MS"/>
                <a:ea typeface="Comic Sans MS"/>
                <a:cs typeface="Comic Sans MS"/>
                <a:sym typeface="Comic Sans MS"/>
              </a:rPr>
              <a:t>Unlike the while Statement ,a do-while loop is executed once before the conditional expression evaluated.</a:t>
            </a:r>
            <a:endParaRPr sz="1600" dirty="0">
              <a:solidFill>
                <a:schemeClr val="lt1"/>
              </a:solidFill>
              <a:latin typeface="Comic Sans MS"/>
              <a:ea typeface="Comic Sans MS"/>
              <a:cs typeface="Comic Sans MS"/>
              <a:sym typeface="Comic Sans MS"/>
            </a:endParaRPr>
          </a:p>
        </p:txBody>
      </p:sp>
      <p:pic>
        <p:nvPicPr>
          <p:cNvPr id="434" name="Google Shape;434;p24"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435" name="Google Shape;435;p24" descr="91374-removebg-preview"/>
          <p:cNvPicPr preferRelativeResize="0"/>
          <p:nvPr/>
        </p:nvPicPr>
        <p:blipFill rotWithShape="1">
          <a:blip r:embed="rId4">
            <a:alphaModFix/>
          </a:blip>
          <a:srcRect/>
          <a:stretch/>
        </p:blipFill>
        <p:spPr>
          <a:xfrm>
            <a:off x="5652770" y="183515"/>
            <a:ext cx="7180580" cy="5730240"/>
          </a:xfrm>
          <a:prstGeom prst="rect">
            <a:avLst/>
          </a:prstGeom>
          <a:noFill/>
          <a:ln>
            <a:noFill/>
          </a:ln>
        </p:spPr>
      </p:pic>
      <p:sp>
        <p:nvSpPr>
          <p:cNvPr id="436" name="Google Shape;436;p24"/>
          <p:cNvSpPr txBox="1"/>
          <p:nvPr/>
        </p:nvSpPr>
        <p:spPr>
          <a:xfrm>
            <a:off x="7133590" y="1551305"/>
            <a:ext cx="4610100" cy="282003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int</a:t>
            </a:r>
            <a:r>
              <a:rPr lang="en-US" sz="720" dirty="0" smtClean="0">
                <a:solidFill>
                  <a:srgbClr val="012D86"/>
                </a:solidFill>
                <a:latin typeface="Arial"/>
                <a:ea typeface="Arial"/>
                <a:cs typeface="Arial"/>
                <a:sym typeface="Arial"/>
              </a:rPr>
              <a:t> </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 = 0;</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string[] jobs = new string[10];</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("Enter the no of jobs posted ?");</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int</a:t>
            </a:r>
            <a:r>
              <a:rPr lang="en-US" sz="720" dirty="0" smtClean="0">
                <a:solidFill>
                  <a:srgbClr val="012D86"/>
                </a:solidFill>
                <a:latin typeface="Arial"/>
                <a:ea typeface="Arial"/>
                <a:cs typeface="Arial"/>
                <a:sym typeface="Arial"/>
              </a:rPr>
              <a:t> count = Convert.ToInt32(</a:t>
            </a:r>
            <a:r>
              <a:rPr lang="en-US" sz="720" dirty="0" err="1" smtClean="0">
                <a:solidFill>
                  <a:srgbClr val="012D86"/>
                </a:solidFill>
                <a:latin typeface="Arial"/>
                <a:ea typeface="Arial"/>
                <a:cs typeface="Arial"/>
                <a:sym typeface="Arial"/>
              </a:rPr>
              <a:t>Console.ReadLine</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("Enter Jobs");</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do</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jobs[</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 = </a:t>
            </a:r>
            <a:r>
              <a:rPr lang="en-US" sz="720" dirty="0" err="1" smtClean="0">
                <a:solidFill>
                  <a:srgbClr val="012D86"/>
                </a:solidFill>
                <a:latin typeface="Arial"/>
                <a:ea typeface="Arial"/>
                <a:cs typeface="Arial"/>
                <a:sym typeface="Arial"/>
              </a:rPr>
              <a:t>Convert.ToString</a:t>
            </a:r>
            <a:r>
              <a:rPr lang="en-US" sz="720" dirty="0" smtClean="0">
                <a:solidFill>
                  <a:srgbClr val="012D86"/>
                </a:solidFill>
                <a:latin typeface="Arial"/>
                <a:ea typeface="Arial"/>
                <a:cs typeface="Arial"/>
                <a:sym typeface="Arial"/>
              </a:rPr>
              <a:t>(</a:t>
            </a:r>
            <a:r>
              <a:rPr lang="en-US" sz="720" dirty="0" err="1" smtClean="0">
                <a:solidFill>
                  <a:srgbClr val="012D86"/>
                </a:solidFill>
                <a:latin typeface="Arial"/>
                <a:ea typeface="Arial"/>
                <a:cs typeface="Arial"/>
                <a:sym typeface="Arial"/>
              </a:rPr>
              <a:t>Console.ReadLine</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while (count != </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("POSTED JOBS");</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for (</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 = 0; </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 &lt;= count; </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  </a:t>
            </a:r>
            <a:r>
              <a:rPr lang="en-US" sz="720" dirty="0" err="1" smtClean="0">
                <a:solidFill>
                  <a:srgbClr val="012D86"/>
                </a:solidFill>
                <a:latin typeface="Arial"/>
                <a:ea typeface="Arial"/>
                <a:cs typeface="Arial"/>
                <a:sym typeface="Arial"/>
              </a:rPr>
              <a:t>Console.WriteLine</a:t>
            </a:r>
            <a:r>
              <a:rPr lang="en-US" sz="720" dirty="0" smtClean="0">
                <a:solidFill>
                  <a:srgbClr val="012D86"/>
                </a:solidFill>
                <a:latin typeface="Arial"/>
                <a:ea typeface="Arial"/>
                <a:cs typeface="Arial"/>
                <a:sym typeface="Arial"/>
              </a:rPr>
              <a:t>(jobs[</a:t>
            </a:r>
            <a:r>
              <a:rPr lang="en-US" sz="720" dirty="0" err="1" smtClean="0">
                <a:solidFill>
                  <a:srgbClr val="012D86"/>
                </a:solidFill>
                <a:latin typeface="Arial"/>
                <a:ea typeface="Arial"/>
                <a:cs typeface="Arial"/>
                <a:sym typeface="Arial"/>
              </a:rPr>
              <a:t>i</a:t>
            </a: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smtClean="0">
                <a:solidFill>
                  <a:srgbClr val="012D86"/>
                </a:solidFill>
                <a:latin typeface="Arial"/>
                <a:ea typeface="Arial"/>
                <a:cs typeface="Arial"/>
                <a:sym typeface="Arial"/>
              </a:rPr>
              <a:t>}</a:t>
            </a:r>
            <a:endParaRPr sz="720" dirty="0" smtClean="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20" dirty="0" err="1" smtClean="0">
                <a:solidFill>
                  <a:srgbClr val="012D86"/>
                </a:solidFill>
                <a:latin typeface="Arial"/>
                <a:ea typeface="Arial"/>
                <a:cs typeface="Arial"/>
                <a:sym typeface="Arial"/>
              </a:rPr>
              <a:t>Console.ReadLine</a:t>
            </a:r>
            <a:r>
              <a:rPr lang="en-US" sz="720" dirty="0" smtClean="0">
                <a:solidFill>
                  <a:srgbClr val="012D86"/>
                </a:solidFill>
                <a:latin typeface="Arial"/>
                <a:ea typeface="Arial"/>
                <a:cs typeface="Arial"/>
                <a:sym typeface="Arial"/>
              </a:rPr>
              <a:t>();</a:t>
            </a:r>
            <a:endParaRPr sz="720" dirty="0">
              <a:solidFill>
                <a:srgbClr val="012D86"/>
              </a:solidFill>
              <a:latin typeface="Arial"/>
              <a:ea typeface="Arial"/>
              <a:cs typeface="Arial"/>
              <a:sym typeface="Arial"/>
            </a:endParaRPr>
          </a:p>
        </p:txBody>
      </p:sp>
      <p:pic>
        <p:nvPicPr>
          <p:cNvPr id="437" name="Google Shape;437;p24"/>
          <p:cNvPicPr preferRelativeResize="0"/>
          <p:nvPr/>
        </p:nvPicPr>
        <p:blipFill rotWithShape="1">
          <a:blip r:embed="rId5">
            <a:alphaModFix/>
          </a:blip>
          <a:srcRect/>
          <a:stretch/>
        </p:blipFill>
        <p:spPr>
          <a:xfrm>
            <a:off x="7133590" y="4751070"/>
            <a:ext cx="2895600" cy="1943100"/>
          </a:xfrm>
          <a:prstGeom prst="rect">
            <a:avLst/>
          </a:prstGeom>
          <a:noFill/>
          <a:ln>
            <a:noFill/>
          </a:ln>
        </p:spPr>
      </p:pic>
      <p:sp>
        <p:nvSpPr>
          <p:cNvPr id="438" name="Google Shape;438;p24"/>
          <p:cNvSpPr txBox="1"/>
          <p:nvPr/>
        </p:nvSpPr>
        <p:spPr>
          <a:xfrm>
            <a:off x="7213600" y="1062990"/>
            <a:ext cx="86931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2060"/>
                </a:solidFill>
                <a:latin typeface="Comic Sans MS"/>
                <a:ea typeface="Comic Sans MS"/>
                <a:cs typeface="Comic Sans MS"/>
                <a:sym typeface="Comic Sans MS"/>
              </a:rPr>
              <a:t>Example</a:t>
            </a:r>
            <a:endParaRPr sz="1800">
              <a:solidFill>
                <a:srgbClr val="002060"/>
              </a:solidFill>
              <a:latin typeface="Comic Sans MS"/>
              <a:ea typeface="Comic Sans MS"/>
              <a:cs typeface="Comic Sans MS"/>
              <a:sym typeface="Comic Sans MS"/>
            </a:endParaRPr>
          </a:p>
        </p:txBody>
      </p:sp>
      <p:pic>
        <p:nvPicPr>
          <p:cNvPr id="439" name="Google Shape;439;p24" descr="42430"/>
          <p:cNvPicPr preferRelativeResize="0"/>
          <p:nvPr/>
        </p:nvPicPr>
        <p:blipFill rotWithShape="1">
          <a:blip r:embed="rId6">
            <a:alphaModFix/>
          </a:blip>
          <a:srcRect/>
          <a:stretch/>
        </p:blipFill>
        <p:spPr>
          <a:xfrm>
            <a:off x="817880" y="2772410"/>
            <a:ext cx="4418330" cy="3374390"/>
          </a:xfrm>
          <a:prstGeom prst="rect">
            <a:avLst/>
          </a:prstGeom>
          <a:noFill/>
          <a:ln>
            <a:noFill/>
          </a:ln>
        </p:spPr>
      </p:pic>
      <p:sp>
        <p:nvSpPr>
          <p:cNvPr id="440" name="Google Shape;440;p24"/>
          <p:cNvSpPr txBox="1"/>
          <p:nvPr/>
        </p:nvSpPr>
        <p:spPr>
          <a:xfrm>
            <a:off x="2002790" y="2915285"/>
            <a:ext cx="2732405" cy="323151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Syntax:</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do</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   //code to be executed</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000" dirty="0">
                <a:solidFill>
                  <a:srgbClr val="002060"/>
                </a:solidFill>
                <a:latin typeface="Comic Sans MS"/>
                <a:ea typeface="Comic Sans MS"/>
                <a:cs typeface="Comic Sans MS"/>
                <a:sym typeface="Comic Sans MS"/>
              </a:rPr>
              <a:t> while   ( condition ) </a:t>
            </a:r>
            <a:endParaRPr sz="1000" dirty="0">
              <a:solidFill>
                <a:srgbClr val="002060"/>
              </a:solidFill>
              <a:latin typeface="Comic Sans MS"/>
              <a:ea typeface="Comic Sans MS"/>
              <a:cs typeface="Comic Sans MS"/>
              <a:sym typeface="Comic Sans MS"/>
            </a:endParaRPr>
          </a:p>
          <a:p>
            <a:pPr marL="0" marR="0" lvl="0" indent="63500" algn="l" rtl="0">
              <a:lnSpc>
                <a:spcPct val="90000"/>
              </a:lnSpc>
              <a:spcBef>
                <a:spcPts val="600"/>
              </a:spcBef>
              <a:spcAft>
                <a:spcPts val="0"/>
              </a:spcAft>
              <a:buClr>
                <a:schemeClr val="lt1"/>
              </a:buClr>
              <a:buSzPts val="1000"/>
              <a:buFont typeface="Arial"/>
              <a:buNone/>
            </a:pPr>
            <a:endParaRPr sz="1000" dirty="0">
              <a:solidFill>
                <a:srgbClr val="002060"/>
              </a:solidFill>
              <a:latin typeface="Comic Sans MS"/>
              <a:ea typeface="Comic Sans MS"/>
              <a:cs typeface="Comic Sans MS"/>
              <a:sym typeface="Comic Sans MS"/>
            </a:endParaRPr>
          </a:p>
          <a:p>
            <a:pPr marL="0" marR="0" lvl="0" indent="63500" algn="l" rtl="0">
              <a:lnSpc>
                <a:spcPct val="90000"/>
              </a:lnSpc>
              <a:spcBef>
                <a:spcPts val="0"/>
              </a:spcBef>
              <a:spcAft>
                <a:spcPts val="0"/>
              </a:spcAft>
              <a:buClr>
                <a:schemeClr val="lt1"/>
              </a:buClr>
              <a:buSzPts val="1000"/>
              <a:buFont typeface="Arial"/>
              <a:buNone/>
            </a:pPr>
            <a:endParaRPr sz="1000" dirty="0">
              <a:solidFill>
                <a:srgbClr val="002060"/>
              </a:solidFill>
              <a:latin typeface="Comic Sans MS"/>
              <a:ea typeface="Comic Sans MS"/>
              <a:cs typeface="Comic Sans MS"/>
              <a:sym typeface="Comic Sans MS"/>
            </a:endParaRPr>
          </a:p>
          <a:p>
            <a:pPr marL="0" marR="0" lvl="0" indent="63500" algn="l" rtl="0">
              <a:lnSpc>
                <a:spcPct val="90000"/>
              </a:lnSpc>
              <a:spcBef>
                <a:spcPts val="0"/>
              </a:spcBef>
              <a:spcAft>
                <a:spcPts val="0"/>
              </a:spcAft>
              <a:buClr>
                <a:schemeClr val="lt1"/>
              </a:buClr>
              <a:buSzPts val="1000"/>
              <a:buFont typeface="Arial"/>
              <a:buNone/>
            </a:pPr>
            <a:endParaRPr sz="1000" dirty="0">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500"/>
                                        <p:tgtEl>
                                          <p:spTgt spid="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
                                        </p:tgtEl>
                                        <p:attrNameLst>
                                          <p:attrName>style.visibility</p:attrName>
                                        </p:attrNameLst>
                                      </p:cBhvr>
                                      <p:to>
                                        <p:strVal val="visible"/>
                                      </p:to>
                                    </p:set>
                                    <p:animEffect transition="in" filter="fade">
                                      <p:cBhvr>
                                        <p:cTn id="12" dur="1000"/>
                                        <p:tgtEl>
                                          <p:spTgt spid="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par>
                                <p:cTn id="18" presetID="10" presetClass="entr" presetSubtype="0" fill="hold" nodeType="withEffect">
                                  <p:stCondLst>
                                    <p:cond delay="0"/>
                                  </p:stCondLst>
                                  <p:childTnLst>
                                    <p:set>
                                      <p:cBhvr>
                                        <p:cTn id="19" dur="1" fill="hold">
                                          <p:stCondLst>
                                            <p:cond delay="0"/>
                                          </p:stCondLst>
                                        </p:cTn>
                                        <p:tgtEl>
                                          <p:spTgt spid="439"/>
                                        </p:tgtEl>
                                        <p:attrNameLst>
                                          <p:attrName>style.visibility</p:attrName>
                                        </p:attrNameLst>
                                      </p:cBhvr>
                                      <p:to>
                                        <p:strVal val="visible"/>
                                      </p:to>
                                    </p:set>
                                    <p:animEffect transition="in" filter="fade">
                                      <p:cBhvr>
                                        <p:cTn id="20" dur="500"/>
                                        <p:tgtEl>
                                          <p:spTgt spid="4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6"/>
                                        </p:tgtEl>
                                        <p:attrNameLst>
                                          <p:attrName>style.visibility</p:attrName>
                                        </p:attrNameLst>
                                      </p:cBhvr>
                                      <p:to>
                                        <p:strVal val="visible"/>
                                      </p:to>
                                    </p:set>
                                    <p:animEffect transition="in" filter="fade">
                                      <p:cBhvr>
                                        <p:cTn id="25" dur="500"/>
                                        <p:tgtEl>
                                          <p:spTgt spid="436"/>
                                        </p:tgtEl>
                                      </p:cBhvr>
                                    </p:animEffect>
                                  </p:childTnLst>
                                </p:cTn>
                              </p:par>
                              <p:par>
                                <p:cTn id="26" presetID="10" presetClass="entr" presetSubtype="0" fill="hold" nodeType="withEffect">
                                  <p:stCondLst>
                                    <p:cond delay="0"/>
                                  </p:stCondLst>
                                  <p:childTnLst>
                                    <p:set>
                                      <p:cBhvr>
                                        <p:cTn id="27" dur="1" fill="hold">
                                          <p:stCondLst>
                                            <p:cond delay="0"/>
                                          </p:stCondLst>
                                        </p:cTn>
                                        <p:tgtEl>
                                          <p:spTgt spid="437"/>
                                        </p:tgtEl>
                                        <p:attrNameLst>
                                          <p:attrName>style.visibility</p:attrName>
                                        </p:attrNameLst>
                                      </p:cBhvr>
                                      <p:to>
                                        <p:strVal val="visible"/>
                                      </p:to>
                                    </p:set>
                                    <p:animEffect transition="in" filter="fade">
                                      <p:cBhvr>
                                        <p:cTn id="28" dur="500"/>
                                        <p:tgtEl>
                                          <p:spTgt spid="437"/>
                                        </p:tgtEl>
                                      </p:cBhvr>
                                    </p:animEffect>
                                  </p:childTnLst>
                                </p:cTn>
                              </p:par>
                              <p:par>
                                <p:cTn id="29" presetID="10" presetClass="entr" presetSubtype="0" fill="hold" nodeType="withEffect">
                                  <p:stCondLst>
                                    <p:cond delay="0"/>
                                  </p:stCondLst>
                                  <p:childTnLst>
                                    <p:set>
                                      <p:cBhvr>
                                        <p:cTn id="30" dur="1" fill="hold">
                                          <p:stCondLst>
                                            <p:cond delay="0"/>
                                          </p:stCondLst>
                                        </p:cTn>
                                        <p:tgtEl>
                                          <p:spTgt spid="438"/>
                                        </p:tgtEl>
                                        <p:attrNameLst>
                                          <p:attrName>style.visibility</p:attrName>
                                        </p:attrNameLst>
                                      </p:cBhvr>
                                      <p:to>
                                        <p:strVal val="visible"/>
                                      </p:to>
                                    </p:set>
                                    <p:animEffect transition="in" filter="fade">
                                      <p:cBhvr>
                                        <p:cTn id="31" dur="500"/>
                                        <p:tgtEl>
                                          <p:spTgt spid="438"/>
                                        </p:tgtEl>
                                      </p:cBhvr>
                                    </p:animEffect>
                                  </p:childTnLst>
                                </p:cTn>
                              </p:par>
                              <p:par>
                                <p:cTn id="32" presetID="10" presetClass="entr" presetSubtype="0" fill="hold" nodeType="withEffect">
                                  <p:stCondLst>
                                    <p:cond delay="0"/>
                                  </p:stCondLst>
                                  <p:childTnLst>
                                    <p:set>
                                      <p:cBhvr>
                                        <p:cTn id="33" dur="1" fill="hold">
                                          <p:stCondLst>
                                            <p:cond delay="0"/>
                                          </p:stCondLst>
                                        </p:cTn>
                                        <p:tgtEl>
                                          <p:spTgt spid="435"/>
                                        </p:tgtEl>
                                        <p:attrNameLst>
                                          <p:attrName>style.visibility</p:attrName>
                                        </p:attrNameLst>
                                      </p:cBhvr>
                                      <p:to>
                                        <p:strVal val="visible"/>
                                      </p:to>
                                    </p:set>
                                    <p:animEffect transition="in" filter="fade">
                                      <p:cBhvr>
                                        <p:cTn id="34" dur="500"/>
                                        <p:tgtEl>
                                          <p:spTgt spid="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44"/>
        <p:cNvGrpSpPr/>
        <p:nvPr/>
      </p:nvGrpSpPr>
      <p:grpSpPr>
        <a:xfrm>
          <a:off x="0" y="0"/>
          <a:ext cx="0" cy="0"/>
          <a:chOff x="0" y="0"/>
          <a:chExt cx="0" cy="0"/>
        </a:xfrm>
      </p:grpSpPr>
      <p:sp>
        <p:nvSpPr>
          <p:cNvPr id="445" name="Google Shape;445;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6" name="Google Shape;446;p25"/>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7" name="Google Shape;447;p25"/>
          <p:cNvSpPr txBox="1"/>
          <p:nvPr/>
        </p:nvSpPr>
        <p:spPr>
          <a:xfrm>
            <a:off x="552450" y="46990"/>
            <a:ext cx="4494530" cy="132270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000" b="1">
                <a:solidFill>
                  <a:srgbClr val="002060"/>
                </a:solidFill>
                <a:latin typeface="Bell MT"/>
                <a:ea typeface="Bell MT"/>
                <a:cs typeface="Bell MT"/>
                <a:sym typeface="Bell MT"/>
              </a:rPr>
              <a:t> </a:t>
            </a: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r>
              <a:rPr lang="en-US" sz="4000" b="1">
                <a:solidFill>
                  <a:srgbClr val="002060"/>
                </a:solidFill>
                <a:latin typeface="Bell MT"/>
                <a:ea typeface="Bell MT"/>
                <a:cs typeface="Bell MT"/>
                <a:sym typeface="Bell MT"/>
              </a:rPr>
              <a:t>The for statement</a:t>
            </a: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448" name="Google Shape;448;p25"/>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pic>
        <p:nvPicPr>
          <p:cNvPr id="449" name="Google Shape;449;p25" descr="42430"/>
          <p:cNvPicPr preferRelativeResize="0"/>
          <p:nvPr/>
        </p:nvPicPr>
        <p:blipFill rotWithShape="1">
          <a:blip r:embed="rId3">
            <a:alphaModFix/>
          </a:blip>
          <a:srcRect/>
          <a:stretch/>
        </p:blipFill>
        <p:spPr>
          <a:xfrm>
            <a:off x="231140" y="2966720"/>
            <a:ext cx="5325745" cy="3342005"/>
          </a:xfrm>
          <a:prstGeom prst="rect">
            <a:avLst/>
          </a:prstGeom>
          <a:noFill/>
          <a:ln>
            <a:noFill/>
          </a:ln>
        </p:spPr>
      </p:pic>
      <p:sp>
        <p:nvSpPr>
          <p:cNvPr id="450" name="Google Shape;450;p25"/>
          <p:cNvSpPr/>
          <p:nvPr/>
        </p:nvSpPr>
        <p:spPr>
          <a:xfrm>
            <a:off x="959485" y="1268095"/>
            <a:ext cx="6018530" cy="148907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228600" marR="0" lvl="0" indent="0" algn="l" rtl="0">
              <a:lnSpc>
                <a:spcPct val="100000"/>
              </a:lnSpc>
              <a:spcBef>
                <a:spcPts val="0"/>
              </a:spcBef>
              <a:spcAft>
                <a:spcPts val="0"/>
              </a:spcAft>
              <a:buNone/>
            </a:pPr>
            <a:r>
              <a:rPr lang="en-US" sz="1600" dirty="0">
                <a:solidFill>
                  <a:schemeClr val="lt1"/>
                </a:solidFill>
                <a:latin typeface="Comic Sans MS"/>
                <a:ea typeface="Comic Sans MS"/>
                <a:cs typeface="Comic Sans MS"/>
                <a:sym typeface="Comic Sans MS"/>
              </a:rPr>
              <a:t>This statement begins with the for keyword and is followed by parentheses.</a:t>
            </a:r>
            <a:endParaRPr sz="1600" dirty="0">
              <a:solidFill>
                <a:schemeClr val="lt1"/>
              </a:solidFill>
              <a:latin typeface="Comic Sans MS"/>
              <a:ea typeface="Comic Sans MS"/>
              <a:cs typeface="Comic Sans MS"/>
              <a:sym typeface="Comic Sans MS"/>
            </a:endParaRPr>
          </a:p>
          <a:p>
            <a:pPr marL="228600" marR="0" lvl="0" indent="0" algn="l" rtl="0">
              <a:lnSpc>
                <a:spcPct val="100000"/>
              </a:lnSpc>
              <a:spcBef>
                <a:spcPts val="0"/>
              </a:spcBef>
              <a:spcAft>
                <a:spcPts val="0"/>
              </a:spcAft>
              <a:buNone/>
            </a:pPr>
            <a:r>
              <a:rPr lang="en-US" sz="1600" dirty="0">
                <a:solidFill>
                  <a:schemeClr val="lt1"/>
                </a:solidFill>
                <a:latin typeface="Comic Sans MS"/>
                <a:ea typeface="Comic Sans MS"/>
                <a:cs typeface="Comic Sans MS"/>
                <a:sym typeface="Comic Sans MS"/>
              </a:rPr>
              <a:t>The parentheses contain an initializer, a condition, and an iterator statement, all separated by semicolons.</a:t>
            </a:r>
            <a:endParaRPr sz="1600" dirty="0">
              <a:solidFill>
                <a:schemeClr val="lt1"/>
              </a:solidFill>
              <a:latin typeface="Comic Sans MS"/>
              <a:ea typeface="Comic Sans MS"/>
              <a:cs typeface="Comic Sans MS"/>
              <a:sym typeface="Comic Sans MS"/>
            </a:endParaRPr>
          </a:p>
        </p:txBody>
      </p:sp>
      <p:sp>
        <p:nvSpPr>
          <p:cNvPr id="451" name="Google Shape;451;p25"/>
          <p:cNvSpPr txBox="1"/>
          <p:nvPr/>
        </p:nvSpPr>
        <p:spPr>
          <a:xfrm>
            <a:off x="1531620" y="3160395"/>
            <a:ext cx="3687445" cy="314833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smtClean="0">
                <a:solidFill>
                  <a:srgbClr val="002060"/>
                </a:solidFill>
                <a:latin typeface="Comic Sans MS"/>
                <a:ea typeface="Comic Sans MS"/>
                <a:cs typeface="Comic Sans MS"/>
                <a:sym typeface="Comic Sans MS"/>
              </a:rPr>
              <a:t>Syntax:</a:t>
            </a:r>
            <a:endParaRPr sz="1200" dirty="0" smtClean="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smtClean="0">
                <a:solidFill>
                  <a:srgbClr val="002060"/>
                </a:solidFill>
                <a:latin typeface="Comic Sans MS"/>
                <a:ea typeface="Comic Sans MS"/>
                <a:cs typeface="Comic Sans MS"/>
                <a:sym typeface="Comic Sans MS"/>
              </a:rPr>
              <a:t>for ( Initialization  ; condition  ; Iterator )</a:t>
            </a:r>
            <a:endParaRPr sz="1200" dirty="0" smtClean="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smtClean="0">
                <a:solidFill>
                  <a:srgbClr val="002060"/>
                </a:solidFill>
                <a:latin typeface="Comic Sans MS"/>
                <a:ea typeface="Comic Sans MS"/>
                <a:cs typeface="Comic Sans MS"/>
                <a:sym typeface="Comic Sans MS"/>
              </a:rPr>
              <a:t>{</a:t>
            </a:r>
            <a:endParaRPr sz="1200" dirty="0" smtClean="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smtClean="0">
                <a:solidFill>
                  <a:srgbClr val="002060"/>
                </a:solidFill>
                <a:latin typeface="Comic Sans MS"/>
                <a:ea typeface="Comic Sans MS"/>
                <a:cs typeface="Comic Sans MS"/>
                <a:sym typeface="Comic Sans MS"/>
              </a:rPr>
              <a:t>Statement;</a:t>
            </a:r>
            <a:endParaRPr sz="1200" dirty="0" smtClean="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smtClean="0">
                <a:solidFill>
                  <a:srgbClr val="002060"/>
                </a:solidFill>
                <a:latin typeface="Comic Sans MS"/>
                <a:ea typeface="Comic Sans MS"/>
                <a:cs typeface="Comic Sans MS"/>
                <a:sym typeface="Comic Sans MS"/>
              </a:rPr>
              <a:t>} </a:t>
            </a:r>
            <a:endParaRPr sz="1200" dirty="0" smtClean="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smtClean="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smtClean="0">
              <a:solidFill>
                <a:srgbClr val="002060"/>
              </a:solidFill>
              <a:latin typeface="Comic Sans MS"/>
              <a:ea typeface="Comic Sans MS"/>
              <a:cs typeface="Comic Sans MS"/>
              <a:sym typeface="Comic Sans MS"/>
            </a:endParaRPr>
          </a:p>
          <a:p>
            <a:pPr marL="0" marR="0" lvl="0" indent="76200" algn="l" rtl="0">
              <a:lnSpc>
                <a:spcPct val="90000"/>
              </a:lnSpc>
              <a:spcBef>
                <a:spcPts val="0"/>
              </a:spcBef>
              <a:spcAft>
                <a:spcPts val="0"/>
              </a:spcAft>
              <a:buClr>
                <a:schemeClr val="lt1"/>
              </a:buClr>
              <a:buSzPts val="1200"/>
              <a:buFont typeface="Arial"/>
              <a:buNone/>
            </a:pPr>
            <a:endParaRPr sz="1200" dirty="0">
              <a:solidFill>
                <a:srgbClr val="002060"/>
              </a:solidFill>
              <a:latin typeface="Comic Sans MS"/>
              <a:ea typeface="Comic Sans MS"/>
              <a:cs typeface="Comic Sans MS"/>
              <a:sym typeface="Comic Sans MS"/>
            </a:endParaRPr>
          </a:p>
        </p:txBody>
      </p:sp>
      <p:pic>
        <p:nvPicPr>
          <p:cNvPr id="452" name="Google Shape;452;p25"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pic>
        <p:nvPicPr>
          <p:cNvPr id="453" name="Google Shape;453;p25" descr="91374-removebg-preview"/>
          <p:cNvPicPr preferRelativeResize="0"/>
          <p:nvPr/>
        </p:nvPicPr>
        <p:blipFill rotWithShape="1">
          <a:blip r:embed="rId5">
            <a:alphaModFix/>
          </a:blip>
          <a:srcRect/>
          <a:stretch/>
        </p:blipFill>
        <p:spPr>
          <a:xfrm>
            <a:off x="6248400" y="499745"/>
            <a:ext cx="6247765" cy="4986020"/>
          </a:xfrm>
          <a:prstGeom prst="rect">
            <a:avLst/>
          </a:prstGeom>
          <a:noFill/>
          <a:ln>
            <a:noFill/>
          </a:ln>
        </p:spPr>
      </p:pic>
      <p:sp>
        <p:nvSpPr>
          <p:cNvPr id="454" name="Google Shape;454;p25"/>
          <p:cNvSpPr txBox="1"/>
          <p:nvPr/>
        </p:nvSpPr>
        <p:spPr>
          <a:xfrm>
            <a:off x="7440930" y="1677670"/>
            <a:ext cx="4832350" cy="246761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string[] jobs = new string[10];</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("Enter the no of jobs posted ?");</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int</a:t>
            </a:r>
            <a:r>
              <a:rPr lang="en-US" sz="700" dirty="0">
                <a:solidFill>
                  <a:srgbClr val="012D86"/>
                </a:solidFill>
                <a:latin typeface="Arial"/>
                <a:ea typeface="Arial"/>
                <a:cs typeface="Arial"/>
                <a:sym typeface="Arial"/>
              </a:rPr>
              <a:t> count = Convert.ToInt32(</a:t>
            </a:r>
            <a:r>
              <a:rPr lang="en-US" sz="700" dirty="0" err="1">
                <a:solidFill>
                  <a:srgbClr val="012D86"/>
                </a:solidFill>
                <a:latin typeface="Arial"/>
                <a:ea typeface="Arial"/>
                <a:cs typeface="Arial"/>
                <a:sym typeface="Arial"/>
              </a:rPr>
              <a:t>Console.ReadLine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("Enter Jobs");</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for (</a:t>
            </a:r>
            <a:r>
              <a:rPr lang="en-US" sz="700" dirty="0" err="1">
                <a:solidFill>
                  <a:srgbClr val="012D86"/>
                </a:solidFill>
                <a:latin typeface="Arial"/>
                <a:ea typeface="Arial"/>
                <a:cs typeface="Arial"/>
                <a:sym typeface="Arial"/>
              </a:rPr>
              <a:t>int</a:t>
            </a:r>
            <a:r>
              <a:rPr lang="en-US" sz="700" dirty="0">
                <a:solidFill>
                  <a:srgbClr val="012D86"/>
                </a:solidFill>
                <a:latin typeface="Arial"/>
                <a:ea typeface="Arial"/>
                <a:cs typeface="Arial"/>
                <a:sym typeface="Arial"/>
              </a:rPr>
              <a:t>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 = 1;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 &lt;= count;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  jobs[</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 = </a:t>
            </a:r>
            <a:r>
              <a:rPr lang="en-US" sz="700" dirty="0" err="1">
                <a:solidFill>
                  <a:srgbClr val="012D86"/>
                </a:solidFill>
                <a:latin typeface="Arial"/>
                <a:ea typeface="Arial"/>
                <a:cs typeface="Arial"/>
                <a:sym typeface="Arial"/>
              </a:rPr>
              <a:t>Convert.ToString</a:t>
            </a:r>
            <a:r>
              <a:rPr lang="en-US" sz="700" dirty="0">
                <a:solidFill>
                  <a:srgbClr val="012D86"/>
                </a:solidFill>
                <a:latin typeface="Arial"/>
                <a:ea typeface="Arial"/>
                <a:cs typeface="Arial"/>
                <a:sym typeface="Arial"/>
              </a:rPr>
              <a:t>(</a:t>
            </a:r>
            <a:r>
              <a:rPr lang="en-US" sz="700" dirty="0" err="1">
                <a:solidFill>
                  <a:srgbClr val="012D86"/>
                </a:solidFill>
                <a:latin typeface="Arial"/>
                <a:ea typeface="Arial"/>
                <a:cs typeface="Arial"/>
                <a:sym typeface="Arial"/>
              </a:rPr>
              <a:t>Console.ReadLine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("POSTED JOBS");</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for (</a:t>
            </a:r>
            <a:r>
              <a:rPr lang="en-US" sz="700" dirty="0" err="1">
                <a:solidFill>
                  <a:srgbClr val="012D86"/>
                </a:solidFill>
                <a:latin typeface="Arial"/>
                <a:ea typeface="Arial"/>
                <a:cs typeface="Arial"/>
                <a:sym typeface="Arial"/>
              </a:rPr>
              <a:t>int</a:t>
            </a:r>
            <a:r>
              <a:rPr lang="en-US" sz="700" dirty="0">
                <a:solidFill>
                  <a:srgbClr val="012D86"/>
                </a:solidFill>
                <a:latin typeface="Arial"/>
                <a:ea typeface="Arial"/>
                <a:cs typeface="Arial"/>
                <a:sym typeface="Arial"/>
              </a:rPr>
              <a:t>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 = 1;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 &lt;= count; </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  </a:t>
            </a: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(jobs[</a:t>
            </a:r>
            <a:r>
              <a:rPr lang="en-US" sz="700" dirty="0" err="1">
                <a:solidFill>
                  <a:srgbClr val="012D86"/>
                </a:solidFill>
                <a:latin typeface="Arial"/>
                <a:ea typeface="Arial"/>
                <a:cs typeface="Arial"/>
                <a:sym typeface="Arial"/>
              </a:rPr>
              <a:t>i</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Console.WriteLine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700" dirty="0" err="1">
                <a:solidFill>
                  <a:srgbClr val="012D86"/>
                </a:solidFill>
                <a:latin typeface="Arial"/>
                <a:ea typeface="Arial"/>
                <a:cs typeface="Arial"/>
                <a:sym typeface="Arial"/>
              </a:rPr>
              <a:t>Console.ReadLine</a:t>
            </a:r>
            <a:r>
              <a:rPr lang="en-US" sz="700" dirty="0">
                <a:solidFill>
                  <a:srgbClr val="012D86"/>
                </a:solidFill>
                <a:latin typeface="Arial"/>
                <a:ea typeface="Arial"/>
                <a:cs typeface="Arial"/>
                <a:sym typeface="Arial"/>
              </a:rPr>
              <a:t>();</a:t>
            </a:r>
            <a:endParaRPr sz="700" dirty="0">
              <a:solidFill>
                <a:srgbClr val="012D86"/>
              </a:solidFill>
              <a:latin typeface="Arial"/>
              <a:ea typeface="Arial"/>
              <a:cs typeface="Arial"/>
              <a:sym typeface="Arial"/>
            </a:endParaRPr>
          </a:p>
        </p:txBody>
      </p:sp>
      <p:pic>
        <p:nvPicPr>
          <p:cNvPr id="455" name="Google Shape;455;p25"/>
          <p:cNvPicPr preferRelativeResize="0"/>
          <p:nvPr/>
        </p:nvPicPr>
        <p:blipFill rotWithShape="1">
          <a:blip r:embed="rId6">
            <a:alphaModFix/>
          </a:blip>
          <a:srcRect/>
          <a:stretch/>
        </p:blipFill>
        <p:spPr>
          <a:xfrm>
            <a:off x="7440930" y="4725670"/>
            <a:ext cx="2431415" cy="1795780"/>
          </a:xfrm>
          <a:prstGeom prst="rect">
            <a:avLst/>
          </a:prstGeom>
          <a:noFill/>
          <a:ln>
            <a:noFill/>
          </a:ln>
        </p:spPr>
      </p:pic>
      <p:sp>
        <p:nvSpPr>
          <p:cNvPr id="456" name="Google Shape;456;p25"/>
          <p:cNvSpPr txBox="1"/>
          <p:nvPr/>
        </p:nvSpPr>
        <p:spPr>
          <a:xfrm>
            <a:off x="7440930" y="1062990"/>
            <a:ext cx="86931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2060"/>
                </a:solidFill>
                <a:latin typeface="Comic Sans MS"/>
                <a:ea typeface="Comic Sans MS"/>
                <a:cs typeface="Comic Sans MS"/>
                <a:sym typeface="Comic Sans MS"/>
              </a:rPr>
              <a:t>Example</a:t>
            </a:r>
            <a:endParaRPr sz="1800">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500"/>
                                        <p:tgtEl>
                                          <p:spTgt spid="4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0"/>
                                        </p:tgtEl>
                                        <p:attrNameLst>
                                          <p:attrName>style.visibility</p:attrName>
                                        </p:attrNameLst>
                                      </p:cBhvr>
                                      <p:to>
                                        <p:strVal val="visible"/>
                                      </p:to>
                                    </p:set>
                                    <p:animEffect transition="in" filter="fade">
                                      <p:cBhvr>
                                        <p:cTn id="12" dur="1000"/>
                                        <p:tgtEl>
                                          <p:spTgt spid="4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Effect transition="in" filter="fade">
                                      <p:cBhvr>
                                        <p:cTn id="17" dur="500"/>
                                        <p:tgtEl>
                                          <p:spTgt spid="451"/>
                                        </p:tgtEl>
                                      </p:cBhvr>
                                    </p:animEffect>
                                  </p:childTnLst>
                                </p:cTn>
                              </p:par>
                              <p:par>
                                <p:cTn id="18" presetID="10" presetClass="entr" presetSubtype="0" fill="hold" nodeType="withEffect">
                                  <p:stCondLst>
                                    <p:cond delay="0"/>
                                  </p:stCondLst>
                                  <p:childTnLst>
                                    <p:set>
                                      <p:cBhvr>
                                        <p:cTn id="19" dur="1" fill="hold">
                                          <p:stCondLst>
                                            <p:cond delay="0"/>
                                          </p:stCondLst>
                                        </p:cTn>
                                        <p:tgtEl>
                                          <p:spTgt spid="449"/>
                                        </p:tgtEl>
                                        <p:attrNameLst>
                                          <p:attrName>style.visibility</p:attrName>
                                        </p:attrNameLst>
                                      </p:cBhvr>
                                      <p:to>
                                        <p:strVal val="visible"/>
                                      </p:to>
                                    </p:set>
                                    <p:animEffect transition="in" filter="fade">
                                      <p:cBhvr>
                                        <p:cTn id="20" dur="500"/>
                                        <p:tgtEl>
                                          <p:spTgt spid="44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54"/>
                                        </p:tgtEl>
                                        <p:attrNameLst>
                                          <p:attrName>style.visibility</p:attrName>
                                        </p:attrNameLst>
                                      </p:cBhvr>
                                      <p:to>
                                        <p:strVal val="visible"/>
                                      </p:to>
                                    </p:set>
                                    <p:animEffect transition="in" filter="fade">
                                      <p:cBhvr>
                                        <p:cTn id="25" dur="500"/>
                                        <p:tgtEl>
                                          <p:spTgt spid="454"/>
                                        </p:tgtEl>
                                      </p:cBhvr>
                                    </p:animEffect>
                                  </p:childTnLst>
                                </p:cTn>
                              </p:par>
                              <p:par>
                                <p:cTn id="26" presetID="10" presetClass="entr" presetSubtype="0" fill="hold" nodeType="withEffect">
                                  <p:stCondLst>
                                    <p:cond delay="0"/>
                                  </p:stCondLst>
                                  <p:childTnLst>
                                    <p:set>
                                      <p:cBhvr>
                                        <p:cTn id="27" dur="1" fill="hold">
                                          <p:stCondLst>
                                            <p:cond delay="0"/>
                                          </p:stCondLst>
                                        </p:cTn>
                                        <p:tgtEl>
                                          <p:spTgt spid="455"/>
                                        </p:tgtEl>
                                        <p:attrNameLst>
                                          <p:attrName>style.visibility</p:attrName>
                                        </p:attrNameLst>
                                      </p:cBhvr>
                                      <p:to>
                                        <p:strVal val="visible"/>
                                      </p:to>
                                    </p:set>
                                    <p:animEffect transition="in" filter="fade">
                                      <p:cBhvr>
                                        <p:cTn id="28" dur="500"/>
                                        <p:tgtEl>
                                          <p:spTgt spid="455"/>
                                        </p:tgtEl>
                                      </p:cBhvr>
                                    </p:animEffect>
                                  </p:childTnLst>
                                </p:cTn>
                              </p:par>
                              <p:par>
                                <p:cTn id="29" presetID="10" presetClass="entr" presetSubtype="0" fill="hold" nodeType="withEffect">
                                  <p:stCondLst>
                                    <p:cond delay="0"/>
                                  </p:stCondLst>
                                  <p:childTnLst>
                                    <p:set>
                                      <p:cBhvr>
                                        <p:cTn id="30" dur="1" fill="hold">
                                          <p:stCondLst>
                                            <p:cond delay="0"/>
                                          </p:stCondLst>
                                        </p:cTn>
                                        <p:tgtEl>
                                          <p:spTgt spid="456"/>
                                        </p:tgtEl>
                                        <p:attrNameLst>
                                          <p:attrName>style.visibility</p:attrName>
                                        </p:attrNameLst>
                                      </p:cBhvr>
                                      <p:to>
                                        <p:strVal val="visible"/>
                                      </p:to>
                                    </p:set>
                                    <p:animEffect transition="in" filter="fade">
                                      <p:cBhvr>
                                        <p:cTn id="31" dur="500"/>
                                        <p:tgtEl>
                                          <p:spTgt spid="456"/>
                                        </p:tgtEl>
                                      </p:cBhvr>
                                    </p:animEffect>
                                  </p:childTnLst>
                                </p:cTn>
                              </p:par>
                              <p:par>
                                <p:cTn id="32" presetID="10" presetClass="entr" presetSubtype="0" fill="hold" nodeType="withEffect">
                                  <p:stCondLst>
                                    <p:cond delay="0"/>
                                  </p:stCondLst>
                                  <p:childTnLst>
                                    <p:set>
                                      <p:cBhvr>
                                        <p:cTn id="33" dur="1" fill="hold">
                                          <p:stCondLst>
                                            <p:cond delay="0"/>
                                          </p:stCondLst>
                                        </p:cTn>
                                        <p:tgtEl>
                                          <p:spTgt spid="453"/>
                                        </p:tgtEl>
                                        <p:attrNameLst>
                                          <p:attrName>style.visibility</p:attrName>
                                        </p:attrNameLst>
                                      </p:cBhvr>
                                      <p:to>
                                        <p:strVal val="visible"/>
                                      </p:to>
                                    </p:set>
                                    <p:animEffect transition="in" filter="fade">
                                      <p:cBhvr>
                                        <p:cTn id="34" dur="500"/>
                                        <p:tgtEl>
                                          <p:spTgt spid="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0"/>
        <p:cNvGrpSpPr/>
        <p:nvPr/>
      </p:nvGrpSpPr>
      <p:grpSpPr>
        <a:xfrm>
          <a:off x="0" y="0"/>
          <a:ext cx="0" cy="0"/>
          <a:chOff x="0" y="0"/>
          <a:chExt cx="0" cy="0"/>
        </a:xfrm>
      </p:grpSpPr>
      <p:sp>
        <p:nvSpPr>
          <p:cNvPr id="461" name="Google Shape;4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26"/>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26"/>
          <p:cNvSpPr txBox="1"/>
          <p:nvPr/>
        </p:nvSpPr>
        <p:spPr>
          <a:xfrm>
            <a:off x="365125" y="46990"/>
            <a:ext cx="5763895" cy="1322705"/>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None/>
            </a:pPr>
            <a:r>
              <a:rPr lang="en-US" sz="4000" b="1">
                <a:solidFill>
                  <a:srgbClr val="002060"/>
                </a:solidFill>
                <a:latin typeface="Bell MT"/>
                <a:ea typeface="Bell MT"/>
                <a:cs typeface="Bell MT"/>
                <a:sym typeface="Bell MT"/>
              </a:rPr>
              <a:t> </a:t>
            </a: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r>
              <a:rPr lang="en-US" sz="4000" b="1">
                <a:solidFill>
                  <a:srgbClr val="002060"/>
                </a:solidFill>
                <a:latin typeface="Bell MT"/>
                <a:ea typeface="Bell MT"/>
                <a:cs typeface="Bell MT"/>
                <a:sym typeface="Bell MT"/>
              </a:rPr>
              <a:t>The foreach statement</a:t>
            </a: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r"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cxnSp>
        <p:nvCxnSpPr>
          <p:cNvPr id="464" name="Google Shape;464;p26"/>
          <p:cNvCxnSpPr/>
          <p:nvPr/>
        </p:nvCxnSpPr>
        <p:spPr>
          <a:xfrm>
            <a:off x="4654296" y="1852863"/>
            <a:ext cx="0" cy="3236495"/>
          </a:xfrm>
          <a:prstGeom prst="straightConnector1">
            <a:avLst/>
          </a:prstGeom>
          <a:noFill/>
          <a:ln w="19050" cap="sq" cmpd="sng">
            <a:solidFill>
              <a:srgbClr val="FEFEFE"/>
            </a:solidFill>
            <a:prstDash val="solid"/>
            <a:miter lim="800000"/>
            <a:headEnd type="none" w="sm" len="sm"/>
            <a:tailEnd type="none" w="sm" len="sm"/>
          </a:ln>
        </p:spPr>
      </p:cxnSp>
      <p:pic>
        <p:nvPicPr>
          <p:cNvPr id="465" name="Google Shape;465;p26" descr="42430"/>
          <p:cNvPicPr preferRelativeResize="0"/>
          <p:nvPr/>
        </p:nvPicPr>
        <p:blipFill rotWithShape="1">
          <a:blip r:embed="rId3">
            <a:alphaModFix/>
          </a:blip>
          <a:srcRect/>
          <a:stretch/>
        </p:blipFill>
        <p:spPr>
          <a:xfrm>
            <a:off x="288925" y="2858770"/>
            <a:ext cx="5144135" cy="3937635"/>
          </a:xfrm>
          <a:prstGeom prst="rect">
            <a:avLst/>
          </a:prstGeom>
          <a:noFill/>
          <a:ln>
            <a:noFill/>
          </a:ln>
        </p:spPr>
      </p:pic>
      <p:sp>
        <p:nvSpPr>
          <p:cNvPr id="466" name="Google Shape;466;p26"/>
          <p:cNvSpPr txBox="1"/>
          <p:nvPr/>
        </p:nvSpPr>
        <p:spPr>
          <a:xfrm>
            <a:off x="1170305" y="3047365"/>
            <a:ext cx="3716655" cy="356044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1400" dirty="0">
                <a:solidFill>
                  <a:srgbClr val="002060"/>
                </a:solidFill>
                <a:latin typeface="Comic Sans MS"/>
                <a:ea typeface="Comic Sans MS"/>
                <a:cs typeface="Comic Sans MS"/>
                <a:sym typeface="Comic Sans MS"/>
              </a:rPr>
              <a:t>Syntax :</a:t>
            </a:r>
            <a:endParaRPr sz="14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endParaRPr sz="14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400" dirty="0" err="1">
                <a:solidFill>
                  <a:srgbClr val="002060"/>
                </a:solidFill>
                <a:latin typeface="Comic Sans MS"/>
                <a:ea typeface="Comic Sans MS"/>
                <a:cs typeface="Comic Sans MS"/>
                <a:sym typeface="Comic Sans MS"/>
              </a:rPr>
              <a:t>foreach</a:t>
            </a:r>
            <a:r>
              <a:rPr lang="en-US" sz="1400" dirty="0">
                <a:solidFill>
                  <a:srgbClr val="002060"/>
                </a:solidFill>
                <a:latin typeface="Comic Sans MS"/>
                <a:ea typeface="Comic Sans MS"/>
                <a:cs typeface="Comic Sans MS"/>
                <a:sym typeface="Comic Sans MS"/>
              </a:rPr>
              <a:t>(local-variable-type   identifier   in   expression   )   </a:t>
            </a:r>
            <a:endParaRPr sz="14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400" dirty="0">
                <a:solidFill>
                  <a:srgbClr val="002060"/>
                </a:solidFill>
                <a:latin typeface="Comic Sans MS"/>
                <a:ea typeface="Comic Sans MS"/>
                <a:cs typeface="Comic Sans MS"/>
                <a:sym typeface="Comic Sans MS"/>
              </a:rPr>
              <a:t>{</a:t>
            </a:r>
            <a:endParaRPr sz="14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400" dirty="0">
                <a:solidFill>
                  <a:srgbClr val="002060"/>
                </a:solidFill>
                <a:latin typeface="Comic Sans MS"/>
                <a:ea typeface="Comic Sans MS"/>
                <a:cs typeface="Comic Sans MS"/>
                <a:sym typeface="Comic Sans MS"/>
              </a:rPr>
              <a:t>embedded-statement</a:t>
            </a:r>
            <a:endParaRPr sz="14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400" dirty="0">
                <a:solidFill>
                  <a:srgbClr val="002060"/>
                </a:solidFill>
                <a:latin typeface="Comic Sans MS"/>
                <a:ea typeface="Comic Sans MS"/>
                <a:cs typeface="Comic Sans MS"/>
                <a:sym typeface="Comic Sans MS"/>
              </a:rPr>
              <a:t>}</a:t>
            </a:r>
            <a:endParaRPr sz="1400" dirty="0">
              <a:solidFill>
                <a:srgbClr val="002060"/>
              </a:solidFill>
              <a:latin typeface="Comic Sans MS"/>
              <a:ea typeface="Comic Sans MS"/>
              <a:cs typeface="Comic Sans MS"/>
              <a:sym typeface="Comic Sans MS"/>
            </a:endParaRPr>
          </a:p>
        </p:txBody>
      </p:sp>
      <p:sp>
        <p:nvSpPr>
          <p:cNvPr id="467" name="Google Shape;467;p26"/>
          <p:cNvSpPr/>
          <p:nvPr/>
        </p:nvSpPr>
        <p:spPr>
          <a:xfrm>
            <a:off x="929005" y="1207135"/>
            <a:ext cx="6018530" cy="148907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600" dirty="0">
                <a:solidFill>
                  <a:schemeClr val="lt1"/>
                </a:solidFill>
                <a:latin typeface="Comic Sans MS"/>
                <a:ea typeface="Comic Sans MS"/>
                <a:cs typeface="Comic Sans MS"/>
                <a:sym typeface="Comic Sans MS"/>
              </a:rPr>
              <a:t>The </a:t>
            </a:r>
            <a:r>
              <a:rPr lang="en-US" sz="1600" dirty="0" err="1">
                <a:solidFill>
                  <a:schemeClr val="lt1"/>
                </a:solidFill>
                <a:latin typeface="Comic Sans MS"/>
                <a:ea typeface="Comic Sans MS"/>
                <a:cs typeface="Comic Sans MS"/>
                <a:sym typeface="Comic Sans MS"/>
              </a:rPr>
              <a:t>foreach</a:t>
            </a:r>
            <a:r>
              <a:rPr lang="en-US" sz="1600" dirty="0">
                <a:solidFill>
                  <a:schemeClr val="lt1"/>
                </a:solidFill>
                <a:latin typeface="Comic Sans MS"/>
                <a:ea typeface="Comic Sans MS"/>
                <a:cs typeface="Comic Sans MS"/>
                <a:sym typeface="Comic Sans MS"/>
              </a:rPr>
              <a:t> statement enumerates the elements of a collection, executing an embedded statement for each element of the collection.</a:t>
            </a:r>
            <a:endParaRPr sz="1600" dirty="0">
              <a:solidFill>
                <a:schemeClr val="lt1"/>
              </a:solidFill>
              <a:latin typeface="Comic Sans MS"/>
              <a:ea typeface="Comic Sans MS"/>
              <a:cs typeface="Comic Sans MS"/>
              <a:sym typeface="Comic Sans MS"/>
            </a:endParaRPr>
          </a:p>
        </p:txBody>
      </p:sp>
      <p:pic>
        <p:nvPicPr>
          <p:cNvPr id="468" name="Google Shape;468;p26"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pic>
        <p:nvPicPr>
          <p:cNvPr id="469" name="Google Shape;469;p26" descr="91374-removebg-preview"/>
          <p:cNvPicPr preferRelativeResize="0"/>
          <p:nvPr/>
        </p:nvPicPr>
        <p:blipFill rotWithShape="1">
          <a:blip r:embed="rId5">
            <a:alphaModFix/>
          </a:blip>
          <a:srcRect/>
          <a:stretch/>
        </p:blipFill>
        <p:spPr>
          <a:xfrm>
            <a:off x="6226175" y="919480"/>
            <a:ext cx="5965825" cy="4760595"/>
          </a:xfrm>
          <a:prstGeom prst="rect">
            <a:avLst/>
          </a:prstGeom>
          <a:noFill/>
          <a:ln>
            <a:noFill/>
          </a:ln>
        </p:spPr>
      </p:pic>
      <p:sp>
        <p:nvSpPr>
          <p:cNvPr id="470" name="Google Shape;470;p26"/>
          <p:cNvSpPr txBox="1"/>
          <p:nvPr/>
        </p:nvSpPr>
        <p:spPr>
          <a:xfrm>
            <a:off x="7493000" y="2384425"/>
            <a:ext cx="4699000" cy="169164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None/>
            </a:pPr>
            <a:r>
              <a:rPr lang="en-US" sz="1000" dirty="0">
                <a:solidFill>
                  <a:srgbClr val="012D86"/>
                </a:solidFill>
                <a:latin typeface="Arial"/>
                <a:ea typeface="Arial"/>
                <a:cs typeface="Arial"/>
                <a:sym typeface="Arial"/>
              </a:rPr>
              <a:t>string[] jobs = new string[] { "</a:t>
            </a:r>
            <a:r>
              <a:rPr lang="en-US" sz="1000" dirty="0" err="1">
                <a:solidFill>
                  <a:srgbClr val="012D86"/>
                </a:solidFill>
                <a:latin typeface="Arial"/>
                <a:ea typeface="Arial"/>
                <a:cs typeface="Arial"/>
                <a:sym typeface="Arial"/>
              </a:rPr>
              <a:t>Manager","Tester","Developer</a:t>
            </a:r>
            <a:r>
              <a:rPr lang="en-US" sz="1000" dirty="0">
                <a:solidFill>
                  <a:srgbClr val="012D86"/>
                </a:solidFill>
                <a:latin typeface="Arial"/>
                <a:ea typeface="Arial"/>
                <a:cs typeface="Arial"/>
                <a:sym typeface="Arial"/>
              </a:rPr>
              <a:t>"};</a:t>
            </a: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1000" dirty="0" err="1">
                <a:solidFill>
                  <a:srgbClr val="012D86"/>
                </a:solidFill>
                <a:latin typeface="Arial"/>
                <a:ea typeface="Arial"/>
                <a:cs typeface="Arial"/>
                <a:sym typeface="Arial"/>
              </a:rPr>
              <a:t>foreach</a:t>
            </a:r>
            <a:r>
              <a:rPr lang="en-US" sz="1000" dirty="0">
                <a:solidFill>
                  <a:srgbClr val="012D86"/>
                </a:solidFill>
                <a:latin typeface="Arial"/>
                <a:ea typeface="Arial"/>
                <a:cs typeface="Arial"/>
                <a:sym typeface="Arial"/>
              </a:rPr>
              <a:t>(</a:t>
            </a:r>
            <a:r>
              <a:rPr lang="en-US" sz="1000" dirty="0" err="1">
                <a:solidFill>
                  <a:srgbClr val="012D86"/>
                </a:solidFill>
                <a:latin typeface="Arial"/>
                <a:ea typeface="Arial"/>
                <a:cs typeface="Arial"/>
                <a:sym typeface="Arial"/>
              </a:rPr>
              <a:t>var</a:t>
            </a:r>
            <a:r>
              <a:rPr lang="en-US" sz="1000" dirty="0">
                <a:solidFill>
                  <a:srgbClr val="012D86"/>
                </a:solidFill>
                <a:latin typeface="Arial"/>
                <a:ea typeface="Arial"/>
                <a:cs typeface="Arial"/>
                <a:sym typeface="Arial"/>
              </a:rPr>
              <a:t> job in jobs)</a:t>
            </a: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1000" dirty="0">
                <a:solidFill>
                  <a:srgbClr val="012D86"/>
                </a:solidFill>
                <a:latin typeface="Arial"/>
                <a:ea typeface="Arial"/>
                <a:cs typeface="Arial"/>
                <a:sym typeface="Arial"/>
              </a:rPr>
              <a:t>{</a:t>
            </a: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1000" dirty="0" err="1">
                <a:solidFill>
                  <a:srgbClr val="012D86"/>
                </a:solidFill>
                <a:latin typeface="Arial"/>
                <a:ea typeface="Arial"/>
                <a:cs typeface="Arial"/>
                <a:sym typeface="Arial"/>
              </a:rPr>
              <a:t>Console.WriteLine</a:t>
            </a:r>
            <a:r>
              <a:rPr lang="en-US" sz="1000" dirty="0">
                <a:solidFill>
                  <a:srgbClr val="012D86"/>
                </a:solidFill>
                <a:latin typeface="Arial"/>
                <a:ea typeface="Arial"/>
                <a:cs typeface="Arial"/>
                <a:sym typeface="Arial"/>
              </a:rPr>
              <a:t>(job);</a:t>
            </a: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1000" dirty="0">
                <a:solidFill>
                  <a:srgbClr val="012D86"/>
                </a:solidFill>
                <a:latin typeface="Arial"/>
                <a:ea typeface="Arial"/>
                <a:cs typeface="Arial"/>
                <a:sym typeface="Arial"/>
              </a:rPr>
              <a:t>}</a:t>
            </a:r>
            <a:endParaRPr sz="1000" dirty="0">
              <a:solidFill>
                <a:srgbClr val="012D86"/>
              </a:solidFill>
              <a:latin typeface="Arial"/>
              <a:ea typeface="Arial"/>
              <a:cs typeface="Arial"/>
              <a:sym typeface="Arial"/>
            </a:endParaRPr>
          </a:p>
          <a:p>
            <a:pPr marL="0" marR="0" lvl="0" indent="0" algn="l" rtl="0">
              <a:lnSpc>
                <a:spcPct val="130000"/>
              </a:lnSpc>
              <a:spcBef>
                <a:spcPts val="0"/>
              </a:spcBef>
              <a:spcAft>
                <a:spcPts val="0"/>
              </a:spcAft>
              <a:buNone/>
            </a:pPr>
            <a:r>
              <a:rPr lang="en-US" sz="1000" dirty="0" err="1">
                <a:solidFill>
                  <a:srgbClr val="012D86"/>
                </a:solidFill>
                <a:latin typeface="Arial"/>
                <a:ea typeface="Arial"/>
                <a:cs typeface="Arial"/>
                <a:sym typeface="Arial"/>
              </a:rPr>
              <a:t>Console.ReadLine</a:t>
            </a:r>
            <a:r>
              <a:rPr lang="en-US" sz="1000" dirty="0">
                <a:solidFill>
                  <a:srgbClr val="012D86"/>
                </a:solidFill>
                <a:latin typeface="Arial"/>
                <a:ea typeface="Arial"/>
                <a:cs typeface="Arial"/>
                <a:sym typeface="Arial"/>
              </a:rPr>
              <a:t>();</a:t>
            </a:r>
            <a:endParaRPr sz="1000" dirty="0">
              <a:solidFill>
                <a:srgbClr val="012D86"/>
              </a:solidFill>
              <a:latin typeface="Arial"/>
              <a:ea typeface="Arial"/>
              <a:cs typeface="Arial"/>
              <a:sym typeface="Arial"/>
            </a:endParaRPr>
          </a:p>
        </p:txBody>
      </p:sp>
      <p:pic>
        <p:nvPicPr>
          <p:cNvPr id="471" name="Google Shape;471;p26"/>
          <p:cNvPicPr preferRelativeResize="0"/>
          <p:nvPr/>
        </p:nvPicPr>
        <p:blipFill rotWithShape="1">
          <a:blip r:embed="rId6">
            <a:alphaModFix/>
          </a:blip>
          <a:srcRect/>
          <a:stretch/>
        </p:blipFill>
        <p:spPr>
          <a:xfrm>
            <a:off x="7493000" y="5275580"/>
            <a:ext cx="1909445" cy="655320"/>
          </a:xfrm>
          <a:prstGeom prst="rect">
            <a:avLst/>
          </a:prstGeom>
          <a:noFill/>
          <a:ln>
            <a:noFill/>
          </a:ln>
        </p:spPr>
      </p:pic>
      <p:sp>
        <p:nvSpPr>
          <p:cNvPr id="472" name="Google Shape;472;p26"/>
          <p:cNvSpPr txBox="1"/>
          <p:nvPr/>
        </p:nvSpPr>
        <p:spPr>
          <a:xfrm>
            <a:off x="7493000" y="1207135"/>
            <a:ext cx="869315" cy="3067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2060"/>
                </a:solidFill>
                <a:latin typeface="Comic Sans MS"/>
                <a:ea typeface="Comic Sans MS"/>
                <a:cs typeface="Comic Sans MS"/>
                <a:sym typeface="Comic Sans MS"/>
              </a:rPr>
              <a:t>Example</a:t>
            </a:r>
            <a:endParaRPr sz="1800">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3"/>
                                        </p:tgtEl>
                                        <p:attrNameLst>
                                          <p:attrName>style.visibility</p:attrName>
                                        </p:attrNameLst>
                                      </p:cBhvr>
                                      <p:to>
                                        <p:strVal val="visible"/>
                                      </p:to>
                                    </p:set>
                                    <p:animEffect transition="in" filter="fade">
                                      <p:cBhvr>
                                        <p:cTn id="7" dur="500"/>
                                        <p:tgtEl>
                                          <p:spTgt spid="4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7"/>
                                        </p:tgtEl>
                                        <p:attrNameLst>
                                          <p:attrName>style.visibility</p:attrName>
                                        </p:attrNameLst>
                                      </p:cBhvr>
                                      <p:to>
                                        <p:strVal val="visible"/>
                                      </p:to>
                                    </p:set>
                                    <p:animEffect transition="in" filter="fade">
                                      <p:cBhvr>
                                        <p:cTn id="12" dur="1000"/>
                                        <p:tgtEl>
                                          <p:spTgt spid="4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gtEl>
                                        <p:attrNameLst>
                                          <p:attrName>style.visibility</p:attrName>
                                        </p:attrNameLst>
                                      </p:cBhvr>
                                      <p:to>
                                        <p:strVal val="visible"/>
                                      </p:to>
                                    </p:set>
                                    <p:animEffect transition="in" filter="fade">
                                      <p:cBhvr>
                                        <p:cTn id="17" dur="500"/>
                                        <p:tgtEl>
                                          <p:spTgt spid="466"/>
                                        </p:tgtEl>
                                      </p:cBhvr>
                                    </p:animEffect>
                                  </p:childTnLst>
                                </p:cTn>
                              </p:par>
                              <p:par>
                                <p:cTn id="18" presetID="10" presetClass="entr" presetSubtype="0" fill="hold" nodeType="withEffect">
                                  <p:stCondLst>
                                    <p:cond delay="0"/>
                                  </p:stCondLst>
                                  <p:childTnLst>
                                    <p:set>
                                      <p:cBhvr>
                                        <p:cTn id="19" dur="1" fill="hold">
                                          <p:stCondLst>
                                            <p:cond delay="0"/>
                                          </p:stCondLst>
                                        </p:cTn>
                                        <p:tgtEl>
                                          <p:spTgt spid="465"/>
                                        </p:tgtEl>
                                        <p:attrNameLst>
                                          <p:attrName>style.visibility</p:attrName>
                                        </p:attrNameLst>
                                      </p:cBhvr>
                                      <p:to>
                                        <p:strVal val="visible"/>
                                      </p:to>
                                    </p:set>
                                    <p:animEffect transition="in" filter="fade">
                                      <p:cBhvr>
                                        <p:cTn id="20" dur="500"/>
                                        <p:tgtEl>
                                          <p:spTgt spid="46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70"/>
                                        </p:tgtEl>
                                        <p:attrNameLst>
                                          <p:attrName>style.visibility</p:attrName>
                                        </p:attrNameLst>
                                      </p:cBhvr>
                                      <p:to>
                                        <p:strVal val="visible"/>
                                      </p:to>
                                    </p:set>
                                    <p:animEffect transition="in" filter="fade">
                                      <p:cBhvr>
                                        <p:cTn id="25" dur="500"/>
                                        <p:tgtEl>
                                          <p:spTgt spid="470"/>
                                        </p:tgtEl>
                                      </p:cBhvr>
                                    </p:animEffect>
                                  </p:childTnLst>
                                </p:cTn>
                              </p:par>
                              <p:par>
                                <p:cTn id="26" presetID="10" presetClass="entr" presetSubtype="0" fill="hold" nodeType="withEffect">
                                  <p:stCondLst>
                                    <p:cond delay="0"/>
                                  </p:stCondLst>
                                  <p:childTnLst>
                                    <p:set>
                                      <p:cBhvr>
                                        <p:cTn id="27" dur="1" fill="hold">
                                          <p:stCondLst>
                                            <p:cond delay="0"/>
                                          </p:stCondLst>
                                        </p:cTn>
                                        <p:tgtEl>
                                          <p:spTgt spid="471"/>
                                        </p:tgtEl>
                                        <p:attrNameLst>
                                          <p:attrName>style.visibility</p:attrName>
                                        </p:attrNameLst>
                                      </p:cBhvr>
                                      <p:to>
                                        <p:strVal val="visible"/>
                                      </p:to>
                                    </p:set>
                                    <p:animEffect transition="in" filter="fade">
                                      <p:cBhvr>
                                        <p:cTn id="28" dur="500"/>
                                        <p:tgtEl>
                                          <p:spTgt spid="471"/>
                                        </p:tgtEl>
                                      </p:cBhvr>
                                    </p:animEffect>
                                  </p:childTnLst>
                                </p:cTn>
                              </p:par>
                              <p:par>
                                <p:cTn id="29" presetID="10" presetClass="entr" presetSubtype="0" fill="hold" nodeType="withEffect">
                                  <p:stCondLst>
                                    <p:cond delay="0"/>
                                  </p:stCondLst>
                                  <p:childTnLst>
                                    <p:set>
                                      <p:cBhvr>
                                        <p:cTn id="30" dur="1" fill="hold">
                                          <p:stCondLst>
                                            <p:cond delay="0"/>
                                          </p:stCondLst>
                                        </p:cTn>
                                        <p:tgtEl>
                                          <p:spTgt spid="472"/>
                                        </p:tgtEl>
                                        <p:attrNameLst>
                                          <p:attrName>style.visibility</p:attrName>
                                        </p:attrNameLst>
                                      </p:cBhvr>
                                      <p:to>
                                        <p:strVal val="visible"/>
                                      </p:to>
                                    </p:set>
                                    <p:animEffect transition="in" filter="fade">
                                      <p:cBhvr>
                                        <p:cTn id="31" dur="500"/>
                                        <p:tgtEl>
                                          <p:spTgt spid="472"/>
                                        </p:tgtEl>
                                      </p:cBhvr>
                                    </p:animEffect>
                                  </p:childTnLst>
                                </p:cTn>
                              </p:par>
                              <p:par>
                                <p:cTn id="32" presetID="10" presetClass="entr" presetSubtype="0" fill="hold" nodeType="withEffect">
                                  <p:stCondLst>
                                    <p:cond delay="0"/>
                                  </p:stCondLst>
                                  <p:childTnLst>
                                    <p:set>
                                      <p:cBhvr>
                                        <p:cTn id="33" dur="1" fill="hold">
                                          <p:stCondLst>
                                            <p:cond delay="0"/>
                                          </p:stCondLst>
                                        </p:cTn>
                                        <p:tgtEl>
                                          <p:spTgt spid="469"/>
                                        </p:tgtEl>
                                        <p:attrNameLst>
                                          <p:attrName>style.visibility</p:attrName>
                                        </p:attrNameLst>
                                      </p:cBhvr>
                                      <p:to>
                                        <p:strVal val="visible"/>
                                      </p:to>
                                    </p:set>
                                    <p:animEffect transition="in" filter="fade">
                                      <p:cBhvr>
                                        <p:cTn id="34"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7200" b="1" dirty="0" smtClean="0">
                <a:solidFill>
                  <a:srgbClr val="002060"/>
                </a:solidFill>
                <a:latin typeface="Bell MT" panose="02020503060305020303" pitchFamily="18" charset="0"/>
              </a:rPr>
              <a:t>Conclusion</a:t>
            </a:r>
            <a:endParaRPr lang="en-IN" sz="7200" b="1" dirty="0">
              <a:solidFill>
                <a:srgbClr val="002060"/>
              </a:solidFill>
              <a:latin typeface="Bell MT" panose="02020503060305020303" pitchFamily="18" charset="0"/>
            </a:endParaRPr>
          </a:p>
        </p:txBody>
      </p:sp>
      <p:sp>
        <p:nvSpPr>
          <p:cNvPr id="3" name="Text Placeholder 2"/>
          <p:cNvSpPr>
            <a:spLocks noGrp="1"/>
          </p:cNvSpPr>
          <p:nvPr>
            <p:ph type="body" idx="1"/>
          </p:nvPr>
        </p:nvSpPr>
        <p:spPr>
          <a:xfrm>
            <a:off x="838200" y="2011156"/>
            <a:ext cx="10515600" cy="3289714"/>
          </a:xfrm>
          <a:solidFill>
            <a:schemeClr val="accent3">
              <a:lumMod val="60000"/>
              <a:lumOff val="40000"/>
            </a:schemeClr>
          </a:solidFill>
        </p:spPr>
        <p:txBody>
          <a:bodyPr>
            <a:noAutofit/>
          </a:bodyPr>
          <a:lstStyle/>
          <a:p>
            <a:pPr marL="114300" indent="0">
              <a:buNone/>
            </a:pPr>
            <a:r>
              <a:rPr lang="en-US" sz="2400" dirty="0">
                <a:solidFill>
                  <a:srgbClr val="0D0D0D"/>
                </a:solidFill>
                <a:latin typeface="Comic Sans MS" panose="030F0702030302020204" pitchFamily="66" charset="0"/>
                <a:cs typeface="Times New Roman" panose="02020603050405020304" pitchFamily="18" charset="0"/>
              </a:rPr>
              <a:t>As we conclude Chapter 2, we've navigated the core elements of C# programming. </a:t>
            </a:r>
            <a:endParaRPr lang="en-US" sz="2400" dirty="0" smtClean="0">
              <a:solidFill>
                <a:srgbClr val="0D0D0D"/>
              </a:solidFill>
              <a:latin typeface="Comic Sans MS" panose="030F0702030302020204" pitchFamily="66" charset="0"/>
              <a:cs typeface="Times New Roman" panose="02020603050405020304" pitchFamily="18" charset="0"/>
            </a:endParaRPr>
          </a:p>
          <a:p>
            <a:pPr>
              <a:buFont typeface="Wingdings" panose="05000000000000000000" pitchFamily="2" charset="2"/>
              <a:buChar char="q"/>
            </a:pPr>
            <a:r>
              <a:rPr lang="en-US" sz="2400" dirty="0" smtClean="0">
                <a:solidFill>
                  <a:srgbClr val="0D0D0D"/>
                </a:solidFill>
                <a:latin typeface="Comic Sans MS" panose="030F0702030302020204" pitchFamily="66" charset="0"/>
                <a:cs typeface="Times New Roman" panose="02020603050405020304" pitchFamily="18" charset="0"/>
              </a:rPr>
              <a:t>Variables </a:t>
            </a:r>
            <a:r>
              <a:rPr lang="en-US" sz="2400" dirty="0">
                <a:solidFill>
                  <a:srgbClr val="0D0D0D"/>
                </a:solidFill>
                <a:latin typeface="Comic Sans MS" panose="030F0702030302020204" pitchFamily="66" charset="0"/>
                <a:cs typeface="Times New Roman" panose="02020603050405020304" pitchFamily="18" charset="0"/>
              </a:rPr>
              <a:t>serve as the data vessels, offering adaptability through types like </a:t>
            </a:r>
            <a:r>
              <a:rPr lang="en-US" sz="2400" dirty="0" err="1">
                <a:solidFill>
                  <a:srgbClr val="0D0D0D"/>
                </a:solidFill>
                <a:latin typeface="Comic Sans MS" panose="030F0702030302020204" pitchFamily="66" charset="0"/>
                <a:cs typeface="Times New Roman" panose="02020603050405020304" pitchFamily="18" charset="0"/>
              </a:rPr>
              <a:t>int</a:t>
            </a:r>
            <a:r>
              <a:rPr lang="en-US" sz="2400" dirty="0">
                <a:solidFill>
                  <a:srgbClr val="0D0D0D"/>
                </a:solidFill>
                <a:latin typeface="Comic Sans MS" panose="030F0702030302020204" pitchFamily="66" charset="0"/>
                <a:cs typeface="Times New Roman" panose="02020603050405020304" pitchFamily="18" charset="0"/>
              </a:rPr>
              <a:t>, char, and string. </a:t>
            </a:r>
            <a:endParaRPr lang="en-US" sz="2400" dirty="0" smtClean="0">
              <a:solidFill>
                <a:srgbClr val="0D0D0D"/>
              </a:solidFill>
              <a:latin typeface="Comic Sans MS" panose="030F0702030302020204" pitchFamily="66" charset="0"/>
              <a:cs typeface="Times New Roman" panose="02020603050405020304" pitchFamily="18" charset="0"/>
            </a:endParaRPr>
          </a:p>
          <a:p>
            <a:pPr>
              <a:buFont typeface="Wingdings" panose="05000000000000000000" pitchFamily="2" charset="2"/>
              <a:buChar char="q"/>
            </a:pPr>
            <a:r>
              <a:rPr lang="en-US" sz="2400" dirty="0" smtClean="0">
                <a:solidFill>
                  <a:srgbClr val="0D0D0D"/>
                </a:solidFill>
                <a:latin typeface="Comic Sans MS" panose="030F0702030302020204" pitchFamily="66" charset="0"/>
                <a:cs typeface="Times New Roman" panose="02020603050405020304" pitchFamily="18" charset="0"/>
              </a:rPr>
              <a:t>Control </a:t>
            </a:r>
            <a:r>
              <a:rPr lang="en-US" sz="2400" dirty="0">
                <a:solidFill>
                  <a:srgbClr val="0D0D0D"/>
                </a:solidFill>
                <a:latin typeface="Comic Sans MS" panose="030F0702030302020204" pitchFamily="66" charset="0"/>
                <a:cs typeface="Times New Roman" panose="02020603050405020304" pitchFamily="18" charset="0"/>
              </a:rPr>
              <a:t>statements, including conditionals like if and loops like for, shape program flow, making our code responsive. These fundamentals are the building blocks of effective C# programming.</a:t>
            </a:r>
            <a:endParaRPr lang="en-IN" sz="24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14342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42"/>
          <p:cNvSpPr txBox="1"/>
          <p:nvPr/>
        </p:nvSpPr>
        <p:spPr>
          <a:xfrm>
            <a:off x="0" y="0"/>
            <a:ext cx="12192000" cy="701611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42"/>
          <p:cNvSpPr txBox="1">
            <a:spLocks noGrp="1"/>
          </p:cNvSpPr>
          <p:nvPr>
            <p:ph type="title"/>
          </p:nvPr>
        </p:nvSpPr>
        <p:spPr>
          <a:xfrm>
            <a:off x="1792605" y="2089785"/>
            <a:ext cx="6042025" cy="2495550"/>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rgbClr val="012D86"/>
              </a:buClr>
              <a:buSzPct val="100000"/>
              <a:buFont typeface="Bell MT"/>
              <a:buNone/>
            </a:pPr>
            <a:r>
              <a:rPr lang="en-US" sz="9600" b="1" dirty="0">
                <a:solidFill>
                  <a:srgbClr val="012D86"/>
                </a:solidFill>
                <a:latin typeface="Bell MT"/>
                <a:ea typeface="Bell MT"/>
                <a:cs typeface="Bell MT"/>
                <a:sym typeface="Bell MT"/>
              </a:rPr>
              <a:t>Thank You</a:t>
            </a:r>
            <a:endParaRPr sz="9600" b="1" dirty="0">
              <a:solidFill>
                <a:srgbClr val="012D86"/>
              </a:solidFill>
              <a:latin typeface="Bell MT"/>
              <a:ea typeface="Bell MT"/>
              <a:cs typeface="Bell MT"/>
              <a:sym typeface="Bell MT"/>
            </a:endParaRPr>
          </a:p>
        </p:txBody>
      </p:sp>
      <p:pic>
        <p:nvPicPr>
          <p:cNvPr id="677" name="Google Shape;677;p42" descr="Aitrich-Logo-Transparent-BG-2048x671"/>
          <p:cNvPicPr preferRelativeResize="0"/>
          <p:nvPr/>
        </p:nvPicPr>
        <p:blipFill rotWithShape="1">
          <a:blip r:embed="rId3">
            <a:alphaModFix/>
          </a:blip>
          <a:srcRect/>
          <a:stretch/>
        </p:blipFill>
        <p:spPr>
          <a:xfrm>
            <a:off x="492125" y="6573520"/>
            <a:ext cx="1166495" cy="247650"/>
          </a:xfrm>
          <a:prstGeom prst="rect">
            <a:avLst/>
          </a:prstGeom>
          <a:noFill/>
          <a:ln>
            <a:noFill/>
          </a:ln>
        </p:spPr>
      </p:pic>
    </p:spTree>
    <p:extLst>
      <p:ext uri="{BB962C8B-B14F-4D97-AF65-F5344CB8AC3E}">
        <p14:creationId xmlns:p14="http://schemas.microsoft.com/office/powerpoint/2010/main" val="260533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2"/>
        <p:cNvGrpSpPr/>
        <p:nvPr/>
      </p:nvGrpSpPr>
      <p:grpSpPr>
        <a:xfrm>
          <a:off x="0" y="0"/>
          <a:ext cx="0" cy="0"/>
          <a:chOff x="0" y="0"/>
          <a:chExt cx="0" cy="0"/>
        </a:xfrm>
      </p:grpSpPr>
      <p:sp>
        <p:nvSpPr>
          <p:cNvPr id="313" name="Google Shape;313;p15"/>
          <p:cNvSpPr/>
          <p:nvPr/>
        </p:nvSpPr>
        <p:spPr>
          <a:xfrm>
            <a:off x="-1905"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4" name="Google Shape;314;p15"/>
          <p:cNvSpPr/>
          <p:nvPr/>
        </p:nvSpPr>
        <p:spPr>
          <a:xfrm>
            <a:off x="643475" y="625059"/>
            <a:ext cx="5452525" cy="5607882"/>
          </a:xfrm>
          <a:prstGeom prst="rect">
            <a:avLst/>
          </a:pr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5" name="Google Shape;315;p15"/>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6" name="Google Shape;316;p15"/>
          <p:cNvSpPr/>
          <p:nvPr/>
        </p:nvSpPr>
        <p:spPr>
          <a:xfrm>
            <a:off x="0" y="499745"/>
            <a:ext cx="4623435" cy="1704340"/>
          </a:xfrm>
          <a:prstGeom prst="ellipse">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dirty="0">
                <a:solidFill>
                  <a:srgbClr val="002060"/>
                </a:solidFill>
                <a:latin typeface="Bell MT"/>
                <a:ea typeface="Bell MT"/>
                <a:cs typeface="Bell MT"/>
                <a:sym typeface="Bell MT"/>
              </a:rPr>
              <a:t>Variables</a:t>
            </a:r>
            <a:endParaRPr sz="4000" b="1" dirty="0">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dirty="0">
              <a:solidFill>
                <a:srgbClr val="002060"/>
              </a:solidFill>
              <a:latin typeface="Bell MT"/>
              <a:ea typeface="Bell MT"/>
              <a:cs typeface="Bell MT"/>
              <a:sym typeface="Bell MT"/>
            </a:endParaRPr>
          </a:p>
        </p:txBody>
      </p:sp>
      <p:sp>
        <p:nvSpPr>
          <p:cNvPr id="317" name="Google Shape;317;p15"/>
          <p:cNvSpPr/>
          <p:nvPr/>
        </p:nvSpPr>
        <p:spPr>
          <a:xfrm>
            <a:off x="990600" y="1776095"/>
            <a:ext cx="6647815" cy="398399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514350" marR="0" lvl="0" indent="-355600" algn="l" rtl="0">
              <a:lnSpc>
                <a:spcPct val="100000"/>
              </a:lnSpc>
              <a:spcBef>
                <a:spcPts val="0"/>
              </a:spcBef>
              <a:spcAft>
                <a:spcPts val="0"/>
              </a:spcAft>
              <a:buClr>
                <a:schemeClr val="lt1"/>
              </a:buClr>
              <a:buSzPts val="1600"/>
              <a:buFont typeface="Noto Sans Symbols"/>
              <a:buNone/>
            </a:pPr>
            <a:endParaRPr sz="1600" dirty="0" smtClean="0">
              <a:solidFill>
                <a:schemeClr val="lt1"/>
              </a:solidFill>
              <a:latin typeface="Comic Sans MS"/>
              <a:ea typeface="Comic Sans MS"/>
              <a:cs typeface="Comic Sans MS"/>
              <a:sym typeface="Comic Sans MS"/>
            </a:endParaRPr>
          </a:p>
          <a:p>
            <a:pPr marL="514350" marR="0" lvl="0" indent="-457200" algn="l" rtl="0">
              <a:lnSpc>
                <a:spcPct val="100000"/>
              </a:lnSpc>
              <a:spcBef>
                <a:spcPts val="0"/>
              </a:spcBef>
              <a:spcAft>
                <a:spcPts val="0"/>
              </a:spcAft>
              <a:buClr>
                <a:schemeClr val="lt1"/>
              </a:buClr>
              <a:buSzPts val="1600"/>
              <a:buFont typeface="Noto Sans Symbols"/>
              <a:buChar char="❑"/>
            </a:pPr>
            <a:r>
              <a:rPr lang="en-US" sz="1600" dirty="0" smtClean="0">
                <a:solidFill>
                  <a:schemeClr val="lt1"/>
                </a:solidFill>
                <a:latin typeface="Comic Sans MS"/>
                <a:ea typeface="Comic Sans MS"/>
                <a:cs typeface="Comic Sans MS"/>
                <a:sym typeface="Comic Sans MS"/>
              </a:rPr>
              <a:t>"Variables" are simply storage locations for data. </a:t>
            </a:r>
            <a:endParaRPr sz="1600" dirty="0" smtClean="0">
              <a:solidFill>
                <a:schemeClr val="lt1"/>
              </a:solidFill>
              <a:latin typeface="Comic Sans MS"/>
              <a:ea typeface="Comic Sans MS"/>
              <a:cs typeface="Comic Sans MS"/>
              <a:sym typeface="Comic Sans MS"/>
            </a:endParaRPr>
          </a:p>
          <a:p>
            <a:pPr marL="514350" marR="0" lvl="0" indent="-355600" algn="l" rtl="0">
              <a:lnSpc>
                <a:spcPct val="100000"/>
              </a:lnSpc>
              <a:spcBef>
                <a:spcPts val="0"/>
              </a:spcBef>
              <a:spcAft>
                <a:spcPts val="0"/>
              </a:spcAft>
              <a:buClr>
                <a:schemeClr val="lt1"/>
              </a:buClr>
              <a:buSzPts val="1600"/>
              <a:buFont typeface="Noto Sans Symbols"/>
              <a:buNone/>
            </a:pPr>
            <a:endParaRPr sz="1600" dirty="0" smtClean="0">
              <a:solidFill>
                <a:schemeClr val="lt1"/>
              </a:solidFill>
              <a:latin typeface="Comic Sans MS"/>
              <a:ea typeface="Comic Sans MS"/>
              <a:cs typeface="Comic Sans MS"/>
              <a:sym typeface="Comic Sans MS"/>
            </a:endParaRPr>
          </a:p>
          <a:p>
            <a:pPr marL="514350" marR="0" lvl="0" indent="-457200" algn="l" rtl="0">
              <a:lnSpc>
                <a:spcPct val="100000"/>
              </a:lnSpc>
              <a:spcBef>
                <a:spcPts val="0"/>
              </a:spcBef>
              <a:spcAft>
                <a:spcPts val="0"/>
              </a:spcAft>
              <a:buClr>
                <a:schemeClr val="lt1"/>
              </a:buClr>
              <a:buSzPts val="1600"/>
              <a:buFont typeface="Noto Sans Symbols"/>
              <a:buChar char="❑"/>
            </a:pPr>
            <a:r>
              <a:rPr lang="en-US" sz="1600" dirty="0" smtClean="0">
                <a:solidFill>
                  <a:schemeClr val="lt1"/>
                </a:solidFill>
                <a:latin typeface="Comic Sans MS"/>
                <a:ea typeface="Comic Sans MS"/>
                <a:cs typeface="Comic Sans MS"/>
                <a:sym typeface="Comic Sans MS"/>
              </a:rPr>
              <a:t>You can place data into them and retrieve their contents as part of a C# expression. </a:t>
            </a:r>
            <a:endParaRPr sz="1600" dirty="0" smtClean="0">
              <a:solidFill>
                <a:schemeClr val="lt1"/>
              </a:solidFill>
              <a:latin typeface="Comic Sans MS"/>
              <a:ea typeface="Comic Sans MS"/>
              <a:cs typeface="Comic Sans MS"/>
              <a:sym typeface="Comic Sans MS"/>
            </a:endParaRPr>
          </a:p>
          <a:p>
            <a:pPr marL="514350" marR="0" lvl="0" indent="-355600" algn="l" rtl="0">
              <a:lnSpc>
                <a:spcPct val="100000"/>
              </a:lnSpc>
              <a:spcBef>
                <a:spcPts val="0"/>
              </a:spcBef>
              <a:spcAft>
                <a:spcPts val="0"/>
              </a:spcAft>
              <a:buClr>
                <a:schemeClr val="lt1"/>
              </a:buClr>
              <a:buSzPts val="1600"/>
              <a:buFont typeface="Noto Sans Symbols"/>
              <a:buNone/>
            </a:pPr>
            <a:endParaRPr sz="1600" dirty="0" smtClean="0">
              <a:solidFill>
                <a:schemeClr val="lt1"/>
              </a:solidFill>
              <a:latin typeface="Comic Sans MS"/>
              <a:ea typeface="Comic Sans MS"/>
              <a:cs typeface="Comic Sans MS"/>
              <a:sym typeface="Comic Sans MS"/>
            </a:endParaRPr>
          </a:p>
          <a:p>
            <a:pPr marL="514350" marR="0" lvl="0" indent="-457200" algn="l" rtl="0">
              <a:lnSpc>
                <a:spcPct val="100000"/>
              </a:lnSpc>
              <a:spcBef>
                <a:spcPts val="0"/>
              </a:spcBef>
              <a:spcAft>
                <a:spcPts val="0"/>
              </a:spcAft>
              <a:buClr>
                <a:schemeClr val="lt1"/>
              </a:buClr>
              <a:buSzPts val="1600"/>
              <a:buFont typeface="Noto Sans Symbols"/>
              <a:buChar char="❑"/>
            </a:pPr>
            <a:r>
              <a:rPr lang="en-US" sz="1600" dirty="0" smtClean="0">
                <a:solidFill>
                  <a:schemeClr val="lt1"/>
                </a:solidFill>
                <a:latin typeface="Comic Sans MS"/>
                <a:ea typeface="Comic Sans MS"/>
                <a:cs typeface="Comic Sans MS"/>
                <a:sym typeface="Comic Sans MS"/>
              </a:rPr>
              <a:t>The interpretation of the data in a variable is controlled through "Types".</a:t>
            </a:r>
            <a:endParaRPr sz="1600" dirty="0" smtClean="0">
              <a:solidFill>
                <a:schemeClr val="lt1"/>
              </a:solidFill>
              <a:latin typeface="Comic Sans MS"/>
              <a:ea typeface="Comic Sans MS"/>
              <a:cs typeface="Comic Sans MS"/>
              <a:sym typeface="Comic Sans MS"/>
            </a:endParaRPr>
          </a:p>
          <a:p>
            <a:pPr marL="514350" marR="0" lvl="0" indent="-355600" algn="l" rtl="0">
              <a:lnSpc>
                <a:spcPct val="100000"/>
              </a:lnSpc>
              <a:spcBef>
                <a:spcPts val="0"/>
              </a:spcBef>
              <a:spcAft>
                <a:spcPts val="0"/>
              </a:spcAft>
              <a:buClr>
                <a:schemeClr val="lt1"/>
              </a:buClr>
              <a:buSzPts val="1600"/>
              <a:buFont typeface="Noto Sans Symbols"/>
              <a:buNone/>
            </a:pPr>
            <a:endParaRPr sz="1600" dirty="0" smtClean="0">
              <a:solidFill>
                <a:schemeClr val="lt1"/>
              </a:solidFill>
              <a:latin typeface="Comic Sans MS"/>
              <a:ea typeface="Comic Sans MS"/>
              <a:cs typeface="Comic Sans MS"/>
              <a:sym typeface="Comic Sans MS"/>
            </a:endParaRPr>
          </a:p>
          <a:p>
            <a:pPr marL="514350" marR="0" lvl="0" indent="-457200" algn="l" rtl="0">
              <a:lnSpc>
                <a:spcPct val="100000"/>
              </a:lnSpc>
              <a:spcBef>
                <a:spcPts val="0"/>
              </a:spcBef>
              <a:spcAft>
                <a:spcPts val="0"/>
              </a:spcAft>
              <a:buClr>
                <a:schemeClr val="lt1"/>
              </a:buClr>
              <a:buSzPts val="1600"/>
              <a:buFont typeface="Noto Sans Symbols"/>
              <a:buChar char="❑"/>
            </a:pPr>
            <a:r>
              <a:rPr lang="en-US" sz="1600" dirty="0" smtClean="0">
                <a:solidFill>
                  <a:schemeClr val="lt1"/>
                </a:solidFill>
                <a:latin typeface="Comic Sans MS"/>
                <a:ea typeface="Comic Sans MS"/>
                <a:cs typeface="Comic Sans MS"/>
                <a:sym typeface="Comic Sans MS"/>
              </a:rPr>
              <a:t>In C#, you declare a variable in this format:</a:t>
            </a:r>
            <a:endParaRPr sz="1600" dirty="0" smtClean="0">
              <a:solidFill>
                <a:schemeClr val="lt1"/>
              </a:solidFill>
              <a:latin typeface="Comic Sans MS"/>
              <a:ea typeface="Comic Sans MS"/>
              <a:cs typeface="Comic Sans MS"/>
              <a:sym typeface="Comic Sans MS"/>
            </a:endParaRPr>
          </a:p>
          <a:p>
            <a:pPr marL="514350" marR="0" lvl="0" indent="-457200" algn="l" rtl="0">
              <a:lnSpc>
                <a:spcPct val="100000"/>
              </a:lnSpc>
              <a:spcBef>
                <a:spcPts val="0"/>
              </a:spcBef>
              <a:spcAft>
                <a:spcPts val="0"/>
              </a:spcAft>
              <a:buClr>
                <a:schemeClr val="lt1"/>
              </a:buClr>
              <a:buSzPts val="1600"/>
              <a:buFont typeface="Noto Sans Symbols"/>
              <a:buChar char="❑"/>
            </a:pPr>
            <a:r>
              <a:rPr lang="en-US" sz="1600" dirty="0" smtClean="0">
                <a:solidFill>
                  <a:schemeClr val="lt1"/>
                </a:solidFill>
                <a:latin typeface="Comic Sans MS"/>
                <a:ea typeface="Comic Sans MS"/>
                <a:cs typeface="Comic Sans MS"/>
                <a:sym typeface="Comic Sans MS"/>
              </a:rPr>
              <a:t>[modifiers] datatype identifier;</a:t>
            </a:r>
            <a:endParaRPr sz="1600" dirty="0" smtClean="0">
              <a:solidFill>
                <a:schemeClr val="lt1"/>
              </a:solidFill>
              <a:latin typeface="Comic Sans MS"/>
              <a:ea typeface="Comic Sans MS"/>
              <a:cs typeface="Comic Sans MS"/>
              <a:sym typeface="Comic Sans MS"/>
            </a:endParaRPr>
          </a:p>
          <a:p>
            <a:pPr marL="57150" marR="0" lvl="0" indent="44450" algn="l" rtl="0">
              <a:lnSpc>
                <a:spcPct val="100000"/>
              </a:lnSpc>
              <a:spcBef>
                <a:spcPts val="0"/>
              </a:spcBef>
              <a:spcAft>
                <a:spcPts val="0"/>
              </a:spcAft>
              <a:buClr>
                <a:schemeClr val="lt1"/>
              </a:buClr>
              <a:buSzPts val="1600"/>
              <a:buFont typeface="Arial"/>
              <a:buNone/>
            </a:pPr>
            <a:endParaRPr sz="1600" dirty="0" smtClean="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sz="1600" dirty="0" smtClean="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r>
              <a:rPr lang="en-US" sz="1600" dirty="0" smtClean="0">
                <a:solidFill>
                  <a:schemeClr val="lt1"/>
                </a:solidFill>
                <a:latin typeface="Comic Sans MS"/>
                <a:ea typeface="Comic Sans MS"/>
                <a:cs typeface="Comic Sans MS"/>
                <a:sym typeface="Comic Sans MS"/>
              </a:rPr>
              <a:t>   public static string role = admin;</a:t>
            </a:r>
            <a:endParaRPr sz="1600" dirty="0" smtClean="0">
              <a:solidFill>
                <a:schemeClr val="lt1"/>
              </a:solidFill>
              <a:latin typeface="Comic Sans MS"/>
              <a:ea typeface="Comic Sans MS"/>
              <a:cs typeface="Comic Sans MS"/>
              <a:sym typeface="Comic Sans MS"/>
            </a:endParaRPr>
          </a:p>
          <a:p>
            <a:pPr marL="0" marR="0" lvl="0" indent="101600" algn="l" rtl="0">
              <a:lnSpc>
                <a:spcPct val="10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p:txBody>
      </p:sp>
      <p:pic>
        <p:nvPicPr>
          <p:cNvPr id="318" name="Google Shape;318;p15" descr="3907915"/>
          <p:cNvPicPr preferRelativeResize="0"/>
          <p:nvPr/>
        </p:nvPicPr>
        <p:blipFill rotWithShape="1">
          <a:blip r:embed="rId3">
            <a:alphaModFix/>
          </a:blip>
          <a:srcRect/>
          <a:stretch/>
        </p:blipFill>
        <p:spPr>
          <a:xfrm>
            <a:off x="7833995" y="1541780"/>
            <a:ext cx="3906520" cy="4351655"/>
          </a:xfrm>
          <a:prstGeom prst="rect">
            <a:avLst/>
          </a:prstGeom>
          <a:noFill/>
          <a:ln>
            <a:noFill/>
          </a:ln>
        </p:spPr>
      </p:pic>
      <p:pic>
        <p:nvPicPr>
          <p:cNvPr id="319" name="Google Shape;319;p15"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
                                        </p:tgtEl>
                                        <p:attrNameLst>
                                          <p:attrName>style.visibility</p:attrName>
                                        </p:attrNameLst>
                                      </p:cBhvr>
                                      <p:to>
                                        <p:strVal val="visible"/>
                                      </p:to>
                                    </p:set>
                                    <p:animEffect transition="in" filter="fade">
                                      <p:cBhvr>
                                        <p:cTn id="7" dur="500"/>
                                        <p:tgtEl>
                                          <p:spTgt spid="316"/>
                                        </p:tgtEl>
                                      </p:cBhvr>
                                    </p:animEffect>
                                  </p:childTnLst>
                                </p:cTn>
                              </p:par>
                              <p:par>
                                <p:cTn id="8" presetID="10" presetClass="entr" presetSubtype="0" fill="hold" nodeType="withEffect">
                                  <p:stCondLst>
                                    <p:cond delay="0"/>
                                  </p:stCondLst>
                                  <p:childTnLst>
                                    <p:set>
                                      <p:cBhvr>
                                        <p:cTn id="9" dur="1" fill="hold">
                                          <p:stCondLst>
                                            <p:cond delay="0"/>
                                          </p:stCondLst>
                                        </p:cTn>
                                        <p:tgtEl>
                                          <p:spTgt spid="318"/>
                                        </p:tgtEl>
                                        <p:attrNameLst>
                                          <p:attrName>style.visibility</p:attrName>
                                        </p:attrNameLst>
                                      </p:cBhvr>
                                      <p:to>
                                        <p:strVal val="visible"/>
                                      </p:to>
                                    </p:set>
                                    <p:animEffect transition="in" filter="fade">
                                      <p:cBhvr>
                                        <p:cTn id="10" dur="500"/>
                                        <p:tgtEl>
                                          <p:spTgt spid="3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7"/>
                                        </p:tgtEl>
                                        <p:attrNameLst>
                                          <p:attrName>style.visibility</p:attrName>
                                        </p:attrNameLst>
                                      </p:cBhvr>
                                      <p:to>
                                        <p:strVal val="visible"/>
                                      </p:to>
                                    </p:set>
                                    <p:animEffect transition="in" filter="fade">
                                      <p:cBhvr>
                                        <p:cTn id="15" dur="10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3"/>
        <p:cNvGrpSpPr/>
        <p:nvPr/>
      </p:nvGrpSpPr>
      <p:grpSpPr>
        <a:xfrm>
          <a:off x="0" y="0"/>
          <a:ext cx="0" cy="0"/>
          <a:chOff x="0" y="0"/>
          <a:chExt cx="0" cy="0"/>
        </a:xfrm>
      </p:grpSpPr>
      <p:sp>
        <p:nvSpPr>
          <p:cNvPr id="324" name="Google Shape;324;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5" name="Google Shape;325;p16"/>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6" name="Google Shape;326;p16"/>
          <p:cNvSpPr txBox="1"/>
          <p:nvPr/>
        </p:nvSpPr>
        <p:spPr>
          <a:xfrm>
            <a:off x="641985" y="623570"/>
            <a:ext cx="8074660" cy="103060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Control Flow Statements</a:t>
            </a:r>
            <a:endParaRPr sz="4000" b="1">
              <a:solidFill>
                <a:srgbClr val="002060"/>
              </a:solidFill>
              <a:latin typeface="Bell MT"/>
              <a:ea typeface="Bell MT"/>
              <a:cs typeface="Bell MT"/>
              <a:sym typeface="Bell MT"/>
            </a:endParaRPr>
          </a:p>
        </p:txBody>
      </p:sp>
      <p:sp>
        <p:nvSpPr>
          <p:cNvPr id="327" name="Google Shape;327;p16"/>
          <p:cNvSpPr txBox="1"/>
          <p:nvPr/>
        </p:nvSpPr>
        <p:spPr>
          <a:xfrm>
            <a:off x="1395730" y="2959309"/>
            <a:ext cx="9397531" cy="2800395"/>
          </a:xfrm>
          <a:prstGeom prst="rect">
            <a:avLst/>
          </a:prstGeom>
          <a:noFill/>
          <a:ln>
            <a:noFill/>
          </a:ln>
        </p:spPr>
        <p:txBody>
          <a:bodyPr spcFirstLastPara="1" wrap="square" lIns="91425" tIns="45700" rIns="91425" bIns="45700" anchor="t" anchorCtr="0">
            <a:normAutofit/>
          </a:bodyPr>
          <a:lstStyle/>
          <a:p>
            <a:pPr marL="0" marR="0" lvl="0" indent="127000" algn="l" rtl="0">
              <a:lnSpc>
                <a:spcPct val="90000"/>
              </a:lnSpc>
              <a:spcBef>
                <a:spcPts val="0"/>
              </a:spcBef>
              <a:spcAft>
                <a:spcPts val="0"/>
              </a:spcAft>
              <a:buClr>
                <a:schemeClr val="lt1"/>
              </a:buClr>
              <a:buSzPts val="2000"/>
              <a:buFont typeface="Arial"/>
              <a:buNone/>
            </a:pPr>
            <a:endParaRPr sz="2000">
              <a:solidFill>
                <a:schemeClr val="lt1"/>
              </a:solidFill>
              <a:latin typeface="Calibri"/>
              <a:ea typeface="Calibri"/>
              <a:cs typeface="Calibri"/>
              <a:sym typeface="Calibri"/>
            </a:endParaRPr>
          </a:p>
        </p:txBody>
      </p:sp>
      <p:sp>
        <p:nvSpPr>
          <p:cNvPr id="328" name="Google Shape;328;p16"/>
          <p:cNvSpPr/>
          <p:nvPr/>
        </p:nvSpPr>
        <p:spPr>
          <a:xfrm>
            <a:off x="990600" y="1776095"/>
            <a:ext cx="6369685" cy="378460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241300" algn="l" rtl="0">
              <a:lnSpc>
                <a:spcPct val="90000"/>
              </a:lnSpc>
              <a:spcBef>
                <a:spcPts val="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342900" marR="0" lvl="0" indent="-342900" algn="l" rtl="0">
              <a:lnSpc>
                <a:spcPct val="90000"/>
              </a:lnSpc>
              <a:spcBef>
                <a:spcPts val="60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Control flow and program logic are of the most important parts of a programming language.</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Clr>
                <a:schemeClr val="lt1"/>
              </a:buClr>
              <a:buSzPts val="1600"/>
              <a:buFont typeface="Noto Sans Symbols"/>
              <a:buNone/>
            </a:pPr>
            <a:endParaRPr sz="1600" dirty="0">
              <a:solidFill>
                <a:schemeClr val="lt1"/>
              </a:solidFill>
              <a:latin typeface="Comic Sans MS"/>
              <a:ea typeface="Comic Sans MS"/>
              <a:cs typeface="Comic Sans MS"/>
              <a:sym typeface="Comic Sans MS"/>
            </a:endParaRPr>
          </a:p>
          <a:p>
            <a:pPr marL="342900" marR="0" lvl="0" indent="-342900" algn="l" rtl="0">
              <a:lnSpc>
                <a:spcPct val="90000"/>
              </a:lnSpc>
              <a:spcBef>
                <a:spcPts val="600"/>
              </a:spcBef>
              <a:spcAft>
                <a:spcPts val="0"/>
              </a:spcAft>
              <a:buClr>
                <a:schemeClr val="lt1"/>
              </a:buClr>
              <a:buSzPts val="1600"/>
              <a:buFont typeface="Noto Sans Symbols"/>
              <a:buChar char="❑"/>
            </a:pPr>
            <a:r>
              <a:rPr lang="en-US" sz="1600" dirty="0">
                <a:solidFill>
                  <a:schemeClr val="lt1"/>
                </a:solidFill>
                <a:latin typeface="Comic Sans MS"/>
                <a:ea typeface="Comic Sans MS"/>
                <a:cs typeface="Comic Sans MS"/>
                <a:sym typeface="Comic Sans MS"/>
              </a:rPr>
              <a:t>Selection statements select one of a number of possible statements for execution based on the value of some expression.</a:t>
            </a:r>
            <a:endParaRPr sz="1600" dirty="0">
              <a:solidFill>
                <a:schemeClr val="lt1"/>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1085850" marR="0" lvl="0" indent="-228600" algn="l" rtl="0">
              <a:lnSpc>
                <a:spcPct val="9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The if statement</a:t>
            </a:r>
            <a:endParaRPr sz="1600" dirty="0">
              <a:solidFill>
                <a:schemeClr val="lt1"/>
              </a:solidFill>
              <a:latin typeface="Comic Sans MS"/>
              <a:ea typeface="Comic Sans MS"/>
              <a:cs typeface="Comic Sans MS"/>
              <a:sym typeface="Comic Sans MS"/>
            </a:endParaRPr>
          </a:p>
          <a:p>
            <a:pPr marL="1085850" marR="0" lvl="0" indent="-228600" algn="l" rtl="0">
              <a:lnSpc>
                <a:spcPct val="9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The if-else Statement</a:t>
            </a:r>
            <a:endParaRPr sz="1600" dirty="0">
              <a:solidFill>
                <a:schemeClr val="lt1"/>
              </a:solidFill>
              <a:latin typeface="Comic Sans MS"/>
              <a:ea typeface="Comic Sans MS"/>
              <a:cs typeface="Comic Sans MS"/>
              <a:sym typeface="Comic Sans MS"/>
            </a:endParaRPr>
          </a:p>
          <a:p>
            <a:pPr marL="1085850" marR="0" lvl="0" indent="-228600" algn="l" rtl="0">
              <a:lnSpc>
                <a:spcPct val="9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The if-else </a:t>
            </a:r>
            <a:r>
              <a:rPr lang="en-US" sz="1600" dirty="0" err="1">
                <a:solidFill>
                  <a:schemeClr val="lt1"/>
                </a:solidFill>
                <a:latin typeface="Comic Sans MS"/>
                <a:ea typeface="Comic Sans MS"/>
                <a:cs typeface="Comic Sans MS"/>
                <a:sym typeface="Comic Sans MS"/>
              </a:rPr>
              <a:t>if-else</a:t>
            </a:r>
            <a:r>
              <a:rPr lang="en-US" sz="1600" dirty="0">
                <a:solidFill>
                  <a:schemeClr val="lt1"/>
                </a:solidFill>
                <a:latin typeface="Comic Sans MS"/>
                <a:ea typeface="Comic Sans MS"/>
                <a:cs typeface="Comic Sans MS"/>
                <a:sym typeface="Comic Sans MS"/>
              </a:rPr>
              <a:t> Statement</a:t>
            </a:r>
            <a:endParaRPr sz="1600" dirty="0">
              <a:solidFill>
                <a:schemeClr val="lt1"/>
              </a:solidFill>
              <a:latin typeface="Comic Sans MS"/>
              <a:ea typeface="Comic Sans MS"/>
              <a:cs typeface="Comic Sans MS"/>
              <a:sym typeface="Comic Sans MS"/>
            </a:endParaRPr>
          </a:p>
          <a:p>
            <a:pPr marL="1085850" marR="0" lvl="0" indent="-228600" algn="l" rtl="0">
              <a:lnSpc>
                <a:spcPct val="9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The Nested if-else Statement</a:t>
            </a:r>
            <a:endParaRPr sz="1600" dirty="0">
              <a:solidFill>
                <a:schemeClr val="lt1"/>
              </a:solidFill>
              <a:latin typeface="Comic Sans MS"/>
              <a:ea typeface="Comic Sans MS"/>
              <a:cs typeface="Comic Sans MS"/>
              <a:sym typeface="Comic Sans MS"/>
            </a:endParaRPr>
          </a:p>
          <a:p>
            <a:pPr marL="1085850" marR="0" lvl="0" indent="-228600" algn="l" rtl="0">
              <a:lnSpc>
                <a:spcPct val="9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The switch statement</a:t>
            </a:r>
            <a:endParaRPr sz="1600" dirty="0">
              <a:solidFill>
                <a:schemeClr val="lt1"/>
              </a:solidFill>
              <a:latin typeface="Comic Sans MS"/>
              <a:ea typeface="Comic Sans MS"/>
              <a:cs typeface="Comic Sans MS"/>
              <a:sym typeface="Comic Sans MS"/>
            </a:endParaRPr>
          </a:p>
          <a:p>
            <a:pPr marL="0" marR="0" lvl="0" indent="0" algn="l" rtl="0">
              <a:lnSpc>
                <a:spcPct val="9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p:txBody>
      </p:sp>
      <p:pic>
        <p:nvPicPr>
          <p:cNvPr id="329" name="Google Shape;329;p16" descr="705"/>
          <p:cNvPicPr preferRelativeResize="0"/>
          <p:nvPr/>
        </p:nvPicPr>
        <p:blipFill rotWithShape="1">
          <a:blip r:embed="rId3">
            <a:alphaModFix/>
          </a:blip>
          <a:srcRect/>
          <a:stretch/>
        </p:blipFill>
        <p:spPr>
          <a:xfrm>
            <a:off x="8914765" y="1576705"/>
            <a:ext cx="3150235" cy="4654550"/>
          </a:xfrm>
          <a:prstGeom prst="rect">
            <a:avLst/>
          </a:prstGeom>
          <a:noFill/>
          <a:ln>
            <a:noFill/>
          </a:ln>
        </p:spPr>
      </p:pic>
      <p:pic>
        <p:nvPicPr>
          <p:cNvPr id="330" name="Google Shape;330;p16"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8"/>
                                        </p:tgtEl>
                                        <p:attrNameLst>
                                          <p:attrName>style.visibility</p:attrName>
                                        </p:attrNameLst>
                                      </p:cBhvr>
                                      <p:to>
                                        <p:strVal val="visible"/>
                                      </p:to>
                                    </p:set>
                                    <p:animEffect transition="in" filter="fade">
                                      <p:cBhvr>
                                        <p:cTn id="15"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4"/>
        <p:cNvGrpSpPr/>
        <p:nvPr/>
      </p:nvGrpSpPr>
      <p:grpSpPr>
        <a:xfrm>
          <a:off x="0" y="0"/>
          <a:ext cx="0" cy="0"/>
          <a:chOff x="0" y="0"/>
          <a:chExt cx="0" cy="0"/>
        </a:xfrm>
      </p:grpSpPr>
      <p:sp>
        <p:nvSpPr>
          <p:cNvPr id="335" name="Google Shape;335;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6" name="Google Shape;336;p17"/>
          <p:cNvSpPr/>
          <p:nvPr/>
        </p:nvSpPr>
        <p:spPr>
          <a:xfrm>
            <a:off x="7544662" y="323519"/>
            <a:ext cx="4323899" cy="6212748"/>
          </a:xfrm>
          <a:custGeom>
            <a:avLst/>
            <a:gdLst/>
            <a:ahLst/>
            <a:cxnLst/>
            <a:rect l="l" t="t" r="r" b="b"/>
            <a:pathLst>
              <a:path w="4323899" h="6212748" extrusionOk="0">
                <a:moveTo>
                  <a:pt x="0" y="0"/>
                </a:moveTo>
                <a:lnTo>
                  <a:pt x="742501" y="0"/>
                </a:lnTo>
                <a:lnTo>
                  <a:pt x="4323899" y="0"/>
                </a:lnTo>
                <a:lnTo>
                  <a:pt x="4323899" y="2864954"/>
                </a:lnTo>
                <a:lnTo>
                  <a:pt x="880454" y="6212748"/>
                </a:lnTo>
                <a:lnTo>
                  <a:pt x="0" y="6212748"/>
                </a:lnTo>
                <a:lnTo>
                  <a:pt x="0" y="6210962"/>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7" name="Google Shape;337;p17"/>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8" name="Google Shape;338;p17"/>
          <p:cNvSpPr txBox="1"/>
          <p:nvPr/>
        </p:nvSpPr>
        <p:spPr>
          <a:xfrm>
            <a:off x="641985" y="235585"/>
            <a:ext cx="3569970" cy="15068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If Statement</a:t>
            </a:r>
            <a:endParaRPr sz="4000" b="1">
              <a:solidFill>
                <a:srgbClr val="002060"/>
              </a:solidFill>
              <a:latin typeface="Bell MT"/>
              <a:ea typeface="Bell MT"/>
              <a:cs typeface="Bell MT"/>
              <a:sym typeface="Bell MT"/>
            </a:endParaRPr>
          </a:p>
        </p:txBody>
      </p:sp>
      <p:pic>
        <p:nvPicPr>
          <p:cNvPr id="339" name="Google Shape;339;p17" descr="Aitrich-Logo-Transparent-BG-2048x671"/>
          <p:cNvPicPr preferRelativeResize="0"/>
          <p:nvPr/>
        </p:nvPicPr>
        <p:blipFill rotWithShape="1">
          <a:blip r:embed="rId3">
            <a:alphaModFix/>
          </a:blip>
          <a:srcRect/>
          <a:stretch/>
        </p:blipFill>
        <p:spPr>
          <a:xfrm>
            <a:off x="365125" y="6446520"/>
            <a:ext cx="1166495" cy="247650"/>
          </a:xfrm>
          <a:prstGeom prst="rect">
            <a:avLst/>
          </a:prstGeom>
          <a:noFill/>
          <a:ln>
            <a:noFill/>
          </a:ln>
        </p:spPr>
      </p:pic>
      <p:pic>
        <p:nvPicPr>
          <p:cNvPr id="340" name="Google Shape;340;p17" descr="91374-removebg-preview"/>
          <p:cNvPicPr preferRelativeResize="0"/>
          <p:nvPr/>
        </p:nvPicPr>
        <p:blipFill rotWithShape="1">
          <a:blip r:embed="rId4">
            <a:alphaModFix/>
          </a:blip>
          <a:srcRect/>
          <a:stretch/>
        </p:blipFill>
        <p:spPr>
          <a:xfrm>
            <a:off x="6418580" y="2318385"/>
            <a:ext cx="5128260" cy="4092575"/>
          </a:xfrm>
          <a:prstGeom prst="rect">
            <a:avLst/>
          </a:prstGeom>
          <a:noFill/>
          <a:ln>
            <a:noFill/>
          </a:ln>
        </p:spPr>
      </p:pic>
      <p:sp>
        <p:nvSpPr>
          <p:cNvPr id="341" name="Google Shape;341;p17"/>
          <p:cNvSpPr txBox="1"/>
          <p:nvPr/>
        </p:nvSpPr>
        <p:spPr>
          <a:xfrm>
            <a:off x="7526655" y="3552190"/>
            <a:ext cx="2912110" cy="1322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12D86"/>
                </a:solidFill>
                <a:latin typeface="Arial"/>
                <a:ea typeface="Arial"/>
                <a:cs typeface="Arial"/>
                <a:sym typeface="Arial"/>
              </a:rPr>
              <a:t>if (role==admin) </a:t>
            </a:r>
            <a:endParaRPr sz="1600" dirty="0">
              <a:solidFill>
                <a:srgbClr val="012D86"/>
              </a:solidFill>
              <a:latin typeface="Arial"/>
              <a:ea typeface="Arial"/>
              <a:cs typeface="Arial"/>
              <a:sym typeface="Arial"/>
            </a:endParaRPr>
          </a:p>
          <a:p>
            <a:pPr marL="0" marR="0" lvl="0" indent="0" algn="l" rtl="0">
              <a:spcBef>
                <a:spcPts val="0"/>
              </a:spcBef>
              <a:spcAft>
                <a:spcPts val="0"/>
              </a:spcAft>
              <a:buNone/>
            </a:pPr>
            <a:r>
              <a:rPr lang="en-US" sz="1600" dirty="0">
                <a:solidFill>
                  <a:srgbClr val="012D86"/>
                </a:solidFill>
                <a:latin typeface="Arial"/>
                <a:ea typeface="Arial"/>
                <a:cs typeface="Arial"/>
                <a:sym typeface="Arial"/>
              </a:rPr>
              <a:t>{ </a:t>
            </a:r>
            <a:r>
              <a:rPr lang="en-US" sz="1600" dirty="0" err="1">
                <a:solidFill>
                  <a:srgbClr val="012D86"/>
                </a:solidFill>
                <a:latin typeface="Arial"/>
                <a:ea typeface="Arial"/>
                <a:cs typeface="Arial"/>
                <a:sym typeface="Arial"/>
              </a:rPr>
              <a:t>Console.WriteLine</a:t>
            </a:r>
            <a:r>
              <a:rPr lang="en-US" sz="1600" dirty="0">
                <a:solidFill>
                  <a:srgbClr val="012D86"/>
                </a:solidFill>
                <a:latin typeface="Arial"/>
                <a:ea typeface="Arial"/>
                <a:cs typeface="Arial"/>
                <a:sym typeface="Arial"/>
              </a:rPr>
              <a:t>("welcome to admin");</a:t>
            </a:r>
            <a:endParaRPr sz="1600" dirty="0">
              <a:solidFill>
                <a:srgbClr val="012D86"/>
              </a:solidFill>
              <a:latin typeface="Arial"/>
              <a:ea typeface="Arial"/>
              <a:cs typeface="Arial"/>
              <a:sym typeface="Arial"/>
            </a:endParaRPr>
          </a:p>
          <a:p>
            <a:pPr marL="0" marR="0" lvl="0" indent="0" algn="l" rtl="0">
              <a:spcBef>
                <a:spcPts val="0"/>
              </a:spcBef>
              <a:spcAft>
                <a:spcPts val="0"/>
              </a:spcAft>
              <a:buNone/>
            </a:pPr>
            <a:r>
              <a:rPr lang="en-US" sz="1600" dirty="0">
                <a:solidFill>
                  <a:srgbClr val="012D86"/>
                </a:solidFill>
                <a:latin typeface="Arial"/>
                <a:ea typeface="Arial"/>
                <a:cs typeface="Arial"/>
                <a:sym typeface="Arial"/>
              </a:rPr>
              <a:t>}</a:t>
            </a:r>
            <a:endParaRPr sz="1600" dirty="0">
              <a:solidFill>
                <a:srgbClr val="012D86"/>
              </a:solidFill>
              <a:latin typeface="Arial"/>
              <a:ea typeface="Arial"/>
              <a:cs typeface="Arial"/>
              <a:sym typeface="Arial"/>
            </a:endParaRPr>
          </a:p>
        </p:txBody>
      </p:sp>
      <p:pic>
        <p:nvPicPr>
          <p:cNvPr id="342" name="Google Shape;342;p17" descr="42430"/>
          <p:cNvPicPr preferRelativeResize="0"/>
          <p:nvPr/>
        </p:nvPicPr>
        <p:blipFill rotWithShape="1">
          <a:blip r:embed="rId5">
            <a:alphaModFix/>
          </a:blip>
          <a:srcRect/>
          <a:stretch/>
        </p:blipFill>
        <p:spPr>
          <a:xfrm>
            <a:off x="641985" y="2640330"/>
            <a:ext cx="3811905" cy="3740785"/>
          </a:xfrm>
          <a:prstGeom prst="rect">
            <a:avLst/>
          </a:prstGeom>
          <a:noFill/>
          <a:ln>
            <a:noFill/>
          </a:ln>
        </p:spPr>
      </p:pic>
      <p:sp>
        <p:nvSpPr>
          <p:cNvPr id="343" name="Google Shape;343;p17"/>
          <p:cNvSpPr txBox="1"/>
          <p:nvPr/>
        </p:nvSpPr>
        <p:spPr>
          <a:xfrm>
            <a:off x="1531620" y="4064000"/>
            <a:ext cx="2555875" cy="1012825"/>
          </a:xfrm>
          <a:prstGeom prst="rect">
            <a:avLst/>
          </a:prstGeom>
          <a:noFill/>
          <a:ln>
            <a:noFill/>
          </a:ln>
        </p:spPr>
        <p:txBody>
          <a:bodyPr spcFirstLastPara="1" wrap="square" lIns="91425" tIns="45700" rIns="91425" bIns="45700" anchor="ctr" anchorCtr="0">
            <a:noAutofit/>
          </a:bodyPr>
          <a:lstStyle/>
          <a:p>
            <a:pPr marL="0" marR="0" lvl="0" indent="101600" algn="l" rtl="0">
              <a:lnSpc>
                <a:spcPct val="90000"/>
              </a:lnSpc>
              <a:spcBef>
                <a:spcPts val="0"/>
              </a:spcBef>
              <a:spcAft>
                <a:spcPts val="0"/>
              </a:spcAft>
              <a:buClr>
                <a:schemeClr val="lt1"/>
              </a:buClr>
              <a:buSzPts val="1600"/>
              <a:buFont typeface="Arial"/>
              <a:buNone/>
            </a:pPr>
            <a:endParaRPr sz="1600" dirty="0">
              <a:solidFill>
                <a:srgbClr val="002060"/>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600" dirty="0">
              <a:solidFill>
                <a:srgbClr val="002060"/>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r>
              <a:rPr lang="en-US" sz="1600" dirty="0">
                <a:solidFill>
                  <a:srgbClr val="002060"/>
                </a:solidFill>
                <a:latin typeface="Comic Sans MS"/>
                <a:ea typeface="Comic Sans MS"/>
                <a:cs typeface="Comic Sans MS"/>
                <a:sym typeface="Comic Sans MS"/>
              </a:rPr>
              <a:t>Syntax   :</a:t>
            </a:r>
            <a:endParaRPr sz="1600" dirty="0">
              <a:solidFill>
                <a:srgbClr val="002060"/>
              </a:solidFill>
              <a:latin typeface="Comic Sans MS"/>
              <a:ea typeface="Comic Sans MS"/>
              <a:cs typeface="Comic Sans MS"/>
              <a:sym typeface="Comic Sans MS"/>
            </a:endParaRPr>
          </a:p>
          <a:p>
            <a:pPr marL="57150" marR="0" lvl="0" indent="0" algn="l" rtl="0">
              <a:lnSpc>
                <a:spcPct val="90000"/>
              </a:lnSpc>
              <a:spcBef>
                <a:spcPts val="600"/>
              </a:spcBef>
              <a:spcAft>
                <a:spcPts val="0"/>
              </a:spcAft>
              <a:buNone/>
            </a:pPr>
            <a:endParaRPr sz="16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rgbClr val="002060"/>
                </a:solidFill>
                <a:latin typeface="Comic Sans MS"/>
                <a:ea typeface="Comic Sans MS"/>
                <a:cs typeface="Comic Sans MS"/>
                <a:sym typeface="Comic Sans MS"/>
              </a:rPr>
              <a:t>if ( </a:t>
            </a:r>
            <a:r>
              <a:rPr lang="en-US" sz="1600" dirty="0" err="1">
                <a:solidFill>
                  <a:srgbClr val="002060"/>
                </a:solidFill>
                <a:latin typeface="Comic Sans MS"/>
                <a:ea typeface="Comic Sans MS"/>
                <a:cs typeface="Comic Sans MS"/>
                <a:sym typeface="Comic Sans MS"/>
              </a:rPr>
              <a:t>boolean</a:t>
            </a:r>
            <a:r>
              <a:rPr lang="en-US" sz="1600" dirty="0">
                <a:solidFill>
                  <a:srgbClr val="002060"/>
                </a:solidFill>
                <a:latin typeface="Comic Sans MS"/>
                <a:ea typeface="Comic Sans MS"/>
                <a:cs typeface="Comic Sans MS"/>
                <a:sym typeface="Comic Sans MS"/>
              </a:rPr>
              <a:t>-expression ) </a:t>
            </a:r>
            <a:endParaRPr sz="16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rgbClr val="002060"/>
                </a:solidFill>
                <a:latin typeface="Comic Sans MS"/>
                <a:ea typeface="Comic Sans MS"/>
                <a:cs typeface="Comic Sans MS"/>
                <a:sym typeface="Comic Sans MS"/>
              </a:rPr>
              <a:t>{</a:t>
            </a:r>
            <a:endParaRPr sz="16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rgbClr val="002060"/>
                </a:solidFill>
                <a:latin typeface="Comic Sans MS"/>
                <a:ea typeface="Comic Sans MS"/>
                <a:cs typeface="Comic Sans MS"/>
                <a:sym typeface="Comic Sans MS"/>
              </a:rPr>
              <a:t>    embedded-statement ;</a:t>
            </a:r>
            <a:endParaRPr sz="16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600" dirty="0">
                <a:solidFill>
                  <a:srgbClr val="002060"/>
                </a:solidFill>
                <a:latin typeface="Comic Sans MS"/>
                <a:ea typeface="Comic Sans MS"/>
                <a:cs typeface="Comic Sans MS"/>
                <a:sym typeface="Comic Sans MS"/>
              </a:rPr>
              <a:t>} </a:t>
            </a:r>
            <a:endParaRPr sz="1600" dirty="0">
              <a:solidFill>
                <a:srgbClr val="002060"/>
              </a:solidFill>
              <a:latin typeface="Comic Sans MS"/>
              <a:ea typeface="Comic Sans MS"/>
              <a:cs typeface="Comic Sans MS"/>
              <a:sym typeface="Comic Sans MS"/>
            </a:endParaRPr>
          </a:p>
          <a:p>
            <a:pPr marL="285750" marR="0" lvl="0" indent="-127000" algn="l" rtl="0">
              <a:lnSpc>
                <a:spcPct val="90000"/>
              </a:lnSpc>
              <a:spcBef>
                <a:spcPts val="600"/>
              </a:spcBef>
              <a:spcAft>
                <a:spcPts val="0"/>
              </a:spcAft>
              <a:buClr>
                <a:schemeClr val="lt1"/>
              </a:buClr>
              <a:buSzPts val="1600"/>
              <a:buFont typeface="Arial"/>
              <a:buNone/>
            </a:pPr>
            <a:endParaRPr sz="1600" dirty="0">
              <a:solidFill>
                <a:srgbClr val="002060"/>
              </a:solidFill>
              <a:latin typeface="Comic Sans MS"/>
              <a:ea typeface="Comic Sans MS"/>
              <a:cs typeface="Comic Sans MS"/>
              <a:sym typeface="Comic Sans MS"/>
            </a:endParaRPr>
          </a:p>
          <a:p>
            <a:pPr marL="0" marR="0" lvl="0" indent="101600" algn="l" rtl="0">
              <a:lnSpc>
                <a:spcPct val="90000"/>
              </a:lnSpc>
              <a:spcBef>
                <a:spcPts val="600"/>
              </a:spcBef>
              <a:spcAft>
                <a:spcPts val="0"/>
              </a:spcAft>
              <a:buClr>
                <a:schemeClr val="lt1"/>
              </a:buClr>
              <a:buSzPts val="1600"/>
              <a:buFont typeface="Arial"/>
              <a:buNone/>
            </a:pPr>
            <a:endParaRPr sz="1600" dirty="0">
              <a:solidFill>
                <a:srgbClr val="002060"/>
              </a:solidFill>
              <a:latin typeface="Comic Sans MS"/>
              <a:ea typeface="Comic Sans MS"/>
              <a:cs typeface="Comic Sans MS"/>
              <a:sym typeface="Comic Sans MS"/>
            </a:endParaRPr>
          </a:p>
          <a:p>
            <a:pPr marL="0" marR="0" lvl="0" indent="101600" algn="l" rtl="0">
              <a:lnSpc>
                <a:spcPct val="90000"/>
              </a:lnSpc>
              <a:spcBef>
                <a:spcPts val="380"/>
              </a:spcBef>
              <a:spcAft>
                <a:spcPts val="0"/>
              </a:spcAft>
              <a:buClr>
                <a:schemeClr val="lt1"/>
              </a:buClr>
              <a:buSzPts val="1600"/>
              <a:buFont typeface="Arial"/>
              <a:buNone/>
            </a:pPr>
            <a:endParaRPr sz="1600" dirty="0">
              <a:solidFill>
                <a:srgbClr val="002060"/>
              </a:solidFill>
              <a:latin typeface="Comic Sans MS"/>
              <a:ea typeface="Comic Sans MS"/>
              <a:cs typeface="Comic Sans MS"/>
              <a:sym typeface="Comic Sans MS"/>
            </a:endParaRPr>
          </a:p>
        </p:txBody>
      </p:sp>
      <p:sp>
        <p:nvSpPr>
          <p:cNvPr id="344" name="Google Shape;344;p17"/>
          <p:cNvSpPr/>
          <p:nvPr/>
        </p:nvSpPr>
        <p:spPr>
          <a:xfrm>
            <a:off x="929005" y="1565910"/>
            <a:ext cx="6244590" cy="9493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600" dirty="0">
                <a:solidFill>
                  <a:schemeClr val="lt1"/>
                </a:solidFill>
                <a:latin typeface="Comic Sans MS"/>
                <a:ea typeface="Comic Sans MS"/>
                <a:cs typeface="Comic Sans MS"/>
                <a:sym typeface="Comic Sans MS"/>
              </a:rPr>
              <a:t>Use the if statement to specify a block of C# code to be executed if a condition is True.</a:t>
            </a:r>
            <a:endParaRPr sz="1600"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4"/>
                                        </p:tgtEl>
                                        <p:attrNameLst>
                                          <p:attrName>style.visibility</p:attrName>
                                        </p:attrNameLst>
                                      </p:cBhvr>
                                      <p:to>
                                        <p:strVal val="visible"/>
                                      </p:to>
                                    </p:set>
                                    <p:animEffect transition="in" filter="fade">
                                      <p:cBhvr>
                                        <p:cTn id="12" dur="1000"/>
                                        <p:tgtEl>
                                          <p:spTgt spid="3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gtEl>
                                        <p:attrNameLst>
                                          <p:attrName>style.visibility</p:attrName>
                                        </p:attrNameLst>
                                      </p:cBhvr>
                                      <p:to>
                                        <p:strVal val="visible"/>
                                      </p:to>
                                    </p:set>
                                    <p:animEffect transition="in" filter="fade">
                                      <p:cBhvr>
                                        <p:cTn id="17" dur="500"/>
                                        <p:tgtEl>
                                          <p:spTgt spid="343"/>
                                        </p:tgtEl>
                                      </p:cBhvr>
                                    </p:animEffect>
                                  </p:childTnLst>
                                </p:cTn>
                              </p:par>
                              <p:par>
                                <p:cTn id="18" presetID="10" presetClass="entr" presetSubtype="0" fill="hold" nodeType="withEffect">
                                  <p:stCondLst>
                                    <p:cond delay="0"/>
                                  </p:stCondLst>
                                  <p:childTnLst>
                                    <p:set>
                                      <p:cBhvr>
                                        <p:cTn id="19" dur="1" fill="hold">
                                          <p:stCondLst>
                                            <p:cond delay="0"/>
                                          </p:stCondLst>
                                        </p:cTn>
                                        <p:tgtEl>
                                          <p:spTgt spid="342"/>
                                        </p:tgtEl>
                                        <p:attrNameLst>
                                          <p:attrName>style.visibility</p:attrName>
                                        </p:attrNameLst>
                                      </p:cBhvr>
                                      <p:to>
                                        <p:strVal val="visible"/>
                                      </p:to>
                                    </p:set>
                                    <p:animEffect transition="in" filter="fade">
                                      <p:cBhvr>
                                        <p:cTn id="20" dur="500"/>
                                        <p:tgtEl>
                                          <p:spTgt spid="3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0"/>
                                        </p:tgtEl>
                                        <p:attrNameLst>
                                          <p:attrName>style.visibility</p:attrName>
                                        </p:attrNameLst>
                                      </p:cBhvr>
                                      <p:to>
                                        <p:strVal val="visible"/>
                                      </p:to>
                                    </p:set>
                                    <p:animEffect transition="in" filter="fade">
                                      <p:cBhvr>
                                        <p:cTn id="25" dur="500"/>
                                        <p:tgtEl>
                                          <p:spTgt spid="340"/>
                                        </p:tgtEl>
                                      </p:cBhvr>
                                    </p:animEffect>
                                  </p:childTnLst>
                                </p:cTn>
                              </p:par>
                              <p:par>
                                <p:cTn id="26" presetID="10" presetClass="entr" presetSubtype="0" fill="hold" nodeType="withEffect">
                                  <p:stCondLst>
                                    <p:cond delay="0"/>
                                  </p:stCondLst>
                                  <p:childTnLst>
                                    <p:set>
                                      <p:cBhvr>
                                        <p:cTn id="27" dur="1" fill="hold">
                                          <p:stCondLst>
                                            <p:cond delay="0"/>
                                          </p:stCondLst>
                                        </p:cTn>
                                        <p:tgtEl>
                                          <p:spTgt spid="341"/>
                                        </p:tgtEl>
                                        <p:attrNameLst>
                                          <p:attrName>style.visibility</p:attrName>
                                        </p:attrNameLst>
                                      </p:cBhvr>
                                      <p:to>
                                        <p:strVal val="visible"/>
                                      </p:to>
                                    </p:set>
                                    <p:animEffect transition="in" filter="fade">
                                      <p:cBhvr>
                                        <p:cTn id="28"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48"/>
        <p:cNvGrpSpPr/>
        <p:nvPr/>
      </p:nvGrpSpPr>
      <p:grpSpPr>
        <a:xfrm>
          <a:off x="0" y="0"/>
          <a:ext cx="0" cy="0"/>
          <a:chOff x="0" y="0"/>
          <a:chExt cx="0" cy="0"/>
        </a:xfrm>
      </p:grpSpPr>
      <p:sp>
        <p:nvSpPr>
          <p:cNvPr id="349" name="Google Shape;349;p18"/>
          <p:cNvSpPr/>
          <p:nvPr/>
        </p:nvSpPr>
        <p:spPr>
          <a:xfrm>
            <a:off x="0" y="127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18"/>
          <p:cNvSpPr/>
          <p:nvPr/>
        </p:nvSpPr>
        <p:spPr>
          <a:xfrm>
            <a:off x="7585302" y="323519"/>
            <a:ext cx="4323899" cy="6212748"/>
          </a:xfrm>
          <a:custGeom>
            <a:avLst/>
            <a:gdLst/>
            <a:ahLst/>
            <a:cxnLst/>
            <a:rect l="l" t="t" r="r" b="b"/>
            <a:pathLst>
              <a:path w="4323899" h="6212748" extrusionOk="0">
                <a:moveTo>
                  <a:pt x="0" y="0"/>
                </a:moveTo>
                <a:lnTo>
                  <a:pt x="742501" y="0"/>
                </a:lnTo>
                <a:lnTo>
                  <a:pt x="4323899" y="0"/>
                </a:lnTo>
                <a:lnTo>
                  <a:pt x="4323899" y="2864954"/>
                </a:lnTo>
                <a:lnTo>
                  <a:pt x="880454" y="6212748"/>
                </a:lnTo>
                <a:lnTo>
                  <a:pt x="0" y="6212748"/>
                </a:lnTo>
                <a:lnTo>
                  <a:pt x="0" y="6210962"/>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18"/>
          <p:cNvSpPr/>
          <p:nvPr/>
        </p:nvSpPr>
        <p:spPr>
          <a:xfrm>
            <a:off x="684319" y="62581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2" name="Google Shape;352;p18"/>
          <p:cNvSpPr txBox="1"/>
          <p:nvPr/>
        </p:nvSpPr>
        <p:spPr>
          <a:xfrm>
            <a:off x="682625" y="235585"/>
            <a:ext cx="4401820" cy="15068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If/else 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pic>
        <p:nvPicPr>
          <p:cNvPr id="353" name="Google Shape;353;p18" descr="Aitrich-Logo-Transparent-BG-2048x671"/>
          <p:cNvPicPr preferRelativeResize="0"/>
          <p:nvPr/>
        </p:nvPicPr>
        <p:blipFill rotWithShape="1">
          <a:blip r:embed="rId3">
            <a:alphaModFix/>
          </a:blip>
          <a:srcRect/>
          <a:stretch/>
        </p:blipFill>
        <p:spPr>
          <a:xfrm>
            <a:off x="405765" y="6446520"/>
            <a:ext cx="1166495" cy="247650"/>
          </a:xfrm>
          <a:prstGeom prst="rect">
            <a:avLst/>
          </a:prstGeom>
          <a:noFill/>
          <a:ln>
            <a:noFill/>
          </a:ln>
        </p:spPr>
      </p:pic>
      <p:pic>
        <p:nvPicPr>
          <p:cNvPr id="354" name="Google Shape;354;p18" descr="91374-removebg-preview"/>
          <p:cNvPicPr preferRelativeResize="0"/>
          <p:nvPr/>
        </p:nvPicPr>
        <p:blipFill rotWithShape="1">
          <a:blip r:embed="rId4">
            <a:alphaModFix/>
          </a:blip>
          <a:srcRect/>
          <a:stretch/>
        </p:blipFill>
        <p:spPr>
          <a:xfrm>
            <a:off x="6459220" y="2318385"/>
            <a:ext cx="5128260" cy="4092575"/>
          </a:xfrm>
          <a:prstGeom prst="rect">
            <a:avLst/>
          </a:prstGeom>
          <a:noFill/>
          <a:ln>
            <a:noFill/>
          </a:ln>
        </p:spPr>
      </p:pic>
      <p:pic>
        <p:nvPicPr>
          <p:cNvPr id="355" name="Google Shape;355;p18" descr="42430"/>
          <p:cNvPicPr preferRelativeResize="0"/>
          <p:nvPr/>
        </p:nvPicPr>
        <p:blipFill rotWithShape="1">
          <a:blip r:embed="rId5">
            <a:alphaModFix/>
          </a:blip>
          <a:srcRect/>
          <a:stretch/>
        </p:blipFill>
        <p:spPr>
          <a:xfrm>
            <a:off x="682625" y="2640330"/>
            <a:ext cx="3811905" cy="3740785"/>
          </a:xfrm>
          <a:prstGeom prst="rect">
            <a:avLst/>
          </a:prstGeom>
          <a:noFill/>
          <a:ln>
            <a:noFill/>
          </a:ln>
        </p:spPr>
      </p:pic>
      <p:sp>
        <p:nvSpPr>
          <p:cNvPr id="356" name="Google Shape;356;p18"/>
          <p:cNvSpPr/>
          <p:nvPr/>
        </p:nvSpPr>
        <p:spPr>
          <a:xfrm>
            <a:off x="969645" y="1565910"/>
            <a:ext cx="6244590" cy="9493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600" dirty="0">
                <a:solidFill>
                  <a:schemeClr val="lt1"/>
                </a:solidFill>
                <a:latin typeface="Comic Sans MS"/>
                <a:ea typeface="Comic Sans MS"/>
                <a:cs typeface="Comic Sans MS"/>
                <a:sym typeface="Comic Sans MS"/>
              </a:rPr>
              <a:t>Use the else statement to specify a block of code to be executed if the condition is False.</a:t>
            </a:r>
            <a:endParaRPr sz="1600" dirty="0">
              <a:solidFill>
                <a:schemeClr val="lt1"/>
              </a:solidFill>
              <a:latin typeface="Comic Sans MS"/>
              <a:ea typeface="Comic Sans MS"/>
              <a:cs typeface="Comic Sans MS"/>
              <a:sym typeface="Comic Sans MS"/>
            </a:endParaRPr>
          </a:p>
        </p:txBody>
      </p:sp>
      <p:sp>
        <p:nvSpPr>
          <p:cNvPr id="357" name="Google Shape;357;p18"/>
          <p:cNvSpPr txBox="1"/>
          <p:nvPr/>
        </p:nvSpPr>
        <p:spPr>
          <a:xfrm>
            <a:off x="1572260" y="3414395"/>
            <a:ext cx="2988945" cy="219329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Syntax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if ( </a:t>
            </a:r>
            <a:r>
              <a:rPr lang="en-US" sz="1200" dirty="0" err="1">
                <a:solidFill>
                  <a:srgbClr val="002060"/>
                </a:solidFill>
                <a:latin typeface="Comic Sans MS"/>
                <a:ea typeface="Comic Sans MS"/>
                <a:cs typeface="Comic Sans MS"/>
                <a:sym typeface="Comic Sans MS"/>
              </a:rPr>
              <a:t>boolean</a:t>
            </a:r>
            <a:r>
              <a:rPr lang="en-US" sz="1200" dirty="0">
                <a:solidFill>
                  <a:srgbClr val="002060"/>
                </a:solidFill>
                <a:latin typeface="Comic Sans MS"/>
                <a:ea typeface="Comic Sans MS"/>
                <a:cs typeface="Comic Sans MS"/>
                <a:sym typeface="Comic Sans MS"/>
              </a:rPr>
              <a:t>-expression )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embedded-statement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else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embedded-statement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44450" algn="l" rtl="0">
              <a:lnSpc>
                <a:spcPct val="90000"/>
              </a:lnSpc>
              <a:spcBef>
                <a:spcPts val="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a:p>
            <a:pPr marL="0" marR="0" lvl="0" indent="44450" algn="l" rtl="0">
              <a:lnSpc>
                <a:spcPct val="90000"/>
              </a:lnSpc>
              <a:spcBef>
                <a:spcPts val="60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p:txBody>
      </p:sp>
      <p:sp>
        <p:nvSpPr>
          <p:cNvPr id="358" name="Google Shape;358;p18"/>
          <p:cNvSpPr txBox="1"/>
          <p:nvPr/>
        </p:nvSpPr>
        <p:spPr>
          <a:xfrm>
            <a:off x="7337425" y="3167380"/>
            <a:ext cx="3632835" cy="1938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if (</a:t>
            </a:r>
            <a:r>
              <a:rPr lang="en-US" sz="1200" dirty="0">
                <a:solidFill>
                  <a:srgbClr val="012D86"/>
                </a:solidFill>
                <a:latin typeface="Arial"/>
                <a:ea typeface="Arial"/>
                <a:cs typeface="Arial"/>
                <a:sym typeface="Arial"/>
              </a:rPr>
              <a:t>role==admin</a:t>
            </a:r>
            <a:r>
              <a:rPr lang="en-US" sz="1200" dirty="0">
                <a:solidFill>
                  <a:srgbClr val="012D86"/>
                </a:solidFill>
                <a:latin typeface="Comic Sans MS"/>
                <a:ea typeface="Comic Sans MS"/>
                <a:cs typeface="Comic Sans MS"/>
                <a:sym typeface="Comic Sans MS"/>
              </a:rPr>
              <a:t>)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a:t>
            </a:r>
            <a:r>
              <a:rPr lang="en-US" sz="1200" dirty="0" err="1">
                <a:solidFill>
                  <a:srgbClr val="012D86"/>
                </a:solidFill>
                <a:latin typeface="Comic Sans MS"/>
                <a:ea typeface="Comic Sans MS"/>
                <a:cs typeface="Comic Sans MS"/>
                <a:sym typeface="Comic Sans MS"/>
              </a:rPr>
              <a:t>Console.WriteLine</a:t>
            </a:r>
            <a:r>
              <a:rPr lang="en-US" sz="1200" dirty="0">
                <a:solidFill>
                  <a:srgbClr val="012D86"/>
                </a:solidFill>
                <a:latin typeface="Comic Sans MS"/>
                <a:ea typeface="Comic Sans MS"/>
                <a:cs typeface="Comic Sans MS"/>
                <a:sym typeface="Comic Sans MS"/>
              </a:rPr>
              <a:t>(</a:t>
            </a:r>
            <a:r>
              <a:rPr lang="en-US" sz="1200" dirty="0">
                <a:solidFill>
                  <a:srgbClr val="012D86"/>
                </a:solidFill>
                <a:latin typeface="Arial"/>
                <a:ea typeface="Arial"/>
                <a:cs typeface="Arial"/>
                <a:sym typeface="Arial"/>
              </a:rPr>
              <a:t>"welcome to </a:t>
            </a:r>
            <a:endParaRPr sz="1200" dirty="0">
              <a:solidFill>
                <a:srgbClr val="012D86"/>
              </a:solidFill>
              <a:latin typeface="Arial"/>
              <a:ea typeface="Arial"/>
              <a:cs typeface="Arial"/>
              <a:sym typeface="Arial"/>
            </a:endParaRPr>
          </a:p>
          <a:p>
            <a:pPr marL="0" marR="0" lvl="0" indent="0" algn="l" rtl="0">
              <a:spcBef>
                <a:spcPts val="0"/>
              </a:spcBef>
              <a:spcAft>
                <a:spcPts val="0"/>
              </a:spcAft>
              <a:buNone/>
            </a:pPr>
            <a:r>
              <a:rPr lang="en-US" sz="1200" dirty="0">
                <a:solidFill>
                  <a:srgbClr val="012D86"/>
                </a:solidFill>
                <a:latin typeface="Arial"/>
                <a:ea typeface="Arial"/>
                <a:cs typeface="Arial"/>
                <a:sym typeface="Arial"/>
              </a:rPr>
              <a:t>   admin"</a:t>
            </a:r>
            <a:r>
              <a:rPr lang="en-US" sz="1200" dirty="0">
                <a:solidFill>
                  <a:srgbClr val="012D86"/>
                </a:solidFill>
                <a:latin typeface="Comic Sans MS"/>
                <a:ea typeface="Comic Sans MS"/>
                <a:cs typeface="Comic Sans MS"/>
                <a:sym typeface="Comic Sans MS"/>
              </a:rPr>
              <a:t>);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else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a:t>
            </a:r>
            <a:r>
              <a:rPr lang="en-US" sz="1200" dirty="0" err="1">
                <a:solidFill>
                  <a:srgbClr val="012D86"/>
                </a:solidFill>
                <a:latin typeface="Comic Sans MS"/>
                <a:ea typeface="Comic Sans MS"/>
                <a:cs typeface="Comic Sans MS"/>
                <a:sym typeface="Comic Sans MS"/>
              </a:rPr>
              <a:t>Console.WriteLine</a:t>
            </a:r>
            <a:r>
              <a:rPr lang="en-US" sz="1200" dirty="0">
                <a:solidFill>
                  <a:srgbClr val="012D86"/>
                </a:solidFill>
                <a:latin typeface="Comic Sans MS"/>
                <a:ea typeface="Comic Sans MS"/>
                <a:cs typeface="Comic Sans MS"/>
                <a:sym typeface="Comic Sans MS"/>
              </a:rPr>
              <a:t>("Error");  </a:t>
            </a:r>
            <a:endParaRPr sz="12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200" dirty="0">
                <a:solidFill>
                  <a:srgbClr val="012D86"/>
                </a:solidFill>
                <a:latin typeface="Comic Sans MS"/>
                <a:ea typeface="Comic Sans MS"/>
                <a:cs typeface="Comic Sans MS"/>
                <a:sym typeface="Comic Sans MS"/>
              </a:rPr>
              <a:t>     }  </a:t>
            </a:r>
            <a:endParaRPr sz="1200" dirty="0">
              <a:solidFill>
                <a:srgbClr val="012D86"/>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2"/>
                                        </p:tgtEl>
                                        <p:attrNameLst>
                                          <p:attrName>style.visibility</p:attrName>
                                        </p:attrNameLst>
                                      </p:cBhvr>
                                      <p:to>
                                        <p:strVal val="visible"/>
                                      </p:to>
                                    </p:set>
                                    <p:animEffect transition="in" filter="fade">
                                      <p:cBhvr>
                                        <p:cTn id="7" dur="500"/>
                                        <p:tgtEl>
                                          <p:spTgt spid="3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6"/>
                                        </p:tgtEl>
                                        <p:attrNameLst>
                                          <p:attrName>style.visibility</p:attrName>
                                        </p:attrNameLst>
                                      </p:cBhvr>
                                      <p:to>
                                        <p:strVal val="visible"/>
                                      </p:to>
                                    </p:set>
                                    <p:animEffect transition="in" filter="fade">
                                      <p:cBhvr>
                                        <p:cTn id="12" dur="1000"/>
                                        <p:tgtEl>
                                          <p:spTgt spid="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gtEl>
                                        <p:attrNameLst>
                                          <p:attrName>style.visibility</p:attrName>
                                        </p:attrNameLst>
                                      </p:cBhvr>
                                      <p:to>
                                        <p:strVal val="visible"/>
                                      </p:to>
                                    </p:set>
                                    <p:animEffect transition="in" filter="fade">
                                      <p:cBhvr>
                                        <p:cTn id="17" dur="500"/>
                                        <p:tgtEl>
                                          <p:spTgt spid="355"/>
                                        </p:tgtEl>
                                      </p:cBhvr>
                                    </p:animEffect>
                                  </p:childTnLst>
                                </p:cTn>
                              </p:par>
                              <p:par>
                                <p:cTn id="18" presetID="10" presetClass="entr" presetSubtype="0" fill="hold" nodeType="withEffect">
                                  <p:stCondLst>
                                    <p:cond delay="0"/>
                                  </p:stCondLst>
                                  <p:childTnLst>
                                    <p:set>
                                      <p:cBhvr>
                                        <p:cTn id="19" dur="1" fill="hold">
                                          <p:stCondLst>
                                            <p:cond delay="0"/>
                                          </p:stCondLst>
                                        </p:cTn>
                                        <p:tgtEl>
                                          <p:spTgt spid="357"/>
                                        </p:tgtEl>
                                        <p:attrNameLst>
                                          <p:attrName>style.visibility</p:attrName>
                                        </p:attrNameLst>
                                      </p:cBhvr>
                                      <p:to>
                                        <p:strVal val="visible"/>
                                      </p:to>
                                    </p:set>
                                    <p:animEffect transition="in" filter="fade">
                                      <p:cBhvr>
                                        <p:cTn id="20" dur="500"/>
                                        <p:tgtEl>
                                          <p:spTgt spid="35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54"/>
                                        </p:tgtEl>
                                        <p:attrNameLst>
                                          <p:attrName>style.visibility</p:attrName>
                                        </p:attrNameLst>
                                      </p:cBhvr>
                                      <p:to>
                                        <p:strVal val="visible"/>
                                      </p:to>
                                    </p:set>
                                    <p:animEffect transition="in" filter="fade">
                                      <p:cBhvr>
                                        <p:cTn id="25" dur="500"/>
                                        <p:tgtEl>
                                          <p:spTgt spid="354"/>
                                        </p:tgtEl>
                                      </p:cBhvr>
                                    </p:animEffect>
                                  </p:childTnLst>
                                </p:cTn>
                              </p:par>
                              <p:par>
                                <p:cTn id="26" presetID="10" presetClass="entr" presetSubtype="0" fill="hold" nodeType="withEffect">
                                  <p:stCondLst>
                                    <p:cond delay="0"/>
                                  </p:stCondLst>
                                  <p:childTnLst>
                                    <p:set>
                                      <p:cBhvr>
                                        <p:cTn id="27" dur="1" fill="hold">
                                          <p:stCondLst>
                                            <p:cond delay="0"/>
                                          </p:stCondLst>
                                        </p:cTn>
                                        <p:tgtEl>
                                          <p:spTgt spid="358"/>
                                        </p:tgtEl>
                                        <p:attrNameLst>
                                          <p:attrName>style.visibility</p:attrName>
                                        </p:attrNameLst>
                                      </p:cBhvr>
                                      <p:to>
                                        <p:strVal val="visible"/>
                                      </p:to>
                                    </p:set>
                                    <p:animEffect transition="in" filter="fade">
                                      <p:cBhvr>
                                        <p:cTn id="28"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2"/>
        <p:cNvGrpSpPr/>
        <p:nvPr/>
      </p:nvGrpSpPr>
      <p:grpSpPr>
        <a:xfrm>
          <a:off x="0" y="0"/>
          <a:ext cx="0" cy="0"/>
          <a:chOff x="0" y="0"/>
          <a:chExt cx="0" cy="0"/>
        </a:xfrm>
      </p:grpSpPr>
      <p:sp>
        <p:nvSpPr>
          <p:cNvPr id="363" name="Google Shape;363;p19"/>
          <p:cNvSpPr/>
          <p:nvPr/>
        </p:nvSpPr>
        <p:spPr>
          <a:xfrm>
            <a:off x="0" y="127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19"/>
          <p:cNvSpPr/>
          <p:nvPr/>
        </p:nvSpPr>
        <p:spPr>
          <a:xfrm>
            <a:off x="684319" y="62581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19"/>
          <p:cNvSpPr txBox="1"/>
          <p:nvPr/>
        </p:nvSpPr>
        <p:spPr>
          <a:xfrm>
            <a:off x="682625" y="235585"/>
            <a:ext cx="5777230" cy="15068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if/else if/else  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pic>
        <p:nvPicPr>
          <p:cNvPr id="366" name="Google Shape;366;p19" descr="Aitrich-Logo-Transparent-BG-2048x671"/>
          <p:cNvPicPr preferRelativeResize="0"/>
          <p:nvPr/>
        </p:nvPicPr>
        <p:blipFill rotWithShape="1">
          <a:blip r:embed="rId3">
            <a:alphaModFix/>
          </a:blip>
          <a:srcRect/>
          <a:stretch/>
        </p:blipFill>
        <p:spPr>
          <a:xfrm>
            <a:off x="405765" y="6446520"/>
            <a:ext cx="1166495" cy="247650"/>
          </a:xfrm>
          <a:prstGeom prst="rect">
            <a:avLst/>
          </a:prstGeom>
          <a:noFill/>
          <a:ln>
            <a:noFill/>
          </a:ln>
        </p:spPr>
      </p:pic>
      <p:pic>
        <p:nvPicPr>
          <p:cNvPr id="367" name="Google Shape;367;p19" descr="91374-removebg-preview"/>
          <p:cNvPicPr preferRelativeResize="0"/>
          <p:nvPr/>
        </p:nvPicPr>
        <p:blipFill rotWithShape="1">
          <a:blip r:embed="rId4">
            <a:alphaModFix/>
          </a:blip>
          <a:srcRect/>
          <a:stretch/>
        </p:blipFill>
        <p:spPr>
          <a:xfrm>
            <a:off x="6459220" y="2318385"/>
            <a:ext cx="5128260" cy="4092575"/>
          </a:xfrm>
          <a:prstGeom prst="rect">
            <a:avLst/>
          </a:prstGeom>
          <a:noFill/>
          <a:ln>
            <a:noFill/>
          </a:ln>
        </p:spPr>
      </p:pic>
      <p:pic>
        <p:nvPicPr>
          <p:cNvPr id="368" name="Google Shape;368;p19" descr="42430"/>
          <p:cNvPicPr preferRelativeResize="0"/>
          <p:nvPr/>
        </p:nvPicPr>
        <p:blipFill rotWithShape="1">
          <a:blip r:embed="rId5">
            <a:alphaModFix/>
          </a:blip>
          <a:srcRect/>
          <a:stretch/>
        </p:blipFill>
        <p:spPr>
          <a:xfrm>
            <a:off x="682625" y="2640330"/>
            <a:ext cx="3945255" cy="3871595"/>
          </a:xfrm>
          <a:prstGeom prst="rect">
            <a:avLst/>
          </a:prstGeom>
          <a:noFill/>
          <a:ln>
            <a:noFill/>
          </a:ln>
        </p:spPr>
      </p:pic>
      <p:sp>
        <p:nvSpPr>
          <p:cNvPr id="369" name="Google Shape;369;p19"/>
          <p:cNvSpPr/>
          <p:nvPr/>
        </p:nvSpPr>
        <p:spPr>
          <a:xfrm>
            <a:off x="969645" y="1565910"/>
            <a:ext cx="6244590" cy="9493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600" dirty="0">
                <a:solidFill>
                  <a:schemeClr val="lt1"/>
                </a:solidFill>
                <a:latin typeface="Comic Sans MS"/>
                <a:ea typeface="Comic Sans MS"/>
                <a:cs typeface="Comic Sans MS"/>
                <a:sym typeface="Comic Sans MS"/>
              </a:rPr>
              <a:t>Use the else if statement to specify a new condition if the first condition is False.</a:t>
            </a:r>
            <a:endParaRPr sz="1600" dirty="0">
              <a:solidFill>
                <a:schemeClr val="lt1"/>
              </a:solidFill>
              <a:latin typeface="Comic Sans MS"/>
              <a:ea typeface="Comic Sans MS"/>
              <a:cs typeface="Comic Sans MS"/>
              <a:sym typeface="Comic Sans MS"/>
            </a:endParaRPr>
          </a:p>
        </p:txBody>
      </p:sp>
      <p:sp>
        <p:nvSpPr>
          <p:cNvPr id="370" name="Google Shape;370;p19"/>
          <p:cNvSpPr txBox="1"/>
          <p:nvPr/>
        </p:nvSpPr>
        <p:spPr>
          <a:xfrm>
            <a:off x="7493000" y="3362325"/>
            <a:ext cx="3632835" cy="19380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if (</a:t>
            </a:r>
            <a:r>
              <a:rPr lang="en-US" sz="1000" dirty="0">
                <a:solidFill>
                  <a:srgbClr val="012D86"/>
                </a:solidFill>
                <a:latin typeface="Arial"/>
                <a:ea typeface="Arial"/>
                <a:cs typeface="Arial"/>
                <a:sym typeface="Arial"/>
              </a:rPr>
              <a:t>role==admin</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a:t>
            </a:r>
            <a:r>
              <a:rPr lang="en-US" sz="1000" dirty="0">
                <a:solidFill>
                  <a:srgbClr val="012D86"/>
                </a:solidFill>
                <a:latin typeface="Arial"/>
                <a:ea typeface="Arial"/>
                <a:cs typeface="Arial"/>
                <a:sym typeface="Arial"/>
              </a:rPr>
              <a:t>welcome to admin</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else if (</a:t>
            </a:r>
            <a:r>
              <a:rPr lang="en-US" sz="1000" dirty="0">
                <a:solidFill>
                  <a:srgbClr val="012D86"/>
                </a:solidFill>
                <a:latin typeface="Arial"/>
                <a:ea typeface="Arial"/>
                <a:cs typeface="Arial"/>
                <a:sym typeface="Arial"/>
              </a:rPr>
              <a:t>role==jobseeker</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a:t>
            </a:r>
            <a:r>
              <a:rPr lang="en-US" sz="1000" dirty="0">
                <a:solidFill>
                  <a:srgbClr val="012D86"/>
                </a:solidFill>
                <a:latin typeface="Arial"/>
                <a:ea typeface="Arial"/>
                <a:cs typeface="Arial"/>
                <a:sym typeface="Arial"/>
              </a:rPr>
              <a:t>welcome to jobseeker”</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else</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("Error");</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p:txBody>
      </p:sp>
      <p:sp>
        <p:nvSpPr>
          <p:cNvPr id="371" name="Google Shape;371;p19"/>
          <p:cNvSpPr txBox="1"/>
          <p:nvPr/>
        </p:nvSpPr>
        <p:spPr>
          <a:xfrm>
            <a:off x="1614170" y="3279775"/>
            <a:ext cx="2880360" cy="295402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Syntax   :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    if(Boolean-Expression)</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Statement;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Else if( Boolean Expression)</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Statement;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Else</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Statement;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    }</a:t>
            </a:r>
            <a:endParaRPr sz="1200" dirty="0">
              <a:solidFill>
                <a:srgbClr val="002060"/>
              </a:solidFill>
              <a:latin typeface="Comic Sans MS"/>
              <a:ea typeface="Comic Sans MS"/>
              <a:cs typeface="Comic Sans MS"/>
              <a:sym typeface="Comic Sans MS"/>
            </a:endParaRPr>
          </a:p>
          <a:p>
            <a:pPr marL="0" marR="0" lvl="0" indent="31750" algn="l" rtl="0">
              <a:lnSpc>
                <a:spcPct val="90000"/>
              </a:lnSpc>
              <a:spcBef>
                <a:spcPts val="0"/>
              </a:spcBef>
              <a:spcAft>
                <a:spcPts val="0"/>
              </a:spcAft>
              <a:buClr>
                <a:schemeClr val="lt1"/>
              </a:buClr>
              <a:buSzPts val="500"/>
              <a:buFont typeface="Arial"/>
              <a:buNone/>
            </a:pPr>
            <a:endParaRPr sz="500" dirty="0">
              <a:solidFill>
                <a:srgbClr val="002060"/>
              </a:solidFill>
              <a:latin typeface="Comic Sans MS"/>
              <a:ea typeface="Comic Sans MS"/>
              <a:cs typeface="Comic Sans MS"/>
              <a:sym typeface="Comic Sans MS"/>
            </a:endParaRPr>
          </a:p>
          <a:p>
            <a:pPr marL="0" marR="0" lvl="0" indent="31750" algn="l" rtl="0">
              <a:lnSpc>
                <a:spcPct val="90000"/>
              </a:lnSpc>
              <a:spcBef>
                <a:spcPts val="0"/>
              </a:spcBef>
              <a:spcAft>
                <a:spcPts val="0"/>
              </a:spcAft>
              <a:buClr>
                <a:schemeClr val="lt1"/>
              </a:buClr>
              <a:buSzPts val="500"/>
              <a:buFont typeface="Arial"/>
              <a:buNone/>
            </a:pPr>
            <a:endParaRPr sz="500" dirty="0">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gtEl>
                                        <p:attrNameLst>
                                          <p:attrName>style.visibility</p:attrName>
                                        </p:attrNameLst>
                                      </p:cBhvr>
                                      <p:to>
                                        <p:strVal val="visible"/>
                                      </p:to>
                                    </p:set>
                                    <p:animEffect transition="in" filter="fade">
                                      <p:cBhvr>
                                        <p:cTn id="7" dur="500"/>
                                        <p:tgtEl>
                                          <p:spTgt spid="3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gtEl>
                                        <p:attrNameLst>
                                          <p:attrName>style.visibility</p:attrName>
                                        </p:attrNameLst>
                                      </p:cBhvr>
                                      <p:to>
                                        <p:strVal val="visible"/>
                                      </p:to>
                                    </p:set>
                                    <p:animEffect transition="in" filter="fade">
                                      <p:cBhvr>
                                        <p:cTn id="12" dur="1000"/>
                                        <p:tgtEl>
                                          <p:spTgt spid="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gtEl>
                                        <p:attrNameLst>
                                          <p:attrName>style.visibility</p:attrName>
                                        </p:attrNameLst>
                                      </p:cBhvr>
                                      <p:to>
                                        <p:strVal val="visible"/>
                                      </p:to>
                                    </p:set>
                                    <p:animEffect transition="in" filter="fade">
                                      <p:cBhvr>
                                        <p:cTn id="17" dur="500"/>
                                        <p:tgtEl>
                                          <p:spTgt spid="371"/>
                                        </p:tgtEl>
                                      </p:cBhvr>
                                    </p:animEffect>
                                  </p:childTnLst>
                                </p:cTn>
                              </p:par>
                              <p:par>
                                <p:cTn id="18" presetID="10" presetClass="entr" presetSubtype="0" fill="hold" nodeType="withEffect">
                                  <p:stCondLst>
                                    <p:cond delay="0"/>
                                  </p:stCondLst>
                                  <p:childTnLst>
                                    <p:set>
                                      <p:cBhvr>
                                        <p:cTn id="19" dur="1" fill="hold">
                                          <p:stCondLst>
                                            <p:cond delay="0"/>
                                          </p:stCondLst>
                                        </p:cTn>
                                        <p:tgtEl>
                                          <p:spTgt spid="368"/>
                                        </p:tgtEl>
                                        <p:attrNameLst>
                                          <p:attrName>style.visibility</p:attrName>
                                        </p:attrNameLst>
                                      </p:cBhvr>
                                      <p:to>
                                        <p:strVal val="visible"/>
                                      </p:to>
                                    </p:set>
                                    <p:animEffect transition="in" filter="fade">
                                      <p:cBhvr>
                                        <p:cTn id="20" dur="500"/>
                                        <p:tgtEl>
                                          <p:spTgt spid="3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0"/>
                                        </p:tgtEl>
                                        <p:attrNameLst>
                                          <p:attrName>style.visibility</p:attrName>
                                        </p:attrNameLst>
                                      </p:cBhvr>
                                      <p:to>
                                        <p:strVal val="visible"/>
                                      </p:to>
                                    </p:set>
                                    <p:animEffect transition="in" filter="fade">
                                      <p:cBhvr>
                                        <p:cTn id="25" dur="500"/>
                                        <p:tgtEl>
                                          <p:spTgt spid="370"/>
                                        </p:tgtEl>
                                      </p:cBhvr>
                                    </p:animEffect>
                                  </p:childTnLst>
                                </p:cTn>
                              </p:par>
                              <p:par>
                                <p:cTn id="26" presetID="10" presetClass="entr" presetSubtype="0" fill="hold" nodeType="withEffect">
                                  <p:stCondLst>
                                    <p:cond delay="0"/>
                                  </p:stCondLst>
                                  <p:childTnLst>
                                    <p:set>
                                      <p:cBhvr>
                                        <p:cTn id="27" dur="1" fill="hold">
                                          <p:stCondLst>
                                            <p:cond delay="0"/>
                                          </p:stCondLst>
                                        </p:cTn>
                                        <p:tgtEl>
                                          <p:spTgt spid="367"/>
                                        </p:tgtEl>
                                        <p:attrNameLst>
                                          <p:attrName>style.visibility</p:attrName>
                                        </p:attrNameLst>
                                      </p:cBhvr>
                                      <p:to>
                                        <p:strVal val="visible"/>
                                      </p:to>
                                    </p:set>
                                    <p:animEffect transition="in" filter="fade">
                                      <p:cBhvr>
                                        <p:cTn id="28"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5"/>
        <p:cNvGrpSpPr/>
        <p:nvPr/>
      </p:nvGrpSpPr>
      <p:grpSpPr>
        <a:xfrm>
          <a:off x="0" y="0"/>
          <a:ext cx="0" cy="0"/>
          <a:chOff x="0" y="0"/>
          <a:chExt cx="0" cy="0"/>
        </a:xfrm>
      </p:grpSpPr>
      <p:sp>
        <p:nvSpPr>
          <p:cNvPr id="376" name="Google Shape;376;p20"/>
          <p:cNvSpPr/>
          <p:nvPr/>
        </p:nvSpPr>
        <p:spPr>
          <a:xfrm>
            <a:off x="0" y="127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0"/>
          <p:cNvSpPr/>
          <p:nvPr/>
        </p:nvSpPr>
        <p:spPr>
          <a:xfrm>
            <a:off x="684319" y="62581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20"/>
          <p:cNvSpPr txBox="1"/>
          <p:nvPr/>
        </p:nvSpPr>
        <p:spPr>
          <a:xfrm>
            <a:off x="682625" y="235585"/>
            <a:ext cx="5777230" cy="15068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Switch  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pic>
        <p:nvPicPr>
          <p:cNvPr id="379" name="Google Shape;379;p20" descr="Aitrich-Logo-Transparent-BG-2048x671"/>
          <p:cNvPicPr preferRelativeResize="0"/>
          <p:nvPr/>
        </p:nvPicPr>
        <p:blipFill rotWithShape="1">
          <a:blip r:embed="rId3">
            <a:alphaModFix/>
          </a:blip>
          <a:srcRect/>
          <a:stretch/>
        </p:blipFill>
        <p:spPr>
          <a:xfrm>
            <a:off x="405765" y="6446520"/>
            <a:ext cx="1166495" cy="247650"/>
          </a:xfrm>
          <a:prstGeom prst="rect">
            <a:avLst/>
          </a:prstGeom>
          <a:noFill/>
          <a:ln>
            <a:noFill/>
          </a:ln>
        </p:spPr>
      </p:pic>
      <p:pic>
        <p:nvPicPr>
          <p:cNvPr id="380" name="Google Shape;380;p20" descr="91374-removebg-preview"/>
          <p:cNvPicPr preferRelativeResize="0"/>
          <p:nvPr/>
        </p:nvPicPr>
        <p:blipFill rotWithShape="1">
          <a:blip r:embed="rId4">
            <a:alphaModFix/>
          </a:blip>
          <a:srcRect/>
          <a:stretch/>
        </p:blipFill>
        <p:spPr>
          <a:xfrm>
            <a:off x="6459220" y="2318385"/>
            <a:ext cx="5387340" cy="4299585"/>
          </a:xfrm>
          <a:prstGeom prst="rect">
            <a:avLst/>
          </a:prstGeom>
          <a:noFill/>
          <a:ln>
            <a:noFill/>
          </a:ln>
        </p:spPr>
      </p:pic>
      <p:pic>
        <p:nvPicPr>
          <p:cNvPr id="381" name="Google Shape;381;p20" descr="42430"/>
          <p:cNvPicPr preferRelativeResize="0"/>
          <p:nvPr/>
        </p:nvPicPr>
        <p:blipFill rotWithShape="1">
          <a:blip r:embed="rId5">
            <a:alphaModFix/>
          </a:blip>
          <a:srcRect/>
          <a:stretch/>
        </p:blipFill>
        <p:spPr>
          <a:xfrm>
            <a:off x="682625" y="2640330"/>
            <a:ext cx="3945255" cy="3871595"/>
          </a:xfrm>
          <a:prstGeom prst="rect">
            <a:avLst/>
          </a:prstGeom>
          <a:noFill/>
          <a:ln>
            <a:noFill/>
          </a:ln>
        </p:spPr>
      </p:pic>
      <p:sp>
        <p:nvSpPr>
          <p:cNvPr id="382" name="Google Shape;382;p20"/>
          <p:cNvSpPr/>
          <p:nvPr/>
        </p:nvSpPr>
        <p:spPr>
          <a:xfrm>
            <a:off x="969645" y="1565910"/>
            <a:ext cx="6244590" cy="9493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600" dirty="0">
                <a:solidFill>
                  <a:schemeClr val="lt1"/>
                </a:solidFill>
                <a:latin typeface="Comic Sans MS"/>
                <a:ea typeface="Comic Sans MS"/>
                <a:cs typeface="Comic Sans MS"/>
                <a:sym typeface="Comic Sans MS"/>
              </a:rPr>
              <a:t>Use the switch statement to select one of many code blocks to be executed.</a:t>
            </a:r>
            <a:endParaRPr sz="1600" dirty="0">
              <a:solidFill>
                <a:schemeClr val="lt1"/>
              </a:solidFill>
              <a:latin typeface="Comic Sans MS"/>
              <a:ea typeface="Comic Sans MS"/>
              <a:cs typeface="Comic Sans MS"/>
              <a:sym typeface="Comic Sans MS"/>
            </a:endParaRPr>
          </a:p>
        </p:txBody>
      </p:sp>
      <p:sp>
        <p:nvSpPr>
          <p:cNvPr id="383" name="Google Shape;383;p20"/>
          <p:cNvSpPr txBox="1"/>
          <p:nvPr/>
        </p:nvSpPr>
        <p:spPr>
          <a:xfrm>
            <a:off x="1572260" y="3362325"/>
            <a:ext cx="2554605" cy="2011680"/>
          </a:xfrm>
          <a:prstGeom prst="rect">
            <a:avLst/>
          </a:prstGeom>
          <a:noFill/>
          <a:ln>
            <a:noFill/>
          </a:ln>
        </p:spPr>
        <p:txBody>
          <a:bodyPr spcFirstLastPara="1" wrap="square" lIns="91425" tIns="45700" rIns="91425" bIns="45700" anchor="ctr" anchorCtr="0">
            <a:noAutofit/>
          </a:bodyPr>
          <a:lstStyle/>
          <a:p>
            <a:pPr marL="0" marR="0" lvl="0" indent="44450" algn="l" rtl="0">
              <a:lnSpc>
                <a:spcPct val="90000"/>
              </a:lnSpc>
              <a:spcBef>
                <a:spcPts val="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a:p>
            <a:pPr marL="0" marR="0" lvl="0" indent="44450" algn="l" rtl="0">
              <a:lnSpc>
                <a:spcPct val="90000"/>
              </a:lnSpc>
              <a:spcBef>
                <a:spcPts val="60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a:p>
            <a:pPr marL="0" marR="0" lvl="0" indent="44450" algn="l" rtl="0">
              <a:lnSpc>
                <a:spcPct val="90000"/>
              </a:lnSpc>
              <a:spcBef>
                <a:spcPts val="60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a:p>
            <a:pPr marL="0" marR="0" lvl="0" indent="44450" algn="l" rtl="0">
              <a:lnSpc>
                <a:spcPct val="90000"/>
              </a:lnSpc>
              <a:spcBef>
                <a:spcPts val="600"/>
              </a:spcBef>
              <a:spcAft>
                <a:spcPts val="0"/>
              </a:spcAft>
              <a:buClr>
                <a:schemeClr val="lt1"/>
              </a:buClr>
              <a:buSzPts val="700"/>
              <a:buFont typeface="Arial"/>
              <a:buNone/>
            </a:pPr>
            <a:endParaRPr sz="7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None/>
            </a:pPr>
            <a:r>
              <a:rPr lang="en-US" sz="1200" dirty="0">
                <a:solidFill>
                  <a:srgbClr val="002060"/>
                </a:solidFill>
                <a:latin typeface="Comic Sans MS"/>
                <a:ea typeface="Comic Sans MS"/>
                <a:cs typeface="Comic Sans MS"/>
                <a:sym typeface="Comic Sans MS"/>
              </a:rPr>
              <a:t>Switch (Boolean  Expression)</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Case 1: // Block of statement Break;</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Case 2: // Block of statement Break;</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Default: // Block of statement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Break;</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r>
              <a:rPr lang="en-US" sz="1200" dirty="0">
                <a:solidFill>
                  <a:srgbClr val="002060"/>
                </a:solidFill>
                <a:latin typeface="Comic Sans MS"/>
                <a:ea typeface="Comic Sans MS"/>
                <a:cs typeface="Comic Sans MS"/>
                <a:sym typeface="Comic Sans MS"/>
              </a:rPr>
              <a:t>}</a:t>
            </a: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None/>
            </a:pPr>
            <a:endParaRPr sz="1200" dirty="0">
              <a:solidFill>
                <a:srgbClr val="002060"/>
              </a:solidFill>
              <a:latin typeface="Comic Sans MS"/>
              <a:ea typeface="Comic Sans MS"/>
              <a:cs typeface="Comic Sans MS"/>
              <a:sym typeface="Comic Sans MS"/>
            </a:endParaRPr>
          </a:p>
        </p:txBody>
      </p:sp>
      <p:sp>
        <p:nvSpPr>
          <p:cNvPr id="384" name="Google Shape;384;p20"/>
          <p:cNvSpPr txBox="1"/>
          <p:nvPr/>
        </p:nvSpPr>
        <p:spPr>
          <a:xfrm>
            <a:off x="7444105" y="3318510"/>
            <a:ext cx="3660140" cy="2091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string role = admin;</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switch (role)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case admin:</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a:t>
            </a:r>
            <a:r>
              <a:rPr lang="en-US" sz="1000" dirty="0">
                <a:solidFill>
                  <a:srgbClr val="012D86"/>
                </a:solidFill>
                <a:latin typeface="Arial"/>
                <a:ea typeface="Arial"/>
                <a:cs typeface="Arial"/>
                <a:sym typeface="Arial"/>
              </a:rPr>
              <a:t>welcome to admin</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break;</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case </a:t>
            </a:r>
            <a:r>
              <a:rPr lang="en-US" sz="1000" dirty="0">
                <a:solidFill>
                  <a:srgbClr val="012D86"/>
                </a:solidFill>
                <a:latin typeface="Arial"/>
                <a:ea typeface="Arial"/>
                <a:cs typeface="Arial"/>
                <a:sym typeface="Arial"/>
              </a:rPr>
              <a:t>jobseeker</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a:t>
            </a:r>
            <a:r>
              <a:rPr lang="en-US" sz="1000" dirty="0">
                <a:solidFill>
                  <a:srgbClr val="012D86"/>
                </a:solidFill>
                <a:latin typeface="Arial"/>
                <a:ea typeface="Arial"/>
                <a:cs typeface="Arial"/>
                <a:sym typeface="Arial"/>
              </a:rPr>
              <a:t>welcome to jobseeker</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break;</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default: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("Error");</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break;</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    </a:t>
            </a:r>
            <a:endParaRPr sz="1000" dirty="0">
              <a:solidFill>
                <a:srgbClr val="012D86"/>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fade">
                                      <p:cBhvr>
                                        <p:cTn id="7" dur="500"/>
                                        <p:tgtEl>
                                          <p:spTgt spid="3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fade">
                                      <p:cBhvr>
                                        <p:cTn id="12" dur="1000"/>
                                        <p:tgtEl>
                                          <p:spTgt spid="3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3"/>
                                        </p:tgtEl>
                                        <p:attrNameLst>
                                          <p:attrName>style.visibility</p:attrName>
                                        </p:attrNameLst>
                                      </p:cBhvr>
                                      <p:to>
                                        <p:strVal val="visible"/>
                                      </p:to>
                                    </p:set>
                                    <p:animEffect transition="in" filter="fade">
                                      <p:cBhvr>
                                        <p:cTn id="17" dur="500"/>
                                        <p:tgtEl>
                                          <p:spTgt spid="383"/>
                                        </p:tgtEl>
                                      </p:cBhvr>
                                    </p:animEffect>
                                  </p:childTnLst>
                                </p:cTn>
                              </p:par>
                              <p:par>
                                <p:cTn id="18" presetID="10" presetClass="entr" presetSubtype="0" fill="hold" nodeType="withEffect">
                                  <p:stCondLst>
                                    <p:cond delay="0"/>
                                  </p:stCondLst>
                                  <p:childTnLst>
                                    <p:set>
                                      <p:cBhvr>
                                        <p:cTn id="19" dur="1" fill="hold">
                                          <p:stCondLst>
                                            <p:cond delay="0"/>
                                          </p:stCondLst>
                                        </p:cTn>
                                        <p:tgtEl>
                                          <p:spTgt spid="381"/>
                                        </p:tgtEl>
                                        <p:attrNameLst>
                                          <p:attrName>style.visibility</p:attrName>
                                        </p:attrNameLst>
                                      </p:cBhvr>
                                      <p:to>
                                        <p:strVal val="visible"/>
                                      </p:to>
                                    </p:set>
                                    <p:animEffect transition="in" filter="fade">
                                      <p:cBhvr>
                                        <p:cTn id="20" dur="500"/>
                                        <p:tgtEl>
                                          <p:spTgt spid="38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0"/>
                                        </p:tgtEl>
                                        <p:attrNameLst>
                                          <p:attrName>style.visibility</p:attrName>
                                        </p:attrNameLst>
                                      </p:cBhvr>
                                      <p:to>
                                        <p:strVal val="visible"/>
                                      </p:to>
                                    </p:set>
                                    <p:animEffect transition="in" filter="fade">
                                      <p:cBhvr>
                                        <p:cTn id="25" dur="500"/>
                                        <p:tgtEl>
                                          <p:spTgt spid="380"/>
                                        </p:tgtEl>
                                      </p:cBhvr>
                                    </p:animEffect>
                                  </p:childTnLst>
                                </p:cTn>
                              </p:par>
                              <p:par>
                                <p:cTn id="26" presetID="10" presetClass="entr" presetSubtype="0" fill="hold" nodeType="withEffect">
                                  <p:stCondLst>
                                    <p:cond delay="0"/>
                                  </p:stCondLst>
                                  <p:childTnLst>
                                    <p:set>
                                      <p:cBhvr>
                                        <p:cTn id="27" dur="1" fill="hold">
                                          <p:stCondLst>
                                            <p:cond delay="0"/>
                                          </p:stCondLst>
                                        </p:cTn>
                                        <p:tgtEl>
                                          <p:spTgt spid="384"/>
                                        </p:tgtEl>
                                        <p:attrNameLst>
                                          <p:attrName>style.visibility</p:attrName>
                                        </p:attrNameLst>
                                      </p:cBhvr>
                                      <p:to>
                                        <p:strVal val="visible"/>
                                      </p:to>
                                    </p:set>
                                    <p:animEffect transition="in" filter="fade">
                                      <p:cBhvr>
                                        <p:cTn id="28"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8"/>
        <p:cNvGrpSpPr/>
        <p:nvPr/>
      </p:nvGrpSpPr>
      <p:grpSpPr>
        <a:xfrm>
          <a:off x="0" y="0"/>
          <a:ext cx="0" cy="0"/>
          <a:chOff x="0" y="0"/>
          <a:chExt cx="0" cy="0"/>
        </a:xfrm>
      </p:grpSpPr>
      <p:sp>
        <p:nvSpPr>
          <p:cNvPr id="389" name="Google Shape;389;p21"/>
          <p:cNvSpPr/>
          <p:nvPr/>
        </p:nvSpPr>
        <p:spPr>
          <a:xfrm>
            <a:off x="0" y="-63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21"/>
          <p:cNvSpPr/>
          <p:nvPr/>
        </p:nvSpPr>
        <p:spPr>
          <a:xfrm>
            <a:off x="682414" y="62454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21"/>
          <p:cNvSpPr txBox="1"/>
          <p:nvPr/>
        </p:nvSpPr>
        <p:spPr>
          <a:xfrm>
            <a:off x="805815" y="235585"/>
            <a:ext cx="5959475" cy="150685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Nested If-else Statement</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pic>
        <p:nvPicPr>
          <p:cNvPr id="392" name="Google Shape;392;p21" descr="91374-removebg-preview"/>
          <p:cNvPicPr preferRelativeResize="0"/>
          <p:nvPr/>
        </p:nvPicPr>
        <p:blipFill rotWithShape="1">
          <a:blip r:embed="rId3">
            <a:alphaModFix/>
          </a:blip>
          <a:srcRect/>
          <a:stretch/>
        </p:blipFill>
        <p:spPr>
          <a:xfrm>
            <a:off x="6459220" y="2353945"/>
            <a:ext cx="5128260" cy="4092575"/>
          </a:xfrm>
          <a:prstGeom prst="rect">
            <a:avLst/>
          </a:prstGeom>
          <a:noFill/>
          <a:ln>
            <a:noFill/>
          </a:ln>
        </p:spPr>
      </p:pic>
      <p:pic>
        <p:nvPicPr>
          <p:cNvPr id="393" name="Google Shape;393;p21" descr="42430"/>
          <p:cNvPicPr preferRelativeResize="0"/>
          <p:nvPr/>
        </p:nvPicPr>
        <p:blipFill rotWithShape="1">
          <a:blip r:embed="rId4">
            <a:alphaModFix/>
          </a:blip>
          <a:srcRect/>
          <a:stretch/>
        </p:blipFill>
        <p:spPr>
          <a:xfrm>
            <a:off x="600075" y="1824355"/>
            <a:ext cx="4954270" cy="5033010"/>
          </a:xfrm>
          <a:prstGeom prst="rect">
            <a:avLst/>
          </a:prstGeom>
          <a:noFill/>
          <a:ln>
            <a:noFill/>
          </a:ln>
        </p:spPr>
      </p:pic>
      <p:sp>
        <p:nvSpPr>
          <p:cNvPr id="394" name="Google Shape;394;p21"/>
          <p:cNvSpPr/>
          <p:nvPr/>
        </p:nvSpPr>
        <p:spPr>
          <a:xfrm>
            <a:off x="969645" y="1261110"/>
            <a:ext cx="6244590" cy="949325"/>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30000"/>
              </a:lnSpc>
              <a:spcBef>
                <a:spcPts val="0"/>
              </a:spcBef>
              <a:spcAft>
                <a:spcPts val="0"/>
              </a:spcAft>
              <a:buNone/>
            </a:pPr>
            <a:r>
              <a:rPr lang="en-US" sz="1500" dirty="0">
                <a:solidFill>
                  <a:schemeClr val="lt1"/>
                </a:solidFill>
                <a:latin typeface="Comic Sans MS"/>
                <a:ea typeface="Comic Sans MS"/>
                <a:cs typeface="Comic Sans MS"/>
                <a:sym typeface="Comic Sans MS"/>
              </a:rPr>
              <a:t>Nested IF functions, meaning one IF function inside of another, allows you to test multiple criteria and increases the number of possible outcomes.</a:t>
            </a:r>
            <a:endParaRPr sz="1500" dirty="0">
              <a:solidFill>
                <a:schemeClr val="lt1"/>
              </a:solidFill>
              <a:latin typeface="Comic Sans MS"/>
              <a:ea typeface="Comic Sans MS"/>
              <a:cs typeface="Comic Sans MS"/>
              <a:sym typeface="Comic Sans MS"/>
            </a:endParaRPr>
          </a:p>
        </p:txBody>
      </p:sp>
      <p:sp>
        <p:nvSpPr>
          <p:cNvPr id="395" name="Google Shape;395;p21"/>
          <p:cNvSpPr txBox="1"/>
          <p:nvPr/>
        </p:nvSpPr>
        <p:spPr>
          <a:xfrm>
            <a:off x="1653540" y="3188335"/>
            <a:ext cx="3465830" cy="219329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Calibri"/>
              <a:buNone/>
            </a:pPr>
            <a:endParaRPr sz="18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400"/>
              <a:buFont typeface="Comic Sans MS"/>
              <a:buNone/>
            </a:pPr>
            <a:r>
              <a:rPr lang="en-US" sz="1400" dirty="0">
                <a:solidFill>
                  <a:srgbClr val="002060"/>
                </a:solidFill>
                <a:latin typeface="Comic Sans MS"/>
                <a:ea typeface="Comic Sans MS"/>
                <a:cs typeface="Comic Sans MS"/>
                <a:sym typeface="Comic Sans MS"/>
              </a:rPr>
              <a:t>Syntax   </a:t>
            </a:r>
            <a:r>
              <a:rPr lang="en-US" sz="1800" dirty="0">
                <a:solidFill>
                  <a:srgbClr val="002060"/>
                </a:solidFill>
                <a:latin typeface="Comic Sans MS"/>
                <a:ea typeface="Comic Sans MS"/>
                <a:cs typeface="Comic Sans MS"/>
                <a:sym typeface="Comic Sans MS"/>
              </a:rPr>
              <a:t>:</a:t>
            </a:r>
            <a:endParaRPr sz="1800" dirty="0">
              <a:solidFill>
                <a:srgbClr val="002060"/>
              </a:solidFill>
              <a:latin typeface="Comic Sans MS"/>
              <a:ea typeface="Comic Sans MS"/>
              <a:cs typeface="Comic Sans MS"/>
              <a:sym typeface="Comic Sans MS"/>
            </a:endParaRPr>
          </a:p>
          <a:p>
            <a:pPr marL="0" marR="0" lvl="0" indent="0" algn="l" rtl="0">
              <a:lnSpc>
                <a:spcPct val="90000"/>
              </a:lnSpc>
              <a:spcBef>
                <a:spcPts val="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if(condition1)</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if(condition2)</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 execute code when condition1 and  condition2 are true</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else</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 execute code when condition1 is true and  condition2 is false</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else</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 execute code when conditions1 is false</a:t>
            </a:r>
            <a:endParaRPr sz="1000" dirty="0">
              <a:solidFill>
                <a:srgbClr val="002060"/>
              </a:solidFill>
              <a:latin typeface="Comic Sans MS"/>
              <a:ea typeface="Comic Sans MS"/>
              <a:cs typeface="Comic Sans MS"/>
              <a:sym typeface="Comic Sans MS"/>
            </a:endParaRPr>
          </a:p>
          <a:p>
            <a:pPr marL="0" marR="0" lvl="0" indent="0" algn="l" rtl="0">
              <a:lnSpc>
                <a:spcPct val="90000"/>
              </a:lnSpc>
              <a:spcBef>
                <a:spcPts val="600"/>
              </a:spcBef>
              <a:spcAft>
                <a:spcPts val="0"/>
              </a:spcAft>
              <a:buClr>
                <a:srgbClr val="002060"/>
              </a:buClr>
              <a:buSzPts val="1000"/>
              <a:buFont typeface="Comic Sans MS"/>
              <a:buNone/>
            </a:pPr>
            <a:r>
              <a:rPr lang="en-US" sz="1000" dirty="0">
                <a:solidFill>
                  <a:srgbClr val="002060"/>
                </a:solidFill>
                <a:latin typeface="Comic Sans MS"/>
                <a:ea typeface="Comic Sans MS"/>
                <a:cs typeface="Comic Sans MS"/>
                <a:sym typeface="Comic Sans MS"/>
              </a:rPr>
              <a:t>}</a:t>
            </a:r>
            <a:endParaRPr sz="1000" dirty="0">
              <a:solidFill>
                <a:srgbClr val="002060"/>
              </a:solidFill>
              <a:latin typeface="Comic Sans MS"/>
              <a:ea typeface="Comic Sans MS"/>
              <a:cs typeface="Comic Sans MS"/>
              <a:sym typeface="Comic Sans MS"/>
            </a:endParaRPr>
          </a:p>
        </p:txBody>
      </p:sp>
      <p:sp>
        <p:nvSpPr>
          <p:cNvPr id="396" name="Google Shape;396;p21"/>
          <p:cNvSpPr txBox="1"/>
          <p:nvPr/>
        </p:nvSpPr>
        <p:spPr>
          <a:xfrm>
            <a:off x="7357745" y="3188335"/>
            <a:ext cx="3632835" cy="2091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if (</a:t>
            </a:r>
            <a:r>
              <a:rPr lang="en-US" sz="1000" dirty="0">
                <a:solidFill>
                  <a:srgbClr val="012D86"/>
                </a:solidFill>
                <a:latin typeface="Arial"/>
                <a:ea typeface="Arial"/>
                <a:cs typeface="Arial"/>
                <a:sym typeface="Arial"/>
              </a:rPr>
              <a:t>role==</a:t>
            </a:r>
            <a:r>
              <a:rPr lang="en-US" sz="1000" dirty="0" err="1">
                <a:solidFill>
                  <a:srgbClr val="012D86"/>
                </a:solidFill>
                <a:latin typeface="Arial"/>
                <a:ea typeface="Arial"/>
                <a:cs typeface="Arial"/>
                <a:sym typeface="Arial"/>
              </a:rPr>
              <a:t>jobProvider</a:t>
            </a: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if(</a:t>
            </a:r>
            <a:r>
              <a:rPr lang="en-US" sz="1000" dirty="0" err="1">
                <a:solidFill>
                  <a:srgbClr val="012D86"/>
                </a:solidFill>
                <a:latin typeface="Comic Sans MS"/>
                <a:ea typeface="Comic Sans MS"/>
                <a:cs typeface="Comic Sans MS"/>
                <a:sym typeface="Comic Sans MS"/>
              </a:rPr>
              <a:t>CompanyId</a:t>
            </a:r>
            <a:r>
              <a:rPr lang="en-US" sz="1000" dirty="0">
                <a:solidFill>
                  <a:srgbClr val="012D86"/>
                </a:solidFill>
                <a:latin typeface="Comic Sans MS"/>
                <a:ea typeface="Comic Sans MS"/>
                <a:cs typeface="Comic Sans MS"/>
                <a:sym typeface="Comic Sans MS"/>
              </a:rPr>
              <a:t>==FMS101)</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a:t>
            </a:r>
            <a:r>
              <a:rPr lang="en-US" sz="1000" dirty="0">
                <a:solidFill>
                  <a:srgbClr val="012D86"/>
                </a:solidFill>
                <a:latin typeface="Arial"/>
                <a:ea typeface="Arial"/>
                <a:cs typeface="Arial"/>
                <a:sym typeface="Arial"/>
              </a:rPr>
              <a:t>"welcome to </a:t>
            </a:r>
            <a:endParaRPr sz="1000" dirty="0">
              <a:solidFill>
                <a:srgbClr val="012D86"/>
              </a:solidFill>
              <a:latin typeface="Arial"/>
              <a:ea typeface="Arial"/>
              <a:cs typeface="Arial"/>
              <a:sym typeface="Arial"/>
            </a:endParaRPr>
          </a:p>
          <a:p>
            <a:pPr marL="0" marR="0" lvl="0" indent="0" algn="l" rtl="0">
              <a:spcBef>
                <a:spcPts val="0"/>
              </a:spcBef>
              <a:spcAft>
                <a:spcPts val="0"/>
              </a:spcAft>
              <a:buNone/>
            </a:pPr>
            <a:r>
              <a:rPr lang="en-US" sz="1000" dirty="0">
                <a:solidFill>
                  <a:srgbClr val="012D86"/>
                </a:solidFill>
                <a:latin typeface="Arial"/>
                <a:ea typeface="Arial"/>
                <a:cs typeface="Arial"/>
                <a:sym typeface="Arial"/>
              </a:rPr>
              <a:t>     Job Provider"</a:t>
            </a:r>
            <a:r>
              <a:rPr lang="en-US" sz="1000" dirty="0">
                <a:solidFill>
                  <a:srgbClr val="012D86"/>
                </a:solidFill>
                <a:latin typeface="Comic Sans MS"/>
                <a:ea typeface="Comic Sans MS"/>
                <a:cs typeface="Comic Sans MS"/>
                <a:sym typeface="Comic Sans MS"/>
              </a:rPr>
              <a:t>);</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else</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1000" dirty="0" err="1">
                <a:solidFill>
                  <a:srgbClr val="012D86"/>
                </a:solidFill>
                <a:latin typeface="Comic Sans MS"/>
                <a:ea typeface="Comic Sans MS"/>
                <a:cs typeface="Comic Sans MS"/>
                <a:sym typeface="Comic Sans MS"/>
              </a:rPr>
              <a:t>Console.WriteLine</a:t>
            </a:r>
            <a:r>
              <a:rPr lang="en-US" sz="1000" dirty="0">
                <a:solidFill>
                  <a:srgbClr val="012D86"/>
                </a:solidFill>
                <a:latin typeface="Comic Sans MS"/>
                <a:ea typeface="Comic Sans MS"/>
                <a:cs typeface="Comic Sans MS"/>
                <a:sym typeface="Comic Sans MS"/>
              </a:rPr>
              <a:t>("Error");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endParaRPr sz="1000" dirty="0">
              <a:solidFill>
                <a:srgbClr val="012D86"/>
              </a:solidFill>
              <a:latin typeface="Comic Sans MS"/>
              <a:ea typeface="Comic Sans MS"/>
              <a:cs typeface="Comic Sans MS"/>
              <a:sym typeface="Comic Sans MS"/>
            </a:endParaRPr>
          </a:p>
          <a:p>
            <a:pPr marL="0" marR="0" lvl="0" indent="0" algn="l" rtl="0">
              <a:spcBef>
                <a:spcPts val="0"/>
              </a:spcBef>
              <a:spcAft>
                <a:spcPts val="0"/>
              </a:spcAft>
              <a:buNone/>
            </a:pPr>
            <a:r>
              <a:rPr lang="en-US" sz="1000" dirty="0">
                <a:solidFill>
                  <a:srgbClr val="012D86"/>
                </a:solidFill>
                <a:latin typeface="Comic Sans MS"/>
                <a:ea typeface="Comic Sans MS"/>
                <a:cs typeface="Comic Sans MS"/>
                <a:sym typeface="Comic Sans MS"/>
              </a:rPr>
              <a:t>   }</a:t>
            </a:r>
            <a:r>
              <a:rPr lang="en-US" sz="800" dirty="0">
                <a:solidFill>
                  <a:srgbClr val="012D86"/>
                </a:solidFill>
                <a:latin typeface="Comic Sans MS"/>
                <a:ea typeface="Comic Sans MS"/>
                <a:cs typeface="Comic Sans MS"/>
                <a:sym typeface="Comic Sans MS"/>
              </a:rPr>
              <a:t>        </a:t>
            </a:r>
            <a:endParaRPr sz="800" dirty="0">
              <a:solidFill>
                <a:srgbClr val="012D86"/>
              </a:solidFill>
              <a:latin typeface="Comic Sans MS"/>
              <a:ea typeface="Comic Sans MS"/>
              <a:cs typeface="Comic Sans MS"/>
              <a:sym typeface="Comic Sans MS"/>
            </a:endParaRPr>
          </a:p>
        </p:txBody>
      </p:sp>
      <p:pic>
        <p:nvPicPr>
          <p:cNvPr id="397" name="Google Shape;397;p21" descr="Aitrich-Logo-Transparent-BG-2048x671"/>
          <p:cNvPicPr preferRelativeResize="0"/>
          <p:nvPr/>
        </p:nvPicPr>
        <p:blipFill rotWithShape="1">
          <a:blip r:embed="rId5">
            <a:alphaModFix/>
          </a:blip>
          <a:srcRect/>
          <a:stretch/>
        </p:blipFill>
        <p:spPr>
          <a:xfrm>
            <a:off x="40576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500"/>
                                        <p:tgtEl>
                                          <p:spTgt spid="3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4"/>
                                        </p:tgtEl>
                                        <p:attrNameLst>
                                          <p:attrName>style.visibility</p:attrName>
                                        </p:attrNameLst>
                                      </p:cBhvr>
                                      <p:to>
                                        <p:strVal val="visible"/>
                                      </p:to>
                                    </p:set>
                                    <p:animEffect transition="in" filter="fade">
                                      <p:cBhvr>
                                        <p:cTn id="12" dur="1000"/>
                                        <p:tgtEl>
                                          <p:spTgt spid="3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gtEl>
                                        <p:attrNameLst>
                                          <p:attrName>style.visibility</p:attrName>
                                        </p:attrNameLst>
                                      </p:cBhvr>
                                      <p:to>
                                        <p:strVal val="visible"/>
                                      </p:to>
                                    </p:set>
                                    <p:animEffect transition="in" filter="fade">
                                      <p:cBhvr>
                                        <p:cTn id="17" dur="500"/>
                                        <p:tgtEl>
                                          <p:spTgt spid="395"/>
                                        </p:tgtEl>
                                      </p:cBhvr>
                                    </p:animEffect>
                                  </p:childTnLst>
                                </p:cTn>
                              </p:par>
                              <p:par>
                                <p:cTn id="18" presetID="10" presetClass="entr" presetSubtype="0" fill="hold" nodeType="withEffect">
                                  <p:stCondLst>
                                    <p:cond delay="0"/>
                                  </p:stCondLst>
                                  <p:childTnLst>
                                    <p:set>
                                      <p:cBhvr>
                                        <p:cTn id="19" dur="1" fill="hold">
                                          <p:stCondLst>
                                            <p:cond delay="0"/>
                                          </p:stCondLst>
                                        </p:cTn>
                                        <p:tgtEl>
                                          <p:spTgt spid="393"/>
                                        </p:tgtEl>
                                        <p:attrNameLst>
                                          <p:attrName>style.visibility</p:attrName>
                                        </p:attrNameLst>
                                      </p:cBhvr>
                                      <p:to>
                                        <p:strVal val="visible"/>
                                      </p:to>
                                    </p:set>
                                    <p:animEffect transition="in" filter="fade">
                                      <p:cBhvr>
                                        <p:cTn id="20" dur="500"/>
                                        <p:tgtEl>
                                          <p:spTgt spid="39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6"/>
                                        </p:tgtEl>
                                        <p:attrNameLst>
                                          <p:attrName>style.visibility</p:attrName>
                                        </p:attrNameLst>
                                      </p:cBhvr>
                                      <p:to>
                                        <p:strVal val="visible"/>
                                      </p:to>
                                    </p:set>
                                    <p:animEffect transition="in" filter="fade">
                                      <p:cBhvr>
                                        <p:cTn id="25" dur="500"/>
                                        <p:tgtEl>
                                          <p:spTgt spid="396"/>
                                        </p:tgtEl>
                                      </p:cBhvr>
                                    </p:animEffect>
                                  </p:childTnLst>
                                </p:cTn>
                              </p:par>
                              <p:par>
                                <p:cTn id="26" presetID="10" presetClass="entr" presetSubtype="0" fill="hold" nodeType="withEffect">
                                  <p:stCondLst>
                                    <p:cond delay="0"/>
                                  </p:stCondLst>
                                  <p:childTnLst>
                                    <p:set>
                                      <p:cBhvr>
                                        <p:cTn id="27" dur="1" fill="hold">
                                          <p:stCondLst>
                                            <p:cond delay="0"/>
                                          </p:stCondLst>
                                        </p:cTn>
                                        <p:tgtEl>
                                          <p:spTgt spid="392"/>
                                        </p:tgtEl>
                                        <p:attrNameLst>
                                          <p:attrName>style.visibility</p:attrName>
                                        </p:attrNameLst>
                                      </p:cBhvr>
                                      <p:to>
                                        <p:strVal val="visible"/>
                                      </p:to>
                                    </p:set>
                                    <p:animEffect transition="in" filter="fade">
                                      <p:cBhvr>
                                        <p:cTn id="28"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3" name="Google Shape;403;p22"/>
          <p:cNvSpPr/>
          <p:nvPr/>
        </p:nvSpPr>
        <p:spPr>
          <a:xfrm>
            <a:off x="7545297" y="320979"/>
            <a:ext cx="4323899" cy="6212748"/>
          </a:xfrm>
          <a:custGeom>
            <a:avLst/>
            <a:gdLst/>
            <a:ahLst/>
            <a:cxnLst/>
            <a:rect l="l" t="t" r="r" b="b"/>
            <a:pathLst>
              <a:path w="4323899" h="6212748" extrusionOk="0">
                <a:moveTo>
                  <a:pt x="0" y="0"/>
                </a:moveTo>
                <a:lnTo>
                  <a:pt x="742501" y="0"/>
                </a:lnTo>
                <a:lnTo>
                  <a:pt x="4323899" y="0"/>
                </a:lnTo>
                <a:lnTo>
                  <a:pt x="4323899" y="2864954"/>
                </a:lnTo>
                <a:lnTo>
                  <a:pt x="880454" y="6212748"/>
                </a:lnTo>
                <a:lnTo>
                  <a:pt x="0" y="6212748"/>
                </a:lnTo>
                <a:lnTo>
                  <a:pt x="0" y="6210962"/>
                </a:lnTo>
                <a:close/>
              </a:path>
            </a:pathLst>
          </a:custGeom>
          <a:solidFill>
            <a:srgbClr val="FEFEFE">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4" name="Google Shape;404;p22"/>
          <p:cNvSpPr/>
          <p:nvPr/>
        </p:nvSpPr>
        <p:spPr>
          <a:xfrm>
            <a:off x="641774" y="623275"/>
            <a:ext cx="10905053" cy="5607882"/>
          </a:xfrm>
          <a:prstGeom prst="rect">
            <a:avLst/>
          </a:prstGeom>
          <a:noFill/>
          <a:ln w="19050" cap="flat" cmpd="sng">
            <a:solidFill>
              <a:srgbClr val="FEFEF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5" name="Google Shape;405;p22"/>
          <p:cNvSpPr txBox="1"/>
          <p:nvPr/>
        </p:nvSpPr>
        <p:spPr>
          <a:xfrm>
            <a:off x="641985" y="700405"/>
            <a:ext cx="5797550" cy="939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4000" b="1">
                <a:solidFill>
                  <a:srgbClr val="002060"/>
                </a:solidFill>
                <a:latin typeface="Bell MT"/>
                <a:ea typeface="Bell MT"/>
                <a:cs typeface="Bell MT"/>
                <a:sym typeface="Bell MT"/>
              </a:rPr>
              <a:t>Control Statement- Loop</a:t>
            </a:r>
            <a:endParaRPr sz="4000" b="1">
              <a:solidFill>
                <a:srgbClr val="002060"/>
              </a:solidFill>
              <a:latin typeface="Bell MT"/>
              <a:ea typeface="Bell MT"/>
              <a:cs typeface="Bell MT"/>
              <a:sym typeface="Bell MT"/>
            </a:endParaRPr>
          </a:p>
          <a:p>
            <a:pPr marL="0" marR="0" lvl="0" indent="0" algn="l" rtl="0">
              <a:lnSpc>
                <a:spcPct val="90000"/>
              </a:lnSpc>
              <a:spcBef>
                <a:spcPts val="0"/>
              </a:spcBef>
              <a:spcAft>
                <a:spcPts val="0"/>
              </a:spcAft>
              <a:buNone/>
            </a:pPr>
            <a:endParaRPr sz="4000" b="1">
              <a:solidFill>
                <a:srgbClr val="002060"/>
              </a:solidFill>
              <a:latin typeface="Bell MT"/>
              <a:ea typeface="Bell MT"/>
              <a:cs typeface="Bell MT"/>
              <a:sym typeface="Bell MT"/>
            </a:endParaRPr>
          </a:p>
        </p:txBody>
      </p:sp>
      <p:sp>
        <p:nvSpPr>
          <p:cNvPr id="406" name="Google Shape;406;p22"/>
          <p:cNvSpPr/>
          <p:nvPr/>
        </p:nvSpPr>
        <p:spPr>
          <a:xfrm>
            <a:off x="918845" y="1782445"/>
            <a:ext cx="6018530" cy="3294380"/>
          </a:xfrm>
          <a:prstGeom prst="roundRect">
            <a:avLst>
              <a:gd name="adj" fmla="val 16667"/>
            </a:avLst>
          </a:prstGeom>
          <a:solidFill>
            <a:srgbClr val="00206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600"/>
              </a:spcBef>
              <a:spcAft>
                <a:spcPts val="0"/>
              </a:spcAft>
              <a:buNone/>
            </a:pPr>
            <a:endParaRPr sz="1600" dirty="0">
              <a:solidFill>
                <a:schemeClr val="lt1"/>
              </a:solidFill>
              <a:latin typeface="Comic Sans MS"/>
              <a:ea typeface="Comic Sans MS"/>
              <a:cs typeface="Comic Sans MS"/>
              <a:sym typeface="Comic Sans MS"/>
            </a:endParaRPr>
          </a:p>
          <a:p>
            <a:pPr marL="0" marR="0" lvl="0" indent="0" algn="l" rtl="0">
              <a:lnSpc>
                <a:spcPct val="120000"/>
              </a:lnSpc>
              <a:spcBef>
                <a:spcPts val="600"/>
              </a:spcBef>
              <a:spcAft>
                <a:spcPts val="0"/>
              </a:spcAft>
              <a:buNone/>
            </a:pPr>
            <a:r>
              <a:rPr lang="en-US" sz="1600" dirty="0">
                <a:solidFill>
                  <a:schemeClr val="lt1"/>
                </a:solidFill>
                <a:latin typeface="Comic Sans MS"/>
                <a:ea typeface="Comic Sans MS"/>
                <a:cs typeface="Comic Sans MS"/>
                <a:sym typeface="Comic Sans MS"/>
              </a:rPr>
              <a:t>Iteration statements repeatedly execute an embedded statement.</a:t>
            </a:r>
            <a:endParaRPr sz="1600" dirty="0">
              <a:solidFill>
                <a:schemeClr val="lt1"/>
              </a:solidFill>
              <a:latin typeface="Comic Sans MS"/>
              <a:ea typeface="Comic Sans MS"/>
              <a:cs typeface="Comic Sans MS"/>
              <a:sym typeface="Comic Sans MS"/>
            </a:endParaRPr>
          </a:p>
          <a:p>
            <a:pPr marL="114300" marR="0" lvl="0" indent="-12700" algn="l" rtl="0">
              <a:lnSpc>
                <a:spcPct val="120000"/>
              </a:lnSpc>
              <a:spcBef>
                <a:spcPts val="600"/>
              </a:spcBef>
              <a:spcAft>
                <a:spcPts val="0"/>
              </a:spcAft>
              <a:buClr>
                <a:schemeClr val="lt1"/>
              </a:buClr>
              <a:buSzPts val="1600"/>
              <a:buFont typeface="Arial"/>
              <a:buNone/>
            </a:pPr>
            <a:endParaRPr sz="1600" dirty="0">
              <a:solidFill>
                <a:schemeClr val="lt1"/>
              </a:solidFill>
              <a:latin typeface="Comic Sans MS"/>
              <a:ea typeface="Comic Sans MS"/>
              <a:cs typeface="Comic Sans MS"/>
              <a:sym typeface="Comic Sans MS"/>
            </a:endParaRPr>
          </a:p>
          <a:p>
            <a:pPr marL="742950" marR="0" lvl="0" indent="-228600" algn="l" rtl="0">
              <a:lnSpc>
                <a:spcPct val="120000"/>
              </a:lnSpc>
              <a:spcBef>
                <a:spcPts val="60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while-statement</a:t>
            </a:r>
            <a:endParaRPr sz="1600" dirty="0">
              <a:solidFill>
                <a:schemeClr val="lt1"/>
              </a:solidFill>
              <a:latin typeface="Comic Sans MS"/>
              <a:ea typeface="Comic Sans MS"/>
              <a:cs typeface="Comic Sans MS"/>
              <a:sym typeface="Comic Sans MS"/>
            </a:endParaRPr>
          </a:p>
          <a:p>
            <a:pPr marL="742950" marR="0" lvl="0" indent="-228600" algn="l" rtl="0">
              <a:lnSpc>
                <a:spcPct val="120000"/>
              </a:lnSpc>
              <a:spcBef>
                <a:spcPts val="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do-while statement</a:t>
            </a:r>
            <a:endParaRPr sz="1600" dirty="0">
              <a:solidFill>
                <a:schemeClr val="lt1"/>
              </a:solidFill>
              <a:latin typeface="Comic Sans MS"/>
              <a:ea typeface="Comic Sans MS"/>
              <a:cs typeface="Comic Sans MS"/>
              <a:sym typeface="Comic Sans MS"/>
            </a:endParaRPr>
          </a:p>
          <a:p>
            <a:pPr marL="742950" marR="0" lvl="0" indent="-228600" algn="l" rtl="0">
              <a:lnSpc>
                <a:spcPct val="120000"/>
              </a:lnSpc>
              <a:spcBef>
                <a:spcPts val="0"/>
              </a:spcBef>
              <a:spcAft>
                <a:spcPts val="0"/>
              </a:spcAft>
              <a:buClr>
                <a:schemeClr val="lt1"/>
              </a:buClr>
              <a:buSzPts val="1600"/>
              <a:buFont typeface="Arial"/>
              <a:buChar char="•"/>
            </a:pPr>
            <a:r>
              <a:rPr lang="en-US" sz="1600" dirty="0">
                <a:solidFill>
                  <a:schemeClr val="lt1"/>
                </a:solidFill>
                <a:latin typeface="Comic Sans MS"/>
                <a:ea typeface="Comic Sans MS"/>
                <a:cs typeface="Comic Sans MS"/>
                <a:sym typeface="Comic Sans MS"/>
              </a:rPr>
              <a:t>for-statement</a:t>
            </a:r>
            <a:endParaRPr sz="1600" dirty="0">
              <a:solidFill>
                <a:schemeClr val="lt1"/>
              </a:solidFill>
              <a:latin typeface="Comic Sans MS"/>
              <a:ea typeface="Comic Sans MS"/>
              <a:cs typeface="Comic Sans MS"/>
              <a:sym typeface="Comic Sans MS"/>
            </a:endParaRPr>
          </a:p>
          <a:p>
            <a:pPr marL="742950" marR="0" lvl="0" indent="-228600" algn="l" rtl="0">
              <a:lnSpc>
                <a:spcPct val="120000"/>
              </a:lnSpc>
              <a:spcBef>
                <a:spcPts val="0"/>
              </a:spcBef>
              <a:spcAft>
                <a:spcPts val="0"/>
              </a:spcAft>
              <a:buClr>
                <a:schemeClr val="lt1"/>
              </a:buClr>
              <a:buSzPts val="1600"/>
              <a:buFont typeface="Arial"/>
              <a:buChar char="•"/>
            </a:pPr>
            <a:r>
              <a:rPr lang="en-US" sz="1600" dirty="0" err="1">
                <a:solidFill>
                  <a:schemeClr val="lt1"/>
                </a:solidFill>
                <a:latin typeface="Comic Sans MS"/>
                <a:ea typeface="Comic Sans MS"/>
                <a:cs typeface="Comic Sans MS"/>
                <a:sym typeface="Comic Sans MS"/>
              </a:rPr>
              <a:t>foreach</a:t>
            </a:r>
            <a:r>
              <a:rPr lang="en-US" sz="1600" dirty="0">
                <a:solidFill>
                  <a:schemeClr val="lt1"/>
                </a:solidFill>
                <a:latin typeface="Comic Sans MS"/>
                <a:ea typeface="Comic Sans MS"/>
                <a:cs typeface="Comic Sans MS"/>
                <a:sym typeface="Comic Sans MS"/>
              </a:rPr>
              <a:t>-statement</a:t>
            </a:r>
            <a:endParaRPr sz="1600" dirty="0">
              <a:solidFill>
                <a:schemeClr val="lt1"/>
              </a:solidFill>
              <a:latin typeface="Comic Sans MS"/>
              <a:ea typeface="Comic Sans MS"/>
              <a:cs typeface="Comic Sans MS"/>
              <a:sym typeface="Comic Sans MS"/>
            </a:endParaRPr>
          </a:p>
          <a:p>
            <a:pPr marL="114300" marR="0" lvl="0" indent="0" algn="l" rtl="0">
              <a:lnSpc>
                <a:spcPct val="90000"/>
              </a:lnSpc>
              <a:spcBef>
                <a:spcPts val="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a:p>
            <a:pPr marL="0" marR="0" lvl="0" indent="114300" algn="l" rtl="0">
              <a:lnSpc>
                <a:spcPct val="90000"/>
              </a:lnSpc>
              <a:spcBef>
                <a:spcPts val="600"/>
              </a:spcBef>
              <a:spcAft>
                <a:spcPts val="0"/>
              </a:spcAft>
              <a:buClr>
                <a:schemeClr val="lt1"/>
              </a:buClr>
              <a:buSzPts val="1800"/>
              <a:buFont typeface="Arial"/>
              <a:buNone/>
            </a:pPr>
            <a:endParaRPr sz="1800" dirty="0">
              <a:solidFill>
                <a:schemeClr val="lt1"/>
              </a:solidFill>
              <a:latin typeface="Comic Sans MS"/>
              <a:ea typeface="Comic Sans MS"/>
              <a:cs typeface="Comic Sans MS"/>
              <a:sym typeface="Comic Sans MS"/>
            </a:endParaRPr>
          </a:p>
        </p:txBody>
      </p:sp>
      <p:pic>
        <p:nvPicPr>
          <p:cNvPr id="407" name="Google Shape;407;p22" descr="3907915"/>
          <p:cNvPicPr preferRelativeResize="0"/>
          <p:nvPr/>
        </p:nvPicPr>
        <p:blipFill rotWithShape="1">
          <a:blip r:embed="rId3">
            <a:alphaModFix/>
          </a:blip>
          <a:srcRect/>
          <a:stretch/>
        </p:blipFill>
        <p:spPr>
          <a:xfrm>
            <a:off x="7388860" y="1541780"/>
            <a:ext cx="4351655" cy="4351655"/>
          </a:xfrm>
          <a:prstGeom prst="rect">
            <a:avLst/>
          </a:prstGeom>
          <a:noFill/>
          <a:ln>
            <a:noFill/>
          </a:ln>
        </p:spPr>
      </p:pic>
      <p:pic>
        <p:nvPicPr>
          <p:cNvPr id="408" name="Google Shape;408;p22" descr="Aitrich-Logo-Transparent-BG-2048x671"/>
          <p:cNvPicPr preferRelativeResize="0"/>
          <p:nvPr/>
        </p:nvPicPr>
        <p:blipFill rotWithShape="1">
          <a:blip r:embed="rId4">
            <a:alphaModFix/>
          </a:blip>
          <a:srcRect/>
          <a:stretch/>
        </p:blipFill>
        <p:spPr>
          <a:xfrm>
            <a:off x="365125" y="6446520"/>
            <a:ext cx="1166495" cy="247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par>
                                <p:cTn id="8" presetID="10" presetClass="entr" presetSubtype="0" fill="hold" nodeType="withEffect">
                                  <p:stCondLst>
                                    <p:cond delay="0"/>
                                  </p:stCondLst>
                                  <p:childTnLst>
                                    <p:set>
                                      <p:cBhvr>
                                        <p:cTn id="9" dur="1" fill="hold">
                                          <p:stCondLst>
                                            <p:cond delay="0"/>
                                          </p:stCondLst>
                                        </p:cTn>
                                        <p:tgtEl>
                                          <p:spTgt spid="407"/>
                                        </p:tgtEl>
                                        <p:attrNameLst>
                                          <p:attrName>style.visibility</p:attrName>
                                        </p:attrNameLst>
                                      </p:cBhvr>
                                      <p:to>
                                        <p:strVal val="visible"/>
                                      </p:to>
                                    </p:set>
                                    <p:animEffect transition="in" filter="fade">
                                      <p:cBhvr>
                                        <p:cTn id="10" dur="500"/>
                                        <p:tgtEl>
                                          <p:spTgt spid="4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6"/>
                                        </p:tgtEl>
                                        <p:attrNameLst>
                                          <p:attrName>style.visibility</p:attrName>
                                        </p:attrNameLst>
                                      </p:cBhvr>
                                      <p:to>
                                        <p:strVal val="visible"/>
                                      </p:to>
                                    </p:set>
                                    <p:animEffect transition="in" filter="fade">
                                      <p:cBhvr>
                                        <p:cTn id="15" dur="1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2978</Words>
  <Application>Microsoft Office PowerPoint</Application>
  <PresentationFormat>Widescreen</PresentationFormat>
  <Paragraphs>495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Bell MT</vt:lpstr>
      <vt:lpstr>Calibri</vt:lpstr>
      <vt:lpstr>Times New Roman</vt:lpstr>
      <vt:lpstr>Wingdings</vt:lpstr>
      <vt:lpstr>Comic Sans MS</vt:lpstr>
      <vt:lpstr>Arial</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Apsara</dc:creator>
  <cp:lastModifiedBy>Apsara</cp:lastModifiedBy>
  <cp:revision>29</cp:revision>
  <dcterms:created xsi:type="dcterms:W3CDTF">2023-04-18T11:03:00Z</dcterms:created>
  <dcterms:modified xsi:type="dcterms:W3CDTF">2024-10-10T08:49:38Z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4F73FDE7A8E14B4B9AE79072ECD6118E</vt:lpwstr>
  </property>
  <property fmtid="{D5CDD505-2E9C-101B-9397-08002B2CF9AE}" pid="3" name="KSOProductBuildVer">
    <vt:lpwstr>1033-11.2.0.11537</vt:lpwstr>
  </property>
</Properties>
</file>