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317" r:id="rId4"/>
    <p:sldId id="257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15" r:id="rId15"/>
    <p:sldId id="316" r:id="rId16"/>
  </p:sldIdLst>
  <p:sldSz cx="9144000" cy="6858000" type="screen4x3"/>
  <p:notesSz cx="6858000" cy="9144000"/>
  <p:defaultTextStyle>
    <a:defPPr>
      <a:defRPr lang="en-GB"/>
    </a:defPPr>
    <a:lvl1pPr marL="0" lvl="0" indent="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1pPr>
    <a:lvl2pPr marL="742950" lvl="1" indent="-28575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2pPr>
    <a:lvl3pPr marL="1143000" lvl="2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3pPr>
    <a:lvl4pPr marL="1600200" lvl="3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4pPr>
    <a:lvl5pPr marL="2057400" lvl="4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5pPr>
    <a:lvl6pPr marL="2286000" lvl="5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6pPr>
    <a:lvl7pPr marL="2743200" lvl="6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7pPr>
    <a:lvl8pPr marL="3200400" lvl="7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8pPr>
    <a:lvl9pPr marL="3657600" lvl="8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9"/>
        <p:guide pos="2831"/>
      </p:guideLst>
    </p:cSldViewPr>
  </p:slid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Slide Image Placeholder 3073"/>
          <p:cNvSpPr>
            <a:spLocks noGrp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Text Placeholder 3074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p>
            <a:pPr lvl="0" indent="0"/>
            <a:endParaRPr lang="en-US"/>
          </a:p>
        </p:txBody>
      </p:sp>
      <p:sp>
        <p:nvSpPr>
          <p:cNvPr id="3076" name="Header Placeholder 3075"/>
          <p:cNvSpPr>
            <a:spLocks noGrp="1"/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p>
            <a:pPr lvl="0" defTabSz="0" eaLnBrk="1" fontAlgn="base">
              <a:lnSpc>
                <a:spcPct val="95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IN" altLang="en-US" sz="1400" strike="noStrike" noProof="1" dirty="0">
              <a:solidFill>
                <a:srgbClr val="000000"/>
              </a:solidFill>
              <a:latin typeface="Times New Roman" panose="02020603050405020304" charset="0"/>
              <a:ea typeface="Arial Unicode MS" charset="-122"/>
            </a:endParaRPr>
          </a:p>
        </p:txBody>
      </p:sp>
      <p:sp>
        <p:nvSpPr>
          <p:cNvPr id="3077" name="Date Placeholder 3076"/>
          <p:cNvSpPr>
            <a:spLocks noGrp="1"/>
          </p:cNvSpPr>
          <p:nvPr>
            <p:ph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p>
            <a:pPr lvl="0" algn="r" defTabSz="0" eaLnBrk="1" fontAlgn="base">
              <a:lnSpc>
                <a:spcPct val="95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IN" altLang="en-US" sz="1400" strike="noStrike" noProof="1" dirty="0">
              <a:solidFill>
                <a:srgbClr val="000000"/>
              </a:solidFill>
              <a:latin typeface="Times New Roman" panose="02020603050405020304" charset="0"/>
              <a:ea typeface="Arial Unicode MS" charset="-122"/>
            </a:endParaRPr>
          </a:p>
        </p:txBody>
      </p:sp>
      <p:sp>
        <p:nvSpPr>
          <p:cNvPr id="3078" name="Footer Placeholder 3077"/>
          <p:cNvSpPr>
            <a:spLocks noGrp="1"/>
          </p:cNvSpPr>
          <p:nvPr>
            <p:ph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/>
          <a:p>
            <a:pPr lvl="0" defTabSz="0" eaLnBrk="1" fontAlgn="base">
              <a:lnSpc>
                <a:spcPct val="95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IN" altLang="en-US" sz="1400" strike="noStrike" noProof="1" dirty="0">
              <a:solidFill>
                <a:srgbClr val="000000"/>
              </a:solidFill>
              <a:latin typeface="Times New Roman" panose="02020603050405020304" charset="0"/>
              <a:ea typeface="Arial Unicode MS" charset="-122"/>
            </a:endParaRPr>
          </a:p>
        </p:txBody>
      </p:sp>
      <p:sp>
        <p:nvSpPr>
          <p:cNvPr id="3079" name="Slide Number Placeholder 3078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/>
          <a:p>
            <a:pPr lvl="0" algn="r" defTabSz="0" eaLnBrk="1" fontAlgn="base">
              <a:lnSpc>
                <a:spcPct val="95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IN" altLang="en-US" sz="1400" strike="noStrike" noProof="1" dirty="0">
                <a:solidFill>
                  <a:srgbClr val="000000"/>
                </a:solidFill>
                <a:latin typeface="Times New Roman" panose="02020603050405020304" charset="0"/>
                <a:ea typeface="Arial Unicode MS" charset="-122"/>
                <a:cs typeface="+mn-cs"/>
              </a:rPr>
            </a:fld>
            <a:endParaRPr lang="en-IN" altLang="en-US" sz="1400" strike="noStrike" noProof="1" dirty="0">
              <a:solidFill>
                <a:srgbClr val="000000"/>
              </a:solidFill>
              <a:latin typeface="Times New Roman" panose="02020603050405020304" charset="0"/>
              <a:ea typeface="Arial Unicode MS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200" b="0" i="0" u="none" kern="1200" baseline="0">
        <a:solidFill>
          <a:srgbClr val="000000"/>
        </a:solidFill>
        <a:latin typeface="Times New Roman" panose="02020603050405020304" charset="0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200" b="0" i="0" u="none" kern="1200" baseline="0">
        <a:solidFill>
          <a:srgbClr val="000000"/>
        </a:solidFill>
        <a:latin typeface="Times New Roman" panose="02020603050405020304" charset="0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200" b="0" i="0" u="none" kern="1200" baseline="0">
        <a:solidFill>
          <a:srgbClr val="000000"/>
        </a:solidFill>
        <a:latin typeface="Times New Roman" panose="02020603050405020304" charset="0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200" b="0" i="0" u="none" kern="1200" baseline="0">
        <a:solidFill>
          <a:srgbClr val="000000"/>
        </a:solidFill>
        <a:latin typeface="Times New Roman" panose="02020603050405020304" charset="0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200" b="0" i="0" u="none" kern="1200" baseline="0">
        <a:solidFill>
          <a:srgbClr val="000000"/>
        </a:solidFill>
        <a:latin typeface="Times New Roman" panose="02020603050405020304" charset="0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200" b="0" i="0" u="none" kern="1200" baseline="0">
        <a:solidFill>
          <a:srgbClr val="000000"/>
        </a:solidFill>
        <a:latin typeface="Times New Roman" panose="02020603050405020304" charset="0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200" b="0" i="0" u="none" kern="1200" baseline="0">
        <a:solidFill>
          <a:srgbClr val="000000"/>
        </a:solidFill>
        <a:latin typeface="Times New Roman" panose="02020603050405020304" charset="0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200" b="0" i="0" u="none" kern="1200" baseline="0">
        <a:solidFill>
          <a:srgbClr val="000000"/>
        </a:solidFill>
        <a:latin typeface="Times New Roman" panose="02020603050405020304" charset="0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charset="0"/>
      <a:buNone/>
      <a:defRPr sz="1200" b="0" i="0" u="none" kern="1200" baseline="0">
        <a:solidFill>
          <a:srgbClr val="000000"/>
        </a:solidFill>
        <a:latin typeface="Times New Roman" panose="0202060305040502030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010" y="0"/>
            <a:ext cx="2057003" cy="617061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051763" cy="617061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31726" cy="49514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287" y="1219200"/>
            <a:ext cx="4031726" cy="49514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jpe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ight Triangle 1025"/>
          <p:cNvSpPr/>
          <p:nvPr/>
        </p:nvSpPr>
        <p:spPr>
          <a:xfrm rot="-5400000">
            <a:off x="8037513" y="5753100"/>
            <a:ext cx="1066800" cy="1143000"/>
          </a:xfrm>
          <a:prstGeom prst="rtTriangle">
            <a:avLst/>
          </a:prstGeom>
          <a:solidFill>
            <a:srgbClr val="CC3300">
              <a:alpha val="93999"/>
            </a:srgbClr>
          </a:solidFill>
          <a:ln w="9525">
            <a:noFill/>
          </a:ln>
        </p:spPr>
        <p:txBody>
          <a:bodyPr anchor="t"/>
          <a:p>
            <a:pPr lvl="0" indent="0" hangingPunct="0"/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1027" name="Picture 10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7358063" cy="928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10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72250" y="0"/>
            <a:ext cx="2540000" cy="100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Cube 1028"/>
          <p:cNvSpPr/>
          <p:nvPr/>
        </p:nvSpPr>
        <p:spPr>
          <a:xfrm rot="300000">
            <a:off x="8534400" y="6248400"/>
            <a:ext cx="533400" cy="533400"/>
          </a:xfrm>
          <a:prstGeom prst="cube">
            <a:avLst>
              <a:gd name="adj" fmla="val 25000"/>
            </a:avLst>
          </a:prstGeom>
          <a:blipFill rotWithShape="0">
            <a:blip r:embed="rId14"/>
          </a:blipFill>
          <a:ln w="9525">
            <a:noFill/>
          </a:ln>
        </p:spPr>
        <p:txBody>
          <a:bodyPr wrap="square" anchor="ctr"/>
          <a:p>
            <a:pPr lvl="0" indent="0" algn="ctr" hangingPunct="1">
              <a:lnSpc>
                <a:spcPct val="100000"/>
              </a:lnSpc>
            </a:pPr>
            <a:fld id="{9A0DB2DC-4C9A-4742-B13C-FB6460FD3503}" type="slidenum">
              <a:rPr lang="en-IN" altLang="en-US" sz="1400" b="1" dirty="0">
                <a:latin typeface="Futura Md BT" charset="0"/>
              </a:rPr>
            </a:fld>
            <a:endParaRPr lang="en-IN" altLang="en-US" sz="1400" b="1" dirty="0">
              <a:latin typeface="Futura Md BT" charset="0"/>
            </a:endParaRPr>
          </a:p>
        </p:txBody>
      </p:sp>
      <p:pic>
        <p:nvPicPr>
          <p:cNvPr id="1030" name="Picture 10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00" y="6383338"/>
            <a:ext cx="995363" cy="474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Picture 10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5875" y="6443663"/>
            <a:ext cx="406400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1031"/>
          <p:cNvSpPr/>
          <p:nvPr/>
        </p:nvSpPr>
        <p:spPr>
          <a:xfrm>
            <a:off x="0" y="0"/>
            <a:ext cx="7143750" cy="928688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anchor="t"/>
          <a:p>
            <a:pPr lvl="0" indent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3" name="Right Triangle 1032"/>
          <p:cNvSpPr/>
          <p:nvPr/>
        </p:nvSpPr>
        <p:spPr>
          <a:xfrm rot="-5400000">
            <a:off x="8037513" y="5753100"/>
            <a:ext cx="1066800" cy="1143000"/>
          </a:xfrm>
          <a:prstGeom prst="rtTriangle">
            <a:avLst/>
          </a:prstGeom>
          <a:solidFill>
            <a:srgbClr val="92D050"/>
          </a:solidFill>
          <a:ln w="9525">
            <a:noFill/>
          </a:ln>
        </p:spPr>
        <p:txBody>
          <a:bodyPr anchor="t"/>
          <a:p>
            <a:pPr lvl="0" indent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4" name="Cube 1033"/>
          <p:cNvSpPr/>
          <p:nvPr/>
        </p:nvSpPr>
        <p:spPr>
          <a:xfrm rot="720000">
            <a:off x="8562975" y="6237288"/>
            <a:ext cx="533400" cy="533400"/>
          </a:xfrm>
          <a:prstGeom prst="cube">
            <a:avLst>
              <a:gd name="adj" fmla="val 25000"/>
            </a:avLst>
          </a:prstGeom>
          <a:solidFill>
            <a:srgbClr val="F2F2F2"/>
          </a:solidFill>
          <a:ln w="9525">
            <a:noFill/>
          </a:ln>
        </p:spPr>
        <p:txBody>
          <a:bodyPr wrap="square" anchor="ctr"/>
          <a:p>
            <a:pPr lvl="0" indent="0" algn="ctr" hangingPunct="1">
              <a:lnSpc>
                <a:spcPct val="100000"/>
              </a:lnSpc>
            </a:pPr>
            <a:fld id="{9A0DB2DC-4C9A-4742-B13C-FB6460FD3503}" type="slidenum">
              <a:rPr lang="en-IN" altLang="en-US" sz="1400" b="1" dirty="0">
                <a:latin typeface="Futura Md BT" charset="0"/>
              </a:rPr>
            </a:fld>
            <a:endParaRPr lang="en-IN" altLang="en-US" sz="1400" b="1" dirty="0">
              <a:latin typeface="Futura Md BT" charset="0"/>
            </a:endParaRPr>
          </a:p>
        </p:txBody>
      </p:sp>
      <p:pic>
        <p:nvPicPr>
          <p:cNvPr id="1035" name="Picture 10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00" y="6383338"/>
            <a:ext cx="995363" cy="474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6" name="Title 1035"/>
          <p:cNvSpPr>
            <a:spLocks noGrp="1"/>
          </p:cNvSpPr>
          <p:nvPr>
            <p:ph type="title"/>
          </p:nvPr>
        </p:nvSpPr>
        <p:spPr>
          <a:xfrm>
            <a:off x="457200" y="0"/>
            <a:ext cx="7770813" cy="9128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/>
          <a:p>
            <a:pPr lvl="0" indent="0"/>
            <a:r>
              <a:rPr lang="en-US"/>
              <a:t>Click to edit the title text formatClick to edit Master title style</a:t>
            </a:r>
            <a:endParaRPr lang="en-US"/>
          </a:p>
        </p:txBody>
      </p:sp>
      <p:sp>
        <p:nvSpPr>
          <p:cNvPr id="1037" name="Text Placeholder 1036"/>
          <p:cNvSpPr>
            <a:spLocks noGrp="1"/>
          </p:cNvSpPr>
          <p:nvPr>
            <p:ph type="body"/>
          </p:nvPr>
        </p:nvSpPr>
        <p:spPr>
          <a:xfrm>
            <a:off x="381000" y="1219200"/>
            <a:ext cx="8228013" cy="49514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/>
          <a:p>
            <a:pPr lvl="0" indent="-342900"/>
            <a:r>
              <a:rPr lang="en-US"/>
              <a:t>Click to edit the outline text format</a:t>
            </a:r>
            <a:endParaRPr lang="en-US"/>
          </a:p>
          <a:p>
            <a:pPr lvl="1" indent="-285750"/>
            <a:r>
              <a:rPr lang="en-US"/>
              <a:t>Second Outline Level</a:t>
            </a:r>
            <a:endParaRPr lang="en-US"/>
          </a:p>
          <a:p>
            <a:pPr lvl="2" indent="-228600"/>
            <a:r>
              <a:rPr lang="en-US"/>
              <a:t>Third Outline Level</a:t>
            </a:r>
            <a:endParaRPr lang="en-US"/>
          </a:p>
          <a:p>
            <a:pPr lvl="3" indent="-228600"/>
            <a:r>
              <a:rPr lang="en-US"/>
              <a:t>Fourth Outline Level</a:t>
            </a:r>
            <a:endParaRPr lang="en-US"/>
          </a:p>
          <a:p>
            <a:pPr lvl="4" indent="-228600"/>
            <a:r>
              <a:rPr lang="en-US"/>
              <a:t>Fifth Outline Level</a:t>
            </a:r>
            <a:endParaRPr lang="en-US"/>
          </a:p>
          <a:p>
            <a:pPr lvl="4" indent="-228600"/>
            <a:r>
              <a:rPr lang="en-US"/>
              <a:t>Sixth Outline Level</a:t>
            </a:r>
            <a:endParaRPr lang="en-US"/>
          </a:p>
          <a:p>
            <a:pPr lvl="4" indent="-228600"/>
            <a:r>
              <a:rPr lang="en-US"/>
              <a:t>Seventh Outline Level</a:t>
            </a:r>
            <a:endParaRPr lang="en-US"/>
          </a:p>
          <a:p>
            <a:pPr lvl="4" indent="-228600"/>
            <a:r>
              <a:rPr lang="en-US"/>
              <a:t>Eighth Outline Level</a:t>
            </a:r>
            <a:endParaRPr lang="en-US"/>
          </a:p>
          <a:p>
            <a:pPr lvl="0" indent="-342900"/>
            <a:r>
              <a:rPr lang="en-US"/>
              <a:t>Ninth Outline LevelClick to edit Master text styles</a:t>
            </a:r>
            <a:endParaRPr lang="en-US"/>
          </a:p>
          <a:p>
            <a:pPr lvl="1" indent="-285750"/>
            <a:r>
              <a:rPr lang="en-US"/>
              <a:t>Second level</a:t>
            </a:r>
            <a:endParaRPr lang="en-US"/>
          </a:p>
          <a:p>
            <a:pPr lvl="2" indent="-228600"/>
            <a:r>
              <a:rPr lang="en-US"/>
              <a:t>Third level</a:t>
            </a:r>
            <a:endParaRPr lang="en-US"/>
          </a:p>
          <a:p>
            <a:pPr lvl="3" indent="-228600"/>
            <a:r>
              <a:rPr lang="en-US"/>
              <a:t>Fourth level</a:t>
            </a:r>
            <a:endParaRPr lang="en-US"/>
          </a:p>
          <a:p>
            <a:pPr lvl="4" indent="-228600"/>
            <a:r>
              <a:rPr lang="en-US"/>
              <a:t>Fifth level</a:t>
            </a:r>
            <a:endParaRPr lang="en-US"/>
          </a:p>
        </p:txBody>
      </p:sp>
      <p:pic>
        <p:nvPicPr>
          <p:cNvPr id="1038" name="Picture 103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5875" y="6443663"/>
            <a:ext cx="40640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9" name="Picture 103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50263" y="5867400"/>
            <a:ext cx="541337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0" name="Picture 10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00" y="6383338"/>
            <a:ext cx="995363" cy="474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1" name="Picture 10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14438" y="6429375"/>
            <a:ext cx="304800" cy="304800"/>
          </a:xfrm>
          <a:prstGeom prst="rect">
            <a:avLst/>
          </a:prstGeom>
          <a:solidFill>
            <a:srgbClr val="FFFFFF"/>
          </a:solidFill>
          <a:ln w="7632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49580" eaLnBrk="1" fontAlgn="base" latinLnBrk="0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charset="0"/>
        <a:buNone/>
        <a:defRPr sz="18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449580" eaLnBrk="1" fontAlgn="base" latinLnBrk="0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93000"/>
        </a:lnSpc>
        <a:spcBef>
          <a:spcPct val="0"/>
        </a:spcBef>
        <a:spcAft>
          <a:spcPts val="1140"/>
        </a:spcAft>
        <a:buClr>
          <a:srgbClr val="000000"/>
        </a:buClr>
        <a:buSzPct val="100000"/>
        <a:buFont typeface="Times New Roman" panose="02020603050405020304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49580" eaLnBrk="1" fontAlgn="base" latinLnBrk="0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49580" eaLnBrk="1" fontAlgn="base" latinLnBrk="0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49580" eaLnBrk="1" fontAlgn="base" latinLnBrk="0" hangingPunct="1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49580" eaLnBrk="1" fontAlgn="base" latinLnBrk="0" hangingPunct="1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49580" eaLnBrk="1" fontAlgn="base" latinLnBrk="0" hangingPunct="1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49580" eaLnBrk="1" fontAlgn="base" latinLnBrk="0" hangingPunct="1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49580" eaLnBrk="1" fontAlgn="base" latinLnBrk="0" hangingPunct="1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4098"/>
          <p:cNvSpPr/>
          <p:nvPr/>
        </p:nvSpPr>
        <p:spPr>
          <a:xfrm>
            <a:off x="212090" y="1375410"/>
            <a:ext cx="7033260" cy="41071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pPr algn="ctr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IN" altLang="en-US" sz="6000" b="1" dirty="0">
                <a:solidFill>
                  <a:srgbClr val="000000"/>
                </a:solidFill>
                <a:latin typeface="Century Schoolbook" charset="0"/>
                <a:sym typeface="+mn-ea"/>
              </a:rPr>
              <a:t>SERVICES &amp; DEPEND</a:t>
            </a:r>
            <a:r>
              <a:rPr lang="en-US" altLang="en-IN" sz="6000" b="1" dirty="0">
                <a:solidFill>
                  <a:srgbClr val="000000"/>
                </a:solidFill>
                <a:latin typeface="Century Schoolbook" charset="0"/>
                <a:sym typeface="+mn-ea"/>
              </a:rPr>
              <a:t>E</a:t>
            </a:r>
            <a:r>
              <a:rPr lang="en-IN" altLang="en-US" sz="6000" b="1" dirty="0">
                <a:solidFill>
                  <a:srgbClr val="000000"/>
                </a:solidFill>
                <a:latin typeface="Century Schoolbook" charset="0"/>
                <a:sym typeface="+mn-ea"/>
              </a:rPr>
              <a:t>NCY INJECTION</a:t>
            </a:r>
            <a:endParaRPr lang="en-IN" altLang="en-US" sz="6000" b="1" dirty="0">
              <a:solidFill>
                <a:srgbClr val="000000"/>
              </a:solidFill>
              <a:latin typeface="Century Schoolbook" charset="0"/>
            </a:endParaRPr>
          </a:p>
        </p:txBody>
      </p:sp>
      <p:pic>
        <p:nvPicPr>
          <p:cNvPr id="3074" name="Content Placeholder 1" descr="anglrhero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40550" y="1852613"/>
            <a:ext cx="1952625" cy="4162425"/>
          </a:xfrm>
          <a:ln/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3200" b="1" dirty="0">
                <a:solidFill>
                  <a:srgbClr val="F8F8F8"/>
                </a:solidFill>
                <a:latin typeface="Century Schoolbook" charset="0"/>
                <a:sym typeface="+mn-ea"/>
              </a:rPr>
              <a:t>Registering service</a:t>
            </a:r>
            <a:br>
              <a:rPr lang="en-US" altLang="x-none" sz="3200" b="1" dirty="0">
                <a:solidFill>
                  <a:srgbClr val="F8F8F8"/>
                </a:solidFill>
                <a:latin typeface="Century Schoolbook" charset="0"/>
              </a:rPr>
            </a:br>
            <a:endParaRPr lang="en-US" altLang="x-none" sz="3200" b="1" dirty="0">
              <a:solidFill>
                <a:srgbClr val="F8F8F8"/>
              </a:solidFill>
              <a:latin typeface="Century Schoolbook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1155" y="2853690"/>
            <a:ext cx="7772400" cy="420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</a:rPr>
              <a:t>In order to register a service with Angular  you use the </a:t>
            </a:r>
            <a:r>
              <a:rPr lang="en-I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</a:rPr>
              <a:t>provider's </a:t>
            </a: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</a:rPr>
              <a:t>property.</a:t>
            </a:r>
            <a:endParaRPr lang="en-IN" altLang="en-US" sz="2400" dirty="0">
              <a:solidFill>
                <a:srgbClr val="000000"/>
              </a:solidFill>
              <a:latin typeface="Century Schoolbook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IN" sz="2400" dirty="0">
                <a:solidFill>
                  <a:srgbClr val="000000"/>
                </a:solidFill>
                <a:latin typeface="Century Schoolbook" charset="0"/>
              </a:rPr>
              <a:t>		provider is code that can create or return 		a service</a:t>
            </a:r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IN" sz="2400" dirty="0">
                <a:solidFill>
                  <a:srgbClr val="000000"/>
                </a:solidFill>
                <a:latin typeface="Century Schoolbook" charset="0"/>
              </a:rPr>
              <a:t>		Typically the service class itself</a:t>
            </a:r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  <a:p>
            <a:pPr>
              <a:buFont typeface="Arial" panose="020B0604020202020204" pitchFamily="34" charset="0"/>
            </a:pPr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rgbClr val="000000"/>
                </a:solidFill>
                <a:latin typeface="Century Schoolbook" charset="0"/>
              </a:rPr>
              <a:t>For registering a provider </a:t>
            </a:r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IN" sz="2400" dirty="0">
                <a:solidFill>
                  <a:srgbClr val="000000"/>
                </a:solidFill>
                <a:latin typeface="Century Schoolbook" charset="0"/>
              </a:rPr>
              <a:t>		Define in component OR Angular module 		metadata.</a:t>
            </a:r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  <a:p>
            <a:pPr>
              <a:buFont typeface="Arial" panose="020B0604020202020204" pitchFamily="34" charset="0"/>
            </a:pPr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  <a:p>
            <a:pPr>
              <a:buFont typeface="Arial" panose="020B0604020202020204" pitchFamily="34" charset="0"/>
            </a:pPr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IN" sz="2400" dirty="0">
                <a:solidFill>
                  <a:srgbClr val="000000"/>
                </a:solidFill>
                <a:latin typeface="Century Schoolbook" charset="0"/>
              </a:rPr>
              <a:t> </a:t>
            </a:r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1960" y="942975"/>
            <a:ext cx="3193415" cy="181419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195" y="1723390"/>
            <a:ext cx="300037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3200" b="1" dirty="0">
                <a:solidFill>
                  <a:srgbClr val="F8F8F8"/>
                </a:solidFill>
                <a:latin typeface="Century Schoolbook" charset="0"/>
              </a:rPr>
              <a:t>...</a:t>
            </a:r>
            <a:endParaRPr lang="en-US" altLang="x-none" sz="3200" b="1" dirty="0">
              <a:solidFill>
                <a:srgbClr val="F8F8F8"/>
              </a:solidFill>
              <a:latin typeface="Century Schoolbook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4335" y="1222375"/>
            <a:ext cx="8355330" cy="3521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en-IN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Registering in component</a:t>
            </a:r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IN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	if we register in Angular component 			metadata the angular injector can inject this 	service into the component and its children.</a:t>
            </a:r>
            <a:endParaRPr lang="en-US" altLang="en-IN" sz="2400" dirty="0">
              <a:solidFill>
                <a:srgbClr val="000000"/>
              </a:solidFill>
              <a:latin typeface="Century Schoolbook" charset="0"/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sz="2400"/>
          </a:p>
          <a:p>
            <a:pPr>
              <a:buFont typeface="Arial" panose="020B0604020202020204" pitchFamily="34" charset="0"/>
            </a:pPr>
            <a:r>
              <a:rPr lang="en-US" sz="2400"/>
              <a:t>Registering in Angular module</a:t>
            </a:r>
            <a:endParaRPr lang="en-US" sz="2400"/>
          </a:p>
          <a:p>
            <a:pPr>
              <a:buFont typeface="Arial" panose="020B0604020202020204" pitchFamily="34" charset="0"/>
            </a:pPr>
            <a:r>
              <a:rPr lang="en-US" sz="2400"/>
              <a:t>	</a:t>
            </a:r>
            <a:r>
              <a:rPr lang="en-US" altLang="en-IN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if we register in Angular module then the service 	is register at the applications root. making the 	service available everywhere within this 	application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3200" b="1" dirty="0">
                <a:solidFill>
                  <a:srgbClr val="F8F8F8"/>
                </a:solidFill>
                <a:latin typeface="Century Schoolbook" charset="0"/>
                <a:sym typeface="+mn-ea"/>
              </a:rPr>
              <a:t>Inject Service</a:t>
            </a:r>
            <a:br>
              <a:rPr lang="en-IN" altLang="en-US" dirty="0">
                <a:solidFill>
                  <a:srgbClr val="000000"/>
                </a:solidFill>
                <a:latin typeface="Century Schoolbook" charset="0"/>
              </a:rPr>
            </a:b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57200" y="1458595"/>
            <a:ext cx="8557260" cy="2149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 sz="2400" dirty="0">
                <a:solidFill>
                  <a:srgbClr val="000000"/>
                </a:solidFill>
                <a:latin typeface="Century Schoolbook" charset="0"/>
              </a:rPr>
              <a:t>In Angular we do Dependency injection inside a constructor.</a:t>
            </a:r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  <a:p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  <a:p>
            <a:r>
              <a:rPr lang="en-US" altLang="en-IN" sz="2400" dirty="0">
                <a:solidFill>
                  <a:srgbClr val="000000"/>
                </a:solidFill>
                <a:latin typeface="Century Schoolbook" charset="0"/>
              </a:rPr>
              <a:t>every class has a constuctor that is executed when an instance of the class is created.</a:t>
            </a:r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  <a:p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0540" y="3608070"/>
            <a:ext cx="8122920" cy="1235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endParaRPr lang="en-US" alt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charset="0"/>
              <a:sym typeface="+mn-ea"/>
            </a:endParaRPr>
          </a:p>
          <a:p>
            <a:pPr marL="0" indent="0">
              <a:buNone/>
            </a:pPr>
            <a:r>
              <a:rPr lang="en-US" alt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  <a:sym typeface="+mn-ea"/>
              </a:rPr>
              <a:t>constructor(private _exampleService:ExampleService) </a:t>
            </a:r>
            <a:endParaRPr lang="en-US" alt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charset="0"/>
              <a:sym typeface="+mn-ea"/>
            </a:endParaRPr>
          </a:p>
          <a:p>
            <a:pPr marL="0" indent="0">
              <a:buNone/>
            </a:pPr>
            <a:r>
              <a:rPr lang="en-US" alt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  <a:sym typeface="+mn-ea"/>
              </a:rPr>
              <a:t>	{</a:t>
            </a:r>
            <a:endParaRPr lang="en-US" alt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charset="0"/>
              <a:sym typeface="+mn-ea"/>
            </a:endParaRPr>
          </a:p>
          <a:p>
            <a:pPr marL="0" indent="0">
              <a:buNone/>
            </a:pPr>
            <a:r>
              <a:rPr lang="en-US" alt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  <a:sym typeface="+mn-ea"/>
              </a:rPr>
              <a:t>	}</a:t>
            </a:r>
            <a:endParaRPr lang="en-US" alt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Picture 645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571500"/>
            <a:ext cx="6223000" cy="574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655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928688"/>
            <a:ext cx="7135813" cy="5357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0000" tIns="45000" rIns="90000" bIns="45000" anchor="t"/>
          <a:p>
            <a:r>
              <a:rPr lang="en-US" altLang="x-none" sz="4400" b="1" dirty="0">
                <a:solidFill>
                  <a:srgbClr val="F8F8F8"/>
                </a:solidFill>
                <a:latin typeface="Century Schoolbook" charset="0"/>
                <a:sym typeface="Microsoft YaHei" panose="020B0503020204020204" charset="-122"/>
              </a:rPr>
              <a:t>Angular RoadMap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2" name="Picture 1" descr="6Service &amp; Dependency Inj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1080770"/>
            <a:ext cx="9465945" cy="6890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5121"/>
          <p:cNvSpPr>
            <a:spLocks noGrp="1"/>
          </p:cNvSpPr>
          <p:nvPr>
            <p:ph type="title"/>
          </p:nvPr>
        </p:nvSpPr>
        <p:spPr>
          <a:xfrm>
            <a:off x="0" y="142875"/>
            <a:ext cx="3643313" cy="714375"/>
          </a:xfrm>
          <a:ln/>
        </p:spPr>
        <p:txBody>
          <a:bodyPr wrap="square" lIns="90000" tIns="45000" rIns="90000" bIns="45000" anchor="t"/>
          <a:p>
            <a:pPr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z="4400" b="1" dirty="0">
                <a:solidFill>
                  <a:srgbClr val="F8F8F8"/>
                </a:solidFill>
                <a:latin typeface="Century Schoolbook" charset="0"/>
              </a:rPr>
              <a:t>Contents</a:t>
            </a:r>
            <a:endParaRPr lang="en-US" altLang="x-none" sz="4400" b="1" dirty="0">
              <a:solidFill>
                <a:srgbClr val="F8F8F8"/>
              </a:solidFill>
              <a:latin typeface="Century Schoolbook" charset="0"/>
            </a:endParaRPr>
          </a:p>
        </p:txBody>
      </p:sp>
      <p:sp>
        <p:nvSpPr>
          <p:cNvPr id="5122" name="Rectangle 5122"/>
          <p:cNvSpPr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3" name="Unknown Shape"/>
          <p:cNvSpPr/>
          <p:nvPr/>
        </p:nvSpPr>
        <p:spPr>
          <a:xfrm rot="5400000">
            <a:off x="-2414587" y="1627188"/>
            <a:ext cx="4822825" cy="4765675"/>
          </a:xfrm>
          <a:custGeom>
            <a:avLst/>
            <a:gdLst/>
            <a:ahLst/>
            <a:cxnLst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rgbClr val="C5C5C5"/>
              </a:gs>
              <a:gs pos="50000">
                <a:srgbClr val="808080"/>
              </a:gs>
              <a:gs pos="100000">
                <a:srgbClr val="C5C5C5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124" name="Unknown Shape"/>
          <p:cNvSpPr/>
          <p:nvPr/>
        </p:nvSpPr>
        <p:spPr>
          <a:xfrm rot="-5400000" flipH="1">
            <a:off x="-2009775" y="2066925"/>
            <a:ext cx="4032250" cy="3921125"/>
          </a:xfrm>
          <a:custGeom>
            <a:avLst/>
            <a:gdLst/>
            <a:ahLst/>
            <a:cxnLst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0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125" name="Rounded Rectangle 5125"/>
          <p:cNvSpPr/>
          <p:nvPr/>
        </p:nvSpPr>
        <p:spPr>
          <a:xfrm>
            <a:off x="3157855" y="3778250"/>
            <a:ext cx="3509645" cy="508000"/>
          </a:xfrm>
          <a:prstGeom prst="roundRect">
            <a:avLst>
              <a:gd name="adj" fmla="val 16667"/>
            </a:avLst>
          </a:prstGeom>
          <a:noFill/>
          <a:ln w="2844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5000" rIns="90000" bIns="45000" anchor="ctr"/>
          <a:p>
            <a:pPr algn="l" defTabSz="0" hangingPunct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altLang="en-US" sz="2000" dirty="0">
                <a:solidFill>
                  <a:srgbClr val="000000"/>
                </a:solidFill>
                <a:latin typeface="Century Schoolbook" charset="0"/>
                <a:sym typeface="+mn-ea"/>
              </a:rPr>
              <a:t>Building Service</a:t>
            </a:r>
            <a:endParaRPr lang="en-IN" altLang="en-US" sz="2000" dirty="0">
              <a:solidFill>
                <a:srgbClr val="000000"/>
              </a:solidFill>
              <a:latin typeface="Century Schoolbook" charset="0"/>
            </a:endParaRPr>
          </a:p>
        </p:txBody>
      </p:sp>
      <p:sp>
        <p:nvSpPr>
          <p:cNvPr id="5126" name="Rounded Rectangle 5126"/>
          <p:cNvSpPr/>
          <p:nvPr/>
        </p:nvSpPr>
        <p:spPr>
          <a:xfrm>
            <a:off x="3157855" y="3110230"/>
            <a:ext cx="5879465" cy="508000"/>
          </a:xfrm>
          <a:prstGeom prst="roundRect">
            <a:avLst>
              <a:gd name="adj" fmla="val 16667"/>
            </a:avLst>
          </a:prstGeom>
          <a:noFill/>
          <a:ln w="2844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5000" rIns="90000" bIns="45000" anchor="ctr"/>
          <a:p>
            <a:pPr algn="l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altLang="en-US" sz="2000" dirty="0">
                <a:solidFill>
                  <a:srgbClr val="000000"/>
                </a:solidFill>
                <a:latin typeface="Century Schoolbook" charset="0"/>
                <a:sym typeface="+mn-ea"/>
              </a:rPr>
              <a:t>How does Services and Dependancies works</a:t>
            </a:r>
            <a:endParaRPr lang="en-IN" altLang="en-US" sz="2000" dirty="0">
              <a:latin typeface="Century Schoolbook" charset="0"/>
            </a:endParaRPr>
          </a:p>
        </p:txBody>
      </p:sp>
      <p:sp>
        <p:nvSpPr>
          <p:cNvPr id="5127" name="Rounded Rectangle 5127"/>
          <p:cNvSpPr/>
          <p:nvPr/>
        </p:nvSpPr>
        <p:spPr>
          <a:xfrm>
            <a:off x="2878455" y="2500630"/>
            <a:ext cx="4134485" cy="508000"/>
          </a:xfrm>
          <a:prstGeom prst="roundRect">
            <a:avLst>
              <a:gd name="adj" fmla="val 16667"/>
            </a:avLst>
          </a:prstGeom>
          <a:noFill/>
          <a:ln w="2844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5000" rIns="90000" bIns="45000" anchor="ctr"/>
          <a:p>
            <a:pPr algn="l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altLang="en-US" sz="2000" dirty="0">
                <a:solidFill>
                  <a:srgbClr val="000000"/>
                </a:solidFill>
                <a:latin typeface="Century Schoolbook" charset="0"/>
                <a:sym typeface="+mn-ea"/>
              </a:rPr>
              <a:t>What is Dependancy Injection</a:t>
            </a:r>
            <a:endParaRPr lang="en-IN" altLang="en-US" sz="2000" dirty="0">
              <a:latin typeface="Century Schoolbook" charset="0"/>
            </a:endParaRPr>
          </a:p>
        </p:txBody>
      </p:sp>
      <p:sp>
        <p:nvSpPr>
          <p:cNvPr id="5128" name="Rounded Rectangle 5128"/>
          <p:cNvSpPr/>
          <p:nvPr/>
        </p:nvSpPr>
        <p:spPr>
          <a:xfrm>
            <a:off x="2503805" y="1929130"/>
            <a:ext cx="3733800" cy="508000"/>
          </a:xfrm>
          <a:prstGeom prst="roundRect">
            <a:avLst>
              <a:gd name="adj" fmla="val 16667"/>
            </a:avLst>
          </a:prstGeom>
          <a:noFill/>
          <a:ln w="2844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5000" rIns="90000" bIns="45000" anchor="ctr"/>
          <a:p>
            <a:pPr algn="l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altLang="en-US" sz="2000" dirty="0">
                <a:solidFill>
                  <a:srgbClr val="000000"/>
                </a:solidFill>
                <a:latin typeface="Century Schoolbook" charset="0"/>
                <a:sym typeface="+mn-ea"/>
              </a:rPr>
              <a:t>What is Service</a:t>
            </a:r>
            <a:endParaRPr lang="en-IN" altLang="en-US" sz="2000" dirty="0">
              <a:solidFill>
                <a:srgbClr val="000000"/>
              </a:solidFill>
              <a:latin typeface="Century Schoolbook" charset="0"/>
              <a:sym typeface="+mn-ea"/>
            </a:endParaRPr>
          </a:p>
        </p:txBody>
      </p:sp>
      <p:grpSp>
        <p:nvGrpSpPr>
          <p:cNvPr id="5129" name="Group 5129"/>
          <p:cNvGrpSpPr/>
          <p:nvPr/>
        </p:nvGrpSpPr>
        <p:grpSpPr>
          <a:xfrm>
            <a:off x="1652588" y="2017713"/>
            <a:ext cx="379412" cy="379412"/>
            <a:chOff x="0" y="0"/>
            <a:chExt cx="239" cy="239"/>
          </a:xfrm>
        </p:grpSpPr>
        <p:sp>
          <p:nvSpPr>
            <p:cNvPr id="5130" name="Oval 5130"/>
            <p:cNvSpPr/>
            <p:nvPr/>
          </p:nvSpPr>
          <p:spPr>
            <a:xfrm>
              <a:off x="0" y="0"/>
              <a:ext cx="239" cy="239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31" name="Oval 5131"/>
            <p:cNvSpPr/>
            <p:nvPr/>
          </p:nvSpPr>
          <p:spPr>
            <a:xfrm>
              <a:off x="14" y="13"/>
              <a:ext cx="211" cy="2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A1A1A1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32" name="Oval 5132"/>
            <p:cNvSpPr/>
            <p:nvPr/>
          </p:nvSpPr>
          <p:spPr>
            <a:xfrm>
              <a:off x="26" y="26"/>
              <a:ext cx="186" cy="187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50000">
                  <a:srgbClr val="FFFFFF"/>
                </a:gs>
                <a:gs pos="100000">
                  <a:srgbClr val="CCCCFF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33" name="Oval 5133"/>
            <p:cNvSpPr/>
            <p:nvPr/>
          </p:nvSpPr>
          <p:spPr>
            <a:xfrm>
              <a:off x="26" y="26"/>
              <a:ext cx="186" cy="187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34" name="Oval 5134"/>
            <p:cNvSpPr/>
            <p:nvPr/>
          </p:nvSpPr>
          <p:spPr>
            <a:xfrm>
              <a:off x="39" y="38"/>
              <a:ext cx="162" cy="162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50000">
                  <a:srgbClr val="6E6E8A"/>
                </a:gs>
                <a:gs pos="100000">
                  <a:srgbClr val="CCCCF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35" name="Oval 5135"/>
            <p:cNvSpPr/>
            <p:nvPr/>
          </p:nvSpPr>
          <p:spPr>
            <a:xfrm>
              <a:off x="39" y="38"/>
              <a:ext cx="162" cy="162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7B6300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5136" name="Group 5136"/>
          <p:cNvGrpSpPr/>
          <p:nvPr/>
        </p:nvGrpSpPr>
        <p:grpSpPr>
          <a:xfrm>
            <a:off x="2084388" y="2576513"/>
            <a:ext cx="379412" cy="379412"/>
            <a:chOff x="0" y="0"/>
            <a:chExt cx="239" cy="239"/>
          </a:xfrm>
        </p:grpSpPr>
        <p:sp>
          <p:nvSpPr>
            <p:cNvPr id="5137" name="Oval 5137"/>
            <p:cNvSpPr/>
            <p:nvPr/>
          </p:nvSpPr>
          <p:spPr>
            <a:xfrm>
              <a:off x="0" y="0"/>
              <a:ext cx="239" cy="239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38" name="Oval 5138"/>
            <p:cNvSpPr/>
            <p:nvPr/>
          </p:nvSpPr>
          <p:spPr>
            <a:xfrm>
              <a:off x="14" y="14"/>
              <a:ext cx="211" cy="2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A1A1A1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39" name="Oval 5139"/>
            <p:cNvSpPr/>
            <p:nvPr/>
          </p:nvSpPr>
          <p:spPr>
            <a:xfrm>
              <a:off x="26" y="26"/>
              <a:ext cx="186" cy="187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50000">
                  <a:srgbClr val="FFFFFF"/>
                </a:gs>
                <a:gs pos="100000">
                  <a:srgbClr val="CCCCFF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40" name="Oval 5140"/>
            <p:cNvSpPr/>
            <p:nvPr/>
          </p:nvSpPr>
          <p:spPr>
            <a:xfrm>
              <a:off x="26" y="26"/>
              <a:ext cx="186" cy="187"/>
            </a:xfrm>
            <a:prstGeom prst="ellipse">
              <a:avLst/>
            </a:prstGeom>
            <a:gradFill rotWithShape="0">
              <a:gsLst>
                <a:gs pos="0">
                  <a:srgbClr val="21B3E1"/>
                </a:gs>
                <a:gs pos="100000">
                  <a:srgbClr val="0F5268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41" name="Oval 5141"/>
            <p:cNvSpPr/>
            <p:nvPr/>
          </p:nvSpPr>
          <p:spPr>
            <a:xfrm>
              <a:off x="39" y="39"/>
              <a:ext cx="162" cy="162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50000">
                  <a:srgbClr val="6E6E8A"/>
                </a:gs>
                <a:gs pos="100000">
                  <a:srgbClr val="CCCCF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42" name="Oval 5142"/>
            <p:cNvSpPr/>
            <p:nvPr/>
          </p:nvSpPr>
          <p:spPr>
            <a:xfrm>
              <a:off x="39" y="39"/>
              <a:ext cx="162" cy="162"/>
            </a:xfrm>
            <a:prstGeom prst="ellipse">
              <a:avLst/>
            </a:prstGeom>
            <a:gradFill rotWithShape="0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5143" name="Group 5143"/>
          <p:cNvGrpSpPr/>
          <p:nvPr/>
        </p:nvGrpSpPr>
        <p:grpSpPr>
          <a:xfrm>
            <a:off x="2308225" y="3173413"/>
            <a:ext cx="379413" cy="379412"/>
            <a:chOff x="0" y="0"/>
            <a:chExt cx="239" cy="239"/>
          </a:xfrm>
        </p:grpSpPr>
        <p:sp>
          <p:nvSpPr>
            <p:cNvPr id="5144" name="Oval 5144"/>
            <p:cNvSpPr/>
            <p:nvPr/>
          </p:nvSpPr>
          <p:spPr>
            <a:xfrm>
              <a:off x="0" y="0"/>
              <a:ext cx="239" cy="239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45" name="Oval 5145"/>
            <p:cNvSpPr/>
            <p:nvPr/>
          </p:nvSpPr>
          <p:spPr>
            <a:xfrm>
              <a:off x="14" y="14"/>
              <a:ext cx="211" cy="2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A1A1A1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46" name="Oval 5146"/>
            <p:cNvSpPr/>
            <p:nvPr/>
          </p:nvSpPr>
          <p:spPr>
            <a:xfrm>
              <a:off x="26" y="26"/>
              <a:ext cx="186" cy="187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50000">
                  <a:srgbClr val="FFFFFF"/>
                </a:gs>
                <a:gs pos="100000">
                  <a:srgbClr val="CCCCFF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47" name="Oval 5147"/>
            <p:cNvSpPr/>
            <p:nvPr/>
          </p:nvSpPr>
          <p:spPr>
            <a:xfrm>
              <a:off x="26" y="26"/>
              <a:ext cx="186" cy="187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48" name="Oval 5148"/>
            <p:cNvSpPr/>
            <p:nvPr/>
          </p:nvSpPr>
          <p:spPr>
            <a:xfrm>
              <a:off x="38" y="39"/>
              <a:ext cx="162" cy="162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50000">
                  <a:srgbClr val="6E6E8A"/>
                </a:gs>
                <a:gs pos="100000">
                  <a:srgbClr val="CCCCF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49" name="Oval 5149"/>
            <p:cNvSpPr/>
            <p:nvPr/>
          </p:nvSpPr>
          <p:spPr>
            <a:xfrm>
              <a:off x="38" y="39"/>
              <a:ext cx="162" cy="162"/>
            </a:xfrm>
            <a:prstGeom prst="ellipse">
              <a:avLst/>
            </a:prstGeom>
            <a:gradFill rotWithShape="0">
              <a:gsLst>
                <a:gs pos="0">
                  <a:srgbClr val="8D67E1"/>
                </a:gs>
                <a:gs pos="100000">
                  <a:srgbClr val="44326D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5150" name="Group 5150"/>
          <p:cNvGrpSpPr/>
          <p:nvPr/>
        </p:nvGrpSpPr>
        <p:grpSpPr>
          <a:xfrm>
            <a:off x="2370138" y="3827463"/>
            <a:ext cx="354012" cy="379412"/>
            <a:chOff x="0" y="0"/>
            <a:chExt cx="223" cy="239"/>
          </a:xfrm>
        </p:grpSpPr>
        <p:sp>
          <p:nvSpPr>
            <p:cNvPr id="5151" name="Oval 5151"/>
            <p:cNvSpPr/>
            <p:nvPr/>
          </p:nvSpPr>
          <p:spPr>
            <a:xfrm>
              <a:off x="0" y="0"/>
              <a:ext cx="223" cy="239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52" name="Oval 5152"/>
            <p:cNvSpPr/>
            <p:nvPr/>
          </p:nvSpPr>
          <p:spPr>
            <a:xfrm>
              <a:off x="13" y="13"/>
              <a:ext cx="197" cy="2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A1A1A1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53" name="Oval 5153"/>
            <p:cNvSpPr/>
            <p:nvPr/>
          </p:nvSpPr>
          <p:spPr>
            <a:xfrm>
              <a:off x="24" y="26"/>
              <a:ext cx="174" cy="187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50000">
                  <a:srgbClr val="FFFFFF"/>
                </a:gs>
                <a:gs pos="100000">
                  <a:srgbClr val="CCCCFF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54" name="Oval 5154"/>
            <p:cNvSpPr/>
            <p:nvPr/>
          </p:nvSpPr>
          <p:spPr>
            <a:xfrm>
              <a:off x="24" y="26"/>
              <a:ext cx="174" cy="187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55" name="Oval 5155"/>
            <p:cNvSpPr/>
            <p:nvPr/>
          </p:nvSpPr>
          <p:spPr>
            <a:xfrm>
              <a:off x="36" y="39"/>
              <a:ext cx="151" cy="162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50000">
                  <a:srgbClr val="6E6E8A"/>
                </a:gs>
                <a:gs pos="100000">
                  <a:srgbClr val="CCCCF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56" name="Oval 5156"/>
            <p:cNvSpPr/>
            <p:nvPr/>
          </p:nvSpPr>
          <p:spPr>
            <a:xfrm>
              <a:off x="36" y="39"/>
              <a:ext cx="151" cy="162"/>
            </a:xfrm>
            <a:prstGeom prst="ellipse">
              <a:avLst/>
            </a:prstGeom>
            <a:gradFill rotWithShape="0">
              <a:gsLst>
                <a:gs pos="0">
                  <a:srgbClr val="E35E23"/>
                </a:gs>
                <a:gs pos="100000">
                  <a:srgbClr val="6E2D11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5157" name="Rounded Rectangle 5157"/>
          <p:cNvSpPr/>
          <p:nvPr/>
        </p:nvSpPr>
        <p:spPr>
          <a:xfrm>
            <a:off x="2901950" y="4492625"/>
            <a:ext cx="3552190" cy="508000"/>
          </a:xfrm>
          <a:prstGeom prst="roundRect">
            <a:avLst>
              <a:gd name="adj" fmla="val 16667"/>
            </a:avLst>
          </a:prstGeom>
          <a:noFill/>
          <a:ln w="2844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5000" rIns="90000" bIns="45000" anchor="ctr"/>
          <a:p>
            <a:pPr algn="l" defTabSz="0" hangingPunct="0">
              <a:lnSpc>
                <a:spcPct val="100000"/>
              </a:lnSpc>
              <a:buClr>
                <a:srgbClr val="000000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altLang="en-US" sz="2000" dirty="0">
                <a:solidFill>
                  <a:srgbClr val="000000"/>
                </a:solidFill>
                <a:latin typeface="Century Schoolbook" charset="0"/>
                <a:sym typeface="+mn-ea"/>
              </a:rPr>
              <a:t>Registering service</a:t>
            </a:r>
            <a:endParaRPr lang="en-IN" altLang="en-US" sz="2000" dirty="0">
              <a:solidFill>
                <a:srgbClr val="000000"/>
              </a:solidFill>
              <a:latin typeface="Century Schoolbook" charset="0"/>
            </a:endParaRPr>
          </a:p>
        </p:txBody>
      </p:sp>
      <p:grpSp>
        <p:nvGrpSpPr>
          <p:cNvPr id="5158" name="Group 5158"/>
          <p:cNvGrpSpPr/>
          <p:nvPr/>
        </p:nvGrpSpPr>
        <p:grpSpPr>
          <a:xfrm>
            <a:off x="2241550" y="4568825"/>
            <a:ext cx="379413" cy="379413"/>
            <a:chOff x="0" y="0"/>
            <a:chExt cx="239" cy="239"/>
          </a:xfrm>
        </p:grpSpPr>
        <p:sp>
          <p:nvSpPr>
            <p:cNvPr id="5159" name="Oval 5159"/>
            <p:cNvSpPr/>
            <p:nvPr/>
          </p:nvSpPr>
          <p:spPr>
            <a:xfrm>
              <a:off x="0" y="0"/>
              <a:ext cx="239" cy="239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60" name="Oval 5160"/>
            <p:cNvSpPr/>
            <p:nvPr/>
          </p:nvSpPr>
          <p:spPr>
            <a:xfrm>
              <a:off x="14" y="14"/>
              <a:ext cx="211" cy="2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A1A1A1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61" name="Oval 5161"/>
            <p:cNvSpPr/>
            <p:nvPr/>
          </p:nvSpPr>
          <p:spPr>
            <a:xfrm>
              <a:off x="26" y="26"/>
              <a:ext cx="186" cy="187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50000">
                  <a:srgbClr val="FFFFFF"/>
                </a:gs>
                <a:gs pos="100000">
                  <a:srgbClr val="CCCCFF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62" name="Oval 5162"/>
            <p:cNvSpPr/>
            <p:nvPr/>
          </p:nvSpPr>
          <p:spPr>
            <a:xfrm>
              <a:off x="26" y="26"/>
              <a:ext cx="186" cy="187"/>
            </a:xfrm>
            <a:prstGeom prst="ellipse">
              <a:avLst/>
            </a:prstGeom>
            <a:gradFill rotWithShape="0">
              <a:gsLst>
                <a:gs pos="0">
                  <a:srgbClr val="21B3E1"/>
                </a:gs>
                <a:gs pos="100000">
                  <a:srgbClr val="0F5268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63" name="Oval 5163"/>
            <p:cNvSpPr/>
            <p:nvPr/>
          </p:nvSpPr>
          <p:spPr>
            <a:xfrm>
              <a:off x="39" y="39"/>
              <a:ext cx="162" cy="162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50000">
                  <a:srgbClr val="6E6E8A"/>
                </a:gs>
                <a:gs pos="100000">
                  <a:srgbClr val="CCCCF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64" name="Oval 5164"/>
            <p:cNvSpPr/>
            <p:nvPr/>
          </p:nvSpPr>
          <p:spPr>
            <a:xfrm>
              <a:off x="39" y="39"/>
              <a:ext cx="162" cy="16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10576D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5165" name="Rounded Rectangle 5165"/>
          <p:cNvSpPr/>
          <p:nvPr/>
        </p:nvSpPr>
        <p:spPr>
          <a:xfrm>
            <a:off x="2647950" y="5135880"/>
            <a:ext cx="3607435" cy="508000"/>
          </a:xfrm>
          <a:prstGeom prst="roundRect">
            <a:avLst>
              <a:gd name="adj" fmla="val 16667"/>
            </a:avLst>
          </a:prstGeom>
          <a:noFill/>
          <a:ln w="2844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5000" rIns="90000" bIns="45000" anchor="ctr"/>
          <a:p>
            <a:pPr algn="l" defTabSz="0" hangingPunct="0">
              <a:lnSpc>
                <a:spcPct val="100000"/>
              </a:lnSpc>
              <a:buClr>
                <a:srgbClr val="000000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altLang="en-US" sz="2000" dirty="0">
                <a:solidFill>
                  <a:srgbClr val="000000"/>
                </a:solidFill>
                <a:latin typeface="Century Schoolbook" charset="0"/>
                <a:sym typeface="+mn-ea"/>
              </a:rPr>
              <a:t>Inject Service</a:t>
            </a:r>
            <a:endParaRPr lang="en-IN" altLang="en-US" sz="2000" dirty="0">
              <a:solidFill>
                <a:srgbClr val="000000"/>
              </a:solidFill>
              <a:latin typeface="Century Schoolbook" charset="0"/>
            </a:endParaRPr>
          </a:p>
        </p:txBody>
      </p:sp>
      <p:grpSp>
        <p:nvGrpSpPr>
          <p:cNvPr id="5166" name="Group 5166"/>
          <p:cNvGrpSpPr/>
          <p:nvPr/>
        </p:nvGrpSpPr>
        <p:grpSpPr>
          <a:xfrm>
            <a:off x="1955800" y="5237163"/>
            <a:ext cx="379413" cy="379412"/>
            <a:chOff x="0" y="0"/>
            <a:chExt cx="239" cy="239"/>
          </a:xfrm>
        </p:grpSpPr>
        <p:sp>
          <p:nvSpPr>
            <p:cNvPr id="5167" name="Oval 5167"/>
            <p:cNvSpPr/>
            <p:nvPr/>
          </p:nvSpPr>
          <p:spPr>
            <a:xfrm>
              <a:off x="0" y="0"/>
              <a:ext cx="239" cy="239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68" name="Oval 5168"/>
            <p:cNvSpPr/>
            <p:nvPr/>
          </p:nvSpPr>
          <p:spPr>
            <a:xfrm>
              <a:off x="14" y="13"/>
              <a:ext cx="211" cy="2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A1A1A1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69" name="Oval 5169"/>
            <p:cNvSpPr/>
            <p:nvPr/>
          </p:nvSpPr>
          <p:spPr>
            <a:xfrm>
              <a:off x="26" y="26"/>
              <a:ext cx="186" cy="187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50000">
                  <a:srgbClr val="FFFFFF"/>
                </a:gs>
                <a:gs pos="100000">
                  <a:srgbClr val="CCCCFF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70" name="Oval 5170"/>
            <p:cNvSpPr/>
            <p:nvPr/>
          </p:nvSpPr>
          <p:spPr>
            <a:xfrm>
              <a:off x="26" y="26"/>
              <a:ext cx="186" cy="187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71" name="Oval 5171"/>
            <p:cNvSpPr/>
            <p:nvPr/>
          </p:nvSpPr>
          <p:spPr>
            <a:xfrm>
              <a:off x="38" y="38"/>
              <a:ext cx="162" cy="162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50000">
                  <a:srgbClr val="6E6E8A"/>
                </a:gs>
                <a:gs pos="100000">
                  <a:srgbClr val="CCCCF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72" name="Oval 5172"/>
            <p:cNvSpPr/>
            <p:nvPr/>
          </p:nvSpPr>
          <p:spPr>
            <a:xfrm>
              <a:off x="38" y="38"/>
              <a:ext cx="162" cy="162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44326D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hangingPunct="0"/>
              <a:endParaRPr lang="en-US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3" name="Content Placeholder 2" descr="Ang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420" y="2914650"/>
            <a:ext cx="1846580" cy="1962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4400" b="1" dirty="0">
                <a:solidFill>
                  <a:srgbClr val="F8F8F8"/>
                </a:solidFill>
                <a:latin typeface="Century Schoolbook" charset="0"/>
                <a:sym typeface="+mn-ea"/>
              </a:rPr>
              <a:t>What is Service</a:t>
            </a:r>
            <a:br>
              <a:rPr lang="en-IN" altLang="en-US" dirty="0">
                <a:solidFill>
                  <a:srgbClr val="000000"/>
                </a:solidFill>
                <a:latin typeface="Century Schoolbook" charset="0"/>
                <a:sym typeface="+mn-ea"/>
              </a:rPr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1075" y="1032510"/>
            <a:ext cx="7181850" cy="23145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96265" y="3563620"/>
            <a:ext cx="7951470" cy="3178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</a:rPr>
              <a:t>Service is the class with a focused purpose</a:t>
            </a:r>
            <a:endParaRPr lang="en-IN" altLang="en-US" sz="2400" dirty="0">
              <a:solidFill>
                <a:srgbClr val="000000"/>
              </a:solidFill>
              <a:latin typeface="Century Schoolbook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Century Schoolbook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</a:rPr>
              <a:t>An angular service is simply a function that allows you to access its' defined properties and methods. It also helps keep your coding organized.</a:t>
            </a:r>
            <a:endParaRPr lang="en-IN" altLang="en-US" sz="2400" dirty="0">
              <a:solidFill>
                <a:srgbClr val="000000"/>
              </a:solidFill>
              <a:latin typeface="Century Schoolbook" charset="0"/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Minimise number of line of code ( Code </a:t>
            </a:r>
            <a:r>
              <a:rPr lang="en-US" altLang="en-IN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	</a:t>
            </a: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Reusability )</a:t>
            </a:r>
            <a:endParaRPr lang="en-IN" altLang="en-US" sz="2400" dirty="0">
              <a:solidFill>
                <a:srgbClr val="000000"/>
              </a:solidFill>
              <a:latin typeface="Century Schoolbook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Century Schoolbook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3200" b="1" dirty="0">
                <a:solidFill>
                  <a:srgbClr val="F8F8F8"/>
                </a:solidFill>
                <a:latin typeface="Century Schoolbook" charset="0"/>
                <a:sym typeface="+mn-ea"/>
              </a:rPr>
              <a:t>What is Dependancy Injection</a:t>
            </a:r>
            <a:br>
              <a:rPr lang="en-US" altLang="x-none" sz="3200" b="1" dirty="0">
                <a:solidFill>
                  <a:srgbClr val="F8F8F8"/>
                </a:solidFill>
                <a:latin typeface="Century Schoolbook" charset="0"/>
              </a:rPr>
            </a:br>
            <a:endParaRPr lang="en-US" altLang="x-none" sz="3200" b="1" dirty="0">
              <a:solidFill>
                <a:srgbClr val="F8F8F8"/>
              </a:solidFill>
              <a:latin typeface="Century Schoolbook" charset="0"/>
            </a:endParaRPr>
          </a:p>
        </p:txBody>
      </p:sp>
      <p:pic>
        <p:nvPicPr>
          <p:cNvPr id="5" name="Content Placeholder 4" descr="angularjs-dependency-injec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5290" y="1078865"/>
            <a:ext cx="5640705" cy="19329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7200" y="3011805"/>
            <a:ext cx="8394065" cy="3178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</a:rPr>
              <a:t>Dependency Injection(DI)</a:t>
            </a: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</a:rPr>
              <a:t> is a technique in which we provide an instance of an object to another objectm which depends on it</a:t>
            </a:r>
            <a:r>
              <a:rPr lang="en-US" altLang="en-IN" sz="2400" dirty="0">
                <a:solidFill>
                  <a:srgbClr val="000000"/>
                </a:solidFill>
                <a:latin typeface="Century Schoolbook" charset="0"/>
              </a:rPr>
              <a:t>.</a:t>
            </a:r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  <a:p>
            <a:pPr>
              <a:buFont typeface="Arial" panose="020B0604020202020204" pitchFamily="34" charset="0"/>
            </a:pPr>
            <a:endParaRPr lang="en-US" altLang="en-IN" sz="2400" dirty="0">
              <a:solidFill>
                <a:srgbClr val="000000"/>
              </a:solidFill>
              <a:latin typeface="Century Schoolbook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Dependency injection pattern made our Componen </a:t>
            </a:r>
            <a:r>
              <a:rPr lang="en-I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  <a:sym typeface="+mn-ea"/>
              </a:rPr>
              <a:t>reusable</a:t>
            </a: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,</a:t>
            </a:r>
            <a:r>
              <a:rPr lang="en-I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  <a:sym typeface="+mn-ea"/>
              </a:rPr>
              <a:t>Testable</a:t>
            </a: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, </a:t>
            </a:r>
            <a:r>
              <a:rPr lang="en-I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  <a:sym typeface="+mn-ea"/>
              </a:rPr>
              <a:t>Maintainable </a:t>
            </a: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etc.</a:t>
            </a:r>
            <a:endParaRPr lang="en-IN" altLang="en-US" sz="2400" dirty="0">
              <a:solidFill>
                <a:srgbClr val="000000"/>
              </a:solidFill>
              <a:latin typeface="Century Schoolbook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Century Schoolbook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</a:rPr>
              <a:t>Dependency injection is the ability to add the functionality of components at runtime.</a:t>
            </a:r>
            <a:endParaRPr lang="en-IN" altLang="en-US" sz="2400" dirty="0">
              <a:solidFill>
                <a:srgbClr val="000000"/>
              </a:solidFill>
              <a:latin typeface="Century Schoolbook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656705" cy="913130"/>
          </a:xfrm>
        </p:spPr>
        <p:txBody>
          <a:bodyPr/>
          <a:p>
            <a:r>
              <a:rPr lang="en-US" altLang="x-none" sz="3200" b="1" dirty="0">
                <a:solidFill>
                  <a:srgbClr val="F8F8F8"/>
                </a:solidFill>
                <a:latin typeface="Century Schoolbook" charset="0"/>
                <a:sym typeface="+mn-ea"/>
              </a:rPr>
              <a:t>How does Services &amp; Dependancies works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99210" y="3056890"/>
            <a:ext cx="6307455" cy="1806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2" indent="0"/>
            <a:r>
              <a:rPr lang="en-I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  <a:sym typeface="+mn-ea"/>
              </a:rPr>
              <a:t>step</a:t>
            </a: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 : 1    Building Service</a:t>
            </a:r>
            <a:endParaRPr lang="en-IN" altLang="en-US" sz="2400" dirty="0">
              <a:solidFill>
                <a:srgbClr val="000000"/>
              </a:solidFill>
              <a:latin typeface="Century Schoolbook" charset="0"/>
              <a:sym typeface="+mn-ea"/>
            </a:endParaRPr>
          </a:p>
          <a:p>
            <a:pPr marL="914400" lvl="2" indent="0">
              <a:buNone/>
            </a:pPr>
            <a:endParaRPr lang="en-IN" altLang="en-US" sz="2400" dirty="0">
              <a:solidFill>
                <a:srgbClr val="000000"/>
              </a:solidFill>
              <a:latin typeface="Century Schoolbook" charset="0"/>
              <a:sym typeface="+mn-ea"/>
            </a:endParaRPr>
          </a:p>
          <a:p>
            <a:pPr marL="914400" lvl="2" indent="0"/>
            <a:r>
              <a:rPr lang="en-I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  <a:sym typeface="+mn-ea"/>
              </a:rPr>
              <a:t>step</a:t>
            </a: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 : 2    Register Service</a:t>
            </a:r>
            <a:endParaRPr lang="en-IN" altLang="en-US" sz="2400" dirty="0">
              <a:solidFill>
                <a:srgbClr val="000000"/>
              </a:solidFill>
              <a:latin typeface="Century Schoolbook" charset="0"/>
              <a:sym typeface="+mn-ea"/>
            </a:endParaRPr>
          </a:p>
          <a:p>
            <a:pPr marL="914400" lvl="2" indent="0">
              <a:buNone/>
            </a:pPr>
            <a:endParaRPr lang="en-IN" altLang="en-US" sz="2400" dirty="0">
              <a:solidFill>
                <a:srgbClr val="000000"/>
              </a:solidFill>
              <a:latin typeface="Century Schoolbook" charset="0"/>
              <a:sym typeface="+mn-ea"/>
            </a:endParaRPr>
          </a:p>
          <a:p>
            <a:pPr marL="914400" lvl="2" indent="0"/>
            <a:r>
              <a:rPr lang="en-I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  <a:sym typeface="+mn-ea"/>
              </a:rPr>
              <a:t>step</a:t>
            </a: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 : 3    Inject the Service</a:t>
            </a:r>
            <a:endParaRPr lang="en-IN" altLang="en-US" sz="2400" dirty="0">
              <a:solidFill>
                <a:srgbClr val="000000"/>
              </a:solidFill>
              <a:latin typeface="Century Schoolbook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3200" b="1" dirty="0">
                <a:solidFill>
                  <a:srgbClr val="F8F8F8"/>
                </a:solidFill>
                <a:latin typeface="Century Schoolbook" charset="0"/>
                <a:sym typeface="+mn-ea"/>
              </a:rPr>
              <a:t>Building Service</a:t>
            </a:r>
            <a:endParaRPr lang="en-US" altLang="x-none" sz="3200" b="1" dirty="0">
              <a:solidFill>
                <a:srgbClr val="F8F8F8"/>
              </a:solidFill>
              <a:latin typeface="Century Schoolbook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1045" y="1344295"/>
            <a:ext cx="4662805" cy="4170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3200" b="1" dirty="0">
                <a:solidFill>
                  <a:srgbClr val="F8F8F8"/>
                </a:solidFill>
                <a:latin typeface="Century Schoolbook" charset="0"/>
              </a:rPr>
              <a:t>...</a:t>
            </a:r>
            <a:endParaRPr lang="en-US" altLang="x-none" sz="3200" b="1" dirty="0">
              <a:solidFill>
                <a:srgbClr val="F8F8F8"/>
              </a:solidFill>
              <a:latin typeface="Century Schoolbook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9855" y="1661795"/>
            <a:ext cx="8924925" cy="3178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28700" lvl="2" indent="-342900"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Create file for Service</a:t>
            </a:r>
            <a:endParaRPr lang="en-IN" altLang="en-US" sz="2400" dirty="0">
              <a:solidFill>
                <a:srgbClr val="000000"/>
              </a:solidFill>
              <a:latin typeface="Century Schoolbook" charset="0"/>
            </a:endParaRPr>
          </a:p>
          <a:p>
            <a:pPr marL="914400" lvl="2" algn="l">
              <a:buClr>
                <a:srgbClr val="000000"/>
              </a:buClr>
              <a:buNone/>
            </a:pP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      </a:t>
            </a:r>
            <a:r>
              <a:rPr lang="en-I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  <a:sym typeface="+mn-ea"/>
              </a:rPr>
              <a:t>name.service.ts</a:t>
            </a:r>
            <a:endParaRPr lang="en-IN" altLang="en-US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charset="0"/>
              <a:sym typeface="+mn-ea"/>
            </a:endParaRPr>
          </a:p>
          <a:p>
            <a:pPr marL="914400" lvl="2" algn="l">
              <a:buClr>
                <a:srgbClr val="000000"/>
              </a:buClr>
              <a:buNone/>
            </a:pPr>
            <a:endParaRPr lang="en-IN" altLang="en-US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charset="0"/>
              <a:sym typeface="+mn-ea"/>
            </a:endParaRPr>
          </a:p>
          <a:p>
            <a:pPr marL="1028700" lvl="2" indent="-342900"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Import the Injectable Member</a:t>
            </a:r>
            <a:endParaRPr lang="en-IN" altLang="en-US" sz="2400" dirty="0">
              <a:solidFill>
                <a:srgbClr val="000000"/>
              </a:solidFill>
              <a:latin typeface="Century Schoolbook" charset="0"/>
            </a:endParaRPr>
          </a:p>
          <a:p>
            <a:pPr marL="914400" lvl="2" algn="l">
              <a:buClr>
                <a:srgbClr val="000000"/>
              </a:buClr>
              <a:buNone/>
            </a:pP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      </a:t>
            </a:r>
            <a:r>
              <a:rPr lang="en-I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  <a:sym typeface="+mn-ea"/>
              </a:rPr>
              <a:t>import { Injectable } from '@angular/core';</a:t>
            </a:r>
            <a:endParaRPr lang="en-IN" altLang="en-US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charset="0"/>
              <a:sym typeface="+mn-ea"/>
            </a:endParaRPr>
          </a:p>
          <a:p>
            <a:pPr marL="914400" lvl="2" algn="l">
              <a:buClr>
                <a:srgbClr val="000000"/>
              </a:buClr>
              <a:buNone/>
            </a:pPr>
            <a:endParaRPr lang="en-IN" altLang="en-US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charset="0"/>
              <a:sym typeface="+mn-ea"/>
            </a:endParaRPr>
          </a:p>
          <a:p>
            <a:pPr marL="1028700" lvl="2" indent="-342900"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Add the </a:t>
            </a:r>
            <a:r>
              <a:rPr lang="en-I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  <a:sym typeface="+mn-ea"/>
              </a:rPr>
              <a:t>Injectable Decorator</a:t>
            </a:r>
            <a:endParaRPr lang="en-IN" altLang="en-US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charset="0"/>
              <a:sym typeface="+mn-ea"/>
            </a:endParaRPr>
          </a:p>
          <a:p>
            <a:pPr marL="914400" lvl="2" algn="l">
              <a:buClr>
                <a:srgbClr val="000000"/>
              </a:buClr>
              <a:buNone/>
            </a:pP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     </a:t>
            </a:r>
            <a:endParaRPr lang="en-IN" altLang="en-US" sz="2400" dirty="0">
              <a:solidFill>
                <a:srgbClr val="000000"/>
              </a:solidFill>
              <a:latin typeface="Century Schoolbook" charset="0"/>
            </a:endParaRPr>
          </a:p>
          <a:p>
            <a:pPr marL="1028700" lvl="2" indent="-342900"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charset="0"/>
                <a:sym typeface="+mn-ea"/>
              </a:rPr>
              <a:t>Export</a:t>
            </a:r>
            <a:r>
              <a:rPr lang="en-IN" altLang="en-US" sz="2400" dirty="0">
                <a:solidFill>
                  <a:srgbClr val="000000"/>
                </a:solidFill>
                <a:latin typeface="Century Schoolbook" charset="0"/>
                <a:sym typeface="+mn-ea"/>
              </a:rPr>
              <a:t> the Services Class</a:t>
            </a:r>
            <a:endParaRPr lang="en-IN" altLang="en-US" sz="2400" dirty="0">
              <a:solidFill>
                <a:srgbClr val="000000"/>
              </a:solidFill>
              <a:latin typeface="Century Schoolbook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x-none" sz="3200" b="1" dirty="0">
                <a:solidFill>
                  <a:srgbClr val="F8F8F8"/>
                </a:solidFill>
                <a:latin typeface="Century Schoolbook" charset="0"/>
              </a:rPr>
              <a:t>...</a:t>
            </a:r>
            <a:endParaRPr lang="en-US" altLang="x-none" sz="3200" b="1" dirty="0">
              <a:solidFill>
                <a:srgbClr val="F8F8F8"/>
              </a:solidFill>
              <a:latin typeface="Century Schoolbook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3565" y="1569720"/>
            <a:ext cx="8225155" cy="4131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1918</Words>
  <Application>WPS Presentation</Application>
  <PresentationFormat/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Microsoft YaHei</vt:lpstr>
      <vt:lpstr>Futura Md BT</vt:lpstr>
      <vt:lpstr>Arial Unicode MS</vt:lpstr>
      <vt:lpstr>Century Schoolbook</vt:lpstr>
      <vt:lpstr>Symbol</vt:lpstr>
      <vt:lpstr>Trebuchet MS</vt:lpstr>
      <vt:lpstr>Calibri</vt:lpstr>
      <vt:lpstr>Segoe Print</vt:lpstr>
      <vt:lpstr>Arial Unicode MS</vt:lpstr>
      <vt:lpstr/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A0006</cp:lastModifiedBy>
  <cp:revision>4</cp:revision>
  <dcterms:created xsi:type="dcterms:W3CDTF">2018-03-01T11:17:40Z</dcterms:created>
  <dcterms:modified xsi:type="dcterms:W3CDTF">2018-03-06T10:44:42Z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