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5" r:id="rId12"/>
    <p:sldId id="264" r:id="rId13"/>
    <p:sldId id="266" r:id="rId14"/>
    <p:sldId id="267" r:id="rId15"/>
    <p:sldId id="268" r:id="rId16"/>
    <p:sldId id="269" r:id="rId17"/>
    <p:sldId id="270" r:id="rId18"/>
    <p:sldId id="271" r:id="rId19"/>
    <p:sldId id="272" r:id="rId20"/>
  </p:sldIdLst>
  <p:sldSz cx="12192000" cy="6858000"/>
  <p:notesSz cx="6858000" cy="9144000"/>
  <p:embeddedFontLst>
    <p:embeddedFont>
      <p:font typeface="Calibri" panose="020F0502020204030204"/>
      <p:regular r:id="rId24"/>
      <p:bold r:id="rId25"/>
      <p:italic r:id="rId26"/>
      <p:boldItalic r:id="rId27"/>
    </p:embeddedFont>
    <p:embeddedFont>
      <p:font typeface="Courgette" panose="02000603070400060004"/>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363" userDrawn="1">
          <p15:clr>
            <a:srgbClr val="A4A3A4"/>
          </p15:clr>
        </p15:guide>
        <p15:guide id="2" pos="38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363"/>
        <p:guide pos="3862"/>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Hey!everyone,welcome to our topic Dart Programming Language E</a:t>
            </a:r>
            <a:r>
              <a:rPr lang="en-IN"/>
              <a:t>ssentials</a:t>
            </a:r>
            <a:r>
              <a:rPr lang="en-IN"/>
              <a:t>:diving into dart syntax and core concepts,In this we covering its syntax, data types, operators, and basic programming concepts.</a:t>
            </a:r>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If: statement allows a block of code to be executed when the specified condition is true.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else: else statement code will only be executed when the conditions on if and else if got false.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Switch case statement is simplified form nested if else statement, it helps to avoid long chain of if...else if...else statements. </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p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1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Iteration statements are used to execute the block of code repeatedly for a specified time or until it meets the specified condition.</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IN"/>
              <a:t>they are three types:</a:t>
            </a:r>
            <a:endParaRPr lang="en-IN"/>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while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do while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for</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 name="Shape 246"/>
        <p:cNvGrpSpPr/>
        <p:nvPr/>
      </p:nvGrpSpPr>
      <p:grpSpPr>
        <a:xfrm>
          <a:off x="0" y="0"/>
          <a:ext cx="0" cy="0"/>
          <a:chOff x="0" y="0"/>
          <a:chExt cx="0" cy="0"/>
        </a:xfrm>
      </p:grpSpPr>
      <p:sp>
        <p:nvSpPr>
          <p:cNvPr id="247" name="Google Shape;247;p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1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The while loop will execute a block of statements as long as the specified condition is true.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The while loop is useful, when the number of time we want to repeat the execution of the code is unknown beforehand. </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p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The do while loop executes the code and checks whether the condition is true.The do while loop repeats as much as the condition is true.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The only difference between do while and while loop is that,</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While loop check the condition and executes the code, do while executes the code and checks the condition.</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For loop is divided into two types</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For </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Foreach </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p1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1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Initialization: Starting of a loop</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Condition: Ending of a loop</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Incr/decr: Increment or decrement</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3" name="Shape 293"/>
        <p:cNvGrpSpPr/>
        <p:nvPr/>
      </p:nvGrpSpPr>
      <p:grpSpPr>
        <a:xfrm>
          <a:off x="0" y="0"/>
          <a:ext cx="0" cy="0"/>
          <a:chOff x="0" y="0"/>
          <a:chExt cx="0" cy="0"/>
        </a:xfrm>
      </p:grpSpPr>
      <p:sp>
        <p:nvSpPr>
          <p:cNvPr id="294" name="Google Shape;294;p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1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For loop is only applied with the variable that is holding more that one value.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For … in loop will handle each value with the tasks we want to operate with that value.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Clr>
                <a:schemeClr val="lt1"/>
              </a:buClr>
              <a:buSzPts val="1200"/>
              <a:buFont typeface="Arial" panose="020B0604020202020204"/>
              <a:buNone/>
            </a:pPr>
            <a:r>
              <a:rPr lang="en-IN">
                <a:solidFill>
                  <a:schemeClr val="lt1"/>
                </a:solidFill>
                <a:latin typeface="Calibri" panose="020F0502020204030204"/>
                <a:ea typeface="Calibri" panose="020F0502020204030204"/>
                <a:cs typeface="Calibri" panose="020F0502020204030204"/>
                <a:sym typeface="Calibri" panose="020F0502020204030204"/>
              </a:rPr>
              <a:t>For… in loop is as much same as For loop but has some difference.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Now let’s discuss about Introduction of Dart .</a:t>
            </a:r>
            <a:endParaRPr lang="en-IN"/>
          </a:p>
          <a:p>
            <a:pPr marL="0" lvl="0" indent="0" algn="l" rtl="0">
              <a:spcBef>
                <a:spcPts val="0"/>
              </a:spcBef>
              <a:spcAft>
                <a:spcPts val="0"/>
              </a:spcAft>
              <a:buNone/>
            </a:pPr>
            <a:r>
              <a:rPr lang="en-IN"/>
              <a:t>What is Dart?</a:t>
            </a:r>
            <a:endParaRPr lang="en-IN"/>
          </a:p>
          <a:p>
            <a:pPr marL="0" lvl="0" indent="0" algn="l" rtl="0">
              <a:spcBef>
                <a:spcPts val="0"/>
              </a:spcBef>
              <a:spcAft>
                <a:spcPts val="0"/>
              </a:spcAft>
              <a:buNone/>
            </a:pPr>
            <a:r>
              <a:rPr lang="en-IN"/>
              <a:t>Dart is a relatively new language, but it has gained significant traction in the web development community due to its clean syntax, strong typing system, and powerful tooling.</a:t>
            </a:r>
            <a:endParaRPr lang="en-IN"/>
          </a:p>
          <a:p>
            <a:pPr marL="0" lvl="0" indent="0" algn="l" rtl="0">
              <a:spcBef>
                <a:spcPts val="0"/>
              </a:spcBef>
              <a:spcAft>
                <a:spcPts val="0"/>
              </a:spcAft>
              <a:buNone/>
            </a:pPr>
            <a:r>
              <a:rPr lang="en-IN"/>
              <a:t>Key Features:</a:t>
            </a:r>
            <a:endParaRPr lang="en-IN"/>
          </a:p>
          <a:p>
            <a:pPr marL="457200" lvl="0" indent="-317500" algn="l" rtl="0">
              <a:spcBef>
                <a:spcPts val="0"/>
              </a:spcBef>
              <a:spcAft>
                <a:spcPts val="0"/>
              </a:spcAft>
              <a:buSzPts val="1400"/>
              <a:buChar char="●"/>
            </a:pPr>
            <a:r>
              <a:rPr lang="en-IN"/>
              <a:t>Object-Oriented: Structures code using classes and objects, promoting modularity and organization.</a:t>
            </a:r>
            <a:endParaRPr lang="en-IN"/>
          </a:p>
          <a:p>
            <a:pPr marL="457200" lvl="0" indent="-317500" algn="l" rtl="0">
              <a:spcBef>
                <a:spcPts val="0"/>
              </a:spcBef>
              <a:spcAft>
                <a:spcPts val="0"/>
              </a:spcAft>
              <a:buSzPts val="1400"/>
              <a:buChar char="●"/>
            </a:pPr>
            <a:r>
              <a:rPr lang="en-IN"/>
              <a:t>Ahead-of-Time Compiled: Converts Dart code to efficient machine code, improving performance.</a:t>
            </a:r>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The main function returns void. Also, optional parameters List&lt;String&gt; may be used as arguments to the function. These arguments may be used in case we need to control our program from outside.</a:t>
            </a:r>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Understanding the basic building blocks of Dart syntax is essential for writing Dart programs. Variables, data types, and operators are fundamental concepts that form the foundation of Dart programming.</a:t>
            </a:r>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String: A string represents string literals and is a sequence of characters.</a:t>
            </a:r>
            <a:endParaRPr lang="en-IN"/>
          </a:p>
          <a:p>
            <a:pPr marL="0" lvl="0" indent="0" algn="l" rtl="0">
              <a:spcBef>
                <a:spcPts val="0"/>
              </a:spcBef>
              <a:spcAft>
                <a:spcPts val="0"/>
              </a:spcAft>
              <a:buNone/>
            </a:pPr>
            <a:r>
              <a:rPr lang="en-IN"/>
              <a:t>Integer: represents non-fractional numbers (whole numbers).</a:t>
            </a:r>
            <a:endParaRPr lang="en-IN"/>
          </a:p>
          <a:p>
            <a:pPr marL="0" lvl="0" indent="0" algn="l" rtl="0">
              <a:spcBef>
                <a:spcPts val="0"/>
              </a:spcBef>
              <a:spcAft>
                <a:spcPts val="0"/>
              </a:spcAft>
              <a:buNone/>
            </a:pPr>
            <a:r>
              <a:rPr lang="en-IN"/>
              <a:t>Double: represents fractional numbers (floating-point numbers). </a:t>
            </a:r>
            <a:endParaRPr lang="en-IN"/>
          </a:p>
          <a:p>
            <a:pPr marL="0" lvl="0" indent="0" algn="l" rtl="0">
              <a:spcBef>
                <a:spcPts val="0"/>
              </a:spcBef>
              <a:spcAft>
                <a:spcPts val="0"/>
              </a:spcAft>
              <a:buNone/>
            </a:pPr>
            <a:r>
              <a:rPr lang="en-IN"/>
              <a:t>Boolean: A boolean represents true and false values. </a:t>
            </a:r>
            <a:endParaRPr lang="en-IN"/>
          </a:p>
          <a:p>
            <a:pPr marL="0" lvl="0" indent="0" algn="l" rtl="0">
              <a:spcBef>
                <a:spcPts val="0"/>
              </a:spcBef>
              <a:spcAft>
                <a:spcPts val="0"/>
              </a:spcAft>
              <a:buNone/>
            </a:pPr>
            <a:r>
              <a:rPr lang="en-IN"/>
              <a:t>List: A list is used to represent a collection of objects.</a:t>
            </a:r>
            <a:endParaRPr lang="en-IN"/>
          </a:p>
          <a:p>
            <a:pPr marL="0" lvl="0" indent="0" algn="l" rtl="0">
              <a:spcBef>
                <a:spcPts val="0"/>
              </a:spcBef>
              <a:spcAft>
                <a:spcPts val="0"/>
              </a:spcAft>
              <a:buNone/>
            </a:pPr>
            <a:r>
              <a:rPr lang="en-IN"/>
              <a:t>Map: A map is a dynamic collection that represents a set of values as key-value pairs.</a:t>
            </a:r>
            <a:endParaRPr lang="en-IN"/>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The control statements or flow of control statements are used to control the flow of Dart program.</a:t>
            </a:r>
            <a:endParaRPr lang="en-IN"/>
          </a:p>
          <a:p>
            <a:pPr marL="0" lvl="0" indent="0" algn="l" rtl="0">
              <a:spcBef>
                <a:spcPts val="0"/>
              </a:spcBef>
              <a:spcAft>
                <a:spcPts val="0"/>
              </a:spcAft>
              <a:buNone/>
            </a:pPr>
            <a:r>
              <a:rPr lang="en-IN"/>
              <a:t>Control flow statement can be categorized mainly in three following ways:</a:t>
            </a:r>
            <a:endParaRPr lang="en-IN"/>
          </a:p>
          <a:p>
            <a:pPr marL="0" lvl="0" indent="0" algn="l" rtl="0">
              <a:spcBef>
                <a:spcPts val="0"/>
              </a:spcBef>
              <a:spcAft>
                <a:spcPts val="0"/>
              </a:spcAft>
              <a:buNone/>
            </a:pPr>
            <a:r>
              <a:rPr lang="en-IN"/>
              <a:t>Selection statements(Conditional statements)</a:t>
            </a:r>
            <a:endParaRPr lang="en-IN"/>
          </a:p>
          <a:p>
            <a:pPr marL="0" lvl="0" indent="0" algn="l" rtl="0">
              <a:spcBef>
                <a:spcPts val="0"/>
              </a:spcBef>
              <a:spcAft>
                <a:spcPts val="0"/>
              </a:spcAft>
              <a:buNone/>
            </a:pPr>
            <a:r>
              <a:rPr lang="en-IN"/>
              <a:t>Iteration statements</a:t>
            </a:r>
            <a:endParaRPr lang="en-IN"/>
          </a:p>
          <a:p>
            <a:pPr marL="0" lvl="0" indent="0" algn="l" rtl="0">
              <a:spcBef>
                <a:spcPts val="0"/>
              </a:spcBef>
              <a:spcAft>
                <a:spcPts val="0"/>
              </a:spcAft>
              <a:buNone/>
            </a:pPr>
            <a:r>
              <a:rPr lang="en-IN"/>
              <a:t>Jump statements</a:t>
            </a:r>
            <a:endParaRPr lang="en-IN"/>
          </a:p>
          <a:p>
            <a:pPr marL="0" lvl="0" indent="0" algn="l" rtl="0">
              <a:spcBef>
                <a:spcPts val="0"/>
              </a:spcBef>
              <a:spcAft>
                <a:spcPts val="0"/>
              </a:spcAft>
              <a:buNone/>
            </a:pPr>
          </a:p>
          <a:p>
            <a:pPr marL="0" lvl="0" indent="0" algn="l" rtl="0">
              <a:spcBef>
                <a:spcPts val="0"/>
              </a:spcBef>
              <a:spcAft>
                <a:spcPts val="0"/>
              </a:spcAft>
              <a:buNone/>
            </a:pPr>
            <a:r>
              <a:rPr lang="en-IN"/>
              <a:t>Dart provides following types of Decision-making statement</a:t>
            </a:r>
            <a:endParaRPr lang="en-IN"/>
          </a:p>
          <a:p>
            <a:pPr marL="0" lvl="0" indent="0" algn="l" rtl="0">
              <a:spcBef>
                <a:spcPts val="0"/>
              </a:spcBef>
              <a:spcAft>
                <a:spcPts val="0"/>
              </a:spcAft>
              <a:buNone/>
            </a:pPr>
            <a:r>
              <a:rPr lang="en-IN"/>
              <a:t>If Statement</a:t>
            </a:r>
            <a:endParaRPr lang="en-IN"/>
          </a:p>
          <a:p>
            <a:pPr marL="0" lvl="0" indent="0" algn="l" rtl="0">
              <a:spcBef>
                <a:spcPts val="0"/>
              </a:spcBef>
              <a:spcAft>
                <a:spcPts val="0"/>
              </a:spcAft>
              <a:buNone/>
            </a:pPr>
            <a:r>
              <a:rPr lang="en-IN"/>
              <a:t>If-else Statements</a:t>
            </a:r>
            <a:endParaRPr lang="en-IN"/>
          </a:p>
          <a:p>
            <a:pPr marL="0" lvl="0" indent="0" algn="l" rtl="0">
              <a:spcBef>
                <a:spcPts val="0"/>
              </a:spcBef>
              <a:spcAft>
                <a:spcPts val="0"/>
              </a:spcAft>
              <a:buNone/>
            </a:pPr>
            <a:r>
              <a:rPr lang="en-IN"/>
              <a:t>If else if Statement</a:t>
            </a:r>
            <a:endParaRPr lang="en-IN"/>
          </a:p>
          <a:p>
            <a:pPr marL="0" lvl="0" indent="0" algn="l" rtl="0">
              <a:spcBef>
                <a:spcPts val="0"/>
              </a:spcBef>
              <a:spcAft>
                <a:spcPts val="0"/>
              </a:spcAft>
              <a:buNone/>
            </a:pPr>
            <a:r>
              <a:rPr lang="en-IN"/>
              <a:t>Switch Case Statement</a:t>
            </a:r>
            <a:endParaRPr lang="en-IN"/>
          </a:p>
          <a:p>
            <a:pPr marL="0" lvl="0" indent="0" algn="l" rtl="0">
              <a:spcBef>
                <a:spcPts val="0"/>
              </a:spcBef>
              <a:spcAft>
                <a:spcPts val="0"/>
              </a:spcAft>
              <a:buNone/>
            </a:pPr>
          </a:p>
          <a:p>
            <a:pPr marL="0" lvl="0" indent="0" algn="l" rtl="0">
              <a:spcBef>
                <a:spcPts val="0"/>
              </a:spcBef>
              <a:spcAft>
                <a:spcPts val="0"/>
              </a:spcAft>
              <a:buNone/>
            </a:pPr>
            <a:r>
              <a:rPr lang="en-IN"/>
              <a:t>Dart provides following types of the Iteration statements</a:t>
            </a:r>
            <a:endParaRPr lang="en-IN"/>
          </a:p>
          <a:p>
            <a:pPr marL="0" lvl="0" indent="0" algn="l" rtl="0">
              <a:spcBef>
                <a:spcPts val="0"/>
              </a:spcBef>
              <a:spcAft>
                <a:spcPts val="0"/>
              </a:spcAft>
              <a:buNone/>
            </a:pPr>
            <a:r>
              <a:rPr lang="en-IN"/>
              <a:t>Dart for loop</a:t>
            </a:r>
            <a:endParaRPr lang="en-IN"/>
          </a:p>
          <a:p>
            <a:pPr marL="0" lvl="0" indent="0" algn="l" rtl="0">
              <a:spcBef>
                <a:spcPts val="0"/>
              </a:spcBef>
              <a:spcAft>
                <a:spcPts val="0"/>
              </a:spcAft>
              <a:buNone/>
            </a:pPr>
            <a:r>
              <a:rPr lang="en-IN"/>
              <a:t>Dart while loop</a:t>
            </a:r>
            <a:endParaRPr lang="en-IN"/>
          </a:p>
          <a:p>
            <a:pPr marL="0" lvl="0" indent="0" algn="l" rtl="0">
              <a:spcBef>
                <a:spcPts val="0"/>
              </a:spcBef>
              <a:spcAft>
                <a:spcPts val="0"/>
              </a:spcAft>
              <a:buNone/>
            </a:pPr>
            <a:r>
              <a:rPr lang="en-IN"/>
              <a:t>Dart do while loop</a:t>
            </a:r>
            <a:endParaRPr lang="en-IN"/>
          </a:p>
          <a:p>
            <a:pPr marL="0" lvl="0" indent="0" algn="l" rtl="0">
              <a:spcBef>
                <a:spcPts val="0"/>
              </a:spcBef>
              <a:spcAft>
                <a:spcPts val="0"/>
              </a:spcAft>
              <a:buNone/>
            </a:pPr>
          </a:p>
          <a:p>
            <a:pPr marL="0" lvl="0" indent="0" algn="l" rtl="0">
              <a:spcBef>
                <a:spcPts val="0"/>
              </a:spcBef>
              <a:spcAft>
                <a:spcPts val="0"/>
              </a:spcAft>
              <a:buNone/>
            </a:pPr>
            <a:r>
              <a:rPr lang="en-IN"/>
              <a:t>Dart provides following types of jump statements</a:t>
            </a:r>
            <a:endParaRPr lang="en-IN"/>
          </a:p>
          <a:p>
            <a:pPr marL="0" lvl="0" indent="0" algn="l" rtl="0">
              <a:spcBef>
                <a:spcPts val="0"/>
              </a:spcBef>
              <a:spcAft>
                <a:spcPts val="0"/>
              </a:spcAft>
              <a:buNone/>
            </a:pPr>
            <a:r>
              <a:rPr lang="en-IN"/>
              <a:t>Dart Break Statement</a:t>
            </a:r>
            <a:endParaRPr lang="en-IN"/>
          </a:p>
          <a:p>
            <a:pPr marL="0" lvl="0" indent="0" algn="l" rtl="0">
              <a:spcBef>
                <a:spcPts val="0"/>
              </a:spcBef>
              <a:spcAft>
                <a:spcPts val="0"/>
              </a:spcAft>
              <a:buNone/>
            </a:pPr>
            <a:r>
              <a:rPr lang="en-IN"/>
              <a:t>Dart Continue Statement</a:t>
            </a:r>
            <a:endParaRPr lang="en-IN"/>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8" name="Google Shape;168;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If: statement allows a block of code to be executed when the specified condition is true.</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solidFill>
                  <a:schemeClr val="lt1"/>
                </a:solidFill>
                <a:latin typeface="Calibri" panose="020F0502020204030204"/>
                <a:ea typeface="Calibri" panose="020F0502020204030204"/>
                <a:cs typeface="Calibri" panose="020F0502020204030204"/>
                <a:sym typeface="Calibri" panose="020F0502020204030204"/>
              </a:rPr>
              <a:t>else if: through this statement we can specify as much conditions as we want and execute the code only when the condition is true. (This statement will only checked or comes after if statement or else if.)</a:t>
            </a:r>
            <a:endParaRPr>
              <a:solidFill>
                <a:schemeClr val="lt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p:cSld name="标题幻灯片">
    <p:spTree>
      <p:nvGrpSpPr>
        <p:cNvPr id="15" name="Shape 15"/>
        <p:cNvGrpSpPr/>
        <p:nvPr/>
      </p:nvGrpSpPr>
      <p:grpSpPr>
        <a:xfrm>
          <a:off x="0" y="0"/>
          <a:ext cx="0" cy="0"/>
          <a:chOff x="0" y="0"/>
          <a:chExt cx="0" cy="0"/>
        </a:xfrm>
      </p:grpSpPr>
      <p:pic>
        <p:nvPicPr>
          <p:cNvPr id="16" name="Google Shape;16;p19"/>
          <p:cNvPicPr preferRelativeResize="0"/>
          <p:nvPr/>
        </p:nvPicPr>
        <p:blipFill rotWithShape="1">
          <a:blip r:embed="rId2"/>
          <a:srcRect/>
          <a:stretch>
            <a:fillRect/>
          </a:stretch>
        </p:blipFill>
        <p:spPr>
          <a:xfrm>
            <a:off x="0" y="-108"/>
            <a:ext cx="12192000" cy="68582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标题和竖排文字">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2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竖排标题与文本">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2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标题和内容">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节标题">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两栏内容">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22"/>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比较">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23"/>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23"/>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23"/>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仅标题">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空白">
  <p:cSld name="BLANK">
    <p:spTree>
      <p:nvGrpSpPr>
        <p:cNvPr id="50" name="Shape 50"/>
        <p:cNvGrpSpPr/>
        <p:nvPr/>
      </p:nvGrpSpPr>
      <p:grpSpPr>
        <a:xfrm>
          <a:off x="0" y="0"/>
          <a:ext cx="0" cy="0"/>
          <a:chOff x="0" y="0"/>
          <a:chExt cx="0" cy="0"/>
        </a:xfrm>
      </p:grpSpPr>
      <p:sp>
        <p:nvSpPr>
          <p:cNvPr id="51" name="Google Shape;51;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内容与标题">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2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图片与标题">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type="pic" idx="2"/>
          </p:nvPr>
        </p:nvSpPr>
        <p:spPr>
          <a:xfrm>
            <a:off x="5183188" y="987425"/>
            <a:ext cx="6172200" cy="4873625"/>
          </a:xfrm>
          <a:prstGeom prst="rect">
            <a:avLst/>
          </a:prstGeom>
          <a:noFill/>
          <a:ln>
            <a:noFill/>
          </a:ln>
        </p:spPr>
      </p:sp>
      <p:sp>
        <p:nvSpPr>
          <p:cNvPr id="64" name="Google Shape;64;p27"/>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2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83" name="Shape 83"/>
        <p:cNvGrpSpPr/>
        <p:nvPr/>
      </p:nvGrpSpPr>
      <p:grpSpPr>
        <a:xfrm>
          <a:off x="0" y="0"/>
          <a:ext cx="0" cy="0"/>
          <a:chOff x="0" y="0"/>
          <a:chExt cx="0" cy="0"/>
        </a:xfrm>
      </p:grpSpPr>
      <p:sp>
        <p:nvSpPr>
          <p:cNvPr id="84" name="Google Shape;84;p1"/>
          <p:cNvSpPr txBox="1"/>
          <p:nvPr/>
        </p:nvSpPr>
        <p:spPr>
          <a:xfrm>
            <a:off x="831215" y="3757930"/>
            <a:ext cx="6548755" cy="5219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0" i="0" u="none" strike="noStrike" cap="none">
                <a:solidFill>
                  <a:srgbClr val="0078B6"/>
                </a:solidFill>
                <a:latin typeface="Calibri" panose="020F0502020204030204"/>
                <a:ea typeface="Calibri" panose="020F0502020204030204"/>
                <a:cs typeface="Calibri" panose="020F0502020204030204"/>
                <a:sym typeface="Calibri" panose="020F0502020204030204"/>
              </a:rPr>
              <a:t>Diving into Dart Syntax and Core Concepts</a:t>
            </a:r>
            <a:endParaRPr sz="2800">
              <a:solidFill>
                <a:srgbClr val="0078B6"/>
              </a:solidFill>
              <a:latin typeface="Calibri" panose="020F0502020204030204"/>
              <a:ea typeface="Calibri" panose="020F0502020204030204"/>
              <a:cs typeface="Calibri" panose="020F0502020204030204"/>
              <a:sym typeface="Calibri" panose="020F0502020204030204"/>
            </a:endParaRPr>
          </a:p>
        </p:txBody>
      </p:sp>
      <p:sp>
        <p:nvSpPr>
          <p:cNvPr id="85" name="Google Shape;85;p1"/>
          <p:cNvSpPr txBox="1"/>
          <p:nvPr/>
        </p:nvSpPr>
        <p:spPr>
          <a:xfrm>
            <a:off x="831215" y="1971675"/>
            <a:ext cx="6807835" cy="13481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800" b="1">
                <a:solidFill>
                  <a:srgbClr val="F2F2F2"/>
                </a:solidFill>
                <a:latin typeface="Arial" panose="020B0604020202020204"/>
                <a:ea typeface="Arial" panose="020B0604020202020204"/>
                <a:cs typeface="Arial" panose="020B0604020202020204"/>
                <a:sym typeface="Arial" panose="020B0604020202020204"/>
              </a:rPr>
              <a:t>Dart Programming Language Essentials:</a:t>
            </a:r>
            <a:endParaRPr sz="4800" b="1">
              <a:solidFill>
                <a:srgbClr val="F2F2F2"/>
              </a:solidFill>
              <a:latin typeface="Arial" panose="020B0604020202020204"/>
              <a:ea typeface="Arial" panose="020B0604020202020204"/>
              <a:cs typeface="Arial" panose="020B0604020202020204"/>
              <a:sym typeface="Arial" panose="020B0604020202020204"/>
            </a:endParaRPr>
          </a:p>
        </p:txBody>
      </p:sp>
      <p:grpSp>
        <p:nvGrpSpPr>
          <p:cNvPr id="86" name="Google Shape;86;p1"/>
          <p:cNvGrpSpPr/>
          <p:nvPr/>
        </p:nvGrpSpPr>
        <p:grpSpPr>
          <a:xfrm>
            <a:off x="917378" y="4404141"/>
            <a:ext cx="1201730" cy="313041"/>
            <a:chOff x="5495135" y="872654"/>
            <a:chExt cx="1201730" cy="313041"/>
          </a:xfrm>
        </p:grpSpPr>
        <p:sp>
          <p:nvSpPr>
            <p:cNvPr id="87" name="Google Shape;87;p1"/>
            <p:cNvSpPr/>
            <p:nvPr/>
          </p:nvSpPr>
          <p:spPr>
            <a:xfrm>
              <a:off x="5495135"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88" name="Google Shape;88;p1"/>
            <p:cNvSpPr/>
            <p:nvPr/>
          </p:nvSpPr>
          <p:spPr>
            <a:xfrm>
              <a:off x="5935267"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89" name="Google Shape;89;p1"/>
            <p:cNvSpPr/>
            <p:nvPr/>
          </p:nvSpPr>
          <p:spPr>
            <a:xfrm>
              <a:off x="6375400"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grpSp>
      <p:sp>
        <p:nvSpPr>
          <p:cNvPr id="90" name="Google Shape;90;p1"/>
          <p:cNvSpPr/>
          <p:nvPr/>
        </p:nvSpPr>
        <p:spPr>
          <a:xfrm>
            <a:off x="8289290" y="127000"/>
            <a:ext cx="4029710" cy="386334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pic>
        <p:nvPicPr>
          <p:cNvPr id="91" name="Google Shape;91;p1" descr="dart"/>
          <p:cNvPicPr preferRelativeResize="0"/>
          <p:nvPr/>
        </p:nvPicPr>
        <p:blipFill rotWithShape="1">
          <a:blip r:embed="rId1"/>
          <a:srcRect/>
          <a:stretch>
            <a:fillRect/>
          </a:stretch>
        </p:blipFill>
        <p:spPr>
          <a:xfrm>
            <a:off x="9206230" y="1070610"/>
            <a:ext cx="1858645" cy="1858645"/>
          </a:xfrm>
          <a:prstGeom prst="rect">
            <a:avLst/>
          </a:prstGeom>
          <a:noFill/>
          <a:ln>
            <a:noFill/>
          </a:ln>
        </p:spPr>
      </p:pic>
      <p:pic>
        <p:nvPicPr>
          <p:cNvPr id="92" name="Google Shape;92;p1" descr="Aitrich Logo_Artboard 4"/>
          <p:cNvPicPr preferRelativeResize="0"/>
          <p:nvPr/>
        </p:nvPicPr>
        <p:blipFill rotWithShape="1">
          <a:blip r:embed="rId2"/>
          <a:srcRect/>
          <a:stretch>
            <a:fillRect/>
          </a:stretch>
        </p:blipFill>
        <p:spPr>
          <a:xfrm>
            <a:off x="107950" y="5970270"/>
            <a:ext cx="1404620" cy="1054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699">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96" name="Shape 196"/>
        <p:cNvGrpSpPr/>
        <p:nvPr/>
      </p:nvGrpSpPr>
      <p:grpSpPr>
        <a:xfrm>
          <a:off x="0" y="0"/>
          <a:ext cx="0" cy="0"/>
          <a:chOff x="0" y="0"/>
          <a:chExt cx="0" cy="0"/>
        </a:xfrm>
      </p:grpSpPr>
      <p:sp>
        <p:nvSpPr>
          <p:cNvPr id="197" name="Google Shape;197;p9"/>
          <p:cNvSpPr txBox="1"/>
          <p:nvPr/>
        </p:nvSpPr>
        <p:spPr>
          <a:xfrm>
            <a:off x="182245" y="845185"/>
            <a:ext cx="2042795"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Arial" panose="020B0604020202020204"/>
                <a:ea typeface="Arial" panose="020B0604020202020204"/>
                <a:cs typeface="Arial" panose="020B0604020202020204"/>
                <a:sym typeface="Arial" panose="020B0604020202020204"/>
              </a:rPr>
              <a:t>syntax:</a:t>
            </a:r>
            <a:endParaRPr sz="2000">
              <a:solidFill>
                <a:schemeClr val="lt1"/>
              </a:solidFill>
              <a:latin typeface="Arial" panose="020B0604020202020204"/>
              <a:ea typeface="Arial" panose="020B0604020202020204"/>
              <a:cs typeface="Arial" panose="020B0604020202020204"/>
              <a:sym typeface="Arial" panose="020B0604020202020204"/>
            </a:endParaRPr>
          </a:p>
        </p:txBody>
      </p:sp>
      <p:sp>
        <p:nvSpPr>
          <p:cNvPr id="198" name="Google Shape;198;p9"/>
          <p:cNvSpPr txBox="1"/>
          <p:nvPr/>
        </p:nvSpPr>
        <p:spPr>
          <a:xfrm>
            <a:off x="4533266" y="261834"/>
            <a:ext cx="1606550"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If ...else</a:t>
            </a:r>
            <a:endParaRPr sz="3200">
              <a:solidFill>
                <a:srgbClr val="0078B6"/>
              </a:solidFill>
              <a:latin typeface="Arial" panose="020B0604020202020204"/>
              <a:ea typeface="Arial" panose="020B0604020202020204"/>
              <a:cs typeface="Arial" panose="020B0604020202020204"/>
              <a:sym typeface="Arial" panose="020B0604020202020204"/>
            </a:endParaRPr>
          </a:p>
        </p:txBody>
      </p:sp>
      <p:pic>
        <p:nvPicPr>
          <p:cNvPr id="199" name="Google Shape;199;p9" descr="syntax"/>
          <p:cNvPicPr preferRelativeResize="0"/>
          <p:nvPr/>
        </p:nvPicPr>
        <p:blipFill rotWithShape="1">
          <a:blip r:embed="rId1"/>
          <a:srcRect/>
          <a:stretch>
            <a:fillRect/>
          </a:stretch>
        </p:blipFill>
        <p:spPr>
          <a:xfrm>
            <a:off x="767080" y="1390015"/>
            <a:ext cx="4786630" cy="2698115"/>
          </a:xfrm>
          <a:prstGeom prst="rect">
            <a:avLst/>
          </a:prstGeom>
          <a:noFill/>
          <a:ln>
            <a:noFill/>
          </a:ln>
        </p:spPr>
      </p:pic>
      <p:sp>
        <p:nvSpPr>
          <p:cNvPr id="200" name="Google Shape;200;p9"/>
          <p:cNvSpPr txBox="1"/>
          <p:nvPr/>
        </p:nvSpPr>
        <p:spPr>
          <a:xfrm>
            <a:off x="182245" y="4179570"/>
            <a:ext cx="7072630" cy="19208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a:solidFill>
                  <a:schemeClr val="lt1"/>
                </a:solidFill>
                <a:latin typeface="Calibri" panose="020F0502020204030204"/>
                <a:ea typeface="Calibri" panose="020F0502020204030204"/>
                <a:cs typeface="Calibri" panose="020F0502020204030204"/>
                <a:sym typeface="Calibri" panose="020F0502020204030204"/>
              </a:rPr>
              <a:t>If: statement allows a block of code to be executed when the specified condition is true.</a:t>
            </a:r>
            <a:endParaRPr sz="24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2400">
                <a:solidFill>
                  <a:schemeClr val="lt1"/>
                </a:solidFill>
                <a:latin typeface="Calibri" panose="020F0502020204030204"/>
                <a:ea typeface="Calibri" panose="020F0502020204030204"/>
                <a:cs typeface="Calibri" panose="020F0502020204030204"/>
                <a:sym typeface="Calibri" panose="020F0502020204030204"/>
              </a:rPr>
              <a:t>else: else statement code will only be executed when the conditions on if and else if got false.</a:t>
            </a:r>
            <a:endParaRPr sz="24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01" name="Google Shape;201;p9"/>
          <p:cNvPicPr preferRelativeResize="0"/>
          <p:nvPr/>
        </p:nvPicPr>
        <p:blipFill rotWithShape="1">
          <a:blip r:embed="rId2"/>
          <a:srcRect t="1900"/>
          <a:stretch>
            <a:fillRect/>
          </a:stretch>
        </p:blipFill>
        <p:spPr>
          <a:xfrm>
            <a:off x="6970395" y="1390015"/>
            <a:ext cx="4499610" cy="2628265"/>
          </a:xfrm>
          <a:prstGeom prst="rect">
            <a:avLst/>
          </a:prstGeom>
          <a:noFill/>
          <a:ln>
            <a:noFill/>
          </a:ln>
        </p:spPr>
      </p:pic>
      <p:sp>
        <p:nvSpPr>
          <p:cNvPr id="202" name="Google Shape;202;p9"/>
          <p:cNvSpPr txBox="1"/>
          <p:nvPr/>
        </p:nvSpPr>
        <p:spPr>
          <a:xfrm>
            <a:off x="6858635" y="908685"/>
            <a:ext cx="123952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Example</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03" name="Google Shape;203;p9"/>
          <p:cNvPicPr preferRelativeResize="0"/>
          <p:nvPr/>
        </p:nvPicPr>
        <p:blipFill rotWithShape="1">
          <a:blip r:embed="rId3"/>
          <a:srcRect/>
          <a:stretch>
            <a:fillRect/>
          </a:stretch>
        </p:blipFill>
        <p:spPr>
          <a:xfrm>
            <a:off x="6970395" y="4604385"/>
            <a:ext cx="4499610" cy="1496695"/>
          </a:xfrm>
          <a:prstGeom prst="rect">
            <a:avLst/>
          </a:prstGeom>
          <a:noFill/>
          <a:ln>
            <a:noFill/>
          </a:ln>
        </p:spPr>
      </p:pic>
      <p:sp>
        <p:nvSpPr>
          <p:cNvPr id="204" name="Google Shape;204;p9"/>
          <p:cNvSpPr txBox="1"/>
          <p:nvPr/>
        </p:nvSpPr>
        <p:spPr>
          <a:xfrm>
            <a:off x="6970395" y="4205605"/>
            <a:ext cx="14198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Output</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05" name="Google Shape;205;p9" descr="Aitrich Logo_Artboard 4"/>
          <p:cNvPicPr preferRelativeResize="0"/>
          <p:nvPr/>
        </p:nvPicPr>
        <p:blipFill rotWithShape="1">
          <a:blip r:embed="rId4"/>
          <a:srcRect/>
          <a:stretch>
            <a:fillRect/>
          </a:stretch>
        </p:blipFill>
        <p:spPr>
          <a:xfrm>
            <a:off x="107950" y="5970270"/>
            <a:ext cx="1404620" cy="1054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1000"/>
                                        <p:tgtEl>
                                          <p:spTgt spid="1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7"/>
                                        </p:tgtEl>
                                        <p:attrNameLst>
                                          <p:attrName>style.visibility</p:attrName>
                                        </p:attrNameLst>
                                      </p:cBhvr>
                                      <p:to>
                                        <p:strVal val="visible"/>
                                      </p:to>
                                    </p:set>
                                    <p:animEffect transition="in" filter="fade">
                                      <p:cBhvr>
                                        <p:cTn id="12" dur="1000"/>
                                        <p:tgtEl>
                                          <p:spTgt spid="197"/>
                                        </p:tgtEl>
                                      </p:cBhvr>
                                    </p:animEffect>
                                  </p:childTnLst>
                                </p:cTn>
                              </p:par>
                              <p:par>
                                <p:cTn id="13" presetID="10" presetClass="entr" presetSubtype="0" fill="hold" nodeType="withEffect">
                                  <p:stCondLst>
                                    <p:cond delay="0"/>
                                  </p:stCondLst>
                                  <p:childTnLst>
                                    <p:set>
                                      <p:cBhvr>
                                        <p:cTn id="14" dur="1" fill="hold">
                                          <p:stCondLst>
                                            <p:cond delay="0"/>
                                          </p:stCondLst>
                                        </p:cTn>
                                        <p:tgtEl>
                                          <p:spTgt spid="199"/>
                                        </p:tgtEl>
                                        <p:attrNameLst>
                                          <p:attrName>style.visibility</p:attrName>
                                        </p:attrNameLst>
                                      </p:cBhvr>
                                      <p:to>
                                        <p:strVal val="visible"/>
                                      </p:to>
                                    </p:set>
                                    <p:animEffect transition="in" filter="fade">
                                      <p:cBhvr>
                                        <p:cTn id="15" dur="1000"/>
                                        <p:tgtEl>
                                          <p:spTgt spid="199"/>
                                        </p:tgtEl>
                                      </p:cBhvr>
                                    </p:animEffect>
                                  </p:childTnLst>
                                </p:cTn>
                              </p:par>
                              <p:par>
                                <p:cTn id="16" presetID="10" presetClass="entr" presetSubtype="0" fill="hold" nodeType="withEffect">
                                  <p:stCondLst>
                                    <p:cond delay="0"/>
                                  </p:stCondLst>
                                  <p:childTnLst>
                                    <p:set>
                                      <p:cBhvr>
                                        <p:cTn id="17" dur="1" fill="hold">
                                          <p:stCondLst>
                                            <p:cond delay="0"/>
                                          </p:stCondLst>
                                        </p:cTn>
                                        <p:tgtEl>
                                          <p:spTgt spid="200"/>
                                        </p:tgtEl>
                                        <p:attrNameLst>
                                          <p:attrName>style.visibility</p:attrName>
                                        </p:attrNameLst>
                                      </p:cBhvr>
                                      <p:to>
                                        <p:strVal val="visible"/>
                                      </p:to>
                                    </p:set>
                                    <p:animEffect transition="in" filter="fade">
                                      <p:cBhvr>
                                        <p:cTn id="18" dur="1000"/>
                                        <p:tgtEl>
                                          <p:spTgt spid="20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2"/>
                                        </p:tgtEl>
                                        <p:attrNameLst>
                                          <p:attrName>style.visibility</p:attrName>
                                        </p:attrNameLst>
                                      </p:cBhvr>
                                      <p:to>
                                        <p:strVal val="visible"/>
                                      </p:to>
                                    </p:set>
                                    <p:animEffect transition="in" filter="fade">
                                      <p:cBhvr>
                                        <p:cTn id="23" dur="1000"/>
                                        <p:tgtEl>
                                          <p:spTgt spid="202"/>
                                        </p:tgtEl>
                                      </p:cBhvr>
                                    </p:animEffect>
                                  </p:childTnLst>
                                </p:cTn>
                              </p:par>
                              <p:par>
                                <p:cTn id="24" presetID="10" presetClass="entr" presetSubtype="0" fill="hold" nodeType="withEffect">
                                  <p:stCondLst>
                                    <p:cond delay="0"/>
                                  </p:stCondLst>
                                  <p:childTnLst>
                                    <p:set>
                                      <p:cBhvr>
                                        <p:cTn id="25" dur="1" fill="hold">
                                          <p:stCondLst>
                                            <p:cond delay="0"/>
                                          </p:stCondLst>
                                        </p:cTn>
                                        <p:tgtEl>
                                          <p:spTgt spid="201"/>
                                        </p:tgtEl>
                                        <p:attrNameLst>
                                          <p:attrName>style.visibility</p:attrName>
                                        </p:attrNameLst>
                                      </p:cBhvr>
                                      <p:to>
                                        <p:strVal val="visible"/>
                                      </p:to>
                                    </p:set>
                                    <p:animEffect transition="in" filter="fade">
                                      <p:cBhvr>
                                        <p:cTn id="26" dur="1000"/>
                                        <p:tgtEl>
                                          <p:spTgt spid="20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4"/>
                                        </p:tgtEl>
                                        <p:attrNameLst>
                                          <p:attrName>style.visibility</p:attrName>
                                        </p:attrNameLst>
                                      </p:cBhvr>
                                      <p:to>
                                        <p:strVal val="visible"/>
                                      </p:to>
                                    </p:set>
                                    <p:animEffect transition="in" filter="fade">
                                      <p:cBhvr>
                                        <p:cTn id="31" dur="1000"/>
                                        <p:tgtEl>
                                          <p:spTgt spid="204"/>
                                        </p:tgtEl>
                                      </p:cBhvr>
                                    </p:animEffect>
                                  </p:childTnLst>
                                </p:cTn>
                              </p:par>
                              <p:par>
                                <p:cTn id="32" presetID="10" presetClass="entr" presetSubtype="0" fill="hold" nodeType="withEffect">
                                  <p:stCondLst>
                                    <p:cond delay="0"/>
                                  </p:stCondLst>
                                  <p:childTnLst>
                                    <p:set>
                                      <p:cBhvr>
                                        <p:cTn id="33" dur="1" fill="hold">
                                          <p:stCondLst>
                                            <p:cond delay="0"/>
                                          </p:stCondLst>
                                        </p:cTn>
                                        <p:tgtEl>
                                          <p:spTgt spid="203"/>
                                        </p:tgtEl>
                                        <p:attrNameLst>
                                          <p:attrName>style.visibility</p:attrName>
                                        </p:attrNameLst>
                                      </p:cBhvr>
                                      <p:to>
                                        <p:strVal val="visible"/>
                                      </p:to>
                                    </p:set>
                                    <p:animEffect transition="in" filter="fade">
                                      <p:cBhvr>
                                        <p:cTn id="34"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22" name="Shape 222"/>
        <p:cNvGrpSpPr/>
        <p:nvPr/>
      </p:nvGrpSpPr>
      <p:grpSpPr>
        <a:xfrm>
          <a:off x="0" y="0"/>
          <a:ext cx="0" cy="0"/>
          <a:chOff x="0" y="0"/>
          <a:chExt cx="0" cy="0"/>
        </a:xfrm>
      </p:grpSpPr>
      <p:sp>
        <p:nvSpPr>
          <p:cNvPr id="223" name="Google Shape;223;p11"/>
          <p:cNvSpPr txBox="1"/>
          <p:nvPr/>
        </p:nvSpPr>
        <p:spPr>
          <a:xfrm>
            <a:off x="304165" y="1010285"/>
            <a:ext cx="11583670" cy="106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panose="020B0604020202020204"/>
              <a:buNone/>
            </a:pPr>
            <a:r>
              <a:rPr lang="en-IN" sz="2800">
                <a:solidFill>
                  <a:schemeClr val="lt1"/>
                </a:solidFill>
                <a:latin typeface="Calibri" panose="020F0502020204030204"/>
                <a:ea typeface="Calibri" panose="020F0502020204030204"/>
                <a:cs typeface="Calibri" panose="020F0502020204030204"/>
                <a:sym typeface="Calibri" panose="020F0502020204030204"/>
              </a:rPr>
              <a:t>Switch case statement is simplified form  if else statement, it helps to avoid long chain of if...else if...else statements. </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279400" algn="l" rtl="0">
              <a:spcBef>
                <a:spcPts val="0"/>
              </a:spcBef>
              <a:spcAft>
                <a:spcPts val="0"/>
              </a:spcAft>
              <a:buClr>
                <a:schemeClr val="dk1"/>
              </a:buClr>
              <a:buSzPts val="2800"/>
              <a:buFont typeface="Arial" panose="020B0604020202020204"/>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lt1"/>
              </a:buClr>
              <a:buSzPts val="2800"/>
              <a:buFont typeface="Arial" panose="020B0604020202020204"/>
              <a:buNone/>
            </a:pPr>
            <a:r>
              <a:rPr lang="en-IN" sz="2800">
                <a:solidFill>
                  <a:schemeClr val="lt1"/>
                </a:solidFill>
                <a:latin typeface="Calibri" panose="020F0502020204030204"/>
                <a:ea typeface="Calibri" panose="020F0502020204030204"/>
                <a:cs typeface="Calibri" panose="020F0502020204030204"/>
                <a:sym typeface="Calibri" panose="020F0502020204030204"/>
              </a:rPr>
              <a:t> </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4" name="Google Shape;224;p11"/>
          <p:cNvSpPr txBox="1"/>
          <p:nvPr/>
        </p:nvSpPr>
        <p:spPr>
          <a:xfrm>
            <a:off x="4047808" y="261834"/>
            <a:ext cx="2577465"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Switch...case</a:t>
            </a:r>
            <a:endParaRPr sz="3200">
              <a:solidFill>
                <a:srgbClr val="0078B6"/>
              </a:solidFill>
              <a:latin typeface="Arial" panose="020B0604020202020204"/>
              <a:ea typeface="Arial" panose="020B0604020202020204"/>
              <a:cs typeface="Arial" panose="020B0604020202020204"/>
              <a:sym typeface="Arial" panose="020B0604020202020204"/>
            </a:endParaRPr>
          </a:p>
        </p:txBody>
      </p:sp>
      <p:pic>
        <p:nvPicPr>
          <p:cNvPr id="225" name="Google Shape;225;p11"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sp>
        <p:nvSpPr>
          <p:cNvPr id="226" name="Google Shape;226;p11"/>
          <p:cNvSpPr txBox="1"/>
          <p:nvPr/>
        </p:nvSpPr>
        <p:spPr>
          <a:xfrm>
            <a:off x="705485" y="1962150"/>
            <a:ext cx="2042795"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Arial" panose="020B0604020202020204"/>
                <a:ea typeface="Arial" panose="020B0604020202020204"/>
                <a:cs typeface="Arial" panose="020B0604020202020204"/>
                <a:sym typeface="Arial" panose="020B0604020202020204"/>
              </a:rPr>
              <a:t>syntax:</a:t>
            </a:r>
            <a:endParaRPr sz="2000">
              <a:solidFill>
                <a:schemeClr val="lt1"/>
              </a:solidFill>
              <a:latin typeface="Arial" panose="020B0604020202020204"/>
              <a:ea typeface="Arial" panose="020B0604020202020204"/>
              <a:cs typeface="Arial" panose="020B0604020202020204"/>
              <a:sym typeface="Arial" panose="020B0604020202020204"/>
            </a:endParaRPr>
          </a:p>
        </p:txBody>
      </p:sp>
      <p:pic>
        <p:nvPicPr>
          <p:cNvPr id="227" name="Google Shape;227;p11"/>
          <p:cNvPicPr preferRelativeResize="0"/>
          <p:nvPr/>
        </p:nvPicPr>
        <p:blipFill rotWithShape="1">
          <a:blip r:embed="rId2"/>
          <a:srcRect/>
          <a:stretch>
            <a:fillRect/>
          </a:stretch>
        </p:blipFill>
        <p:spPr>
          <a:xfrm>
            <a:off x="705485" y="2360930"/>
            <a:ext cx="3596640" cy="3935095"/>
          </a:xfrm>
          <a:prstGeom prst="rect">
            <a:avLst/>
          </a:prstGeom>
          <a:noFill/>
          <a:ln>
            <a:noFill/>
          </a:ln>
        </p:spPr>
      </p:pic>
      <p:sp>
        <p:nvSpPr>
          <p:cNvPr id="228" name="Google Shape;228;p11"/>
          <p:cNvSpPr txBox="1"/>
          <p:nvPr/>
        </p:nvSpPr>
        <p:spPr>
          <a:xfrm>
            <a:off x="4796790" y="1962150"/>
            <a:ext cx="123952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Example</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29" name="Google Shape;229;p11"/>
          <p:cNvPicPr preferRelativeResize="0"/>
          <p:nvPr/>
        </p:nvPicPr>
        <p:blipFill rotWithShape="1">
          <a:blip r:embed="rId3"/>
          <a:srcRect/>
          <a:stretch>
            <a:fillRect/>
          </a:stretch>
        </p:blipFill>
        <p:spPr>
          <a:xfrm>
            <a:off x="4796790" y="2360930"/>
            <a:ext cx="3540760" cy="3935095"/>
          </a:xfrm>
          <a:prstGeom prst="rect">
            <a:avLst/>
          </a:prstGeom>
          <a:noFill/>
          <a:ln>
            <a:noFill/>
          </a:ln>
        </p:spPr>
      </p:pic>
      <p:pic>
        <p:nvPicPr>
          <p:cNvPr id="230" name="Google Shape;230;p11"/>
          <p:cNvPicPr preferRelativeResize="0"/>
          <p:nvPr/>
        </p:nvPicPr>
        <p:blipFill rotWithShape="1">
          <a:blip r:embed="rId4"/>
          <a:srcRect/>
          <a:stretch>
            <a:fillRect/>
          </a:stretch>
        </p:blipFill>
        <p:spPr>
          <a:xfrm>
            <a:off x="8711565" y="4672965"/>
            <a:ext cx="2628900" cy="1478915"/>
          </a:xfrm>
          <a:prstGeom prst="rect">
            <a:avLst/>
          </a:prstGeom>
          <a:noFill/>
          <a:ln>
            <a:noFill/>
          </a:ln>
        </p:spPr>
      </p:pic>
      <p:sp>
        <p:nvSpPr>
          <p:cNvPr id="231" name="Google Shape;231;p11"/>
          <p:cNvSpPr txBox="1"/>
          <p:nvPr/>
        </p:nvSpPr>
        <p:spPr>
          <a:xfrm>
            <a:off x="8711565" y="4304665"/>
            <a:ext cx="123952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panose="020F0502020204030204"/>
                <a:ea typeface="Calibri" panose="020F0502020204030204"/>
                <a:cs typeface="Calibri" panose="020F0502020204030204"/>
                <a:sym typeface="Calibri" panose="020F0502020204030204"/>
              </a:rPr>
              <a:t>Output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10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gtEl>
                                        <p:attrNameLst>
                                          <p:attrName>style.visibility</p:attrName>
                                        </p:attrNameLst>
                                      </p:cBhvr>
                                      <p:to>
                                        <p:strVal val="visible"/>
                                      </p:to>
                                    </p:set>
                                    <p:animEffect transition="in" filter="fade">
                                      <p:cBhvr>
                                        <p:cTn id="12" dur="1000"/>
                                        <p:tgtEl>
                                          <p:spTgt spid="2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6"/>
                                        </p:tgtEl>
                                        <p:attrNameLst>
                                          <p:attrName>style.visibility</p:attrName>
                                        </p:attrNameLst>
                                      </p:cBhvr>
                                      <p:to>
                                        <p:strVal val="visible"/>
                                      </p:to>
                                    </p:set>
                                    <p:animEffect transition="in" filter="fade">
                                      <p:cBhvr>
                                        <p:cTn id="17" dur="1000"/>
                                        <p:tgtEl>
                                          <p:spTgt spid="226"/>
                                        </p:tgtEl>
                                      </p:cBhvr>
                                    </p:animEffect>
                                  </p:childTnLst>
                                </p:cTn>
                              </p:par>
                              <p:par>
                                <p:cTn id="18" presetID="10" presetClass="entr" presetSubtype="0" fill="hold" nodeType="withEffect">
                                  <p:stCondLst>
                                    <p:cond delay="0"/>
                                  </p:stCondLst>
                                  <p:childTnLst>
                                    <p:set>
                                      <p:cBhvr>
                                        <p:cTn id="19" dur="1" fill="hold">
                                          <p:stCondLst>
                                            <p:cond delay="0"/>
                                          </p:stCondLst>
                                        </p:cTn>
                                        <p:tgtEl>
                                          <p:spTgt spid="227"/>
                                        </p:tgtEl>
                                        <p:attrNameLst>
                                          <p:attrName>style.visibility</p:attrName>
                                        </p:attrNameLst>
                                      </p:cBhvr>
                                      <p:to>
                                        <p:strVal val="visible"/>
                                      </p:to>
                                    </p:set>
                                    <p:animEffect transition="in" filter="fade">
                                      <p:cBhvr>
                                        <p:cTn id="20" dur="1000"/>
                                        <p:tgtEl>
                                          <p:spTgt spid="22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8"/>
                                        </p:tgtEl>
                                        <p:attrNameLst>
                                          <p:attrName>style.visibility</p:attrName>
                                        </p:attrNameLst>
                                      </p:cBhvr>
                                      <p:to>
                                        <p:strVal val="visible"/>
                                      </p:to>
                                    </p:set>
                                    <p:animEffect transition="in" filter="fade">
                                      <p:cBhvr>
                                        <p:cTn id="25" dur="1000"/>
                                        <p:tgtEl>
                                          <p:spTgt spid="228"/>
                                        </p:tgtEl>
                                      </p:cBhvr>
                                    </p:animEffect>
                                  </p:childTnLst>
                                </p:cTn>
                              </p:par>
                              <p:par>
                                <p:cTn id="26" presetID="10" presetClass="entr" presetSubtype="0" fill="hold" nodeType="withEffect">
                                  <p:stCondLst>
                                    <p:cond delay="0"/>
                                  </p:stCondLst>
                                  <p:childTnLst>
                                    <p:set>
                                      <p:cBhvr>
                                        <p:cTn id="27" dur="1" fill="hold">
                                          <p:stCondLst>
                                            <p:cond delay="0"/>
                                          </p:stCondLst>
                                        </p:cTn>
                                        <p:tgtEl>
                                          <p:spTgt spid="229"/>
                                        </p:tgtEl>
                                        <p:attrNameLst>
                                          <p:attrName>style.visibility</p:attrName>
                                        </p:attrNameLst>
                                      </p:cBhvr>
                                      <p:to>
                                        <p:strVal val="visible"/>
                                      </p:to>
                                    </p:set>
                                    <p:animEffect transition="in" filter="fade">
                                      <p:cBhvr>
                                        <p:cTn id="28" dur="1000"/>
                                        <p:tgtEl>
                                          <p:spTgt spid="2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31"/>
                                        </p:tgtEl>
                                        <p:attrNameLst>
                                          <p:attrName>style.visibility</p:attrName>
                                        </p:attrNameLst>
                                      </p:cBhvr>
                                      <p:to>
                                        <p:strVal val="visible"/>
                                      </p:to>
                                    </p:set>
                                    <p:animEffect transition="in" filter="fade">
                                      <p:cBhvr>
                                        <p:cTn id="33" dur="1000"/>
                                        <p:tgtEl>
                                          <p:spTgt spid="231"/>
                                        </p:tgtEl>
                                      </p:cBhvr>
                                    </p:animEffect>
                                  </p:childTnLst>
                                </p:cTn>
                              </p:par>
                              <p:par>
                                <p:cTn id="34" presetID="10" presetClass="entr" presetSubtype="0" fill="hold" nodeType="withEffect">
                                  <p:stCondLst>
                                    <p:cond delay="0"/>
                                  </p:stCondLst>
                                  <p:childTnLst>
                                    <p:set>
                                      <p:cBhvr>
                                        <p:cTn id="35" dur="1" fill="hold">
                                          <p:stCondLst>
                                            <p:cond delay="0"/>
                                          </p:stCondLst>
                                        </p:cTn>
                                        <p:tgtEl>
                                          <p:spTgt spid="230"/>
                                        </p:tgtEl>
                                        <p:attrNameLst>
                                          <p:attrName>style.visibility</p:attrName>
                                        </p:attrNameLst>
                                      </p:cBhvr>
                                      <p:to>
                                        <p:strVal val="visible"/>
                                      </p:to>
                                    </p:set>
                                    <p:animEffect transition="in" filter="fade">
                                      <p:cBhvr>
                                        <p:cTn id="36"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35" name="Shape 235"/>
        <p:cNvGrpSpPr/>
        <p:nvPr/>
      </p:nvGrpSpPr>
      <p:grpSpPr>
        <a:xfrm>
          <a:off x="0" y="0"/>
          <a:ext cx="0" cy="0"/>
          <a:chOff x="0" y="0"/>
          <a:chExt cx="0" cy="0"/>
        </a:xfrm>
      </p:grpSpPr>
      <p:sp>
        <p:nvSpPr>
          <p:cNvPr id="236" name="Google Shape;236;p12"/>
          <p:cNvSpPr txBox="1"/>
          <p:nvPr/>
        </p:nvSpPr>
        <p:spPr>
          <a:xfrm>
            <a:off x="2642236" y="377404"/>
            <a:ext cx="6277610" cy="7067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0078B6"/>
                </a:solidFill>
                <a:latin typeface="Arial" panose="020B0604020202020204"/>
                <a:ea typeface="Arial" panose="020B0604020202020204"/>
                <a:cs typeface="Arial" panose="020B0604020202020204"/>
                <a:sym typeface="Arial" panose="020B0604020202020204"/>
              </a:rPr>
              <a:t>Iteration statement (loop)</a:t>
            </a:r>
            <a:endParaRPr sz="4000" b="1">
              <a:solidFill>
                <a:srgbClr val="0078B6"/>
              </a:solidFill>
              <a:latin typeface="Arial" panose="020B0604020202020204"/>
              <a:ea typeface="Arial" panose="020B0604020202020204"/>
              <a:cs typeface="Arial" panose="020B0604020202020204"/>
              <a:sym typeface="Arial" panose="020B0604020202020204"/>
            </a:endParaRPr>
          </a:p>
        </p:txBody>
      </p:sp>
      <p:grpSp>
        <p:nvGrpSpPr>
          <p:cNvPr id="237" name="Google Shape;237;p12"/>
          <p:cNvGrpSpPr/>
          <p:nvPr/>
        </p:nvGrpSpPr>
        <p:grpSpPr>
          <a:xfrm>
            <a:off x="5192875" y="1154594"/>
            <a:ext cx="1201730" cy="313041"/>
            <a:chOff x="5495135" y="872654"/>
            <a:chExt cx="1201730" cy="313041"/>
          </a:xfrm>
        </p:grpSpPr>
        <p:sp>
          <p:nvSpPr>
            <p:cNvPr id="238" name="Google Shape;238;p12"/>
            <p:cNvSpPr/>
            <p:nvPr/>
          </p:nvSpPr>
          <p:spPr>
            <a:xfrm>
              <a:off x="5495135"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239" name="Google Shape;239;p12"/>
            <p:cNvSpPr/>
            <p:nvPr/>
          </p:nvSpPr>
          <p:spPr>
            <a:xfrm>
              <a:off x="5935267"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240" name="Google Shape;240;p12"/>
            <p:cNvSpPr/>
            <p:nvPr/>
          </p:nvSpPr>
          <p:spPr>
            <a:xfrm>
              <a:off x="6375400"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grpSp>
      <p:sp>
        <p:nvSpPr>
          <p:cNvPr id="241" name="Google Shape;241;p12"/>
          <p:cNvSpPr txBox="1"/>
          <p:nvPr/>
        </p:nvSpPr>
        <p:spPr>
          <a:xfrm>
            <a:off x="552450" y="1730375"/>
            <a:ext cx="11329670" cy="12560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Iteration statements are used to execute the block of code repeatedly for a specified time or until it meets the specified condition.</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2" name="Google Shape;242;p12"/>
          <p:cNvSpPr/>
          <p:nvPr/>
        </p:nvSpPr>
        <p:spPr>
          <a:xfrm rot="10800000" flipH="1">
            <a:off x="263525" y="1932940"/>
            <a:ext cx="160020" cy="154305"/>
          </a:xfrm>
          <a:prstGeom prst="ellipse">
            <a:avLst/>
          </a:pr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243" name="Google Shape;243;p12"/>
          <p:cNvSpPr txBox="1"/>
          <p:nvPr/>
        </p:nvSpPr>
        <p:spPr>
          <a:xfrm>
            <a:off x="423545" y="3072130"/>
            <a:ext cx="11156950" cy="5219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There are three types of iteration statements:</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4" name="Google Shape;244;p12"/>
          <p:cNvSpPr txBox="1"/>
          <p:nvPr/>
        </p:nvSpPr>
        <p:spPr>
          <a:xfrm>
            <a:off x="423545" y="3679825"/>
            <a:ext cx="10814050" cy="165227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while</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do while</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342900" marR="0" lvl="0" indent="-3429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for</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45" name="Google Shape;245;p12"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1000"/>
                                        <p:tgtEl>
                                          <p:spTgt spid="2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
                                        </p:tgtEl>
                                        <p:attrNameLst>
                                          <p:attrName>style.visibility</p:attrName>
                                        </p:attrNameLst>
                                      </p:cBhvr>
                                      <p:to>
                                        <p:strVal val="visible"/>
                                      </p:to>
                                    </p:set>
                                    <p:animEffect transition="in" filter="fade">
                                      <p:cBhvr>
                                        <p:cTn id="12" dur="500"/>
                                        <p:tgtEl>
                                          <p:spTgt spid="2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1"/>
                                        </p:tgtEl>
                                        <p:attrNameLst>
                                          <p:attrName>style.visibility</p:attrName>
                                        </p:attrNameLst>
                                      </p:cBhvr>
                                      <p:to>
                                        <p:strVal val="visible"/>
                                      </p:to>
                                    </p:set>
                                    <p:animEffect transition="in" filter="fade">
                                      <p:cBhvr>
                                        <p:cTn id="17" dur="1000"/>
                                        <p:tgtEl>
                                          <p:spTgt spid="241"/>
                                        </p:tgtEl>
                                      </p:cBhvr>
                                    </p:animEffect>
                                  </p:childTnLst>
                                </p:cTn>
                              </p:par>
                              <p:par>
                                <p:cTn id="18" presetID="10" presetClass="entr" presetSubtype="0" fill="hold" nodeType="withEffect">
                                  <p:stCondLst>
                                    <p:cond delay="0"/>
                                  </p:stCondLst>
                                  <p:childTnLst>
                                    <p:set>
                                      <p:cBhvr>
                                        <p:cTn id="19" dur="1" fill="hold">
                                          <p:stCondLst>
                                            <p:cond delay="0"/>
                                          </p:stCondLst>
                                        </p:cTn>
                                        <p:tgtEl>
                                          <p:spTgt spid="242"/>
                                        </p:tgtEl>
                                        <p:attrNameLst>
                                          <p:attrName>style.visibility</p:attrName>
                                        </p:attrNameLst>
                                      </p:cBhvr>
                                      <p:to>
                                        <p:strVal val="visible"/>
                                      </p:to>
                                    </p:set>
                                    <p:animEffect transition="in" filter="fade">
                                      <p:cBhvr>
                                        <p:cTn id="20" dur="1000"/>
                                        <p:tgtEl>
                                          <p:spTgt spid="2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3"/>
                                        </p:tgtEl>
                                        <p:attrNameLst>
                                          <p:attrName>style.visibility</p:attrName>
                                        </p:attrNameLst>
                                      </p:cBhvr>
                                      <p:to>
                                        <p:strVal val="visible"/>
                                      </p:to>
                                    </p:set>
                                    <p:animEffect transition="in" filter="fade">
                                      <p:cBhvr>
                                        <p:cTn id="25" dur="1000"/>
                                        <p:tgtEl>
                                          <p:spTgt spid="243"/>
                                        </p:tgtEl>
                                      </p:cBhvr>
                                    </p:animEffect>
                                  </p:childTnLst>
                                </p:cTn>
                              </p:par>
                              <p:par>
                                <p:cTn id="26" presetID="10" presetClass="entr" presetSubtype="0" fill="hold" nodeType="withEffect">
                                  <p:stCondLst>
                                    <p:cond delay="0"/>
                                  </p:stCondLst>
                                  <p:childTnLst>
                                    <p:set>
                                      <p:cBhvr>
                                        <p:cTn id="27" dur="1" fill="hold">
                                          <p:stCondLst>
                                            <p:cond delay="0"/>
                                          </p:stCondLst>
                                        </p:cTn>
                                        <p:tgtEl>
                                          <p:spTgt spid="244"/>
                                        </p:tgtEl>
                                        <p:attrNameLst>
                                          <p:attrName>style.visibility</p:attrName>
                                        </p:attrNameLst>
                                      </p:cBhvr>
                                      <p:to>
                                        <p:strVal val="visible"/>
                                      </p:to>
                                    </p:set>
                                    <p:animEffect transition="in" filter="fade">
                                      <p:cBhvr>
                                        <p:cTn id="28"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49" name="Shape 249"/>
        <p:cNvGrpSpPr/>
        <p:nvPr/>
      </p:nvGrpSpPr>
      <p:grpSpPr>
        <a:xfrm>
          <a:off x="0" y="0"/>
          <a:ext cx="0" cy="0"/>
          <a:chOff x="0" y="0"/>
          <a:chExt cx="0" cy="0"/>
        </a:xfrm>
      </p:grpSpPr>
      <p:sp>
        <p:nvSpPr>
          <p:cNvPr id="250" name="Google Shape;250;p13"/>
          <p:cNvSpPr txBox="1"/>
          <p:nvPr/>
        </p:nvSpPr>
        <p:spPr>
          <a:xfrm>
            <a:off x="4911726" y="261834"/>
            <a:ext cx="1108710"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while</a:t>
            </a:r>
            <a:endParaRPr sz="3200">
              <a:solidFill>
                <a:srgbClr val="0078B6"/>
              </a:solidFill>
              <a:latin typeface="Arial" panose="020B0604020202020204"/>
              <a:ea typeface="Arial" panose="020B0604020202020204"/>
              <a:cs typeface="Arial" panose="020B0604020202020204"/>
              <a:sym typeface="Arial" panose="020B0604020202020204"/>
            </a:endParaRPr>
          </a:p>
        </p:txBody>
      </p:sp>
      <p:sp>
        <p:nvSpPr>
          <p:cNvPr id="251" name="Google Shape;251;p13"/>
          <p:cNvSpPr txBox="1"/>
          <p:nvPr/>
        </p:nvSpPr>
        <p:spPr>
          <a:xfrm>
            <a:off x="422910" y="1334770"/>
            <a:ext cx="6202680" cy="36423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2800"/>
              <a:buFont typeface="Arial" panose="020B0604020202020204"/>
              <a:buNone/>
            </a:pPr>
            <a:r>
              <a:rPr lang="en-IN" sz="2800">
                <a:solidFill>
                  <a:schemeClr val="lt1"/>
                </a:solidFill>
                <a:latin typeface="Calibri" panose="020F0502020204030204"/>
                <a:ea typeface="Calibri" panose="020F0502020204030204"/>
                <a:cs typeface="Calibri" panose="020F0502020204030204"/>
                <a:sym typeface="Calibri" panose="020F0502020204030204"/>
              </a:rPr>
              <a:t> </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2" name="Google Shape;252;p13"/>
          <p:cNvSpPr txBox="1"/>
          <p:nvPr/>
        </p:nvSpPr>
        <p:spPr>
          <a:xfrm>
            <a:off x="549910" y="1461770"/>
            <a:ext cx="6202680" cy="3642360"/>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The while loop will execute a block of statements as long as the specified condition is true.</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279400" algn="l" rtl="0">
              <a:spcBef>
                <a:spcPts val="0"/>
              </a:spcBef>
              <a:spcAft>
                <a:spcPts val="0"/>
              </a:spcAft>
              <a:buClr>
                <a:schemeClr val="dk1"/>
              </a:buClr>
              <a:buSzPts val="2800"/>
              <a:buFont typeface="Arial" panose="020B0604020202020204"/>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The while loop is useful, when the number of time we want to repeat the execution of the code is unknown beforehand. </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3" name="Google Shape;253;p13"/>
          <p:cNvSpPr txBox="1"/>
          <p:nvPr/>
        </p:nvSpPr>
        <p:spPr>
          <a:xfrm>
            <a:off x="7047230" y="1834515"/>
            <a:ext cx="215011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Example</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54" name="Google Shape;254;p13"/>
          <p:cNvSpPr txBox="1"/>
          <p:nvPr/>
        </p:nvSpPr>
        <p:spPr>
          <a:xfrm>
            <a:off x="7047230" y="4378960"/>
            <a:ext cx="14198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Output</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55" name="Google Shape;255;p13"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pic>
        <p:nvPicPr>
          <p:cNvPr id="256" name="Google Shape;256;p13"/>
          <p:cNvPicPr preferRelativeResize="0"/>
          <p:nvPr/>
        </p:nvPicPr>
        <p:blipFill rotWithShape="1">
          <a:blip r:embed="rId2"/>
          <a:srcRect/>
          <a:stretch>
            <a:fillRect/>
          </a:stretch>
        </p:blipFill>
        <p:spPr>
          <a:xfrm>
            <a:off x="7047230" y="752475"/>
            <a:ext cx="4625340" cy="1082040"/>
          </a:xfrm>
          <a:prstGeom prst="rect">
            <a:avLst/>
          </a:prstGeom>
          <a:noFill/>
          <a:ln>
            <a:noFill/>
          </a:ln>
        </p:spPr>
      </p:pic>
      <p:sp>
        <p:nvSpPr>
          <p:cNvPr id="257" name="Google Shape;257;p13"/>
          <p:cNvSpPr txBox="1"/>
          <p:nvPr/>
        </p:nvSpPr>
        <p:spPr>
          <a:xfrm>
            <a:off x="7045960" y="353695"/>
            <a:ext cx="215011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Syntax</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58" name="Google Shape;258;p13"/>
          <p:cNvPicPr preferRelativeResize="0"/>
          <p:nvPr/>
        </p:nvPicPr>
        <p:blipFill rotWithShape="1">
          <a:blip r:embed="rId3"/>
          <a:srcRect/>
          <a:stretch>
            <a:fillRect/>
          </a:stretch>
        </p:blipFill>
        <p:spPr>
          <a:xfrm>
            <a:off x="7045960" y="2193290"/>
            <a:ext cx="4625975" cy="2225675"/>
          </a:xfrm>
          <a:prstGeom prst="rect">
            <a:avLst/>
          </a:prstGeom>
          <a:noFill/>
          <a:ln>
            <a:noFill/>
          </a:ln>
        </p:spPr>
      </p:pic>
      <p:pic>
        <p:nvPicPr>
          <p:cNvPr id="259" name="Google Shape;259;p13"/>
          <p:cNvPicPr preferRelativeResize="0"/>
          <p:nvPr/>
        </p:nvPicPr>
        <p:blipFill rotWithShape="1">
          <a:blip r:embed="rId4"/>
          <a:srcRect/>
          <a:stretch>
            <a:fillRect/>
          </a:stretch>
        </p:blipFill>
        <p:spPr>
          <a:xfrm>
            <a:off x="7045960" y="4777740"/>
            <a:ext cx="4625975" cy="20802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1000"/>
                                        <p:tgtEl>
                                          <p:spTgt spid="2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2"/>
                                        </p:tgtEl>
                                        <p:attrNameLst>
                                          <p:attrName>style.visibility</p:attrName>
                                        </p:attrNameLst>
                                      </p:cBhvr>
                                      <p:to>
                                        <p:strVal val="visible"/>
                                      </p:to>
                                    </p:set>
                                    <p:animEffect transition="in" filter="fade">
                                      <p:cBhvr>
                                        <p:cTn id="12" dur="1000"/>
                                        <p:tgtEl>
                                          <p:spTgt spid="2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fade">
                                      <p:cBhvr>
                                        <p:cTn id="17" dur="1000"/>
                                        <p:tgtEl>
                                          <p:spTgt spid="257"/>
                                        </p:tgtEl>
                                      </p:cBhvr>
                                    </p:animEffect>
                                  </p:childTnLst>
                                </p:cTn>
                              </p:par>
                              <p:par>
                                <p:cTn id="18" presetID="10" presetClass="entr" presetSubtype="0" fill="hold" nodeType="withEffect">
                                  <p:stCondLst>
                                    <p:cond delay="0"/>
                                  </p:stCondLst>
                                  <p:childTnLst>
                                    <p:set>
                                      <p:cBhvr>
                                        <p:cTn id="19" dur="1" fill="hold">
                                          <p:stCondLst>
                                            <p:cond delay="0"/>
                                          </p:stCondLst>
                                        </p:cTn>
                                        <p:tgtEl>
                                          <p:spTgt spid="256"/>
                                        </p:tgtEl>
                                        <p:attrNameLst>
                                          <p:attrName>style.visibility</p:attrName>
                                        </p:attrNameLst>
                                      </p:cBhvr>
                                      <p:to>
                                        <p:strVal val="visible"/>
                                      </p:to>
                                    </p:set>
                                    <p:animEffect transition="in" filter="fade">
                                      <p:cBhvr>
                                        <p:cTn id="20" dur="1000"/>
                                        <p:tgtEl>
                                          <p:spTgt spid="25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3"/>
                                        </p:tgtEl>
                                        <p:attrNameLst>
                                          <p:attrName>style.visibility</p:attrName>
                                        </p:attrNameLst>
                                      </p:cBhvr>
                                      <p:to>
                                        <p:strVal val="visible"/>
                                      </p:to>
                                    </p:set>
                                    <p:animEffect transition="in" filter="fade">
                                      <p:cBhvr>
                                        <p:cTn id="25" dur="1000"/>
                                        <p:tgtEl>
                                          <p:spTgt spid="253"/>
                                        </p:tgtEl>
                                      </p:cBhvr>
                                    </p:animEffect>
                                  </p:childTnLst>
                                </p:cTn>
                              </p:par>
                              <p:par>
                                <p:cTn id="26" presetID="10" presetClass="entr" presetSubtype="0" fill="hold" nodeType="with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fade">
                                      <p:cBhvr>
                                        <p:cTn id="28" dur="1000"/>
                                        <p:tgtEl>
                                          <p:spTgt spid="2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54"/>
                                        </p:tgtEl>
                                        <p:attrNameLst>
                                          <p:attrName>style.visibility</p:attrName>
                                        </p:attrNameLst>
                                      </p:cBhvr>
                                      <p:to>
                                        <p:strVal val="visible"/>
                                      </p:to>
                                    </p:set>
                                    <p:animEffect transition="in" filter="fade">
                                      <p:cBhvr>
                                        <p:cTn id="33" dur="1000"/>
                                        <p:tgtEl>
                                          <p:spTgt spid="254"/>
                                        </p:tgtEl>
                                      </p:cBhvr>
                                    </p:animEffect>
                                  </p:childTnLst>
                                </p:cTn>
                              </p:par>
                              <p:par>
                                <p:cTn id="34" presetID="10" presetClass="entr" presetSubtype="0" fill="hold" nodeType="withEffect">
                                  <p:stCondLst>
                                    <p:cond delay="0"/>
                                  </p:stCondLst>
                                  <p:childTnLst>
                                    <p:set>
                                      <p:cBhvr>
                                        <p:cTn id="35" dur="1" fill="hold">
                                          <p:stCondLst>
                                            <p:cond delay="0"/>
                                          </p:stCondLst>
                                        </p:cTn>
                                        <p:tgtEl>
                                          <p:spTgt spid="259"/>
                                        </p:tgtEl>
                                        <p:attrNameLst>
                                          <p:attrName>style.visibility</p:attrName>
                                        </p:attrNameLst>
                                      </p:cBhvr>
                                      <p:to>
                                        <p:strVal val="visible"/>
                                      </p:to>
                                    </p:set>
                                    <p:animEffect transition="in" filter="fade">
                                      <p:cBhvr>
                                        <p:cTn id="36"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63" name="Shape 263"/>
        <p:cNvGrpSpPr/>
        <p:nvPr/>
      </p:nvGrpSpPr>
      <p:grpSpPr>
        <a:xfrm>
          <a:off x="0" y="0"/>
          <a:ext cx="0" cy="0"/>
          <a:chOff x="0" y="0"/>
          <a:chExt cx="0" cy="0"/>
        </a:xfrm>
      </p:grpSpPr>
      <p:sp>
        <p:nvSpPr>
          <p:cNvPr id="264" name="Google Shape;264;p14"/>
          <p:cNvSpPr txBox="1"/>
          <p:nvPr/>
        </p:nvSpPr>
        <p:spPr>
          <a:xfrm>
            <a:off x="4499611" y="261834"/>
            <a:ext cx="1673860"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do while</a:t>
            </a:r>
            <a:endParaRPr sz="3200">
              <a:solidFill>
                <a:srgbClr val="0078B6"/>
              </a:solidFill>
              <a:latin typeface="Arial" panose="020B0604020202020204"/>
              <a:ea typeface="Arial" panose="020B0604020202020204"/>
              <a:cs typeface="Arial" panose="020B0604020202020204"/>
              <a:sym typeface="Arial" panose="020B0604020202020204"/>
            </a:endParaRPr>
          </a:p>
        </p:txBody>
      </p:sp>
      <p:sp>
        <p:nvSpPr>
          <p:cNvPr id="265" name="Google Shape;265;p14"/>
          <p:cNvSpPr txBox="1"/>
          <p:nvPr/>
        </p:nvSpPr>
        <p:spPr>
          <a:xfrm>
            <a:off x="549910" y="1461770"/>
            <a:ext cx="6202680" cy="4832350"/>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The do while loop executes the code and checks whether the condition is true.The do while loop repeats as much as the condition is true.</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279400" algn="l" rtl="0">
              <a:spcBef>
                <a:spcPts val="0"/>
              </a:spcBef>
              <a:spcAft>
                <a:spcPts val="0"/>
              </a:spcAft>
              <a:buClr>
                <a:schemeClr val="dk1"/>
              </a:buClr>
              <a:buSzPts val="2800"/>
              <a:buFont typeface="Arial" panose="020B0604020202020204"/>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The only difference between do while and while loop is that,</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279400" algn="l" rtl="0">
              <a:spcBef>
                <a:spcPts val="0"/>
              </a:spcBef>
              <a:spcAft>
                <a:spcPts val="0"/>
              </a:spcAft>
              <a:buClr>
                <a:schemeClr val="dk1"/>
              </a:buClr>
              <a:buSzPts val="2800"/>
              <a:buFont typeface="Arial" panose="020B0604020202020204"/>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While loop check the condition and executes the code, do while executes the code and checks the condition.</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6" name="Google Shape;266;p14"/>
          <p:cNvSpPr txBox="1"/>
          <p:nvPr/>
        </p:nvSpPr>
        <p:spPr>
          <a:xfrm>
            <a:off x="7261860" y="1781175"/>
            <a:ext cx="215011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Example:</a:t>
            </a:r>
            <a:endParaRPr sz="20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7" name="Google Shape;267;p14"/>
          <p:cNvSpPr txBox="1"/>
          <p:nvPr/>
        </p:nvSpPr>
        <p:spPr>
          <a:xfrm>
            <a:off x="7261860" y="4397375"/>
            <a:ext cx="14198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Output</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68" name="Google Shape;268;p14"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sp>
        <p:nvSpPr>
          <p:cNvPr id="269" name="Google Shape;269;p14"/>
          <p:cNvSpPr txBox="1"/>
          <p:nvPr/>
        </p:nvSpPr>
        <p:spPr>
          <a:xfrm>
            <a:off x="7261225" y="323215"/>
            <a:ext cx="215011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lt1"/>
                </a:solidFill>
                <a:latin typeface="Calibri" panose="020F0502020204030204"/>
                <a:ea typeface="Calibri" panose="020F0502020204030204"/>
                <a:cs typeface="Calibri" panose="020F0502020204030204"/>
                <a:sym typeface="Calibri" panose="020F0502020204030204"/>
              </a:rPr>
              <a:t>Syntax:</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70" name="Google Shape;270;p14"/>
          <p:cNvPicPr preferRelativeResize="0"/>
          <p:nvPr/>
        </p:nvPicPr>
        <p:blipFill rotWithShape="1">
          <a:blip r:embed="rId2"/>
          <a:srcRect/>
          <a:stretch>
            <a:fillRect/>
          </a:stretch>
        </p:blipFill>
        <p:spPr>
          <a:xfrm>
            <a:off x="7261225" y="691515"/>
            <a:ext cx="4495165" cy="1089660"/>
          </a:xfrm>
          <a:prstGeom prst="rect">
            <a:avLst/>
          </a:prstGeom>
          <a:noFill/>
          <a:ln>
            <a:noFill/>
          </a:ln>
        </p:spPr>
      </p:pic>
      <p:pic>
        <p:nvPicPr>
          <p:cNvPr id="271" name="Google Shape;271;p14"/>
          <p:cNvPicPr preferRelativeResize="0"/>
          <p:nvPr/>
        </p:nvPicPr>
        <p:blipFill rotWithShape="1">
          <a:blip r:embed="rId3"/>
          <a:srcRect/>
          <a:stretch>
            <a:fillRect/>
          </a:stretch>
        </p:blipFill>
        <p:spPr>
          <a:xfrm>
            <a:off x="7261860" y="2179955"/>
            <a:ext cx="4494530" cy="2217420"/>
          </a:xfrm>
          <a:prstGeom prst="rect">
            <a:avLst/>
          </a:prstGeom>
          <a:noFill/>
          <a:ln>
            <a:noFill/>
          </a:ln>
        </p:spPr>
      </p:pic>
      <p:pic>
        <p:nvPicPr>
          <p:cNvPr id="272" name="Google Shape;272;p14"/>
          <p:cNvPicPr preferRelativeResize="0"/>
          <p:nvPr/>
        </p:nvPicPr>
        <p:blipFill rotWithShape="1">
          <a:blip r:embed="rId4"/>
          <a:srcRect/>
          <a:stretch>
            <a:fillRect/>
          </a:stretch>
        </p:blipFill>
        <p:spPr>
          <a:xfrm>
            <a:off x="7261225" y="4758055"/>
            <a:ext cx="4495165" cy="20955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1000"/>
                                        <p:tgtEl>
                                          <p:spTgt spid="2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5"/>
                                        </p:tgtEl>
                                        <p:attrNameLst>
                                          <p:attrName>style.visibility</p:attrName>
                                        </p:attrNameLst>
                                      </p:cBhvr>
                                      <p:to>
                                        <p:strVal val="visible"/>
                                      </p:to>
                                    </p:set>
                                    <p:animEffect transition="in" filter="fade">
                                      <p:cBhvr>
                                        <p:cTn id="12" dur="1000"/>
                                        <p:tgtEl>
                                          <p:spTgt spid="2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9"/>
                                        </p:tgtEl>
                                        <p:attrNameLst>
                                          <p:attrName>style.visibility</p:attrName>
                                        </p:attrNameLst>
                                      </p:cBhvr>
                                      <p:to>
                                        <p:strVal val="visible"/>
                                      </p:to>
                                    </p:set>
                                    <p:animEffect transition="in" filter="fade">
                                      <p:cBhvr>
                                        <p:cTn id="17" dur="1000"/>
                                        <p:tgtEl>
                                          <p:spTgt spid="269"/>
                                        </p:tgtEl>
                                      </p:cBhvr>
                                    </p:animEffect>
                                  </p:childTnLst>
                                </p:cTn>
                              </p:par>
                              <p:par>
                                <p:cTn id="18" presetID="10" presetClass="entr" presetSubtype="0" fill="hold" nodeType="withEffect">
                                  <p:stCondLst>
                                    <p:cond delay="0"/>
                                  </p:stCondLst>
                                  <p:childTnLst>
                                    <p:set>
                                      <p:cBhvr>
                                        <p:cTn id="19" dur="1" fill="hold">
                                          <p:stCondLst>
                                            <p:cond delay="0"/>
                                          </p:stCondLst>
                                        </p:cTn>
                                        <p:tgtEl>
                                          <p:spTgt spid="270"/>
                                        </p:tgtEl>
                                        <p:attrNameLst>
                                          <p:attrName>style.visibility</p:attrName>
                                        </p:attrNameLst>
                                      </p:cBhvr>
                                      <p:to>
                                        <p:strVal val="visible"/>
                                      </p:to>
                                    </p:set>
                                    <p:animEffect transition="in" filter="fade">
                                      <p:cBhvr>
                                        <p:cTn id="20" dur="1000"/>
                                        <p:tgtEl>
                                          <p:spTgt spid="27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6"/>
                                        </p:tgtEl>
                                        <p:attrNameLst>
                                          <p:attrName>style.visibility</p:attrName>
                                        </p:attrNameLst>
                                      </p:cBhvr>
                                      <p:to>
                                        <p:strVal val="visible"/>
                                      </p:to>
                                    </p:set>
                                    <p:animEffect transition="in" filter="fade">
                                      <p:cBhvr>
                                        <p:cTn id="25" dur="1000"/>
                                        <p:tgtEl>
                                          <p:spTgt spid="266"/>
                                        </p:tgtEl>
                                      </p:cBhvr>
                                    </p:animEffect>
                                  </p:childTnLst>
                                </p:cTn>
                              </p:par>
                              <p:par>
                                <p:cTn id="26" presetID="10" presetClass="entr" presetSubtype="0" fill="hold" nodeType="withEffect">
                                  <p:stCondLst>
                                    <p:cond delay="0"/>
                                  </p:stCondLst>
                                  <p:childTnLst>
                                    <p:set>
                                      <p:cBhvr>
                                        <p:cTn id="27" dur="1" fill="hold">
                                          <p:stCondLst>
                                            <p:cond delay="0"/>
                                          </p:stCondLst>
                                        </p:cTn>
                                        <p:tgtEl>
                                          <p:spTgt spid="271"/>
                                        </p:tgtEl>
                                        <p:attrNameLst>
                                          <p:attrName>style.visibility</p:attrName>
                                        </p:attrNameLst>
                                      </p:cBhvr>
                                      <p:to>
                                        <p:strVal val="visible"/>
                                      </p:to>
                                    </p:set>
                                    <p:animEffect transition="in" filter="fade">
                                      <p:cBhvr>
                                        <p:cTn id="28" dur="1000"/>
                                        <p:tgtEl>
                                          <p:spTgt spid="27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67"/>
                                        </p:tgtEl>
                                        <p:attrNameLst>
                                          <p:attrName>style.visibility</p:attrName>
                                        </p:attrNameLst>
                                      </p:cBhvr>
                                      <p:to>
                                        <p:strVal val="visible"/>
                                      </p:to>
                                    </p:set>
                                    <p:animEffect transition="in" filter="fade">
                                      <p:cBhvr>
                                        <p:cTn id="33" dur="1000"/>
                                        <p:tgtEl>
                                          <p:spTgt spid="267"/>
                                        </p:tgtEl>
                                      </p:cBhvr>
                                    </p:animEffect>
                                  </p:childTnLst>
                                </p:cTn>
                              </p:par>
                              <p:par>
                                <p:cTn id="34" presetID="10" presetClass="entr" presetSubtype="0" fill="hold" nodeType="withEffect">
                                  <p:stCondLst>
                                    <p:cond delay="0"/>
                                  </p:stCondLst>
                                  <p:childTnLst>
                                    <p:set>
                                      <p:cBhvr>
                                        <p:cTn id="35" dur="1" fill="hold">
                                          <p:stCondLst>
                                            <p:cond delay="0"/>
                                          </p:stCondLst>
                                        </p:cTn>
                                        <p:tgtEl>
                                          <p:spTgt spid="272"/>
                                        </p:tgtEl>
                                        <p:attrNameLst>
                                          <p:attrName>style.visibility</p:attrName>
                                        </p:attrNameLst>
                                      </p:cBhvr>
                                      <p:to>
                                        <p:strVal val="visible"/>
                                      </p:to>
                                    </p:set>
                                    <p:animEffect transition="in" filter="fade">
                                      <p:cBhvr>
                                        <p:cTn id="36"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76" name="Shape 276"/>
        <p:cNvGrpSpPr/>
        <p:nvPr/>
      </p:nvGrpSpPr>
      <p:grpSpPr>
        <a:xfrm>
          <a:off x="0" y="0"/>
          <a:ext cx="0" cy="0"/>
          <a:chOff x="0" y="0"/>
          <a:chExt cx="0" cy="0"/>
        </a:xfrm>
      </p:grpSpPr>
      <p:sp>
        <p:nvSpPr>
          <p:cNvPr id="277" name="Google Shape;277;p15"/>
          <p:cNvSpPr txBox="1"/>
          <p:nvPr/>
        </p:nvSpPr>
        <p:spPr>
          <a:xfrm>
            <a:off x="5007929" y="261834"/>
            <a:ext cx="657225"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for</a:t>
            </a:r>
            <a:endParaRPr sz="3200">
              <a:solidFill>
                <a:srgbClr val="0078B6"/>
              </a:solidFill>
              <a:latin typeface="Arial" panose="020B0604020202020204"/>
              <a:ea typeface="Arial" panose="020B0604020202020204"/>
              <a:cs typeface="Arial" panose="020B0604020202020204"/>
              <a:sym typeface="Arial" panose="020B0604020202020204"/>
            </a:endParaRPr>
          </a:p>
        </p:txBody>
      </p:sp>
      <p:sp>
        <p:nvSpPr>
          <p:cNvPr id="278" name="Google Shape;278;p15"/>
          <p:cNvSpPr txBox="1"/>
          <p:nvPr/>
        </p:nvSpPr>
        <p:spPr>
          <a:xfrm>
            <a:off x="330200" y="1126490"/>
            <a:ext cx="11329670" cy="465709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For loop is divided into two types</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For </a:t>
            </a:r>
            <a:endParaRPr lang="en-IN"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For in</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279400" algn="l" rtl="0">
              <a:spcBef>
                <a:spcPts val="0"/>
              </a:spcBef>
              <a:spcAft>
                <a:spcPts val="0"/>
              </a:spcAft>
              <a:buClr>
                <a:schemeClr val="dk1"/>
              </a:buClr>
              <a:buSzPts val="2800"/>
              <a:buFont typeface="Arial" panose="020B0604020202020204"/>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Early, we discussed about storing more than one values in a variable(List),</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So, how can we store and retrieve multiple values into that variable ?</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So for that we use For loop.</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79" name="Google Shape;279;p15"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fade">
                                      <p:cBhvr>
                                        <p:cTn id="12"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83" name="Shape 283"/>
        <p:cNvGrpSpPr/>
        <p:nvPr/>
      </p:nvGrpSpPr>
      <p:grpSpPr>
        <a:xfrm>
          <a:off x="0" y="0"/>
          <a:ext cx="0" cy="0"/>
          <a:chOff x="0" y="0"/>
          <a:chExt cx="0" cy="0"/>
        </a:xfrm>
      </p:grpSpPr>
      <p:sp>
        <p:nvSpPr>
          <p:cNvPr id="284" name="Google Shape;284;p16"/>
          <p:cNvSpPr txBox="1"/>
          <p:nvPr/>
        </p:nvSpPr>
        <p:spPr>
          <a:xfrm>
            <a:off x="460694" y="845399"/>
            <a:ext cx="657225"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for</a:t>
            </a:r>
            <a:endParaRPr sz="3200">
              <a:solidFill>
                <a:srgbClr val="0078B6"/>
              </a:solidFill>
              <a:latin typeface="Arial" panose="020B0604020202020204"/>
              <a:ea typeface="Arial" panose="020B0604020202020204"/>
              <a:cs typeface="Arial" panose="020B0604020202020204"/>
              <a:sym typeface="Arial" panose="020B0604020202020204"/>
            </a:endParaRPr>
          </a:p>
        </p:txBody>
      </p:sp>
      <p:sp>
        <p:nvSpPr>
          <p:cNvPr id="285" name="Google Shape;285;p16"/>
          <p:cNvSpPr txBox="1"/>
          <p:nvPr/>
        </p:nvSpPr>
        <p:spPr>
          <a:xfrm>
            <a:off x="341630" y="3968750"/>
            <a:ext cx="6143625" cy="20135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Initialization: Starting of a loop</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Condition: Ending of a loop</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Incr/decr: Increment or decrement</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6" name="Google Shape;286;p16"/>
          <p:cNvSpPr txBox="1"/>
          <p:nvPr/>
        </p:nvSpPr>
        <p:spPr>
          <a:xfrm>
            <a:off x="6473190" y="1181735"/>
            <a:ext cx="215011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Example</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7" name="Google Shape;287;p16"/>
          <p:cNvSpPr txBox="1"/>
          <p:nvPr/>
        </p:nvSpPr>
        <p:spPr>
          <a:xfrm>
            <a:off x="461010" y="1743710"/>
            <a:ext cx="2042795"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Arial" panose="020B0604020202020204"/>
                <a:ea typeface="Arial" panose="020B0604020202020204"/>
                <a:cs typeface="Arial" panose="020B0604020202020204"/>
                <a:sym typeface="Arial" panose="020B0604020202020204"/>
              </a:rPr>
              <a:t>syntax:</a:t>
            </a:r>
            <a:endParaRPr sz="2000">
              <a:solidFill>
                <a:schemeClr val="lt1"/>
              </a:solidFill>
              <a:latin typeface="Arial" panose="020B0604020202020204"/>
              <a:ea typeface="Arial" panose="020B0604020202020204"/>
              <a:cs typeface="Arial" panose="020B0604020202020204"/>
              <a:sym typeface="Arial" panose="020B0604020202020204"/>
            </a:endParaRPr>
          </a:p>
        </p:txBody>
      </p:sp>
      <p:sp>
        <p:nvSpPr>
          <p:cNvPr id="288" name="Google Shape;288;p16"/>
          <p:cNvSpPr txBox="1"/>
          <p:nvPr/>
        </p:nvSpPr>
        <p:spPr>
          <a:xfrm>
            <a:off x="6473190" y="3569970"/>
            <a:ext cx="14198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Output</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89" name="Google Shape;289;p16"/>
          <p:cNvPicPr preferRelativeResize="0"/>
          <p:nvPr/>
        </p:nvPicPr>
        <p:blipFill rotWithShape="1">
          <a:blip r:embed="rId1"/>
          <a:srcRect/>
          <a:stretch>
            <a:fillRect/>
          </a:stretch>
        </p:blipFill>
        <p:spPr>
          <a:xfrm>
            <a:off x="745490" y="2199640"/>
            <a:ext cx="4440555" cy="1112520"/>
          </a:xfrm>
          <a:prstGeom prst="rect">
            <a:avLst/>
          </a:prstGeom>
          <a:noFill/>
          <a:ln>
            <a:noFill/>
          </a:ln>
        </p:spPr>
      </p:pic>
      <p:pic>
        <p:nvPicPr>
          <p:cNvPr id="290" name="Google Shape;290;p16"/>
          <p:cNvPicPr preferRelativeResize="0"/>
          <p:nvPr/>
        </p:nvPicPr>
        <p:blipFill rotWithShape="1">
          <a:blip r:embed="rId2"/>
          <a:srcRect/>
          <a:stretch>
            <a:fillRect/>
          </a:stretch>
        </p:blipFill>
        <p:spPr>
          <a:xfrm>
            <a:off x="6485255" y="4082415"/>
            <a:ext cx="3908425" cy="2133600"/>
          </a:xfrm>
          <a:prstGeom prst="rect">
            <a:avLst/>
          </a:prstGeom>
          <a:noFill/>
          <a:ln>
            <a:noFill/>
          </a:ln>
        </p:spPr>
      </p:pic>
      <p:pic>
        <p:nvPicPr>
          <p:cNvPr id="291" name="Google Shape;291;p16"/>
          <p:cNvPicPr preferRelativeResize="0"/>
          <p:nvPr/>
        </p:nvPicPr>
        <p:blipFill rotWithShape="1">
          <a:blip r:embed="rId3"/>
          <a:srcRect/>
          <a:stretch>
            <a:fillRect/>
          </a:stretch>
        </p:blipFill>
        <p:spPr>
          <a:xfrm>
            <a:off x="6473190" y="1743710"/>
            <a:ext cx="4140200" cy="1531620"/>
          </a:xfrm>
          <a:prstGeom prst="rect">
            <a:avLst/>
          </a:prstGeom>
          <a:noFill/>
          <a:ln>
            <a:noFill/>
          </a:ln>
        </p:spPr>
      </p:pic>
      <p:pic>
        <p:nvPicPr>
          <p:cNvPr id="292" name="Google Shape;292;p16" descr="Aitrich Logo_Artboard 4"/>
          <p:cNvPicPr preferRelativeResize="0"/>
          <p:nvPr/>
        </p:nvPicPr>
        <p:blipFill rotWithShape="1">
          <a:blip r:embed="rId4"/>
          <a:srcRect/>
          <a:stretch>
            <a:fillRect/>
          </a:stretch>
        </p:blipFill>
        <p:spPr>
          <a:xfrm>
            <a:off x="107950" y="5970270"/>
            <a:ext cx="1404620" cy="1054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1000"/>
                                        <p:tgtEl>
                                          <p:spTgt spid="2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gtEl>
                                        <p:attrNameLst>
                                          <p:attrName>style.visibility</p:attrName>
                                        </p:attrNameLst>
                                      </p:cBhvr>
                                      <p:to>
                                        <p:strVal val="visible"/>
                                      </p:to>
                                    </p:set>
                                    <p:animEffect transition="in" filter="fade">
                                      <p:cBhvr>
                                        <p:cTn id="12" dur="1000"/>
                                        <p:tgtEl>
                                          <p:spTgt spid="287"/>
                                        </p:tgtEl>
                                      </p:cBhvr>
                                    </p:animEffect>
                                  </p:childTnLst>
                                </p:cTn>
                              </p:par>
                              <p:par>
                                <p:cTn id="13" presetID="10" presetClass="entr" presetSubtype="0" fill="hold" nodeType="withEffect">
                                  <p:stCondLst>
                                    <p:cond delay="0"/>
                                  </p:stCondLst>
                                  <p:childTnLst>
                                    <p:set>
                                      <p:cBhvr>
                                        <p:cTn id="14" dur="1" fill="hold">
                                          <p:stCondLst>
                                            <p:cond delay="0"/>
                                          </p:stCondLst>
                                        </p:cTn>
                                        <p:tgtEl>
                                          <p:spTgt spid="289"/>
                                        </p:tgtEl>
                                        <p:attrNameLst>
                                          <p:attrName>style.visibility</p:attrName>
                                        </p:attrNameLst>
                                      </p:cBhvr>
                                      <p:to>
                                        <p:strVal val="visible"/>
                                      </p:to>
                                    </p:set>
                                    <p:animEffect transition="in" filter="fade">
                                      <p:cBhvr>
                                        <p:cTn id="15" dur="1000"/>
                                        <p:tgtEl>
                                          <p:spTgt spid="28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5"/>
                                        </p:tgtEl>
                                        <p:attrNameLst>
                                          <p:attrName>style.visibility</p:attrName>
                                        </p:attrNameLst>
                                      </p:cBhvr>
                                      <p:to>
                                        <p:strVal val="visible"/>
                                      </p:to>
                                    </p:set>
                                    <p:animEffect transition="in" filter="fade">
                                      <p:cBhvr>
                                        <p:cTn id="20" dur="1000"/>
                                        <p:tgtEl>
                                          <p:spTgt spid="28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6"/>
                                        </p:tgtEl>
                                        <p:attrNameLst>
                                          <p:attrName>style.visibility</p:attrName>
                                        </p:attrNameLst>
                                      </p:cBhvr>
                                      <p:to>
                                        <p:strVal val="visible"/>
                                      </p:to>
                                    </p:set>
                                    <p:animEffect transition="in" filter="fade">
                                      <p:cBhvr>
                                        <p:cTn id="25" dur="1000"/>
                                        <p:tgtEl>
                                          <p:spTgt spid="286"/>
                                        </p:tgtEl>
                                      </p:cBhvr>
                                    </p:animEffect>
                                  </p:childTnLst>
                                </p:cTn>
                              </p:par>
                              <p:par>
                                <p:cTn id="26" presetID="10" presetClass="entr" presetSubtype="0" fill="hold" nodeType="withEffect">
                                  <p:stCondLst>
                                    <p:cond delay="0"/>
                                  </p:stCondLst>
                                  <p:childTnLst>
                                    <p:set>
                                      <p:cBhvr>
                                        <p:cTn id="27" dur="1" fill="hold">
                                          <p:stCondLst>
                                            <p:cond delay="0"/>
                                          </p:stCondLst>
                                        </p:cTn>
                                        <p:tgtEl>
                                          <p:spTgt spid="291"/>
                                        </p:tgtEl>
                                        <p:attrNameLst>
                                          <p:attrName>style.visibility</p:attrName>
                                        </p:attrNameLst>
                                      </p:cBhvr>
                                      <p:to>
                                        <p:strVal val="visible"/>
                                      </p:to>
                                    </p:set>
                                    <p:animEffect transition="in" filter="fade">
                                      <p:cBhvr>
                                        <p:cTn id="28" dur="1000"/>
                                        <p:tgtEl>
                                          <p:spTgt spid="29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90"/>
                                        </p:tgtEl>
                                        <p:attrNameLst>
                                          <p:attrName>style.visibility</p:attrName>
                                        </p:attrNameLst>
                                      </p:cBhvr>
                                      <p:to>
                                        <p:strVal val="visible"/>
                                      </p:to>
                                    </p:set>
                                    <p:animEffect transition="in" filter="fade">
                                      <p:cBhvr>
                                        <p:cTn id="33" dur="1000"/>
                                        <p:tgtEl>
                                          <p:spTgt spid="290"/>
                                        </p:tgtEl>
                                      </p:cBhvr>
                                    </p:animEffect>
                                  </p:childTnLst>
                                </p:cTn>
                              </p:par>
                              <p:par>
                                <p:cTn id="34" presetID="10" presetClass="entr" presetSubtype="0" fill="hold" nodeType="withEffect">
                                  <p:stCondLst>
                                    <p:cond delay="0"/>
                                  </p:stCondLst>
                                  <p:childTnLst>
                                    <p:set>
                                      <p:cBhvr>
                                        <p:cTn id="35" dur="1" fill="hold">
                                          <p:stCondLst>
                                            <p:cond delay="0"/>
                                          </p:stCondLst>
                                        </p:cTn>
                                        <p:tgtEl>
                                          <p:spTgt spid="288"/>
                                        </p:tgtEl>
                                        <p:attrNameLst>
                                          <p:attrName>style.visibility</p:attrName>
                                        </p:attrNameLst>
                                      </p:cBhvr>
                                      <p:to>
                                        <p:strVal val="visible"/>
                                      </p:to>
                                    </p:set>
                                    <p:animEffect transition="in" filter="fade">
                                      <p:cBhvr>
                                        <p:cTn id="36"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96" name="Shape 296"/>
        <p:cNvGrpSpPr/>
        <p:nvPr/>
      </p:nvGrpSpPr>
      <p:grpSpPr>
        <a:xfrm>
          <a:off x="0" y="0"/>
          <a:ext cx="0" cy="0"/>
          <a:chOff x="0" y="0"/>
          <a:chExt cx="0" cy="0"/>
        </a:xfrm>
      </p:grpSpPr>
      <p:sp>
        <p:nvSpPr>
          <p:cNvPr id="297" name="Google Shape;297;p17"/>
          <p:cNvSpPr txBox="1"/>
          <p:nvPr/>
        </p:nvSpPr>
        <p:spPr>
          <a:xfrm>
            <a:off x="646430" y="711200"/>
            <a:ext cx="1859915"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for...in</a:t>
            </a:r>
            <a:endParaRPr sz="3200">
              <a:solidFill>
                <a:srgbClr val="0078B6"/>
              </a:solidFill>
              <a:latin typeface="Arial" panose="020B0604020202020204"/>
              <a:ea typeface="Arial" panose="020B0604020202020204"/>
              <a:cs typeface="Arial" panose="020B0604020202020204"/>
              <a:sym typeface="Arial" panose="020B0604020202020204"/>
            </a:endParaRPr>
          </a:p>
        </p:txBody>
      </p:sp>
      <p:sp>
        <p:nvSpPr>
          <p:cNvPr id="298" name="Google Shape;298;p17"/>
          <p:cNvSpPr txBox="1"/>
          <p:nvPr/>
        </p:nvSpPr>
        <p:spPr>
          <a:xfrm>
            <a:off x="563880" y="1428750"/>
            <a:ext cx="5531485" cy="4657090"/>
          </a:xfrm>
          <a:prstGeom prst="rect">
            <a:avLst/>
          </a:prstGeom>
          <a:noFill/>
          <a:ln>
            <a:noFill/>
          </a:ln>
        </p:spPr>
        <p:txBody>
          <a:bodyPr spcFirstLastPara="1" wrap="square" lIns="91425" tIns="45700" rIns="91425" bIns="45700" anchor="t" anchorCtr="0">
            <a:noAutofit/>
          </a:bodyPr>
          <a:lstStyle/>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For loop is only applied with the variable that is holding more that one value.</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279400" algn="l" rtl="0">
              <a:spcBef>
                <a:spcPts val="0"/>
              </a:spcBef>
              <a:spcAft>
                <a:spcPts val="0"/>
              </a:spcAft>
              <a:buClr>
                <a:schemeClr val="dk1"/>
              </a:buClr>
              <a:buSzPts val="2800"/>
              <a:buFont typeface="Arial" panose="020B0604020202020204"/>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For … in loop will handle each value with the tasks we want to operate with that value.</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279400" algn="l" rtl="0">
              <a:spcBef>
                <a:spcPts val="0"/>
              </a:spcBef>
              <a:spcAft>
                <a:spcPts val="0"/>
              </a:spcAft>
              <a:buClr>
                <a:schemeClr val="dk1"/>
              </a:buClr>
              <a:buSzPts val="2800"/>
              <a:buFont typeface="Arial" panose="020B0604020202020204"/>
              <a:buNone/>
            </a:pP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For… in loop is as much same as For loop but has some difference.</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9" name="Google Shape;299;p17"/>
          <p:cNvSpPr txBox="1"/>
          <p:nvPr/>
        </p:nvSpPr>
        <p:spPr>
          <a:xfrm>
            <a:off x="6889115" y="1966595"/>
            <a:ext cx="215011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Example:</a:t>
            </a:r>
            <a:endParaRPr sz="20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00" name="Google Shape;300;p17"/>
          <p:cNvSpPr txBox="1"/>
          <p:nvPr/>
        </p:nvSpPr>
        <p:spPr>
          <a:xfrm>
            <a:off x="6889750" y="711200"/>
            <a:ext cx="2042795"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Arial" panose="020B0604020202020204"/>
                <a:ea typeface="Arial" panose="020B0604020202020204"/>
                <a:cs typeface="Arial" panose="020B0604020202020204"/>
                <a:sym typeface="Arial" panose="020B0604020202020204"/>
              </a:rPr>
              <a:t>syntax:</a:t>
            </a:r>
            <a:endParaRPr sz="2000">
              <a:solidFill>
                <a:schemeClr val="lt1"/>
              </a:solidFill>
              <a:latin typeface="Arial" panose="020B0604020202020204"/>
              <a:ea typeface="Arial" panose="020B0604020202020204"/>
              <a:cs typeface="Arial" panose="020B0604020202020204"/>
              <a:sym typeface="Arial" panose="020B0604020202020204"/>
            </a:endParaRPr>
          </a:p>
        </p:txBody>
      </p:sp>
      <p:sp>
        <p:nvSpPr>
          <p:cNvPr id="301" name="Google Shape;301;p17"/>
          <p:cNvSpPr txBox="1"/>
          <p:nvPr/>
        </p:nvSpPr>
        <p:spPr>
          <a:xfrm>
            <a:off x="6889750" y="4142105"/>
            <a:ext cx="14198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Output</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302" name="Google Shape;302;p17"/>
          <p:cNvPicPr preferRelativeResize="0"/>
          <p:nvPr/>
        </p:nvPicPr>
        <p:blipFill rotWithShape="1">
          <a:blip r:embed="rId1"/>
          <a:srcRect/>
          <a:stretch>
            <a:fillRect/>
          </a:stretch>
        </p:blipFill>
        <p:spPr>
          <a:xfrm>
            <a:off x="6889750" y="1109980"/>
            <a:ext cx="4513580" cy="845820"/>
          </a:xfrm>
          <a:prstGeom prst="rect">
            <a:avLst/>
          </a:prstGeom>
          <a:noFill/>
          <a:ln>
            <a:noFill/>
          </a:ln>
        </p:spPr>
      </p:pic>
      <p:pic>
        <p:nvPicPr>
          <p:cNvPr id="303" name="Google Shape;303;p17"/>
          <p:cNvPicPr preferRelativeResize="0"/>
          <p:nvPr/>
        </p:nvPicPr>
        <p:blipFill rotWithShape="1">
          <a:blip r:embed="rId2"/>
          <a:srcRect t="2617"/>
          <a:stretch>
            <a:fillRect/>
          </a:stretch>
        </p:blipFill>
        <p:spPr>
          <a:xfrm>
            <a:off x="6889115" y="2376170"/>
            <a:ext cx="4513580" cy="1795780"/>
          </a:xfrm>
          <a:prstGeom prst="rect">
            <a:avLst/>
          </a:prstGeom>
          <a:noFill/>
          <a:ln>
            <a:noFill/>
          </a:ln>
        </p:spPr>
      </p:pic>
      <p:pic>
        <p:nvPicPr>
          <p:cNvPr id="304" name="Google Shape;304;p17"/>
          <p:cNvPicPr preferRelativeResize="0"/>
          <p:nvPr/>
        </p:nvPicPr>
        <p:blipFill rotWithShape="1">
          <a:blip r:embed="rId3"/>
          <a:srcRect/>
          <a:stretch>
            <a:fillRect/>
          </a:stretch>
        </p:blipFill>
        <p:spPr>
          <a:xfrm>
            <a:off x="6889115" y="4540885"/>
            <a:ext cx="4514215" cy="1760220"/>
          </a:xfrm>
          <a:prstGeom prst="rect">
            <a:avLst/>
          </a:prstGeom>
          <a:noFill/>
          <a:ln>
            <a:noFill/>
          </a:ln>
        </p:spPr>
      </p:pic>
      <p:pic>
        <p:nvPicPr>
          <p:cNvPr id="305" name="Google Shape;305;p17" descr="Aitrich Logo_Artboard 4"/>
          <p:cNvPicPr preferRelativeResize="0"/>
          <p:nvPr/>
        </p:nvPicPr>
        <p:blipFill rotWithShape="1">
          <a:blip r:embed="rId4"/>
          <a:srcRect/>
          <a:stretch>
            <a:fillRect/>
          </a:stretch>
        </p:blipFill>
        <p:spPr>
          <a:xfrm>
            <a:off x="107950" y="5970270"/>
            <a:ext cx="1404620" cy="1054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1000"/>
                                        <p:tgtEl>
                                          <p:spTgt spid="2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8"/>
                                        </p:tgtEl>
                                        <p:attrNameLst>
                                          <p:attrName>style.visibility</p:attrName>
                                        </p:attrNameLst>
                                      </p:cBhvr>
                                      <p:to>
                                        <p:strVal val="visible"/>
                                      </p:to>
                                    </p:set>
                                    <p:animEffect transition="in" filter="fade">
                                      <p:cBhvr>
                                        <p:cTn id="12" dur="1000"/>
                                        <p:tgtEl>
                                          <p:spTgt spid="2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0"/>
                                        </p:tgtEl>
                                        <p:attrNameLst>
                                          <p:attrName>style.visibility</p:attrName>
                                        </p:attrNameLst>
                                      </p:cBhvr>
                                      <p:to>
                                        <p:strVal val="visible"/>
                                      </p:to>
                                    </p:set>
                                    <p:animEffect transition="in" filter="fade">
                                      <p:cBhvr>
                                        <p:cTn id="17" dur="1000"/>
                                        <p:tgtEl>
                                          <p:spTgt spid="300"/>
                                        </p:tgtEl>
                                      </p:cBhvr>
                                    </p:animEffect>
                                  </p:childTnLst>
                                </p:cTn>
                              </p:par>
                              <p:par>
                                <p:cTn id="18" presetID="10" presetClass="entr" presetSubtype="0" fill="hold" nodeType="withEffect">
                                  <p:stCondLst>
                                    <p:cond delay="0"/>
                                  </p:stCondLst>
                                  <p:childTnLst>
                                    <p:set>
                                      <p:cBhvr>
                                        <p:cTn id="19" dur="1" fill="hold">
                                          <p:stCondLst>
                                            <p:cond delay="0"/>
                                          </p:stCondLst>
                                        </p:cTn>
                                        <p:tgtEl>
                                          <p:spTgt spid="302"/>
                                        </p:tgtEl>
                                        <p:attrNameLst>
                                          <p:attrName>style.visibility</p:attrName>
                                        </p:attrNameLst>
                                      </p:cBhvr>
                                      <p:to>
                                        <p:strVal val="visible"/>
                                      </p:to>
                                    </p:set>
                                    <p:animEffect transition="in" filter="fade">
                                      <p:cBhvr>
                                        <p:cTn id="20" dur="1000"/>
                                        <p:tgtEl>
                                          <p:spTgt spid="30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3"/>
                                        </p:tgtEl>
                                        <p:attrNameLst>
                                          <p:attrName>style.visibility</p:attrName>
                                        </p:attrNameLst>
                                      </p:cBhvr>
                                      <p:to>
                                        <p:strVal val="visible"/>
                                      </p:to>
                                    </p:set>
                                    <p:animEffect transition="in" filter="fade">
                                      <p:cBhvr>
                                        <p:cTn id="25" dur="1000"/>
                                        <p:tgtEl>
                                          <p:spTgt spid="303"/>
                                        </p:tgtEl>
                                      </p:cBhvr>
                                    </p:animEffect>
                                  </p:childTnLst>
                                </p:cTn>
                              </p:par>
                              <p:par>
                                <p:cTn id="26" presetID="10" presetClass="entr" presetSubtype="0" fill="hold" nodeType="withEffect">
                                  <p:stCondLst>
                                    <p:cond delay="0"/>
                                  </p:stCondLst>
                                  <p:childTnLst>
                                    <p:set>
                                      <p:cBhvr>
                                        <p:cTn id="27" dur="1" fill="hold">
                                          <p:stCondLst>
                                            <p:cond delay="0"/>
                                          </p:stCondLst>
                                        </p:cTn>
                                        <p:tgtEl>
                                          <p:spTgt spid="299"/>
                                        </p:tgtEl>
                                        <p:attrNameLst>
                                          <p:attrName>style.visibility</p:attrName>
                                        </p:attrNameLst>
                                      </p:cBhvr>
                                      <p:to>
                                        <p:strVal val="visible"/>
                                      </p:to>
                                    </p:set>
                                    <p:animEffect transition="in" filter="fade">
                                      <p:cBhvr>
                                        <p:cTn id="28" dur="1000"/>
                                        <p:tgtEl>
                                          <p:spTgt spid="29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01"/>
                                        </p:tgtEl>
                                        <p:attrNameLst>
                                          <p:attrName>style.visibility</p:attrName>
                                        </p:attrNameLst>
                                      </p:cBhvr>
                                      <p:to>
                                        <p:strVal val="visible"/>
                                      </p:to>
                                    </p:set>
                                    <p:animEffect transition="in" filter="fade">
                                      <p:cBhvr>
                                        <p:cTn id="33" dur="1000"/>
                                        <p:tgtEl>
                                          <p:spTgt spid="301"/>
                                        </p:tgtEl>
                                      </p:cBhvr>
                                    </p:animEffect>
                                  </p:childTnLst>
                                </p:cTn>
                              </p:par>
                              <p:par>
                                <p:cTn id="34" presetID="10" presetClass="entr" presetSubtype="0" fill="hold" nodeType="withEffect">
                                  <p:stCondLst>
                                    <p:cond delay="0"/>
                                  </p:stCondLst>
                                  <p:childTnLst>
                                    <p:set>
                                      <p:cBhvr>
                                        <p:cTn id="35" dur="1" fill="hold">
                                          <p:stCondLst>
                                            <p:cond delay="0"/>
                                          </p:stCondLst>
                                        </p:cTn>
                                        <p:tgtEl>
                                          <p:spTgt spid="304"/>
                                        </p:tgtEl>
                                        <p:attrNameLst>
                                          <p:attrName>style.visibility</p:attrName>
                                        </p:attrNameLst>
                                      </p:cBhvr>
                                      <p:to>
                                        <p:strVal val="visible"/>
                                      </p:to>
                                    </p:set>
                                    <p:animEffect transition="in" filter="fade">
                                      <p:cBhvr>
                                        <p:cTn id="36"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96" name="Shape 96"/>
        <p:cNvGrpSpPr/>
        <p:nvPr/>
      </p:nvGrpSpPr>
      <p:grpSpPr>
        <a:xfrm>
          <a:off x="0" y="0"/>
          <a:ext cx="0" cy="0"/>
          <a:chOff x="0" y="0"/>
          <a:chExt cx="0" cy="0"/>
        </a:xfrm>
      </p:grpSpPr>
      <p:sp>
        <p:nvSpPr>
          <p:cNvPr id="97" name="Google Shape;97;p2"/>
          <p:cNvSpPr/>
          <p:nvPr/>
        </p:nvSpPr>
        <p:spPr>
          <a:xfrm>
            <a:off x="1163955" y="1430655"/>
            <a:ext cx="4077335" cy="4121785"/>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98" name="Google Shape;98;p2"/>
          <p:cNvSpPr/>
          <p:nvPr/>
        </p:nvSpPr>
        <p:spPr>
          <a:xfrm rot="10800000" flipH="1">
            <a:off x="1978025" y="2341880"/>
            <a:ext cx="2324100" cy="2392680"/>
          </a:xfrm>
          <a:prstGeom prst="ellipse">
            <a:avLst/>
          </a:pr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99" name="Google Shape;99;p2"/>
          <p:cNvSpPr txBox="1"/>
          <p:nvPr/>
        </p:nvSpPr>
        <p:spPr>
          <a:xfrm>
            <a:off x="1948175" y="3289300"/>
            <a:ext cx="25089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a:solidFill>
                  <a:schemeClr val="lt1"/>
                </a:solidFill>
                <a:latin typeface="Arial" panose="020B0604020202020204"/>
                <a:ea typeface="Arial" panose="020B0604020202020204"/>
                <a:cs typeface="Arial" panose="020B0604020202020204"/>
                <a:sym typeface="Arial" panose="020B0604020202020204"/>
              </a:rPr>
              <a:t>Introduction</a:t>
            </a:r>
            <a:endParaRPr sz="28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endParaRPr sz="2800" b="1">
              <a:solidFill>
                <a:schemeClr val="dk1"/>
              </a:solidFill>
              <a:latin typeface="Arial" panose="020B0604020202020204"/>
              <a:ea typeface="Arial" panose="020B0604020202020204"/>
              <a:cs typeface="Arial" panose="020B0604020202020204"/>
              <a:sym typeface="Arial" panose="020B0604020202020204"/>
            </a:endParaRPr>
          </a:p>
        </p:txBody>
      </p:sp>
      <p:sp>
        <p:nvSpPr>
          <p:cNvPr id="100" name="Google Shape;100;p2"/>
          <p:cNvSpPr txBox="1"/>
          <p:nvPr/>
        </p:nvSpPr>
        <p:spPr>
          <a:xfrm>
            <a:off x="6176645" y="1090295"/>
            <a:ext cx="6102985" cy="11436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sz="2400">
                <a:solidFill>
                  <a:schemeClr val="lt1"/>
                </a:solidFill>
                <a:latin typeface="Calibri" panose="020F0502020204030204"/>
                <a:ea typeface="Calibri" panose="020F0502020204030204"/>
                <a:cs typeface="Calibri" panose="020F0502020204030204"/>
                <a:sym typeface="Calibri" panose="020F0502020204030204"/>
              </a:rPr>
              <a:t>Dart is a flexible programming language. It is open-source and used for creating web applications.</a:t>
            </a: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1" name="Google Shape;101;p2"/>
          <p:cNvSpPr/>
          <p:nvPr/>
        </p:nvSpPr>
        <p:spPr>
          <a:xfrm>
            <a:off x="5328285" y="1155386"/>
            <a:ext cx="761638" cy="74168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02" name="Google Shape;102;p2"/>
          <p:cNvSpPr txBox="1"/>
          <p:nvPr/>
        </p:nvSpPr>
        <p:spPr>
          <a:xfrm>
            <a:off x="7080885" y="2459355"/>
            <a:ext cx="5012055"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lt1"/>
                </a:solidFill>
                <a:latin typeface="Calibri" panose="020F0502020204030204"/>
                <a:ea typeface="Calibri" panose="020F0502020204030204"/>
                <a:cs typeface="Calibri" panose="020F0502020204030204"/>
                <a:sym typeface="Calibri" panose="020F0502020204030204"/>
              </a:rPr>
              <a:t>It is object-oriented, dynamically typed, and compiled ahead-of-time (AOT).</a:t>
            </a: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3" name="Google Shape;103;p2"/>
          <p:cNvSpPr/>
          <p:nvPr/>
        </p:nvSpPr>
        <p:spPr>
          <a:xfrm>
            <a:off x="6176645" y="2379028"/>
            <a:ext cx="761638" cy="74168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04" name="Google Shape;104;p2"/>
          <p:cNvSpPr txBox="1"/>
          <p:nvPr/>
        </p:nvSpPr>
        <p:spPr>
          <a:xfrm>
            <a:off x="7179945" y="3658870"/>
            <a:ext cx="5012055"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lt1"/>
                </a:solidFill>
                <a:latin typeface="Calibri" panose="020F0502020204030204"/>
                <a:ea typeface="Calibri" panose="020F0502020204030204"/>
                <a:cs typeface="Calibri" panose="020F0502020204030204"/>
                <a:sym typeface="Calibri" panose="020F0502020204030204"/>
              </a:rPr>
              <a:t>Overview of Dart programming language and its significance</a:t>
            </a: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5" name="Google Shape;105;p2"/>
          <p:cNvSpPr/>
          <p:nvPr/>
        </p:nvSpPr>
        <p:spPr>
          <a:xfrm>
            <a:off x="6319520" y="3651565"/>
            <a:ext cx="761638" cy="74168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06" name="Google Shape;106;p2"/>
          <p:cNvSpPr txBox="1"/>
          <p:nvPr/>
        </p:nvSpPr>
        <p:spPr>
          <a:xfrm>
            <a:off x="6275705" y="4923155"/>
            <a:ext cx="5398135" cy="11988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lt1"/>
                </a:solidFill>
                <a:latin typeface="Calibri" panose="020F0502020204030204"/>
                <a:ea typeface="Calibri" panose="020F0502020204030204"/>
                <a:cs typeface="Calibri" panose="020F0502020204030204"/>
                <a:sym typeface="Calibri" panose="020F0502020204030204"/>
              </a:rPr>
              <a:t>Dart is widely used for web development, mobile app development, and server-side programming.</a:t>
            </a: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7" name="Google Shape;107;p2"/>
          <p:cNvSpPr/>
          <p:nvPr/>
        </p:nvSpPr>
        <p:spPr>
          <a:xfrm>
            <a:off x="5415280" y="4811073"/>
            <a:ext cx="761638" cy="74168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pic>
        <p:nvPicPr>
          <p:cNvPr id="109" name="Google Shape;109;p2"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2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13" name="Shape 113"/>
        <p:cNvGrpSpPr/>
        <p:nvPr/>
      </p:nvGrpSpPr>
      <p:grpSpPr>
        <a:xfrm>
          <a:off x="0" y="0"/>
          <a:ext cx="0" cy="0"/>
          <a:chOff x="0" y="0"/>
          <a:chExt cx="0" cy="0"/>
        </a:xfrm>
      </p:grpSpPr>
      <p:sp>
        <p:nvSpPr>
          <p:cNvPr id="114" name="Google Shape;114;p3"/>
          <p:cNvSpPr txBox="1"/>
          <p:nvPr/>
        </p:nvSpPr>
        <p:spPr>
          <a:xfrm>
            <a:off x="3602990" y="377190"/>
            <a:ext cx="4010025" cy="7067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0078B6"/>
                </a:solidFill>
                <a:latin typeface="Arial" panose="020B0604020202020204"/>
                <a:ea typeface="Arial" panose="020B0604020202020204"/>
                <a:cs typeface="Arial" panose="020B0604020202020204"/>
                <a:sym typeface="Arial" panose="020B0604020202020204"/>
              </a:rPr>
              <a:t>Dart Syntax</a:t>
            </a:r>
            <a:endParaRPr sz="4000" b="1">
              <a:solidFill>
                <a:srgbClr val="0078B6"/>
              </a:solidFill>
              <a:latin typeface="Arial" panose="020B0604020202020204"/>
              <a:ea typeface="Arial" panose="020B0604020202020204"/>
              <a:cs typeface="Arial" panose="020B0604020202020204"/>
              <a:sym typeface="Arial" panose="020B0604020202020204"/>
            </a:endParaRPr>
          </a:p>
        </p:txBody>
      </p:sp>
      <p:grpSp>
        <p:nvGrpSpPr>
          <p:cNvPr id="115" name="Google Shape;115;p3"/>
          <p:cNvGrpSpPr/>
          <p:nvPr/>
        </p:nvGrpSpPr>
        <p:grpSpPr>
          <a:xfrm>
            <a:off x="4945860" y="1154594"/>
            <a:ext cx="1201730" cy="313041"/>
            <a:chOff x="5495135" y="872654"/>
            <a:chExt cx="1201730" cy="313041"/>
          </a:xfrm>
        </p:grpSpPr>
        <p:sp>
          <p:nvSpPr>
            <p:cNvPr id="116" name="Google Shape;116;p3"/>
            <p:cNvSpPr/>
            <p:nvPr/>
          </p:nvSpPr>
          <p:spPr>
            <a:xfrm>
              <a:off x="5495135"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17" name="Google Shape;117;p3"/>
            <p:cNvSpPr/>
            <p:nvPr/>
          </p:nvSpPr>
          <p:spPr>
            <a:xfrm>
              <a:off x="5935267"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18" name="Google Shape;118;p3"/>
            <p:cNvSpPr/>
            <p:nvPr/>
          </p:nvSpPr>
          <p:spPr>
            <a:xfrm>
              <a:off x="6375400"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grpSp>
      <p:sp>
        <p:nvSpPr>
          <p:cNvPr id="119" name="Google Shape;119;p3"/>
          <p:cNvSpPr txBox="1"/>
          <p:nvPr/>
        </p:nvSpPr>
        <p:spPr>
          <a:xfrm>
            <a:off x="552450" y="1537970"/>
            <a:ext cx="11329670" cy="11417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After the creation of the project, the project will start from the function main() </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20" name="Google Shape;120;p3"/>
          <p:cNvPicPr preferRelativeResize="0"/>
          <p:nvPr/>
        </p:nvPicPr>
        <p:blipFill rotWithShape="1">
          <a:blip r:embed="rId1"/>
          <a:srcRect/>
          <a:stretch>
            <a:fillRect/>
          </a:stretch>
        </p:blipFill>
        <p:spPr>
          <a:xfrm>
            <a:off x="552450" y="2750185"/>
            <a:ext cx="7195185" cy="1555115"/>
          </a:xfrm>
          <a:prstGeom prst="rect">
            <a:avLst/>
          </a:prstGeom>
          <a:noFill/>
          <a:ln>
            <a:noFill/>
          </a:ln>
        </p:spPr>
      </p:pic>
      <p:sp>
        <p:nvSpPr>
          <p:cNvPr id="121" name="Google Shape;121;p3"/>
          <p:cNvSpPr txBox="1"/>
          <p:nvPr/>
        </p:nvSpPr>
        <p:spPr>
          <a:xfrm>
            <a:off x="552450" y="4415155"/>
            <a:ext cx="8940800" cy="12560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Programming must only start from that curly brackets({}).</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22" name="Google Shape;122;p3" descr="Aitrich Logo_Artboard 4"/>
          <p:cNvPicPr preferRelativeResize="0"/>
          <p:nvPr/>
        </p:nvPicPr>
        <p:blipFill rotWithShape="1">
          <a:blip r:embed="rId2"/>
          <a:srcRect/>
          <a:stretch>
            <a:fillRect/>
          </a:stretch>
        </p:blipFill>
        <p:spPr>
          <a:xfrm>
            <a:off x="107950" y="5970270"/>
            <a:ext cx="1404620" cy="1054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fade">
                                      <p:cBhvr>
                                        <p:cTn id="17" dur="1000"/>
                                        <p:tgtEl>
                                          <p:spTgt spid="1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fade">
                                      <p:cBhvr>
                                        <p:cTn id="22" dur="1000"/>
                                        <p:tgtEl>
                                          <p:spTgt spid="1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1"/>
                                        </p:tgtEl>
                                        <p:attrNameLst>
                                          <p:attrName>style.visibility</p:attrName>
                                        </p:attrNameLst>
                                      </p:cBhvr>
                                      <p:to>
                                        <p:strVal val="visible"/>
                                      </p:to>
                                    </p:set>
                                    <p:animEffect transition="in" filter="fade">
                                      <p:cBhvr>
                                        <p:cTn id="27"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26" name="Shape 126"/>
        <p:cNvGrpSpPr/>
        <p:nvPr/>
      </p:nvGrpSpPr>
      <p:grpSpPr>
        <a:xfrm>
          <a:off x="0" y="0"/>
          <a:ext cx="0" cy="0"/>
          <a:chOff x="0" y="0"/>
          <a:chExt cx="0" cy="0"/>
        </a:xfrm>
      </p:grpSpPr>
      <p:sp>
        <p:nvSpPr>
          <p:cNvPr id="127" name="Google Shape;127;p4"/>
          <p:cNvSpPr/>
          <p:nvPr/>
        </p:nvSpPr>
        <p:spPr>
          <a:xfrm>
            <a:off x="115570" y="92075"/>
            <a:ext cx="1713865" cy="1790065"/>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28" name="Google Shape;128;p4"/>
          <p:cNvSpPr/>
          <p:nvPr/>
        </p:nvSpPr>
        <p:spPr>
          <a:xfrm>
            <a:off x="8634730" y="2773680"/>
            <a:ext cx="3482975" cy="3357245"/>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29" name="Google Shape;129;p4"/>
          <p:cNvSpPr txBox="1"/>
          <p:nvPr/>
        </p:nvSpPr>
        <p:spPr>
          <a:xfrm>
            <a:off x="816610" y="2061845"/>
            <a:ext cx="10109835" cy="90805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2F2F2"/>
              </a:buClr>
              <a:buSzPts val="2400"/>
              <a:buFont typeface="Noto Sans Symbols"/>
              <a:buChar char="▪"/>
            </a:pPr>
            <a:r>
              <a:rPr lang="en-IN" sz="2400">
                <a:solidFill>
                  <a:srgbClr val="F2F2F2"/>
                </a:solidFill>
                <a:latin typeface="Calibri" panose="020F0502020204030204"/>
                <a:ea typeface="Calibri" panose="020F0502020204030204"/>
                <a:cs typeface="Calibri" panose="020F0502020204030204"/>
                <a:sym typeface="Calibri" panose="020F0502020204030204"/>
              </a:rPr>
              <a:t>Variables in Dart are used to store data. They are declared using the 'var' keyword followed by the variable name.</a:t>
            </a:r>
            <a:endParaRPr sz="2400">
              <a:solidFill>
                <a:srgbClr val="F2F2F2"/>
              </a:solidFill>
              <a:latin typeface="Calibri" panose="020F0502020204030204"/>
              <a:ea typeface="Calibri" panose="020F0502020204030204"/>
              <a:cs typeface="Calibri" panose="020F0502020204030204"/>
              <a:sym typeface="Calibri" panose="020F0502020204030204"/>
            </a:endParaRPr>
          </a:p>
        </p:txBody>
      </p:sp>
      <p:sp>
        <p:nvSpPr>
          <p:cNvPr id="130" name="Google Shape;130;p4"/>
          <p:cNvSpPr txBox="1"/>
          <p:nvPr/>
        </p:nvSpPr>
        <p:spPr>
          <a:xfrm>
            <a:off x="2973705" y="741150"/>
            <a:ext cx="6591300" cy="7067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0078B6"/>
                </a:solidFill>
                <a:latin typeface="Arial" panose="020B0604020202020204"/>
                <a:ea typeface="Arial" panose="020B0604020202020204"/>
                <a:cs typeface="Arial" panose="020B0604020202020204"/>
                <a:sym typeface="Arial" panose="020B0604020202020204"/>
              </a:rPr>
              <a:t>Dart Syntax Fundamentals</a:t>
            </a:r>
            <a:endParaRPr sz="4000" b="1">
              <a:solidFill>
                <a:srgbClr val="0078B6"/>
              </a:solidFill>
              <a:latin typeface="Arial" panose="020B0604020202020204"/>
              <a:ea typeface="Arial" panose="020B0604020202020204"/>
              <a:cs typeface="Arial" panose="020B0604020202020204"/>
              <a:sym typeface="Arial" panose="020B0604020202020204"/>
            </a:endParaRPr>
          </a:p>
        </p:txBody>
      </p:sp>
      <p:grpSp>
        <p:nvGrpSpPr>
          <p:cNvPr id="131" name="Google Shape;131;p4"/>
          <p:cNvGrpSpPr/>
          <p:nvPr/>
        </p:nvGrpSpPr>
        <p:grpSpPr>
          <a:xfrm>
            <a:off x="5385915" y="1569054"/>
            <a:ext cx="1201730" cy="313041"/>
            <a:chOff x="5495135" y="872654"/>
            <a:chExt cx="1201730" cy="313041"/>
          </a:xfrm>
        </p:grpSpPr>
        <p:sp>
          <p:nvSpPr>
            <p:cNvPr id="132" name="Google Shape;132;p4"/>
            <p:cNvSpPr/>
            <p:nvPr/>
          </p:nvSpPr>
          <p:spPr>
            <a:xfrm>
              <a:off x="5495135"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33" name="Google Shape;133;p4"/>
            <p:cNvSpPr/>
            <p:nvPr/>
          </p:nvSpPr>
          <p:spPr>
            <a:xfrm>
              <a:off x="5935267"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34" name="Google Shape;134;p4"/>
            <p:cNvSpPr/>
            <p:nvPr/>
          </p:nvSpPr>
          <p:spPr>
            <a:xfrm>
              <a:off x="6375400"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grpSp>
      <p:sp>
        <p:nvSpPr>
          <p:cNvPr id="135" name="Google Shape;135;p4"/>
          <p:cNvSpPr txBox="1"/>
          <p:nvPr/>
        </p:nvSpPr>
        <p:spPr>
          <a:xfrm>
            <a:off x="816610" y="3318510"/>
            <a:ext cx="7979410" cy="89598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2400"/>
              <a:buFont typeface="Noto Sans Symbols"/>
              <a:buChar char="▪"/>
            </a:pPr>
            <a:r>
              <a:rPr lang="en-IN" sz="2400">
                <a:solidFill>
                  <a:schemeClr val="lt1"/>
                </a:solidFill>
                <a:latin typeface="Calibri" panose="020F0502020204030204"/>
                <a:ea typeface="Calibri" panose="020F0502020204030204"/>
                <a:cs typeface="Calibri" panose="020F0502020204030204"/>
                <a:sym typeface="Calibri" panose="020F0502020204030204"/>
              </a:rPr>
              <a:t>Dart offers various data types, including numbers,strings, booleans,double and lists etc.</a:t>
            </a:r>
            <a:endParaRPr sz="2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7" name="Google Shape;137;p4"/>
          <p:cNvSpPr/>
          <p:nvPr/>
        </p:nvSpPr>
        <p:spPr>
          <a:xfrm>
            <a:off x="9375775" y="3617595"/>
            <a:ext cx="1856105" cy="1824355"/>
          </a:xfrm>
          <a:prstGeom prst="ellipse">
            <a:avLst/>
          </a:prstGeom>
          <a:blipFill rotWithShape="1">
            <a:blip r:embed="rId1"/>
            <a:stretch>
              <a:fillRect/>
            </a:stretch>
          </a:blipFill>
          <a:ln w="12700" cap="flat" cmpd="sng">
            <a:solidFill>
              <a:srgbClr val="2F54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pic>
        <p:nvPicPr>
          <p:cNvPr id="138" name="Google Shape;138;p4" descr="Aitrich Logo_Artboard 4"/>
          <p:cNvPicPr preferRelativeResize="0"/>
          <p:nvPr/>
        </p:nvPicPr>
        <p:blipFill rotWithShape="1">
          <a:blip r:embed="rId2"/>
          <a:srcRect/>
          <a:stretch>
            <a:fillRect/>
          </a:stretch>
        </p:blipFill>
        <p:spPr>
          <a:xfrm>
            <a:off x="107950" y="5970270"/>
            <a:ext cx="1404620" cy="1054100"/>
          </a:xfrm>
          <a:prstGeom prst="rect">
            <a:avLst/>
          </a:prstGeom>
          <a:noFill/>
          <a:ln>
            <a:noFill/>
          </a:ln>
        </p:spPr>
      </p:pic>
      <p:sp>
        <p:nvSpPr>
          <p:cNvPr id="2" name="Google Shape;135;p4"/>
          <p:cNvSpPr txBox="1"/>
          <p:nvPr/>
        </p:nvSpPr>
        <p:spPr>
          <a:xfrm>
            <a:off x="816610" y="4391025"/>
            <a:ext cx="7817485" cy="1327785"/>
          </a:xfrm>
          <a:prstGeom prst="rect">
            <a:avLst/>
          </a:prstGeom>
          <a:noFill/>
          <a:ln>
            <a:noFill/>
          </a:ln>
        </p:spPr>
        <p:txBody>
          <a:bodyPr spcFirstLastPara="1" wrap="square" lIns="91425" tIns="45700" rIns="91425" bIns="45700" anchor="t" anchorCtr="0">
            <a:noAutofit/>
          </a:bodyPr>
          <a:p>
            <a:pPr marL="285750" marR="0" lvl="0" indent="-285750" algn="l" rtl="0">
              <a:spcBef>
                <a:spcPts val="0"/>
              </a:spcBef>
              <a:spcAft>
                <a:spcPts val="0"/>
              </a:spcAft>
              <a:buClr>
                <a:schemeClr val="lt1"/>
              </a:buClr>
              <a:buSzPts val="2400"/>
              <a:buFont typeface="Noto Sans Symbols"/>
              <a:buChar char="▪"/>
            </a:pPr>
            <a:r>
              <a:rPr sz="2400">
                <a:solidFill>
                  <a:schemeClr val="lt1"/>
                </a:solidFill>
                <a:latin typeface="Calibri" panose="020F0502020204030204"/>
                <a:ea typeface="Calibri" panose="020F0502020204030204"/>
                <a:cs typeface="Calibri" panose="020F0502020204030204"/>
                <a:sym typeface="Calibri" panose="020F0502020204030204"/>
              </a:rPr>
              <a:t>Operators perform operations on data;Dart has arithmetic</a:t>
            </a:r>
            <a:r>
              <a:rPr lang="en-IN" sz="2400">
                <a:solidFill>
                  <a:schemeClr val="lt1"/>
                </a:solidFill>
                <a:latin typeface="Calibri" panose="020F0502020204030204"/>
                <a:ea typeface="Calibri" panose="020F0502020204030204"/>
                <a:cs typeface="Calibri" panose="020F0502020204030204"/>
                <a:sym typeface="Calibri" panose="020F0502020204030204"/>
              </a:rPr>
              <a:t> operators </a:t>
            </a:r>
            <a:r>
              <a:rPr sz="2400">
                <a:solidFill>
                  <a:schemeClr val="lt1"/>
                </a:solidFill>
                <a:latin typeface="Calibri" panose="020F0502020204030204"/>
                <a:ea typeface="Calibri" panose="020F0502020204030204"/>
                <a:cs typeface="Calibri" panose="020F0502020204030204"/>
                <a:sym typeface="Calibri" panose="020F0502020204030204"/>
              </a:rPr>
              <a:t>,</a:t>
            </a:r>
            <a:r>
              <a:rPr sz="2400">
                <a:solidFill>
                  <a:schemeClr val="lt1"/>
                </a:solidFill>
                <a:latin typeface="Calibri" panose="020F0502020204030204"/>
                <a:ea typeface="Calibri" panose="020F0502020204030204"/>
                <a:cs typeface="Calibri" panose="020F0502020204030204"/>
                <a:sym typeface="Calibri" panose="020F0502020204030204"/>
              </a:rPr>
              <a:t>Relational Operators</a:t>
            </a:r>
            <a:r>
              <a:rPr lang="en-IN" sz="2400">
                <a:solidFill>
                  <a:schemeClr val="lt1"/>
                </a:solidFill>
                <a:latin typeface="Calibri" panose="020F0502020204030204"/>
                <a:ea typeface="Calibri" panose="020F0502020204030204"/>
                <a:cs typeface="Calibri" panose="020F0502020204030204"/>
                <a:sym typeface="Calibri" panose="020F0502020204030204"/>
              </a:rPr>
              <a:t> </a:t>
            </a:r>
            <a:r>
              <a:rPr sz="2400">
                <a:solidFill>
                  <a:schemeClr val="lt1"/>
                </a:solidFill>
                <a:latin typeface="Calibri" panose="020F0502020204030204"/>
                <a:ea typeface="Calibri" panose="020F0502020204030204"/>
                <a:cs typeface="Calibri" panose="020F0502020204030204"/>
                <a:sym typeface="Calibri" panose="020F0502020204030204"/>
              </a:rPr>
              <a:t>Assignmen</a:t>
            </a:r>
            <a:r>
              <a:rPr lang="en-IN" sz="2400">
                <a:solidFill>
                  <a:schemeClr val="lt1"/>
                </a:solidFill>
                <a:latin typeface="Calibri" panose="020F0502020204030204"/>
                <a:ea typeface="Calibri" panose="020F0502020204030204"/>
                <a:cs typeface="Calibri" panose="020F0502020204030204"/>
                <a:sym typeface="Calibri" panose="020F0502020204030204"/>
              </a:rPr>
              <a:t>t</a:t>
            </a:r>
            <a:r>
              <a:rPr sz="2400">
                <a:solidFill>
                  <a:schemeClr val="lt1"/>
                </a:solidFill>
                <a:latin typeface="Calibri" panose="020F0502020204030204"/>
                <a:ea typeface="Calibri" panose="020F0502020204030204"/>
                <a:cs typeface="Calibri" panose="020F0502020204030204"/>
                <a:sym typeface="Calibri" panose="020F0502020204030204"/>
              </a:rPr>
              <a:t>Operators,UnaryOperators ,</a:t>
            </a:r>
            <a:r>
              <a:rPr lang="en-IN" sz="2400">
                <a:solidFill>
                  <a:schemeClr val="lt1"/>
                </a:solidFill>
                <a:latin typeface="Calibri" panose="020F0502020204030204"/>
                <a:ea typeface="Calibri" panose="020F0502020204030204"/>
                <a:cs typeface="Calibri" panose="020F0502020204030204"/>
                <a:sym typeface="Calibri" panose="020F0502020204030204"/>
              </a:rPr>
              <a:t> </a:t>
            </a:r>
            <a:r>
              <a:rPr sz="2400">
                <a:solidFill>
                  <a:schemeClr val="lt1"/>
                </a:solidFill>
                <a:latin typeface="Calibri" panose="020F0502020204030204"/>
                <a:ea typeface="Calibri" panose="020F0502020204030204"/>
                <a:cs typeface="Calibri" panose="020F0502020204030204"/>
                <a:sym typeface="Calibri" panose="020F0502020204030204"/>
              </a:rPr>
              <a:t>and logical operators.</a:t>
            </a:r>
            <a:endParaRPr sz="240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lt1"/>
              </a:buClr>
              <a:buSzPts val="2400"/>
              <a:buFont typeface="Noto Sans Symbols"/>
              <a:buNone/>
            </a:pPr>
            <a:r>
              <a:rPr lang="en-IN" sz="2400">
                <a:solidFill>
                  <a:schemeClr val="lt1"/>
                </a:solidFill>
                <a:latin typeface="Calibri" panose="020F0502020204030204"/>
                <a:ea typeface="Calibri" panose="020F0502020204030204"/>
                <a:cs typeface="Calibri" panose="020F0502020204030204"/>
                <a:sym typeface="Calibri" panose="020F0502020204030204"/>
              </a:rPr>
              <a:t>    </a:t>
            </a:r>
            <a:endParaRPr lang="en-IN" sz="2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10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par>
                                <p:cTn id="13" presetID="10" presetClass="entr" presetSubtype="0" fill="hold" nodeType="withEffect">
                                  <p:stCondLst>
                                    <p:cond delay="0"/>
                                  </p:stCondLst>
                                  <p:childTnLst>
                                    <p:set>
                                      <p:cBhvr>
                                        <p:cTn id="14" dur="1" fill="hold">
                                          <p:stCondLst>
                                            <p:cond delay="0"/>
                                          </p:stCondLst>
                                        </p:cTn>
                                        <p:tgtEl>
                                          <p:spTgt spid="131"/>
                                        </p:tgtEl>
                                        <p:attrNameLst>
                                          <p:attrName>style.visibility</p:attrName>
                                        </p:attrNameLst>
                                      </p:cBhvr>
                                      <p:to>
                                        <p:strVal val="visible"/>
                                      </p:to>
                                    </p:set>
                                    <p:animEffect transition="in" filter="fade">
                                      <p:cBhvr>
                                        <p:cTn id="15" dur="500"/>
                                        <p:tgtEl>
                                          <p:spTgt spid="131"/>
                                        </p:tgtEl>
                                      </p:cBhvr>
                                    </p:animEffect>
                                  </p:childTnLst>
                                </p:cTn>
                              </p:par>
                              <p:par>
                                <p:cTn id="16" presetID="10" presetClass="entr" presetSubtype="0" fill="hold" nodeType="with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7"/>
                                        </p:tgtEl>
                                        <p:attrNameLst>
                                          <p:attrName>style.visibility</p:attrName>
                                        </p:attrNameLst>
                                      </p:cBhvr>
                                      <p:to>
                                        <p:strVal val="visible"/>
                                      </p:to>
                                    </p:set>
                                    <p:animEffect transition="in" filter="fade">
                                      <p:cBhvr>
                                        <p:cTn id="23" dur="500"/>
                                        <p:tgtEl>
                                          <p:spTgt spid="13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9"/>
                                        </p:tgtEl>
                                        <p:attrNameLst>
                                          <p:attrName>style.visibility</p:attrName>
                                        </p:attrNameLst>
                                      </p:cBhvr>
                                      <p:to>
                                        <p:strVal val="visible"/>
                                      </p:to>
                                    </p:set>
                                    <p:animEffect transition="in" filter="fade">
                                      <p:cBhvr>
                                        <p:cTn id="28" dur="1000"/>
                                        <p:tgtEl>
                                          <p:spTgt spid="12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5"/>
                                        </p:tgtEl>
                                        <p:attrNameLst>
                                          <p:attrName>style.visibility</p:attrName>
                                        </p:attrNameLst>
                                      </p:cBhvr>
                                      <p:to>
                                        <p:strVal val="visible"/>
                                      </p:to>
                                    </p:set>
                                    <p:animEffect transition="in" filter="fade">
                                      <p:cBhvr>
                                        <p:cTn id="33" dur="1000"/>
                                        <p:tgtEl>
                                          <p:spTgt spid="1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42" name="Shape 142"/>
        <p:cNvGrpSpPr/>
        <p:nvPr/>
      </p:nvGrpSpPr>
      <p:grpSpPr>
        <a:xfrm>
          <a:off x="0" y="0"/>
          <a:ext cx="0" cy="0"/>
          <a:chOff x="0" y="0"/>
          <a:chExt cx="0" cy="0"/>
        </a:xfrm>
      </p:grpSpPr>
      <p:grpSp>
        <p:nvGrpSpPr>
          <p:cNvPr id="143" name="Google Shape;143;p5"/>
          <p:cNvGrpSpPr/>
          <p:nvPr/>
        </p:nvGrpSpPr>
        <p:grpSpPr>
          <a:xfrm>
            <a:off x="5173825" y="992669"/>
            <a:ext cx="1201730" cy="313041"/>
            <a:chOff x="5495135" y="872654"/>
            <a:chExt cx="1201730" cy="313041"/>
          </a:xfrm>
        </p:grpSpPr>
        <p:sp>
          <p:nvSpPr>
            <p:cNvPr id="144" name="Google Shape;144;p5"/>
            <p:cNvSpPr/>
            <p:nvPr/>
          </p:nvSpPr>
          <p:spPr>
            <a:xfrm>
              <a:off x="5495135"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45" name="Google Shape;145;p5"/>
            <p:cNvSpPr/>
            <p:nvPr/>
          </p:nvSpPr>
          <p:spPr>
            <a:xfrm>
              <a:off x="5935267"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46" name="Google Shape;146;p5"/>
            <p:cNvSpPr/>
            <p:nvPr/>
          </p:nvSpPr>
          <p:spPr>
            <a:xfrm>
              <a:off x="6375400"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grpSp>
      <p:sp>
        <p:nvSpPr>
          <p:cNvPr id="147" name="Google Shape;147;p5"/>
          <p:cNvSpPr txBox="1"/>
          <p:nvPr/>
        </p:nvSpPr>
        <p:spPr>
          <a:xfrm>
            <a:off x="9466580" y="-705485"/>
            <a:ext cx="406400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48" name="Google Shape;148;p5"/>
          <p:cNvSpPr txBox="1"/>
          <p:nvPr/>
        </p:nvSpPr>
        <p:spPr>
          <a:xfrm>
            <a:off x="4398646" y="285964"/>
            <a:ext cx="2752090" cy="7067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0078B6"/>
                </a:solidFill>
                <a:latin typeface="Arial" panose="020B0604020202020204"/>
                <a:ea typeface="Arial" panose="020B0604020202020204"/>
                <a:cs typeface="Arial" panose="020B0604020202020204"/>
                <a:sym typeface="Arial" panose="020B0604020202020204"/>
              </a:rPr>
              <a:t>Date types</a:t>
            </a:r>
            <a:endParaRPr sz="4000" b="1">
              <a:solidFill>
                <a:srgbClr val="0078B6"/>
              </a:solidFill>
              <a:latin typeface="Arial" panose="020B0604020202020204"/>
              <a:ea typeface="Arial" panose="020B0604020202020204"/>
              <a:cs typeface="Arial" panose="020B0604020202020204"/>
              <a:sym typeface="Arial" panose="020B0604020202020204"/>
            </a:endParaRPr>
          </a:p>
        </p:txBody>
      </p:sp>
      <p:pic>
        <p:nvPicPr>
          <p:cNvPr id="149" name="Google Shape;149;p5"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sp>
        <p:nvSpPr>
          <p:cNvPr id="7" name="Rectangles 6"/>
          <p:cNvSpPr/>
          <p:nvPr/>
        </p:nvSpPr>
        <p:spPr>
          <a:xfrm>
            <a:off x="640715" y="1381760"/>
            <a:ext cx="2511425" cy="4689475"/>
          </a:xfrm>
          <a:prstGeom prst="rect">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9" name="Straight Connector 8"/>
          <p:cNvCxnSpPr/>
          <p:nvPr/>
        </p:nvCxnSpPr>
        <p:spPr>
          <a:xfrm flipV="1">
            <a:off x="623570" y="1833880"/>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16" name="Straight Connector 15"/>
          <p:cNvCxnSpPr/>
          <p:nvPr/>
        </p:nvCxnSpPr>
        <p:spPr>
          <a:xfrm flipV="1">
            <a:off x="640715" y="4093210"/>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17" name="Straight Connector 16"/>
          <p:cNvCxnSpPr/>
          <p:nvPr/>
        </p:nvCxnSpPr>
        <p:spPr>
          <a:xfrm flipV="1">
            <a:off x="640715" y="4804410"/>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sp>
        <p:nvSpPr>
          <p:cNvPr id="18" name="Rectangles 17"/>
          <p:cNvSpPr/>
          <p:nvPr/>
        </p:nvSpPr>
        <p:spPr>
          <a:xfrm>
            <a:off x="3642360" y="1381125"/>
            <a:ext cx="4732020" cy="4690745"/>
          </a:xfrm>
          <a:prstGeom prst="rect">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9" name="Rectangles 18"/>
          <p:cNvSpPr/>
          <p:nvPr/>
        </p:nvSpPr>
        <p:spPr>
          <a:xfrm>
            <a:off x="8834120" y="1381125"/>
            <a:ext cx="2511425" cy="4690110"/>
          </a:xfrm>
          <a:prstGeom prst="rect">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20" name="Straight Connector 19"/>
          <p:cNvCxnSpPr/>
          <p:nvPr/>
        </p:nvCxnSpPr>
        <p:spPr>
          <a:xfrm flipV="1">
            <a:off x="3642360" y="1833880"/>
            <a:ext cx="4722495" cy="13970"/>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21" name="Straight Connector 20"/>
          <p:cNvCxnSpPr/>
          <p:nvPr/>
        </p:nvCxnSpPr>
        <p:spPr>
          <a:xfrm flipV="1">
            <a:off x="8825230" y="1826895"/>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22" name="Straight Connector 21"/>
          <p:cNvCxnSpPr/>
          <p:nvPr/>
        </p:nvCxnSpPr>
        <p:spPr>
          <a:xfrm flipV="1">
            <a:off x="640715" y="2376805"/>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24" name="Straight Connector 23"/>
          <p:cNvCxnSpPr/>
          <p:nvPr/>
        </p:nvCxnSpPr>
        <p:spPr>
          <a:xfrm flipV="1">
            <a:off x="3640455" y="2355850"/>
            <a:ext cx="4722495" cy="13970"/>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25" name="Straight Connector 24"/>
          <p:cNvCxnSpPr/>
          <p:nvPr/>
        </p:nvCxnSpPr>
        <p:spPr>
          <a:xfrm flipV="1">
            <a:off x="8834120" y="2369820"/>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26" name="Straight Connector 25"/>
          <p:cNvCxnSpPr/>
          <p:nvPr/>
        </p:nvCxnSpPr>
        <p:spPr>
          <a:xfrm flipV="1">
            <a:off x="3658870" y="2844165"/>
            <a:ext cx="4722495" cy="13970"/>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27" name="Straight Connector 26"/>
          <p:cNvCxnSpPr/>
          <p:nvPr/>
        </p:nvCxnSpPr>
        <p:spPr>
          <a:xfrm flipV="1">
            <a:off x="8817610" y="2865120"/>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28" name="Straight Connector 27"/>
          <p:cNvCxnSpPr/>
          <p:nvPr/>
        </p:nvCxnSpPr>
        <p:spPr>
          <a:xfrm flipV="1">
            <a:off x="645160" y="2872105"/>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29" name="Straight Connector 28"/>
          <p:cNvCxnSpPr/>
          <p:nvPr/>
        </p:nvCxnSpPr>
        <p:spPr>
          <a:xfrm flipV="1">
            <a:off x="3640455" y="3503930"/>
            <a:ext cx="4722495" cy="13970"/>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30" name="Straight Connector 29"/>
          <p:cNvCxnSpPr/>
          <p:nvPr/>
        </p:nvCxnSpPr>
        <p:spPr>
          <a:xfrm flipV="1">
            <a:off x="8834120" y="3496945"/>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31" name="Straight Connector 30"/>
          <p:cNvCxnSpPr/>
          <p:nvPr/>
        </p:nvCxnSpPr>
        <p:spPr>
          <a:xfrm flipV="1">
            <a:off x="640715" y="3517900"/>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32" name="Straight Connector 31"/>
          <p:cNvCxnSpPr/>
          <p:nvPr/>
        </p:nvCxnSpPr>
        <p:spPr>
          <a:xfrm flipV="1">
            <a:off x="8802370" y="4098925"/>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33" name="Straight Connector 32"/>
          <p:cNvCxnSpPr/>
          <p:nvPr/>
        </p:nvCxnSpPr>
        <p:spPr>
          <a:xfrm flipV="1">
            <a:off x="8834120" y="4813935"/>
            <a:ext cx="2527935" cy="6985"/>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34" name="Straight Connector 33"/>
          <p:cNvCxnSpPr/>
          <p:nvPr/>
        </p:nvCxnSpPr>
        <p:spPr>
          <a:xfrm flipV="1">
            <a:off x="3632200" y="4101465"/>
            <a:ext cx="4722495" cy="13970"/>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cxnSp>
        <p:nvCxnSpPr>
          <p:cNvPr id="35" name="Straight Connector 34"/>
          <p:cNvCxnSpPr/>
          <p:nvPr/>
        </p:nvCxnSpPr>
        <p:spPr>
          <a:xfrm flipV="1">
            <a:off x="3640455" y="4799965"/>
            <a:ext cx="4722495" cy="13970"/>
          </a:xfrm>
          <a:prstGeom prst="line">
            <a:avLst/>
          </a:prstGeom>
          <a:ln>
            <a:solidFill>
              <a:schemeClr val="bg1"/>
            </a:solidFill>
          </a:ln>
        </p:spPr>
        <p:style>
          <a:lnRef idx="2">
            <a:schemeClr val="accent1"/>
          </a:lnRef>
          <a:fillRef idx="0">
            <a:srgbClr val="FFFFFF"/>
          </a:fillRef>
          <a:effectRef idx="0">
            <a:srgbClr val="FFFFFF"/>
          </a:effectRef>
          <a:fontRef idx="minor">
            <a:schemeClr val="tx1"/>
          </a:fontRef>
        </p:style>
      </p:cxnSp>
      <p:sp>
        <p:nvSpPr>
          <p:cNvPr id="36" name="Text Box 35"/>
          <p:cNvSpPr txBox="1"/>
          <p:nvPr/>
        </p:nvSpPr>
        <p:spPr>
          <a:xfrm>
            <a:off x="630555" y="1398270"/>
            <a:ext cx="2523490" cy="453390"/>
          </a:xfrm>
          <a:prstGeom prst="rect">
            <a:avLst/>
          </a:prstGeom>
          <a:noFill/>
        </p:spPr>
        <p:txBody>
          <a:bodyPr wrap="square" rtlCol="0">
            <a:noAutofit/>
          </a:bodyPr>
          <a:p>
            <a:pPr algn="ctr"/>
            <a:r>
              <a:rPr lang="en-US" sz="1800" b="1">
                <a:solidFill>
                  <a:schemeClr val="bg1"/>
                </a:solidFill>
              </a:rPr>
              <a:t>Data Type</a:t>
            </a:r>
            <a:endParaRPr lang="en-US" sz="1800" b="1">
              <a:solidFill>
                <a:schemeClr val="bg1"/>
              </a:solidFill>
            </a:endParaRPr>
          </a:p>
        </p:txBody>
      </p:sp>
      <p:sp>
        <p:nvSpPr>
          <p:cNvPr id="39" name="Text Box 38"/>
          <p:cNvSpPr txBox="1"/>
          <p:nvPr/>
        </p:nvSpPr>
        <p:spPr>
          <a:xfrm>
            <a:off x="8834120" y="1353185"/>
            <a:ext cx="2523490" cy="453390"/>
          </a:xfrm>
          <a:prstGeom prst="rect">
            <a:avLst/>
          </a:prstGeom>
          <a:noFill/>
        </p:spPr>
        <p:txBody>
          <a:bodyPr wrap="square" rtlCol="0">
            <a:noAutofit/>
          </a:bodyPr>
          <a:p>
            <a:pPr algn="ctr"/>
            <a:r>
              <a:rPr lang="en-US" sz="1800" b="1">
                <a:solidFill>
                  <a:schemeClr val="bg1"/>
                </a:solidFill>
              </a:rPr>
              <a:t>Example</a:t>
            </a:r>
            <a:endParaRPr lang="en-US" sz="1800" b="1">
              <a:solidFill>
                <a:schemeClr val="bg1"/>
              </a:solidFill>
            </a:endParaRPr>
          </a:p>
        </p:txBody>
      </p:sp>
      <p:sp>
        <p:nvSpPr>
          <p:cNvPr id="40" name="Text Box 39"/>
          <p:cNvSpPr txBox="1"/>
          <p:nvPr/>
        </p:nvSpPr>
        <p:spPr>
          <a:xfrm>
            <a:off x="3632200" y="1388745"/>
            <a:ext cx="4749165" cy="453390"/>
          </a:xfrm>
          <a:prstGeom prst="rect">
            <a:avLst/>
          </a:prstGeom>
          <a:noFill/>
        </p:spPr>
        <p:txBody>
          <a:bodyPr wrap="square" rtlCol="0">
            <a:noAutofit/>
          </a:bodyPr>
          <a:p>
            <a:pPr algn="ctr"/>
            <a:r>
              <a:rPr lang="en-US" sz="1800" b="1">
                <a:solidFill>
                  <a:schemeClr val="bg1"/>
                </a:solidFill>
                <a:sym typeface="+mn-ea"/>
              </a:rPr>
              <a:t>Definition</a:t>
            </a:r>
            <a:endParaRPr lang="en-US" sz="1800" b="1">
              <a:solidFill>
                <a:schemeClr val="bg1"/>
              </a:solidFill>
            </a:endParaRPr>
          </a:p>
          <a:p>
            <a:pPr algn="ctr"/>
            <a:endParaRPr lang="en-US" sz="1800" b="1">
              <a:solidFill>
                <a:schemeClr val="bg1"/>
              </a:solidFill>
            </a:endParaRPr>
          </a:p>
        </p:txBody>
      </p:sp>
      <p:sp>
        <p:nvSpPr>
          <p:cNvPr id="41" name="Text Box 40"/>
          <p:cNvSpPr txBox="1"/>
          <p:nvPr/>
        </p:nvSpPr>
        <p:spPr>
          <a:xfrm>
            <a:off x="645160" y="1902460"/>
            <a:ext cx="2523490" cy="453390"/>
          </a:xfrm>
          <a:prstGeom prst="rect">
            <a:avLst/>
          </a:prstGeom>
          <a:noFill/>
        </p:spPr>
        <p:txBody>
          <a:bodyPr wrap="square" rtlCol="0">
            <a:noAutofit/>
          </a:bodyPr>
          <a:p>
            <a:pPr algn="ctr"/>
            <a:r>
              <a:rPr lang="en-US" sz="1800" b="1">
                <a:solidFill>
                  <a:schemeClr val="bg1"/>
                </a:solidFill>
              </a:rPr>
              <a:t>Int</a:t>
            </a:r>
            <a:endParaRPr lang="en-US" sz="1800" b="1">
              <a:solidFill>
                <a:schemeClr val="bg1"/>
              </a:solidFill>
            </a:endParaRPr>
          </a:p>
        </p:txBody>
      </p:sp>
      <p:sp>
        <p:nvSpPr>
          <p:cNvPr id="42" name="Text Box 41"/>
          <p:cNvSpPr txBox="1"/>
          <p:nvPr/>
        </p:nvSpPr>
        <p:spPr>
          <a:xfrm>
            <a:off x="623570" y="2446655"/>
            <a:ext cx="2523490" cy="432435"/>
          </a:xfrm>
          <a:prstGeom prst="rect">
            <a:avLst/>
          </a:prstGeom>
          <a:noFill/>
        </p:spPr>
        <p:txBody>
          <a:bodyPr wrap="square" rtlCol="0">
            <a:noAutofit/>
          </a:bodyPr>
          <a:p>
            <a:pPr algn="ctr"/>
            <a:r>
              <a:rPr lang="en-US" sz="1800" b="1">
                <a:solidFill>
                  <a:schemeClr val="bg1"/>
                </a:solidFill>
              </a:rPr>
              <a:t>Double</a:t>
            </a:r>
            <a:endParaRPr lang="en-US" sz="1800" b="1">
              <a:solidFill>
                <a:schemeClr val="bg1"/>
              </a:solidFill>
            </a:endParaRPr>
          </a:p>
        </p:txBody>
      </p:sp>
      <p:sp>
        <p:nvSpPr>
          <p:cNvPr id="43" name="Text Box 42"/>
          <p:cNvSpPr txBox="1"/>
          <p:nvPr/>
        </p:nvSpPr>
        <p:spPr>
          <a:xfrm>
            <a:off x="659130" y="3151505"/>
            <a:ext cx="2523490" cy="453390"/>
          </a:xfrm>
          <a:prstGeom prst="rect">
            <a:avLst/>
          </a:prstGeom>
          <a:noFill/>
        </p:spPr>
        <p:txBody>
          <a:bodyPr wrap="square" rtlCol="0">
            <a:noAutofit/>
          </a:bodyPr>
          <a:p>
            <a:pPr algn="ctr"/>
            <a:r>
              <a:rPr lang="en-US" sz="1800" b="1">
                <a:solidFill>
                  <a:schemeClr val="bg1"/>
                </a:solidFill>
              </a:rPr>
              <a:t>String</a:t>
            </a:r>
            <a:endParaRPr lang="en-US" sz="1800" b="1">
              <a:solidFill>
                <a:schemeClr val="bg1"/>
              </a:solidFill>
            </a:endParaRPr>
          </a:p>
        </p:txBody>
      </p:sp>
      <p:sp>
        <p:nvSpPr>
          <p:cNvPr id="44" name="Text Box 43"/>
          <p:cNvSpPr txBox="1"/>
          <p:nvPr/>
        </p:nvSpPr>
        <p:spPr>
          <a:xfrm>
            <a:off x="659130" y="3604895"/>
            <a:ext cx="2523490" cy="453390"/>
          </a:xfrm>
          <a:prstGeom prst="rect">
            <a:avLst/>
          </a:prstGeom>
          <a:noFill/>
        </p:spPr>
        <p:txBody>
          <a:bodyPr wrap="square" rtlCol="0">
            <a:noAutofit/>
          </a:bodyPr>
          <a:p>
            <a:pPr algn="ctr"/>
            <a:r>
              <a:rPr lang="en-US" sz="1800" b="1">
                <a:solidFill>
                  <a:schemeClr val="bg1"/>
                </a:solidFill>
              </a:rPr>
              <a:t>Booleans</a:t>
            </a:r>
            <a:endParaRPr lang="en-US" sz="1800" b="1">
              <a:solidFill>
                <a:schemeClr val="bg1"/>
              </a:solidFill>
            </a:endParaRPr>
          </a:p>
        </p:txBody>
      </p:sp>
      <p:sp>
        <p:nvSpPr>
          <p:cNvPr id="45" name="Text Box 44"/>
          <p:cNvSpPr txBox="1"/>
          <p:nvPr/>
        </p:nvSpPr>
        <p:spPr>
          <a:xfrm>
            <a:off x="659130" y="4232910"/>
            <a:ext cx="2523490" cy="453390"/>
          </a:xfrm>
          <a:prstGeom prst="rect">
            <a:avLst/>
          </a:prstGeom>
          <a:noFill/>
        </p:spPr>
        <p:txBody>
          <a:bodyPr wrap="square" rtlCol="0">
            <a:noAutofit/>
          </a:bodyPr>
          <a:p>
            <a:pPr algn="ctr"/>
            <a:r>
              <a:rPr lang="en-US" sz="1800" b="1">
                <a:solidFill>
                  <a:schemeClr val="bg1"/>
                </a:solidFill>
              </a:rPr>
              <a:t>List</a:t>
            </a:r>
            <a:endParaRPr lang="en-US" sz="1800" b="1">
              <a:solidFill>
                <a:schemeClr val="bg1"/>
              </a:solidFill>
            </a:endParaRPr>
          </a:p>
        </p:txBody>
      </p:sp>
      <p:sp>
        <p:nvSpPr>
          <p:cNvPr id="46" name="Text Box 45"/>
          <p:cNvSpPr txBox="1"/>
          <p:nvPr/>
        </p:nvSpPr>
        <p:spPr>
          <a:xfrm>
            <a:off x="659130" y="5191125"/>
            <a:ext cx="2523490" cy="453390"/>
          </a:xfrm>
          <a:prstGeom prst="rect">
            <a:avLst/>
          </a:prstGeom>
          <a:noFill/>
        </p:spPr>
        <p:txBody>
          <a:bodyPr wrap="square" rtlCol="0">
            <a:noAutofit/>
          </a:bodyPr>
          <a:p>
            <a:pPr algn="ctr"/>
            <a:r>
              <a:rPr lang="en-US" sz="1800" b="1">
                <a:solidFill>
                  <a:schemeClr val="bg1"/>
                </a:solidFill>
              </a:rPr>
              <a:t>Maps</a:t>
            </a:r>
            <a:endParaRPr lang="en-US" sz="1800" b="1">
              <a:solidFill>
                <a:schemeClr val="bg1"/>
              </a:solidFill>
            </a:endParaRPr>
          </a:p>
        </p:txBody>
      </p:sp>
      <p:sp>
        <p:nvSpPr>
          <p:cNvPr id="47" name="Text Box 46"/>
          <p:cNvSpPr txBox="1"/>
          <p:nvPr/>
        </p:nvSpPr>
        <p:spPr>
          <a:xfrm>
            <a:off x="3658870" y="1923415"/>
            <a:ext cx="4749165" cy="453390"/>
          </a:xfrm>
          <a:prstGeom prst="rect">
            <a:avLst/>
          </a:prstGeom>
          <a:noFill/>
        </p:spPr>
        <p:txBody>
          <a:bodyPr wrap="square" rtlCol="0">
            <a:noAutofit/>
          </a:bodyPr>
          <a:p>
            <a:pPr algn="ctr"/>
            <a:r>
              <a:rPr lang="en-US" sz="1800" b="1">
                <a:solidFill>
                  <a:schemeClr val="bg1"/>
                </a:solidFill>
                <a:sym typeface="+mn-ea"/>
              </a:rPr>
              <a:t>Numbers</a:t>
            </a:r>
            <a:endParaRPr lang="en-US" sz="1800" b="1">
              <a:solidFill>
                <a:schemeClr val="bg1"/>
              </a:solidFill>
              <a:sym typeface="+mn-ea"/>
            </a:endParaRPr>
          </a:p>
          <a:p>
            <a:pPr algn="ctr"/>
            <a:endParaRPr lang="en-US" sz="1800" b="1">
              <a:solidFill>
                <a:schemeClr val="bg1"/>
              </a:solidFill>
            </a:endParaRPr>
          </a:p>
        </p:txBody>
      </p:sp>
      <p:sp>
        <p:nvSpPr>
          <p:cNvPr id="48" name="Text Box 47"/>
          <p:cNvSpPr txBox="1"/>
          <p:nvPr/>
        </p:nvSpPr>
        <p:spPr>
          <a:xfrm>
            <a:off x="3639185" y="2383790"/>
            <a:ext cx="4749165" cy="453390"/>
          </a:xfrm>
          <a:prstGeom prst="rect">
            <a:avLst/>
          </a:prstGeom>
          <a:noFill/>
        </p:spPr>
        <p:txBody>
          <a:bodyPr wrap="square" rtlCol="0">
            <a:noAutofit/>
          </a:bodyPr>
          <a:p>
            <a:pPr algn="ctr"/>
            <a:r>
              <a:rPr lang="en-US" sz="1800" b="1">
                <a:solidFill>
                  <a:schemeClr val="bg1"/>
                </a:solidFill>
                <a:sym typeface="+mn-ea"/>
              </a:rPr>
              <a:t>Number with decimal value</a:t>
            </a:r>
            <a:endParaRPr lang="en-US" sz="1800" b="1">
              <a:solidFill>
                <a:schemeClr val="bg1"/>
              </a:solidFill>
              <a:sym typeface="+mn-ea"/>
            </a:endParaRPr>
          </a:p>
          <a:p>
            <a:pPr algn="ctr"/>
            <a:endParaRPr lang="en-US" sz="1800" b="1">
              <a:solidFill>
                <a:schemeClr val="bg1"/>
              </a:solidFill>
            </a:endParaRPr>
          </a:p>
        </p:txBody>
      </p:sp>
      <p:sp>
        <p:nvSpPr>
          <p:cNvPr id="49" name="Text Box 48"/>
          <p:cNvSpPr txBox="1"/>
          <p:nvPr/>
        </p:nvSpPr>
        <p:spPr>
          <a:xfrm>
            <a:off x="3639185" y="3030855"/>
            <a:ext cx="4749165" cy="453390"/>
          </a:xfrm>
          <a:prstGeom prst="rect">
            <a:avLst/>
          </a:prstGeom>
          <a:noFill/>
        </p:spPr>
        <p:txBody>
          <a:bodyPr wrap="square" rtlCol="0">
            <a:noAutofit/>
          </a:bodyPr>
          <a:p>
            <a:pPr algn="ctr"/>
            <a:r>
              <a:rPr lang="en-US" sz="1800" b="1">
                <a:solidFill>
                  <a:schemeClr val="bg1"/>
                </a:solidFill>
                <a:sym typeface="+mn-ea"/>
              </a:rPr>
              <a:t>A sequence of characters</a:t>
            </a:r>
            <a:endParaRPr lang="en-US" sz="1800" b="1">
              <a:solidFill>
                <a:schemeClr val="bg1"/>
              </a:solidFill>
              <a:sym typeface="+mn-ea"/>
            </a:endParaRPr>
          </a:p>
        </p:txBody>
      </p:sp>
      <p:sp>
        <p:nvSpPr>
          <p:cNvPr id="50" name="Text Box 49"/>
          <p:cNvSpPr txBox="1"/>
          <p:nvPr/>
        </p:nvSpPr>
        <p:spPr>
          <a:xfrm>
            <a:off x="3656965" y="3524885"/>
            <a:ext cx="4749165" cy="568325"/>
          </a:xfrm>
          <a:prstGeom prst="rect">
            <a:avLst/>
          </a:prstGeom>
          <a:noFill/>
        </p:spPr>
        <p:txBody>
          <a:bodyPr wrap="square" rtlCol="0">
            <a:noAutofit/>
          </a:bodyPr>
          <a:p>
            <a:pPr algn="ctr"/>
            <a:r>
              <a:rPr lang="en-US" sz="1800" b="1">
                <a:solidFill>
                  <a:schemeClr val="bg1"/>
                </a:solidFill>
                <a:sym typeface="+mn-ea"/>
              </a:rPr>
              <a:t>Method of telling if an expression is true or false.</a:t>
            </a:r>
            <a:endParaRPr lang="en-US" sz="1800" b="1">
              <a:solidFill>
                <a:schemeClr val="bg1"/>
              </a:solidFill>
              <a:sym typeface="+mn-ea"/>
            </a:endParaRPr>
          </a:p>
        </p:txBody>
      </p:sp>
      <p:sp>
        <p:nvSpPr>
          <p:cNvPr id="51" name="Text Box 50"/>
          <p:cNvSpPr txBox="1"/>
          <p:nvPr/>
        </p:nvSpPr>
        <p:spPr>
          <a:xfrm>
            <a:off x="3658870" y="4232910"/>
            <a:ext cx="4749165" cy="453390"/>
          </a:xfrm>
          <a:prstGeom prst="rect">
            <a:avLst/>
          </a:prstGeom>
          <a:noFill/>
        </p:spPr>
        <p:txBody>
          <a:bodyPr wrap="square" rtlCol="0">
            <a:noAutofit/>
          </a:bodyPr>
          <a:p>
            <a:pPr algn="ctr"/>
            <a:r>
              <a:rPr lang="en-US" sz="1800" b="1">
                <a:solidFill>
                  <a:schemeClr val="bg1"/>
                </a:solidFill>
                <a:sym typeface="+mn-ea"/>
              </a:rPr>
              <a:t>An object to store more than one value</a:t>
            </a:r>
            <a:endParaRPr lang="en-US" sz="1800" b="1">
              <a:solidFill>
                <a:schemeClr val="bg1"/>
              </a:solidFill>
              <a:sym typeface="+mn-ea"/>
            </a:endParaRPr>
          </a:p>
        </p:txBody>
      </p:sp>
      <p:sp>
        <p:nvSpPr>
          <p:cNvPr id="52" name="Text Box 51"/>
          <p:cNvSpPr txBox="1"/>
          <p:nvPr/>
        </p:nvSpPr>
        <p:spPr>
          <a:xfrm>
            <a:off x="3658870" y="5191125"/>
            <a:ext cx="4749165" cy="453390"/>
          </a:xfrm>
          <a:prstGeom prst="rect">
            <a:avLst/>
          </a:prstGeom>
          <a:noFill/>
        </p:spPr>
        <p:txBody>
          <a:bodyPr wrap="square" rtlCol="0">
            <a:noAutofit/>
          </a:bodyPr>
          <a:p>
            <a:pPr algn="ctr"/>
            <a:r>
              <a:rPr lang="en-US" sz="1800" b="1">
                <a:solidFill>
                  <a:schemeClr val="bg1"/>
                </a:solidFill>
                <a:sym typeface="+mn-ea"/>
              </a:rPr>
              <a:t>An object to store more than one value</a:t>
            </a:r>
            <a:endParaRPr lang="en-US" sz="1800" b="1">
              <a:solidFill>
                <a:schemeClr val="bg1"/>
              </a:solidFill>
              <a:sym typeface="+mn-ea"/>
            </a:endParaRPr>
          </a:p>
        </p:txBody>
      </p:sp>
      <p:sp>
        <p:nvSpPr>
          <p:cNvPr id="53" name="Text Box 52"/>
          <p:cNvSpPr txBox="1"/>
          <p:nvPr/>
        </p:nvSpPr>
        <p:spPr>
          <a:xfrm>
            <a:off x="8823960" y="1923415"/>
            <a:ext cx="2523490" cy="453390"/>
          </a:xfrm>
          <a:prstGeom prst="rect">
            <a:avLst/>
          </a:prstGeom>
          <a:noFill/>
        </p:spPr>
        <p:txBody>
          <a:bodyPr wrap="square" rtlCol="0">
            <a:noAutofit/>
          </a:bodyPr>
          <a:p>
            <a:pPr algn="ctr"/>
            <a:r>
              <a:rPr lang="en-US" sz="1800" b="1">
                <a:solidFill>
                  <a:schemeClr val="bg1"/>
                </a:solidFill>
              </a:rPr>
              <a:t>Int x = 5;</a:t>
            </a:r>
            <a:endParaRPr lang="en-US" sz="1800" b="1">
              <a:solidFill>
                <a:schemeClr val="bg1"/>
              </a:solidFill>
            </a:endParaRPr>
          </a:p>
        </p:txBody>
      </p:sp>
      <p:sp>
        <p:nvSpPr>
          <p:cNvPr id="54" name="Text Box 53"/>
          <p:cNvSpPr txBox="1"/>
          <p:nvPr/>
        </p:nvSpPr>
        <p:spPr>
          <a:xfrm>
            <a:off x="8802370" y="2447290"/>
            <a:ext cx="2523490" cy="383540"/>
          </a:xfrm>
          <a:prstGeom prst="rect">
            <a:avLst/>
          </a:prstGeom>
          <a:noFill/>
        </p:spPr>
        <p:txBody>
          <a:bodyPr wrap="square" rtlCol="0">
            <a:noAutofit/>
          </a:bodyPr>
          <a:p>
            <a:pPr algn="ctr"/>
            <a:r>
              <a:rPr lang="en-US" sz="1800" b="1">
                <a:solidFill>
                  <a:schemeClr val="bg1"/>
                </a:solidFill>
              </a:rPr>
              <a:t>double = 0.5</a:t>
            </a:r>
            <a:r>
              <a:rPr lang="en-IN" altLang="en-US" sz="1800" b="1">
                <a:solidFill>
                  <a:schemeClr val="bg1"/>
                </a:solidFill>
              </a:rPr>
              <a:t>;</a:t>
            </a:r>
            <a:endParaRPr lang="en-IN" altLang="en-US" sz="1800" b="1">
              <a:solidFill>
                <a:schemeClr val="bg1"/>
              </a:solidFill>
            </a:endParaRPr>
          </a:p>
        </p:txBody>
      </p:sp>
      <p:sp>
        <p:nvSpPr>
          <p:cNvPr id="55" name="Text Box 54"/>
          <p:cNvSpPr txBox="1"/>
          <p:nvPr/>
        </p:nvSpPr>
        <p:spPr>
          <a:xfrm>
            <a:off x="8838565" y="2872105"/>
            <a:ext cx="2523490" cy="631825"/>
          </a:xfrm>
          <a:prstGeom prst="rect">
            <a:avLst/>
          </a:prstGeom>
          <a:noFill/>
        </p:spPr>
        <p:txBody>
          <a:bodyPr wrap="square" rtlCol="0">
            <a:noAutofit/>
          </a:bodyPr>
          <a:p>
            <a:pPr algn="ctr"/>
            <a:r>
              <a:rPr lang="en-US" sz="1800" b="1">
                <a:solidFill>
                  <a:schemeClr val="bg1"/>
                </a:solidFill>
              </a:rPr>
              <a:t>String x = “Hello World”;</a:t>
            </a:r>
            <a:endParaRPr lang="en-US" sz="1800" b="1">
              <a:solidFill>
                <a:schemeClr val="bg1"/>
              </a:solidFill>
            </a:endParaRPr>
          </a:p>
        </p:txBody>
      </p:sp>
      <p:sp>
        <p:nvSpPr>
          <p:cNvPr id="56" name="Text Box 55"/>
          <p:cNvSpPr txBox="1"/>
          <p:nvPr/>
        </p:nvSpPr>
        <p:spPr>
          <a:xfrm>
            <a:off x="8838565" y="3524885"/>
            <a:ext cx="2523490" cy="453390"/>
          </a:xfrm>
          <a:prstGeom prst="rect">
            <a:avLst/>
          </a:prstGeom>
          <a:noFill/>
        </p:spPr>
        <p:txBody>
          <a:bodyPr wrap="square" rtlCol="0">
            <a:noAutofit/>
          </a:bodyPr>
          <a:p>
            <a:pPr algn="ctr"/>
            <a:r>
              <a:rPr lang="en-US" sz="1800" b="1">
                <a:solidFill>
                  <a:schemeClr val="bg1"/>
                </a:solidFill>
              </a:rPr>
              <a:t>bool x = true; bool y = false;</a:t>
            </a:r>
            <a:endParaRPr lang="en-US" sz="1800" b="1">
              <a:solidFill>
                <a:schemeClr val="bg1"/>
              </a:solidFill>
            </a:endParaRPr>
          </a:p>
        </p:txBody>
      </p:sp>
      <p:sp>
        <p:nvSpPr>
          <p:cNvPr id="57" name="Text Box 56"/>
          <p:cNvSpPr txBox="1"/>
          <p:nvPr/>
        </p:nvSpPr>
        <p:spPr>
          <a:xfrm>
            <a:off x="8838565" y="4178300"/>
            <a:ext cx="2523490" cy="635635"/>
          </a:xfrm>
          <a:prstGeom prst="rect">
            <a:avLst/>
          </a:prstGeom>
          <a:noFill/>
        </p:spPr>
        <p:txBody>
          <a:bodyPr wrap="square" rtlCol="0">
            <a:noAutofit/>
          </a:bodyPr>
          <a:p>
            <a:pPr algn="ctr"/>
            <a:r>
              <a:rPr lang="en-US" sz="1800" b="1">
                <a:solidFill>
                  <a:schemeClr val="bg1"/>
                </a:solidFill>
              </a:rPr>
              <a:t>List pets = [</a:t>
            </a:r>
            <a:endParaRPr lang="en-US" sz="1800" b="1">
              <a:solidFill>
                <a:schemeClr val="bg1"/>
              </a:solidFill>
            </a:endParaRPr>
          </a:p>
          <a:p>
            <a:pPr algn="ctr"/>
            <a:r>
              <a:rPr lang="en-US" sz="1800" b="1">
                <a:solidFill>
                  <a:schemeClr val="bg1"/>
                </a:solidFill>
              </a:rPr>
              <a:t>“cat”,”Dog”,”Bird”];</a:t>
            </a:r>
            <a:endParaRPr lang="en-US" sz="1800" b="1">
              <a:solidFill>
                <a:schemeClr val="bg1"/>
              </a:solidFill>
            </a:endParaRPr>
          </a:p>
        </p:txBody>
      </p:sp>
      <p:sp>
        <p:nvSpPr>
          <p:cNvPr id="58" name="Text Box 57"/>
          <p:cNvSpPr txBox="1"/>
          <p:nvPr/>
        </p:nvSpPr>
        <p:spPr>
          <a:xfrm>
            <a:off x="8838565" y="4861560"/>
            <a:ext cx="2523490" cy="1108710"/>
          </a:xfrm>
          <a:prstGeom prst="rect">
            <a:avLst/>
          </a:prstGeom>
          <a:noFill/>
        </p:spPr>
        <p:txBody>
          <a:bodyPr wrap="square" rtlCol="0">
            <a:noAutofit/>
          </a:bodyPr>
          <a:p>
            <a:pPr algn="ctr"/>
            <a:r>
              <a:rPr lang="en-US" sz="1800" b="1">
                <a:solidFill>
                  <a:schemeClr val="bg1"/>
                </a:solidFill>
              </a:rPr>
              <a:t>Map fruits = {</a:t>
            </a:r>
            <a:endParaRPr lang="en-US" sz="1800" b="1">
              <a:solidFill>
                <a:schemeClr val="bg1"/>
              </a:solidFill>
            </a:endParaRPr>
          </a:p>
          <a:p>
            <a:pPr algn="ctr"/>
            <a:r>
              <a:rPr lang="en-US" sz="1800" b="1">
                <a:solidFill>
                  <a:schemeClr val="bg1"/>
                </a:solidFill>
              </a:rPr>
              <a:t>‘apple’ : 1,</a:t>
            </a:r>
            <a:endParaRPr lang="en-US" sz="1800" b="1">
              <a:solidFill>
                <a:schemeClr val="bg1"/>
              </a:solidFill>
            </a:endParaRPr>
          </a:p>
          <a:p>
            <a:pPr algn="ctr"/>
            <a:r>
              <a:rPr lang="en-US" sz="1800" b="1">
                <a:solidFill>
                  <a:schemeClr val="bg1"/>
                </a:solidFill>
              </a:rPr>
              <a:t>‘banana’ : 2,</a:t>
            </a:r>
            <a:endParaRPr lang="en-US" sz="1800" b="1">
              <a:solidFill>
                <a:schemeClr val="bg1"/>
              </a:solidFill>
            </a:endParaRPr>
          </a:p>
          <a:p>
            <a:pPr algn="ctr"/>
            <a:r>
              <a:rPr lang="en-US" sz="1800" b="1">
                <a:solidFill>
                  <a:schemeClr val="bg1"/>
                </a:solidFill>
              </a:rPr>
              <a:t>‘orange’ :3, }</a:t>
            </a:r>
            <a:endParaRPr lang="en-US" sz="18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
                                        </p:tgtEl>
                                        <p:attrNameLst>
                                          <p:attrName>style.visibility</p:attrName>
                                        </p:attrNameLst>
                                      </p:cBhvr>
                                      <p:to>
                                        <p:strVal val="visible"/>
                                      </p:to>
                                    </p:set>
                                    <p:animEffect transition="in" filter="fade">
                                      <p:cBhvr>
                                        <p:cTn id="12"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55" name="Shape 155"/>
        <p:cNvGrpSpPr/>
        <p:nvPr/>
      </p:nvGrpSpPr>
      <p:grpSpPr>
        <a:xfrm>
          <a:off x="0" y="0"/>
          <a:ext cx="0" cy="0"/>
          <a:chOff x="0" y="0"/>
          <a:chExt cx="0" cy="0"/>
        </a:xfrm>
      </p:grpSpPr>
      <p:sp>
        <p:nvSpPr>
          <p:cNvPr id="156" name="Google Shape;156;p6"/>
          <p:cNvSpPr/>
          <p:nvPr/>
        </p:nvSpPr>
        <p:spPr>
          <a:xfrm>
            <a:off x="0" y="64770"/>
            <a:ext cx="2543175" cy="2583815"/>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57" name="Google Shape;157;p6"/>
          <p:cNvSpPr/>
          <p:nvPr/>
        </p:nvSpPr>
        <p:spPr>
          <a:xfrm>
            <a:off x="9566910" y="4328795"/>
            <a:ext cx="2625090" cy="2456180"/>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grpSp>
        <p:nvGrpSpPr>
          <p:cNvPr id="158" name="Google Shape;158;p6"/>
          <p:cNvGrpSpPr/>
          <p:nvPr/>
        </p:nvGrpSpPr>
        <p:grpSpPr>
          <a:xfrm>
            <a:off x="5495135" y="1042834"/>
            <a:ext cx="1201730" cy="313041"/>
            <a:chOff x="5495135" y="872654"/>
            <a:chExt cx="1201730" cy="313041"/>
          </a:xfrm>
        </p:grpSpPr>
        <p:sp>
          <p:nvSpPr>
            <p:cNvPr id="159" name="Google Shape;159;p6"/>
            <p:cNvSpPr/>
            <p:nvPr/>
          </p:nvSpPr>
          <p:spPr>
            <a:xfrm>
              <a:off x="5495135"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60" name="Google Shape;160;p6"/>
            <p:cNvSpPr/>
            <p:nvPr/>
          </p:nvSpPr>
          <p:spPr>
            <a:xfrm>
              <a:off x="5935267"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61" name="Google Shape;161;p6"/>
            <p:cNvSpPr/>
            <p:nvPr/>
          </p:nvSpPr>
          <p:spPr>
            <a:xfrm>
              <a:off x="6375400"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grpSp>
      <p:sp>
        <p:nvSpPr>
          <p:cNvPr id="162" name="Google Shape;162;p6"/>
          <p:cNvSpPr txBox="1"/>
          <p:nvPr/>
        </p:nvSpPr>
        <p:spPr>
          <a:xfrm>
            <a:off x="9466580" y="-705485"/>
            <a:ext cx="406400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63" name="Google Shape;163;p6"/>
          <p:cNvSpPr/>
          <p:nvPr/>
        </p:nvSpPr>
        <p:spPr>
          <a:xfrm>
            <a:off x="1626235" y="1355725"/>
            <a:ext cx="8456930" cy="4733925"/>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6"/>
          <p:cNvSpPr txBox="1"/>
          <p:nvPr/>
        </p:nvSpPr>
        <p:spPr>
          <a:xfrm>
            <a:off x="3926523" y="285964"/>
            <a:ext cx="4585335" cy="7067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0078B6"/>
                </a:solidFill>
                <a:latin typeface="Arial" panose="020B0604020202020204"/>
                <a:ea typeface="Arial" panose="020B0604020202020204"/>
                <a:cs typeface="Arial" panose="020B0604020202020204"/>
                <a:sym typeface="Arial" panose="020B0604020202020204"/>
              </a:rPr>
              <a:t>Control Statement</a:t>
            </a:r>
            <a:endParaRPr sz="4000" b="1">
              <a:solidFill>
                <a:srgbClr val="0078B6"/>
              </a:solidFill>
              <a:latin typeface="Arial" panose="020B0604020202020204"/>
              <a:ea typeface="Arial" panose="020B0604020202020204"/>
              <a:cs typeface="Arial" panose="020B0604020202020204"/>
              <a:sym typeface="Arial" panose="020B0604020202020204"/>
            </a:endParaRPr>
          </a:p>
        </p:txBody>
      </p:sp>
      <p:pic>
        <p:nvPicPr>
          <p:cNvPr id="165" name="Google Shape;165;p6"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pic>
        <p:nvPicPr>
          <p:cNvPr id="4" name="Picture 3" descr="controlstatement"/>
          <p:cNvPicPr>
            <a:picLocks noChangeAspect="1"/>
          </p:cNvPicPr>
          <p:nvPr/>
        </p:nvPicPr>
        <p:blipFill>
          <a:blip r:embed="rId2"/>
          <a:stretch>
            <a:fillRect/>
          </a:stretch>
        </p:blipFill>
        <p:spPr>
          <a:xfrm>
            <a:off x="1626235" y="1529080"/>
            <a:ext cx="8796020" cy="4832350"/>
          </a:xfrm>
          <a:prstGeom prst="round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fade">
                                      <p:cBhvr>
                                        <p:cTn id="12"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69" name="Shape 169"/>
        <p:cNvGrpSpPr/>
        <p:nvPr/>
      </p:nvGrpSpPr>
      <p:grpSpPr>
        <a:xfrm>
          <a:off x="0" y="0"/>
          <a:ext cx="0" cy="0"/>
          <a:chOff x="0" y="0"/>
          <a:chExt cx="0" cy="0"/>
        </a:xfrm>
      </p:grpSpPr>
      <p:sp>
        <p:nvSpPr>
          <p:cNvPr id="170" name="Google Shape;170;p7"/>
          <p:cNvSpPr txBox="1"/>
          <p:nvPr/>
        </p:nvSpPr>
        <p:spPr>
          <a:xfrm>
            <a:off x="1586865" y="377190"/>
            <a:ext cx="8704580" cy="70548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rgbClr val="0078B6"/>
                </a:solidFill>
                <a:latin typeface="Arial" panose="020B0604020202020204"/>
                <a:ea typeface="Arial" panose="020B0604020202020204"/>
                <a:cs typeface="Arial" panose="020B0604020202020204"/>
                <a:sym typeface="Arial" panose="020B0604020202020204"/>
              </a:rPr>
              <a:t>Selection Statement (Conditional)</a:t>
            </a:r>
            <a:endParaRPr sz="4000" b="1">
              <a:solidFill>
                <a:srgbClr val="0078B6"/>
              </a:solidFill>
              <a:latin typeface="Arial" panose="020B0604020202020204"/>
              <a:ea typeface="Arial" panose="020B0604020202020204"/>
              <a:cs typeface="Arial" panose="020B0604020202020204"/>
              <a:sym typeface="Arial" panose="020B0604020202020204"/>
            </a:endParaRPr>
          </a:p>
        </p:txBody>
      </p:sp>
      <p:grpSp>
        <p:nvGrpSpPr>
          <p:cNvPr id="171" name="Google Shape;171;p7"/>
          <p:cNvGrpSpPr/>
          <p:nvPr/>
        </p:nvGrpSpPr>
        <p:grpSpPr>
          <a:xfrm>
            <a:off x="5069685" y="1154594"/>
            <a:ext cx="1201730" cy="313041"/>
            <a:chOff x="5495135" y="872654"/>
            <a:chExt cx="1201730" cy="313041"/>
          </a:xfrm>
        </p:grpSpPr>
        <p:sp>
          <p:nvSpPr>
            <p:cNvPr id="172" name="Google Shape;172;p7"/>
            <p:cNvSpPr/>
            <p:nvPr/>
          </p:nvSpPr>
          <p:spPr>
            <a:xfrm>
              <a:off x="5495135"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73" name="Google Shape;173;p7"/>
            <p:cNvSpPr/>
            <p:nvPr/>
          </p:nvSpPr>
          <p:spPr>
            <a:xfrm>
              <a:off x="5935267"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74" name="Google Shape;174;p7"/>
            <p:cNvSpPr/>
            <p:nvPr/>
          </p:nvSpPr>
          <p:spPr>
            <a:xfrm>
              <a:off x="6375400" y="872654"/>
              <a:ext cx="321465" cy="313041"/>
            </a:xfrm>
            <a:custGeom>
              <a:avLst/>
              <a:gdLst/>
              <a:ahLst/>
              <a:cxnLst/>
              <a:rect l="l" t="t" r="r" b="b"/>
              <a:pathLst>
                <a:path w="8372791" h="8153390" extrusionOk="0">
                  <a:moveTo>
                    <a:pt x="4017359" y="7963975"/>
                  </a:moveTo>
                  <a:lnTo>
                    <a:pt x="3497515" y="8074782"/>
                  </a:lnTo>
                  <a:lnTo>
                    <a:pt x="3497343" y="8075633"/>
                  </a:lnTo>
                  <a:lnTo>
                    <a:pt x="5234572" y="8075633"/>
                  </a:lnTo>
                  <a:lnTo>
                    <a:pt x="5229175" y="8049251"/>
                  </a:lnTo>
                  <a:lnTo>
                    <a:pt x="5229647" y="8046945"/>
                  </a:lnTo>
                  <a:close/>
                  <a:moveTo>
                    <a:pt x="3499582" y="7928538"/>
                  </a:moveTo>
                  <a:lnTo>
                    <a:pt x="3477821" y="7968752"/>
                  </a:lnTo>
                  <a:lnTo>
                    <a:pt x="3479899" y="7970640"/>
                  </a:lnTo>
                  <a:cubicBezTo>
                    <a:pt x="3486521" y="7978664"/>
                    <a:pt x="3492010" y="7987657"/>
                    <a:pt x="3496120" y="7997375"/>
                  </a:cubicBezTo>
                  <a:lnTo>
                    <a:pt x="3502525" y="8029099"/>
                  </a:lnTo>
                  <a:lnTo>
                    <a:pt x="3865329" y="7953570"/>
                  </a:lnTo>
                  <a:close/>
                  <a:moveTo>
                    <a:pt x="3234719" y="7910410"/>
                  </a:moveTo>
                  <a:lnTo>
                    <a:pt x="3308220" y="7978111"/>
                  </a:lnTo>
                  <a:lnTo>
                    <a:pt x="3312753" y="7970640"/>
                  </a:lnTo>
                  <a:cubicBezTo>
                    <a:pt x="3332618" y="7946570"/>
                    <a:pt x="3362680" y="7931227"/>
                    <a:pt x="3396326" y="7931227"/>
                  </a:cubicBezTo>
                  <a:cubicBezTo>
                    <a:pt x="3407541" y="7931227"/>
                    <a:pt x="3418359" y="7932932"/>
                    <a:pt x="3428533" y="7936096"/>
                  </a:cubicBezTo>
                  <a:lnTo>
                    <a:pt x="3451308" y="7947045"/>
                  </a:lnTo>
                  <a:lnTo>
                    <a:pt x="3462757" y="7926017"/>
                  </a:lnTo>
                  <a:close/>
                  <a:moveTo>
                    <a:pt x="3129015" y="7840938"/>
                  </a:moveTo>
                  <a:lnTo>
                    <a:pt x="3043388" y="7865742"/>
                  </a:lnTo>
                  <a:lnTo>
                    <a:pt x="3046419" y="7881240"/>
                  </a:lnTo>
                  <a:cubicBezTo>
                    <a:pt x="3046419" y="7893510"/>
                    <a:pt x="3044010" y="7905199"/>
                    <a:pt x="3039654" y="7915831"/>
                  </a:cubicBezTo>
                  <a:lnTo>
                    <a:pt x="3034578" y="7923603"/>
                  </a:lnTo>
                  <a:lnTo>
                    <a:pt x="3293342" y="8013175"/>
                  </a:lnTo>
                  <a:lnTo>
                    <a:pt x="3296532" y="7997375"/>
                  </a:lnTo>
                  <a:lnTo>
                    <a:pt x="3298245" y="7994551"/>
                  </a:lnTo>
                  <a:lnTo>
                    <a:pt x="3203171" y="7908251"/>
                  </a:lnTo>
                  <a:lnTo>
                    <a:pt x="3051972" y="7897903"/>
                  </a:lnTo>
                  <a:lnTo>
                    <a:pt x="3051972" y="7878463"/>
                  </a:lnTo>
                  <a:lnTo>
                    <a:pt x="3179623" y="7886876"/>
                  </a:lnTo>
                  <a:close/>
                  <a:moveTo>
                    <a:pt x="4971773" y="7760537"/>
                  </a:moveTo>
                  <a:lnTo>
                    <a:pt x="4095788" y="7947257"/>
                  </a:lnTo>
                  <a:lnTo>
                    <a:pt x="5234685" y="8022318"/>
                  </a:lnTo>
                  <a:lnTo>
                    <a:pt x="5237468" y="8008716"/>
                  </a:lnTo>
                  <a:lnTo>
                    <a:pt x="5241591" y="8002681"/>
                  </a:lnTo>
                  <a:close/>
                  <a:moveTo>
                    <a:pt x="2987680" y="7712647"/>
                  </a:moveTo>
                  <a:lnTo>
                    <a:pt x="2985661" y="7797653"/>
                  </a:lnTo>
                  <a:lnTo>
                    <a:pt x="2993840" y="7799358"/>
                  </a:lnTo>
                  <a:cubicBezTo>
                    <a:pt x="3004140" y="7803855"/>
                    <a:pt x="3013415" y="7810362"/>
                    <a:pt x="3021204" y="7818403"/>
                  </a:cubicBezTo>
                  <a:lnTo>
                    <a:pt x="3027888" y="7828635"/>
                  </a:lnTo>
                  <a:lnTo>
                    <a:pt x="3094630" y="7809727"/>
                  </a:lnTo>
                  <a:close/>
                  <a:moveTo>
                    <a:pt x="3580239" y="7710233"/>
                  </a:moveTo>
                  <a:lnTo>
                    <a:pt x="3152051" y="7834266"/>
                  </a:lnTo>
                  <a:lnTo>
                    <a:pt x="3211446" y="7888974"/>
                  </a:lnTo>
                  <a:lnTo>
                    <a:pt x="3473521" y="7906246"/>
                  </a:lnTo>
                  <a:close/>
                  <a:moveTo>
                    <a:pt x="5655428" y="7614813"/>
                  </a:moveTo>
                  <a:lnTo>
                    <a:pt x="4999640" y="7754598"/>
                  </a:lnTo>
                  <a:lnTo>
                    <a:pt x="5248614" y="7975660"/>
                  </a:lnTo>
                  <a:lnTo>
                    <a:pt x="5248614" y="7992401"/>
                  </a:lnTo>
                  <a:lnTo>
                    <a:pt x="5260083" y="7975614"/>
                  </a:lnTo>
                  <a:cubicBezTo>
                    <a:pt x="5279180" y="7956768"/>
                    <a:pt x="5305562" y="7945112"/>
                    <a:pt x="5334703" y="7945112"/>
                  </a:cubicBezTo>
                  <a:cubicBezTo>
                    <a:pt x="5349274" y="7945112"/>
                    <a:pt x="5363154" y="7948026"/>
                    <a:pt x="5375779" y="7953296"/>
                  </a:cubicBezTo>
                  <a:lnTo>
                    <a:pt x="5382355" y="7957671"/>
                  </a:lnTo>
                  <a:close/>
                  <a:moveTo>
                    <a:pt x="5765698" y="7591309"/>
                  </a:moveTo>
                  <a:lnTo>
                    <a:pt x="5700833" y="7605135"/>
                  </a:lnTo>
                  <a:lnTo>
                    <a:pt x="5470859" y="7900625"/>
                  </a:lnTo>
                  <a:lnTo>
                    <a:pt x="5785873" y="7619438"/>
                  </a:lnTo>
                  <a:lnTo>
                    <a:pt x="5784132" y="7618280"/>
                  </a:lnTo>
                  <a:close/>
                  <a:moveTo>
                    <a:pt x="5756767" y="7533266"/>
                  </a:moveTo>
                  <a:lnTo>
                    <a:pt x="5732119" y="7564936"/>
                  </a:lnTo>
                  <a:lnTo>
                    <a:pt x="5756739" y="7559811"/>
                  </a:lnTo>
                  <a:lnTo>
                    <a:pt x="5754037" y="7546606"/>
                  </a:lnTo>
                  <a:close/>
                  <a:moveTo>
                    <a:pt x="4504359" y="7442546"/>
                  </a:moveTo>
                  <a:lnTo>
                    <a:pt x="3624680" y="7697360"/>
                  </a:lnTo>
                  <a:lnTo>
                    <a:pt x="3510332" y="7908672"/>
                  </a:lnTo>
                  <a:lnTo>
                    <a:pt x="3943774" y="7937239"/>
                  </a:lnTo>
                  <a:lnTo>
                    <a:pt x="4938027" y="7730252"/>
                  </a:lnTo>
                  <a:lnTo>
                    <a:pt x="4628988" y="7452910"/>
                  </a:lnTo>
                  <a:lnTo>
                    <a:pt x="4604526" y="7469136"/>
                  </a:lnTo>
                  <a:cubicBezTo>
                    <a:pt x="4594226" y="7473422"/>
                    <a:pt x="4582903" y="7475792"/>
                    <a:pt x="4571016" y="7475792"/>
                  </a:cubicBezTo>
                  <a:cubicBezTo>
                    <a:pt x="4547243" y="7475792"/>
                    <a:pt x="4525721" y="7466312"/>
                    <a:pt x="4510142" y="7450984"/>
                  </a:cubicBezTo>
                  <a:close/>
                  <a:moveTo>
                    <a:pt x="5323087" y="7139773"/>
                  </a:moveTo>
                  <a:lnTo>
                    <a:pt x="4656734" y="7392900"/>
                  </a:lnTo>
                  <a:lnTo>
                    <a:pt x="4650340" y="7424062"/>
                  </a:lnTo>
                  <a:lnTo>
                    <a:pt x="4641650" y="7436742"/>
                  </a:lnTo>
                  <a:lnTo>
                    <a:pt x="4965726" y="7724486"/>
                  </a:lnTo>
                  <a:lnTo>
                    <a:pt x="5687806" y="7574161"/>
                  </a:lnTo>
                  <a:lnTo>
                    <a:pt x="5760684" y="7482659"/>
                  </a:lnTo>
                  <a:close/>
                  <a:moveTo>
                    <a:pt x="3951061" y="7094218"/>
                  </a:moveTo>
                  <a:lnTo>
                    <a:pt x="3648837" y="7652719"/>
                  </a:lnTo>
                  <a:lnTo>
                    <a:pt x="4489729" y="7414493"/>
                  </a:lnTo>
                  <a:lnTo>
                    <a:pt x="4484927" y="7391092"/>
                  </a:lnTo>
                  <a:lnTo>
                    <a:pt x="4485516" y="7388221"/>
                  </a:lnTo>
                  <a:close/>
                  <a:moveTo>
                    <a:pt x="6342076" y="6752690"/>
                  </a:moveTo>
                  <a:lnTo>
                    <a:pt x="5354774" y="7127736"/>
                  </a:lnTo>
                  <a:lnTo>
                    <a:pt x="5777068" y="7462088"/>
                  </a:lnTo>
                  <a:close/>
                  <a:moveTo>
                    <a:pt x="6364620" y="6752247"/>
                  </a:moveTo>
                  <a:lnTo>
                    <a:pt x="5819492" y="7452672"/>
                  </a:lnTo>
                  <a:lnTo>
                    <a:pt x="5856788" y="7445244"/>
                  </a:lnTo>
                  <a:cubicBezTo>
                    <a:pt x="5870975" y="7445244"/>
                    <a:pt x="5884490" y="7448081"/>
                    <a:pt x="5896783" y="7453210"/>
                  </a:cubicBezTo>
                  <a:lnTo>
                    <a:pt x="5904345" y="7458239"/>
                  </a:lnTo>
                  <a:lnTo>
                    <a:pt x="6364875" y="6752632"/>
                  </a:lnTo>
                  <a:close/>
                  <a:moveTo>
                    <a:pt x="6353879" y="6736059"/>
                  </a:moveTo>
                  <a:lnTo>
                    <a:pt x="6353879" y="6737870"/>
                  </a:lnTo>
                  <a:lnTo>
                    <a:pt x="6354534" y="6737047"/>
                  </a:lnTo>
                  <a:close/>
                  <a:moveTo>
                    <a:pt x="7324324" y="6729243"/>
                  </a:moveTo>
                  <a:lnTo>
                    <a:pt x="5952742" y="7513394"/>
                  </a:lnTo>
                  <a:lnTo>
                    <a:pt x="5959539" y="7546606"/>
                  </a:lnTo>
                  <a:cubicBezTo>
                    <a:pt x="5959539" y="7602587"/>
                    <a:pt x="5913536" y="7647968"/>
                    <a:pt x="5856788" y="7647968"/>
                  </a:cubicBezTo>
                  <a:cubicBezTo>
                    <a:pt x="5842601" y="7647968"/>
                    <a:pt x="5829086" y="7645132"/>
                    <a:pt x="5816793" y="7640003"/>
                  </a:cubicBezTo>
                  <a:lnTo>
                    <a:pt x="5800375" y="7629084"/>
                  </a:lnTo>
                  <a:lnTo>
                    <a:pt x="5419778" y="7990918"/>
                  </a:lnTo>
                  <a:lnTo>
                    <a:pt x="5425990" y="8000009"/>
                  </a:lnTo>
                  <a:lnTo>
                    <a:pt x="7329734" y="6737267"/>
                  </a:lnTo>
                  <a:close/>
                  <a:moveTo>
                    <a:pt x="4765513" y="6702876"/>
                  </a:moveTo>
                  <a:lnTo>
                    <a:pt x="4620101" y="7323380"/>
                  </a:lnTo>
                  <a:lnTo>
                    <a:pt x="4631890" y="7331200"/>
                  </a:lnTo>
                  <a:lnTo>
                    <a:pt x="4649441" y="7356812"/>
                  </a:lnTo>
                  <a:lnTo>
                    <a:pt x="5291479" y="7115006"/>
                  </a:lnTo>
                  <a:close/>
                  <a:moveTo>
                    <a:pt x="1413515" y="6616861"/>
                  </a:moveTo>
                  <a:lnTo>
                    <a:pt x="1413515" y="7174282"/>
                  </a:lnTo>
                  <a:lnTo>
                    <a:pt x="1421501" y="7175833"/>
                  </a:lnTo>
                  <a:cubicBezTo>
                    <a:pt x="1460871" y="7191853"/>
                    <a:pt x="1488497" y="7229357"/>
                    <a:pt x="1488497" y="7273068"/>
                  </a:cubicBezTo>
                  <a:cubicBezTo>
                    <a:pt x="1488497" y="7287639"/>
                    <a:pt x="1485427" y="7301519"/>
                    <a:pt x="1479876" y="7314145"/>
                  </a:cubicBezTo>
                  <a:lnTo>
                    <a:pt x="1472446" y="7324747"/>
                  </a:lnTo>
                  <a:lnTo>
                    <a:pt x="2878238" y="7860807"/>
                  </a:lnTo>
                  <a:lnTo>
                    <a:pt x="2878406" y="7859947"/>
                  </a:lnTo>
                  <a:close/>
                  <a:moveTo>
                    <a:pt x="1245372" y="6474178"/>
                  </a:moveTo>
                  <a:lnTo>
                    <a:pt x="1243071" y="6475729"/>
                  </a:lnTo>
                  <a:lnTo>
                    <a:pt x="1369877" y="7169274"/>
                  </a:lnTo>
                  <a:lnTo>
                    <a:pt x="1378803" y="7167540"/>
                  </a:lnTo>
                  <a:lnTo>
                    <a:pt x="1388522" y="7169428"/>
                  </a:lnTo>
                  <a:lnTo>
                    <a:pt x="1388522" y="6595653"/>
                  </a:lnTo>
                  <a:close/>
                  <a:moveTo>
                    <a:pt x="1413515" y="6456812"/>
                  </a:moveTo>
                  <a:lnTo>
                    <a:pt x="1413515" y="6575090"/>
                  </a:lnTo>
                  <a:lnTo>
                    <a:pt x="2893079" y="7828166"/>
                  </a:lnTo>
                  <a:lnTo>
                    <a:pt x="2899456" y="7818403"/>
                  </a:lnTo>
                  <a:cubicBezTo>
                    <a:pt x="2907245" y="7810362"/>
                    <a:pt x="2916521" y="7803855"/>
                    <a:pt x="2926820" y="7799358"/>
                  </a:cubicBezTo>
                  <a:lnTo>
                    <a:pt x="2955265" y="7793430"/>
                  </a:lnTo>
                  <a:lnTo>
                    <a:pt x="2958124" y="7685819"/>
                  </a:lnTo>
                  <a:lnTo>
                    <a:pt x="1621433" y="6472485"/>
                  </a:lnTo>
                  <a:close/>
                  <a:moveTo>
                    <a:pt x="1277449" y="6446556"/>
                  </a:moveTo>
                  <a:lnTo>
                    <a:pt x="1271742" y="6455020"/>
                  </a:lnTo>
                  <a:lnTo>
                    <a:pt x="1388522" y="6553923"/>
                  </a:lnTo>
                  <a:lnTo>
                    <a:pt x="1388522" y="6454929"/>
                  </a:lnTo>
                  <a:close/>
                  <a:moveTo>
                    <a:pt x="4438294" y="6446478"/>
                  </a:moveTo>
                  <a:lnTo>
                    <a:pt x="4432339" y="6455570"/>
                  </a:lnTo>
                  <a:cubicBezTo>
                    <a:pt x="4406709" y="6481954"/>
                    <a:pt x="4371301" y="6498272"/>
                    <a:pt x="4332191" y="6498272"/>
                  </a:cubicBezTo>
                  <a:cubicBezTo>
                    <a:pt x="4317525" y="6498272"/>
                    <a:pt x="4303379" y="6495977"/>
                    <a:pt x="4290075" y="6491718"/>
                  </a:cubicBezTo>
                  <a:lnTo>
                    <a:pt x="4279836" y="6486651"/>
                  </a:lnTo>
                  <a:lnTo>
                    <a:pt x="3969626" y="7059911"/>
                  </a:lnTo>
                  <a:lnTo>
                    <a:pt x="4497205" y="7350079"/>
                  </a:lnTo>
                  <a:lnTo>
                    <a:pt x="4510142" y="7331200"/>
                  </a:lnTo>
                  <a:cubicBezTo>
                    <a:pt x="4525721" y="7315872"/>
                    <a:pt x="4547243" y="7306392"/>
                    <a:pt x="4571016" y="7306392"/>
                  </a:cubicBezTo>
                  <a:lnTo>
                    <a:pt x="4603219" y="7312789"/>
                  </a:lnTo>
                  <a:lnTo>
                    <a:pt x="4751273" y="6691718"/>
                  </a:lnTo>
                  <a:close/>
                  <a:moveTo>
                    <a:pt x="1476612" y="6341028"/>
                  </a:moveTo>
                  <a:lnTo>
                    <a:pt x="1474771" y="6342683"/>
                  </a:lnTo>
                  <a:cubicBezTo>
                    <a:pt x="1464245" y="6349720"/>
                    <a:pt x="1452637" y="6355293"/>
                    <a:pt x="1440245" y="6359106"/>
                  </a:cubicBezTo>
                  <a:lnTo>
                    <a:pt x="1413515" y="6363105"/>
                  </a:lnTo>
                  <a:lnTo>
                    <a:pt x="1413515" y="6424744"/>
                  </a:lnTo>
                  <a:lnTo>
                    <a:pt x="1584626" y="6439075"/>
                  </a:lnTo>
                  <a:close/>
                  <a:moveTo>
                    <a:pt x="3068573" y="6323631"/>
                  </a:moveTo>
                  <a:lnTo>
                    <a:pt x="3040465" y="6466730"/>
                  </a:lnTo>
                  <a:lnTo>
                    <a:pt x="3061302" y="6481018"/>
                  </a:lnTo>
                  <a:cubicBezTo>
                    <a:pt x="3068715" y="6488556"/>
                    <a:pt x="3074714" y="6497532"/>
                    <a:pt x="3078859" y="6507499"/>
                  </a:cubicBezTo>
                  <a:lnTo>
                    <a:pt x="3081853" y="6522580"/>
                  </a:lnTo>
                  <a:lnTo>
                    <a:pt x="3631272" y="6343914"/>
                  </a:lnTo>
                  <a:close/>
                  <a:moveTo>
                    <a:pt x="2810435" y="6314326"/>
                  </a:moveTo>
                  <a:lnTo>
                    <a:pt x="2952469" y="6476202"/>
                  </a:lnTo>
                  <a:lnTo>
                    <a:pt x="2971486" y="6463163"/>
                  </a:lnTo>
                  <a:cubicBezTo>
                    <a:pt x="2981287" y="6458947"/>
                    <a:pt x="2992063" y="6456616"/>
                    <a:pt x="3003374" y="6456616"/>
                  </a:cubicBezTo>
                  <a:lnTo>
                    <a:pt x="3017003" y="6459414"/>
                  </a:lnTo>
                  <a:lnTo>
                    <a:pt x="3044509" y="6322764"/>
                  </a:lnTo>
                  <a:close/>
                  <a:moveTo>
                    <a:pt x="1526078" y="6268031"/>
                  </a:moveTo>
                  <a:lnTo>
                    <a:pt x="1522563" y="6285258"/>
                  </a:lnTo>
                  <a:lnTo>
                    <a:pt x="1503715" y="6315996"/>
                  </a:lnTo>
                  <a:lnTo>
                    <a:pt x="1642609" y="6443931"/>
                  </a:lnTo>
                  <a:lnTo>
                    <a:pt x="2921451" y="6551036"/>
                  </a:lnTo>
                  <a:lnTo>
                    <a:pt x="2921451" y="6570475"/>
                  </a:lnTo>
                  <a:lnTo>
                    <a:pt x="1678259" y="6476768"/>
                  </a:lnTo>
                  <a:lnTo>
                    <a:pt x="2958907" y="7656362"/>
                  </a:lnTo>
                  <a:lnTo>
                    <a:pt x="2985324" y="6662118"/>
                  </a:lnTo>
                  <a:lnTo>
                    <a:pt x="3013094" y="6642678"/>
                  </a:lnTo>
                  <a:lnTo>
                    <a:pt x="2988372" y="7683502"/>
                  </a:lnTo>
                  <a:lnTo>
                    <a:pt x="3118170" y="7803058"/>
                  </a:lnTo>
                  <a:lnTo>
                    <a:pt x="3604753" y="7665208"/>
                  </a:lnTo>
                  <a:lnTo>
                    <a:pt x="3923792" y="7079218"/>
                  </a:lnTo>
                  <a:lnTo>
                    <a:pt x="3079743" y="6614908"/>
                  </a:lnTo>
                  <a:lnTo>
                    <a:pt x="3079743" y="6570475"/>
                  </a:lnTo>
                  <a:lnTo>
                    <a:pt x="3942443" y="7044960"/>
                  </a:lnTo>
                  <a:lnTo>
                    <a:pt x="4253506" y="6473621"/>
                  </a:lnTo>
                  <a:lnTo>
                    <a:pt x="4253005" y="6473373"/>
                  </a:lnTo>
                  <a:cubicBezTo>
                    <a:pt x="4230400" y="6457653"/>
                    <a:pt x="4212441" y="6435391"/>
                    <a:pt x="4201691" y="6409227"/>
                  </a:cubicBezTo>
                  <a:lnTo>
                    <a:pt x="4192851" y="6364156"/>
                  </a:lnTo>
                  <a:lnTo>
                    <a:pt x="3705503" y="6346589"/>
                  </a:lnTo>
                  <a:lnTo>
                    <a:pt x="3083324" y="6549866"/>
                  </a:lnTo>
                  <a:lnTo>
                    <a:pt x="3078859" y="6572357"/>
                  </a:lnTo>
                  <a:cubicBezTo>
                    <a:pt x="3066423" y="6602259"/>
                    <a:pt x="3037308" y="6623240"/>
                    <a:pt x="3003374" y="6623240"/>
                  </a:cubicBezTo>
                  <a:cubicBezTo>
                    <a:pt x="2958129" y="6623240"/>
                    <a:pt x="2921451" y="6585940"/>
                    <a:pt x="2921451" y="6539928"/>
                  </a:cubicBezTo>
                  <a:cubicBezTo>
                    <a:pt x="2921451" y="6516922"/>
                    <a:pt x="2930621" y="6496094"/>
                    <a:pt x="2945446" y="6481018"/>
                  </a:cubicBezTo>
                  <a:lnTo>
                    <a:pt x="2948633" y="6478832"/>
                  </a:lnTo>
                  <a:lnTo>
                    <a:pt x="2932560" y="6478832"/>
                  </a:lnTo>
                  <a:lnTo>
                    <a:pt x="2783373" y="6313351"/>
                  </a:lnTo>
                  <a:close/>
                  <a:moveTo>
                    <a:pt x="4865115" y="6214162"/>
                  </a:moveTo>
                  <a:lnTo>
                    <a:pt x="4472037" y="6343381"/>
                  </a:lnTo>
                  <a:lnTo>
                    <a:pt x="4473821" y="6352477"/>
                  </a:lnTo>
                  <a:cubicBezTo>
                    <a:pt x="4473821" y="6372607"/>
                    <a:pt x="4469858" y="6391784"/>
                    <a:pt x="4462691" y="6409227"/>
                  </a:cubicBezTo>
                  <a:lnTo>
                    <a:pt x="4457429" y="6417261"/>
                  </a:lnTo>
                  <a:lnTo>
                    <a:pt x="4759656" y="6656550"/>
                  </a:lnTo>
                  <a:close/>
                  <a:moveTo>
                    <a:pt x="4169928" y="6194854"/>
                  </a:moveTo>
                  <a:lnTo>
                    <a:pt x="3791345" y="6318543"/>
                  </a:lnTo>
                  <a:lnTo>
                    <a:pt x="4194772" y="6331008"/>
                  </a:lnTo>
                  <a:lnTo>
                    <a:pt x="4201691" y="6295727"/>
                  </a:lnTo>
                  <a:lnTo>
                    <a:pt x="4222892" y="6259755"/>
                  </a:lnTo>
                  <a:close/>
                  <a:moveTo>
                    <a:pt x="4402185" y="6118971"/>
                  </a:moveTo>
                  <a:lnTo>
                    <a:pt x="4205307" y="6183295"/>
                  </a:lnTo>
                  <a:lnTo>
                    <a:pt x="4248236" y="6236042"/>
                  </a:lnTo>
                  <a:lnTo>
                    <a:pt x="4253005" y="6231582"/>
                  </a:lnTo>
                  <a:cubicBezTo>
                    <a:pt x="4275609" y="6215861"/>
                    <a:pt x="4302858" y="6206682"/>
                    <a:pt x="4332191" y="6206682"/>
                  </a:cubicBezTo>
                  <a:lnTo>
                    <a:pt x="4373174" y="6213061"/>
                  </a:lnTo>
                  <a:close/>
                  <a:moveTo>
                    <a:pt x="5226991" y="6095199"/>
                  </a:moveTo>
                  <a:lnTo>
                    <a:pt x="4881286" y="6208846"/>
                  </a:lnTo>
                  <a:lnTo>
                    <a:pt x="4773753" y="6667711"/>
                  </a:lnTo>
                  <a:lnTo>
                    <a:pt x="5323475" y="7102955"/>
                  </a:lnTo>
                  <a:lnTo>
                    <a:pt x="6345323" y="6718104"/>
                  </a:lnTo>
                  <a:lnTo>
                    <a:pt x="6339993" y="6691277"/>
                  </a:lnTo>
                  <a:lnTo>
                    <a:pt x="6341270" y="6684848"/>
                  </a:lnTo>
                  <a:close/>
                  <a:moveTo>
                    <a:pt x="1114846" y="6060671"/>
                  </a:moveTo>
                  <a:lnTo>
                    <a:pt x="1188668" y="6304447"/>
                  </a:lnTo>
                  <a:lnTo>
                    <a:pt x="1205238" y="6301102"/>
                  </a:lnTo>
                  <a:cubicBezTo>
                    <a:pt x="1255851" y="6301102"/>
                    <a:pt x="1296881" y="6342132"/>
                    <a:pt x="1296881" y="6392745"/>
                  </a:cubicBezTo>
                  <a:lnTo>
                    <a:pt x="1292467" y="6414606"/>
                  </a:lnTo>
                  <a:lnTo>
                    <a:pt x="1388522" y="6422651"/>
                  </a:lnTo>
                  <a:lnTo>
                    <a:pt x="1388522" y="6362478"/>
                  </a:lnTo>
                  <a:lnTo>
                    <a:pt x="1349673" y="6354717"/>
                  </a:lnTo>
                  <a:cubicBezTo>
                    <a:pt x="1302329" y="6334903"/>
                    <a:pt x="1269109" y="6288517"/>
                    <a:pt x="1269109" y="6234453"/>
                  </a:cubicBezTo>
                  <a:lnTo>
                    <a:pt x="1279424" y="6183899"/>
                  </a:lnTo>
                  <a:close/>
                  <a:moveTo>
                    <a:pt x="4977535" y="5963193"/>
                  </a:moveTo>
                  <a:lnTo>
                    <a:pt x="4974826" y="5967032"/>
                  </a:lnTo>
                  <a:cubicBezTo>
                    <a:pt x="4969172" y="5972435"/>
                    <a:pt x="4962440" y="5976807"/>
                    <a:pt x="4954965" y="5979828"/>
                  </a:cubicBezTo>
                  <a:lnTo>
                    <a:pt x="4934007" y="5983871"/>
                  </a:lnTo>
                  <a:lnTo>
                    <a:pt x="4889975" y="6171764"/>
                  </a:lnTo>
                  <a:lnTo>
                    <a:pt x="5186365" y="6073701"/>
                  </a:lnTo>
                  <a:close/>
                  <a:moveTo>
                    <a:pt x="4882858" y="5961927"/>
                  </a:moveTo>
                  <a:lnTo>
                    <a:pt x="4439274" y="6106854"/>
                  </a:lnTo>
                  <a:lnTo>
                    <a:pt x="4402191" y="6227036"/>
                  </a:lnTo>
                  <a:lnTo>
                    <a:pt x="4411377" y="6231582"/>
                  </a:lnTo>
                  <a:cubicBezTo>
                    <a:pt x="4433982" y="6247302"/>
                    <a:pt x="4451941" y="6269563"/>
                    <a:pt x="4462691" y="6295727"/>
                  </a:cubicBezTo>
                  <a:lnTo>
                    <a:pt x="4465897" y="6312074"/>
                  </a:lnTo>
                  <a:lnTo>
                    <a:pt x="4873958" y="6177064"/>
                  </a:lnTo>
                  <a:lnTo>
                    <a:pt x="4920332" y="5982531"/>
                  </a:lnTo>
                  <a:lnTo>
                    <a:pt x="4906321" y="5979828"/>
                  </a:lnTo>
                  <a:cubicBezTo>
                    <a:pt x="4898846" y="5976807"/>
                    <a:pt x="4892114" y="5972435"/>
                    <a:pt x="4886460" y="5967032"/>
                  </a:cubicBezTo>
                  <a:close/>
                  <a:moveTo>
                    <a:pt x="4568144" y="5689195"/>
                  </a:moveTo>
                  <a:lnTo>
                    <a:pt x="4448086" y="6078293"/>
                  </a:lnTo>
                  <a:lnTo>
                    <a:pt x="4871495" y="5940604"/>
                  </a:lnTo>
                  <a:lnTo>
                    <a:pt x="4868159" y="5924813"/>
                  </a:lnTo>
                  <a:lnTo>
                    <a:pt x="4868471" y="5923338"/>
                  </a:lnTo>
                  <a:close/>
                  <a:moveTo>
                    <a:pt x="6497830" y="5677426"/>
                  </a:moveTo>
                  <a:lnTo>
                    <a:pt x="5263136" y="6083317"/>
                  </a:lnTo>
                  <a:lnTo>
                    <a:pt x="6345933" y="6661383"/>
                  </a:lnTo>
                  <a:lnTo>
                    <a:pt x="6346758" y="6657227"/>
                  </a:lnTo>
                  <a:cubicBezTo>
                    <a:pt x="6359827" y="6625831"/>
                    <a:pt x="6390422" y="6603800"/>
                    <a:pt x="6426082" y="6603800"/>
                  </a:cubicBezTo>
                  <a:lnTo>
                    <a:pt x="6427938" y="6604181"/>
                  </a:lnTo>
                  <a:close/>
                  <a:moveTo>
                    <a:pt x="7135855" y="5542565"/>
                  </a:moveTo>
                  <a:lnTo>
                    <a:pt x="6464751" y="6614210"/>
                  </a:lnTo>
                  <a:lnTo>
                    <a:pt x="6486956" y="6629422"/>
                  </a:lnTo>
                  <a:cubicBezTo>
                    <a:pt x="6494746" y="6637337"/>
                    <a:pt x="6501050" y="6646762"/>
                    <a:pt x="6505406" y="6657227"/>
                  </a:cubicBezTo>
                  <a:lnTo>
                    <a:pt x="6512170" y="6691272"/>
                  </a:lnTo>
                  <a:lnTo>
                    <a:pt x="6512170" y="6681558"/>
                  </a:lnTo>
                  <a:lnTo>
                    <a:pt x="7300851" y="6662118"/>
                  </a:lnTo>
                  <a:lnTo>
                    <a:pt x="7300851" y="6664895"/>
                  </a:lnTo>
                  <a:lnTo>
                    <a:pt x="7300851" y="6681558"/>
                  </a:lnTo>
                  <a:lnTo>
                    <a:pt x="6512170" y="6714882"/>
                  </a:lnTo>
                  <a:lnTo>
                    <a:pt x="6512170" y="6691282"/>
                  </a:lnTo>
                  <a:lnTo>
                    <a:pt x="6505406" y="6725327"/>
                  </a:lnTo>
                  <a:cubicBezTo>
                    <a:pt x="6492337" y="6756724"/>
                    <a:pt x="6461742" y="6778754"/>
                    <a:pt x="6426082" y="6778754"/>
                  </a:cubicBezTo>
                  <a:cubicBezTo>
                    <a:pt x="6414195" y="6778754"/>
                    <a:pt x="6402872" y="6776306"/>
                    <a:pt x="6392572" y="6771880"/>
                  </a:cubicBezTo>
                  <a:lnTo>
                    <a:pt x="6382461" y="6764953"/>
                  </a:lnTo>
                  <a:lnTo>
                    <a:pt x="5938136" y="7487650"/>
                  </a:lnTo>
                  <a:lnTo>
                    <a:pt x="5941379" y="7492395"/>
                  </a:lnTo>
                  <a:lnTo>
                    <a:pt x="7306913" y="6694924"/>
                  </a:lnTo>
                  <a:lnTo>
                    <a:pt x="7300851" y="6664895"/>
                  </a:lnTo>
                  <a:cubicBezTo>
                    <a:pt x="7300851" y="6620034"/>
                    <a:pt x="7328127" y="6581543"/>
                    <a:pt x="7366999" y="6565101"/>
                  </a:cubicBezTo>
                  <a:lnTo>
                    <a:pt x="7370968" y="6564300"/>
                  </a:lnTo>
                  <a:lnTo>
                    <a:pt x="7236059" y="5805682"/>
                  </a:lnTo>
                  <a:lnTo>
                    <a:pt x="6489953" y="6628793"/>
                  </a:lnTo>
                  <a:lnTo>
                    <a:pt x="6470514" y="6614908"/>
                  </a:lnTo>
                  <a:lnTo>
                    <a:pt x="7232105" y="5783447"/>
                  </a:lnTo>
                  <a:lnTo>
                    <a:pt x="7190396" y="5548906"/>
                  </a:lnTo>
                  <a:lnTo>
                    <a:pt x="7178661" y="5551301"/>
                  </a:lnTo>
                  <a:close/>
                  <a:moveTo>
                    <a:pt x="7071827" y="5488732"/>
                  </a:moveTo>
                  <a:lnTo>
                    <a:pt x="6523458" y="5669001"/>
                  </a:lnTo>
                  <a:lnTo>
                    <a:pt x="6454288" y="6586183"/>
                  </a:lnTo>
                  <a:lnTo>
                    <a:pt x="7108726" y="5527378"/>
                  </a:lnTo>
                  <a:lnTo>
                    <a:pt x="7088332" y="5513479"/>
                  </a:lnTo>
                  <a:close/>
                  <a:moveTo>
                    <a:pt x="180293" y="5406797"/>
                  </a:moveTo>
                  <a:lnTo>
                    <a:pt x="178342" y="5408143"/>
                  </a:lnTo>
                  <a:lnTo>
                    <a:pt x="1321543" y="7184333"/>
                  </a:lnTo>
                  <a:lnTo>
                    <a:pt x="1336105" y="7175833"/>
                  </a:lnTo>
                  <a:lnTo>
                    <a:pt x="1350702" y="7172998"/>
                  </a:lnTo>
                  <a:lnTo>
                    <a:pt x="1211689" y="6483086"/>
                  </a:lnTo>
                  <a:lnTo>
                    <a:pt x="1205238" y="6484388"/>
                  </a:lnTo>
                  <a:cubicBezTo>
                    <a:pt x="1154625" y="6484388"/>
                    <a:pt x="1113595" y="6443358"/>
                    <a:pt x="1113595" y="6392745"/>
                  </a:cubicBezTo>
                  <a:lnTo>
                    <a:pt x="1120137" y="6360341"/>
                  </a:lnTo>
                  <a:close/>
                  <a:moveTo>
                    <a:pt x="209140" y="5382518"/>
                  </a:moveTo>
                  <a:lnTo>
                    <a:pt x="208943" y="5382817"/>
                  </a:lnTo>
                  <a:lnTo>
                    <a:pt x="1140469" y="6327922"/>
                  </a:lnTo>
                  <a:lnTo>
                    <a:pt x="1161071" y="6314032"/>
                  </a:lnTo>
                  <a:lnTo>
                    <a:pt x="1076385" y="6031873"/>
                  </a:lnTo>
                  <a:close/>
                  <a:moveTo>
                    <a:pt x="1908360" y="5342767"/>
                  </a:moveTo>
                  <a:lnTo>
                    <a:pt x="1499604" y="6142810"/>
                  </a:lnTo>
                  <a:lnTo>
                    <a:pt x="1494736" y="6142810"/>
                  </a:lnTo>
                  <a:lnTo>
                    <a:pt x="1522563" y="6183649"/>
                  </a:lnTo>
                  <a:cubicBezTo>
                    <a:pt x="1529238" y="6199264"/>
                    <a:pt x="1532929" y="6216432"/>
                    <a:pt x="1532929" y="6234453"/>
                  </a:cubicBezTo>
                  <a:lnTo>
                    <a:pt x="1530027" y="6248678"/>
                  </a:lnTo>
                  <a:lnTo>
                    <a:pt x="2759308" y="6286658"/>
                  </a:lnTo>
                  <a:close/>
                  <a:moveTo>
                    <a:pt x="7692147" y="5302521"/>
                  </a:moveTo>
                  <a:lnTo>
                    <a:pt x="7260482" y="5778738"/>
                  </a:lnTo>
                  <a:lnTo>
                    <a:pt x="7403048" y="6557823"/>
                  </a:lnTo>
                  <a:lnTo>
                    <a:pt x="7409156" y="6556590"/>
                  </a:lnTo>
                  <a:lnTo>
                    <a:pt x="7434324" y="6561672"/>
                  </a:lnTo>
                  <a:lnTo>
                    <a:pt x="7693200" y="5302727"/>
                  </a:lnTo>
                  <a:close/>
                  <a:moveTo>
                    <a:pt x="1802817" y="5225696"/>
                  </a:moveTo>
                  <a:lnTo>
                    <a:pt x="1785640" y="5229164"/>
                  </a:lnTo>
                  <a:lnTo>
                    <a:pt x="1775938" y="5227206"/>
                  </a:lnTo>
                  <a:lnTo>
                    <a:pt x="1777309" y="5229164"/>
                  </a:lnTo>
                  <a:lnTo>
                    <a:pt x="1468358" y="6124859"/>
                  </a:lnTo>
                  <a:lnTo>
                    <a:pt x="1473685" y="6128413"/>
                  </a:lnTo>
                  <a:lnTo>
                    <a:pt x="1888899" y="5321181"/>
                  </a:lnTo>
                  <a:close/>
                  <a:moveTo>
                    <a:pt x="7446348" y="5146623"/>
                  </a:moveTo>
                  <a:lnTo>
                    <a:pt x="7281411" y="5340245"/>
                  </a:lnTo>
                  <a:lnTo>
                    <a:pt x="7266408" y="5329743"/>
                  </a:lnTo>
                  <a:lnTo>
                    <a:pt x="7284588" y="5349969"/>
                  </a:lnTo>
                  <a:cubicBezTo>
                    <a:pt x="7298362" y="5370579"/>
                    <a:pt x="7306405" y="5395424"/>
                    <a:pt x="7306405" y="5422168"/>
                  </a:cubicBezTo>
                  <a:cubicBezTo>
                    <a:pt x="7306405" y="5475657"/>
                    <a:pt x="7274234" y="5521550"/>
                    <a:pt x="7228385" y="5541153"/>
                  </a:cubicBezTo>
                  <a:lnTo>
                    <a:pt x="7217416" y="5543392"/>
                  </a:lnTo>
                  <a:lnTo>
                    <a:pt x="7256475" y="5756841"/>
                  </a:lnTo>
                  <a:lnTo>
                    <a:pt x="7676472" y="5298313"/>
                  </a:lnTo>
                  <a:lnTo>
                    <a:pt x="7649830" y="5280894"/>
                  </a:lnTo>
                  <a:cubicBezTo>
                    <a:pt x="7641538" y="5272853"/>
                    <a:pt x="7634827" y="5263279"/>
                    <a:pt x="7630190" y="5252647"/>
                  </a:cubicBezTo>
                  <a:lnTo>
                    <a:pt x="7624963" y="5227543"/>
                  </a:lnTo>
                  <a:close/>
                  <a:moveTo>
                    <a:pt x="3302627" y="5132086"/>
                  </a:moveTo>
                  <a:lnTo>
                    <a:pt x="3073927" y="6296378"/>
                  </a:lnTo>
                  <a:lnTo>
                    <a:pt x="3716408" y="6316228"/>
                  </a:lnTo>
                  <a:lnTo>
                    <a:pt x="4153091" y="6174223"/>
                  </a:lnTo>
                  <a:close/>
                  <a:moveTo>
                    <a:pt x="1990344" y="5123959"/>
                  </a:moveTo>
                  <a:lnTo>
                    <a:pt x="1874505" y="5156960"/>
                  </a:lnTo>
                  <a:lnTo>
                    <a:pt x="1874505" y="5140303"/>
                  </a:lnTo>
                  <a:lnTo>
                    <a:pt x="1867522" y="5174889"/>
                  </a:lnTo>
                  <a:cubicBezTo>
                    <a:pt x="1863025" y="5185521"/>
                    <a:pt x="1856518" y="5195095"/>
                    <a:pt x="1848478" y="5203136"/>
                  </a:cubicBezTo>
                  <a:lnTo>
                    <a:pt x="1840295" y="5208653"/>
                  </a:lnTo>
                  <a:lnTo>
                    <a:pt x="1907426" y="5285163"/>
                  </a:lnTo>
                  <a:close/>
                  <a:moveTo>
                    <a:pt x="7222325" y="5045132"/>
                  </a:moveTo>
                  <a:lnTo>
                    <a:pt x="7202054" y="5297809"/>
                  </a:lnTo>
                  <a:lnTo>
                    <a:pt x="7228385" y="5303183"/>
                  </a:lnTo>
                  <a:lnTo>
                    <a:pt x="7254832" y="5319404"/>
                  </a:lnTo>
                  <a:lnTo>
                    <a:pt x="7414027" y="5131980"/>
                  </a:lnTo>
                  <a:close/>
                  <a:moveTo>
                    <a:pt x="7691857" y="4858418"/>
                  </a:moveTo>
                  <a:lnTo>
                    <a:pt x="7473256" y="5115036"/>
                  </a:lnTo>
                  <a:lnTo>
                    <a:pt x="7628542" y="5181954"/>
                  </a:lnTo>
                  <a:lnTo>
                    <a:pt x="7628542" y="5191380"/>
                  </a:lnTo>
                  <a:lnTo>
                    <a:pt x="7630190" y="5183466"/>
                  </a:lnTo>
                  <a:cubicBezTo>
                    <a:pt x="7639465" y="5162202"/>
                    <a:pt x="7657031" y="5145168"/>
                    <a:pt x="7678959" y="5136174"/>
                  </a:cubicBezTo>
                  <a:lnTo>
                    <a:pt x="7708000" y="5130488"/>
                  </a:lnTo>
                  <a:close/>
                  <a:moveTo>
                    <a:pt x="3049708" y="4822164"/>
                  </a:moveTo>
                  <a:lnTo>
                    <a:pt x="2025231" y="5114021"/>
                  </a:lnTo>
                  <a:lnTo>
                    <a:pt x="1926617" y="5307034"/>
                  </a:lnTo>
                  <a:lnTo>
                    <a:pt x="2786906" y="6287510"/>
                  </a:lnTo>
                  <a:lnTo>
                    <a:pt x="3049969" y="6295638"/>
                  </a:lnTo>
                  <a:lnTo>
                    <a:pt x="3287829" y="5113952"/>
                  </a:lnTo>
                  <a:close/>
                  <a:moveTo>
                    <a:pt x="6536014" y="4803966"/>
                  </a:moveTo>
                  <a:lnTo>
                    <a:pt x="4990820" y="5913894"/>
                  </a:lnTo>
                  <a:lnTo>
                    <a:pt x="4993127" y="5924813"/>
                  </a:lnTo>
                  <a:lnTo>
                    <a:pt x="4990401" y="5937713"/>
                  </a:lnTo>
                  <a:lnTo>
                    <a:pt x="5222642" y="6061699"/>
                  </a:lnTo>
                  <a:lnTo>
                    <a:pt x="6500740" y="5638829"/>
                  </a:lnTo>
                  <a:lnTo>
                    <a:pt x="6563201" y="4810607"/>
                  </a:lnTo>
                  <a:lnTo>
                    <a:pt x="6538676" y="4805733"/>
                  </a:lnTo>
                  <a:close/>
                  <a:moveTo>
                    <a:pt x="6615196" y="4800862"/>
                  </a:moveTo>
                  <a:lnTo>
                    <a:pt x="6607857" y="4805733"/>
                  </a:lnTo>
                  <a:lnTo>
                    <a:pt x="6588268" y="4809626"/>
                  </a:lnTo>
                  <a:lnTo>
                    <a:pt x="6526373" y="5630348"/>
                  </a:lnTo>
                  <a:lnTo>
                    <a:pt x="7057404" y="5454651"/>
                  </a:lnTo>
                  <a:lnTo>
                    <a:pt x="7050917" y="5422168"/>
                  </a:lnTo>
                  <a:cubicBezTo>
                    <a:pt x="7050917" y="5395424"/>
                    <a:pt x="7058960" y="5370579"/>
                    <a:pt x="7072734" y="5349969"/>
                  </a:cubicBezTo>
                  <a:lnTo>
                    <a:pt x="7080028" y="5341854"/>
                  </a:lnTo>
                  <a:close/>
                  <a:moveTo>
                    <a:pt x="6653690" y="4787518"/>
                  </a:moveTo>
                  <a:lnTo>
                    <a:pt x="7106651" y="5316851"/>
                  </a:lnTo>
                  <a:lnTo>
                    <a:pt x="7128937" y="5303183"/>
                  </a:lnTo>
                  <a:lnTo>
                    <a:pt x="7177467" y="5293279"/>
                  </a:lnTo>
                  <a:lnTo>
                    <a:pt x="7198815" y="5034481"/>
                  </a:lnTo>
                  <a:close/>
                  <a:moveTo>
                    <a:pt x="3393854" y="4773683"/>
                  </a:moveTo>
                  <a:lnTo>
                    <a:pt x="3388712" y="4777150"/>
                  </a:lnTo>
                  <a:lnTo>
                    <a:pt x="3371671" y="4780590"/>
                  </a:lnTo>
                  <a:lnTo>
                    <a:pt x="3311793" y="5085422"/>
                  </a:lnTo>
                  <a:lnTo>
                    <a:pt x="4188541" y="6162695"/>
                  </a:lnTo>
                  <a:lnTo>
                    <a:pt x="4411010" y="6090350"/>
                  </a:lnTo>
                  <a:lnTo>
                    <a:pt x="4541181" y="5668173"/>
                  </a:lnTo>
                  <a:close/>
                  <a:moveTo>
                    <a:pt x="3307460" y="4744852"/>
                  </a:moveTo>
                  <a:lnTo>
                    <a:pt x="3307460" y="4748734"/>
                  </a:lnTo>
                  <a:lnTo>
                    <a:pt x="3088536" y="4811102"/>
                  </a:lnTo>
                  <a:lnTo>
                    <a:pt x="3297185" y="5067472"/>
                  </a:lnTo>
                  <a:lnTo>
                    <a:pt x="3355016" y="4780168"/>
                  </a:lnTo>
                  <a:lnTo>
                    <a:pt x="3340069" y="4777150"/>
                  </a:lnTo>
                  <a:cubicBezTo>
                    <a:pt x="3332593" y="4773988"/>
                    <a:pt x="3325861" y="4769413"/>
                    <a:pt x="3320207" y="4763759"/>
                  </a:cubicBezTo>
                  <a:close/>
                  <a:moveTo>
                    <a:pt x="908742" y="4520206"/>
                  </a:moveTo>
                  <a:lnTo>
                    <a:pt x="1383737" y="6107384"/>
                  </a:lnTo>
                  <a:lnTo>
                    <a:pt x="1401019" y="6103932"/>
                  </a:lnTo>
                  <a:lnTo>
                    <a:pt x="1433414" y="6110404"/>
                  </a:lnTo>
                  <a:lnTo>
                    <a:pt x="1750566" y="5221855"/>
                  </a:lnTo>
                  <a:lnTo>
                    <a:pt x="1722802" y="5203136"/>
                  </a:lnTo>
                  <a:cubicBezTo>
                    <a:pt x="1706721" y="5187054"/>
                    <a:pt x="1696774" y="5164838"/>
                    <a:pt x="1696774" y="5140298"/>
                  </a:cubicBezTo>
                  <a:lnTo>
                    <a:pt x="1699831" y="5125156"/>
                  </a:lnTo>
                  <a:close/>
                  <a:moveTo>
                    <a:pt x="8185138" y="4359069"/>
                  </a:moveTo>
                  <a:lnTo>
                    <a:pt x="7789852" y="5170204"/>
                  </a:lnTo>
                  <a:lnTo>
                    <a:pt x="7799072" y="5183466"/>
                  </a:lnTo>
                  <a:cubicBezTo>
                    <a:pt x="7803710" y="5194098"/>
                    <a:pt x="7806274" y="5205787"/>
                    <a:pt x="7806274" y="5218056"/>
                  </a:cubicBezTo>
                  <a:cubicBezTo>
                    <a:pt x="7806274" y="5267135"/>
                    <a:pt x="7765244" y="5306922"/>
                    <a:pt x="7714631" y="5306922"/>
                  </a:cubicBezTo>
                  <a:lnTo>
                    <a:pt x="7712025" y="5306412"/>
                  </a:lnTo>
                  <a:lnTo>
                    <a:pt x="7509409" y="6346509"/>
                  </a:lnTo>
                  <a:close/>
                  <a:moveTo>
                    <a:pt x="529310" y="4284721"/>
                  </a:moveTo>
                  <a:lnTo>
                    <a:pt x="197313" y="5213231"/>
                  </a:lnTo>
                  <a:lnTo>
                    <a:pt x="203851" y="5217742"/>
                  </a:lnTo>
                  <a:cubicBezTo>
                    <a:pt x="225460" y="5239854"/>
                    <a:pt x="238826" y="5270401"/>
                    <a:pt x="238826" y="5304143"/>
                  </a:cubicBezTo>
                  <a:cubicBezTo>
                    <a:pt x="238826" y="5321014"/>
                    <a:pt x="235484" y="5337087"/>
                    <a:pt x="229442" y="5351705"/>
                  </a:cubicBezTo>
                  <a:lnTo>
                    <a:pt x="226043" y="5356864"/>
                  </a:lnTo>
                  <a:lnTo>
                    <a:pt x="1058176" y="5971204"/>
                  </a:lnTo>
                  <a:lnTo>
                    <a:pt x="552421" y="4286108"/>
                  </a:lnTo>
                  <a:lnTo>
                    <a:pt x="544301" y="4287747"/>
                  </a:lnTo>
                  <a:close/>
                  <a:moveTo>
                    <a:pt x="587784" y="4274768"/>
                  </a:moveTo>
                  <a:lnTo>
                    <a:pt x="578891" y="4280764"/>
                  </a:lnTo>
                  <a:lnTo>
                    <a:pt x="576019" y="4281343"/>
                  </a:lnTo>
                  <a:lnTo>
                    <a:pt x="1096270" y="5999327"/>
                  </a:lnTo>
                  <a:lnTo>
                    <a:pt x="1301719" y="6151004"/>
                  </a:lnTo>
                  <a:lnTo>
                    <a:pt x="1307744" y="6142161"/>
                  </a:lnTo>
                  <a:lnTo>
                    <a:pt x="1347162" y="6115865"/>
                  </a:lnTo>
                  <a:lnTo>
                    <a:pt x="860229" y="4483107"/>
                  </a:lnTo>
                  <a:close/>
                  <a:moveTo>
                    <a:pt x="8196582" y="4265915"/>
                  </a:moveTo>
                  <a:lnTo>
                    <a:pt x="7718673" y="4826938"/>
                  </a:lnTo>
                  <a:lnTo>
                    <a:pt x="7738663" y="5133895"/>
                  </a:lnTo>
                  <a:lnTo>
                    <a:pt x="7750303" y="5136174"/>
                  </a:lnTo>
                  <a:lnTo>
                    <a:pt x="7761581" y="5143548"/>
                  </a:lnTo>
                  <a:close/>
                  <a:moveTo>
                    <a:pt x="5009324" y="4259372"/>
                  </a:moveTo>
                  <a:lnTo>
                    <a:pt x="4578129" y="5656834"/>
                  </a:lnTo>
                  <a:lnTo>
                    <a:pt x="4879227" y="5892845"/>
                  </a:lnTo>
                  <a:lnTo>
                    <a:pt x="4886460" y="5882594"/>
                  </a:lnTo>
                  <a:cubicBezTo>
                    <a:pt x="4897767" y="5871789"/>
                    <a:pt x="4913389" y="5865106"/>
                    <a:pt x="4930643" y="5865106"/>
                  </a:cubicBezTo>
                  <a:lnTo>
                    <a:pt x="4932738" y="5865510"/>
                  </a:lnTo>
                  <a:lnTo>
                    <a:pt x="5016760" y="4260969"/>
                  </a:lnTo>
                  <a:close/>
                  <a:moveTo>
                    <a:pt x="2578445" y="4244690"/>
                  </a:moveTo>
                  <a:lnTo>
                    <a:pt x="2559790" y="4257394"/>
                  </a:lnTo>
                  <a:cubicBezTo>
                    <a:pt x="2543344" y="4264421"/>
                    <a:pt x="2525263" y="4268306"/>
                    <a:pt x="2506283" y="4268306"/>
                  </a:cubicBezTo>
                  <a:lnTo>
                    <a:pt x="2461941" y="4259263"/>
                  </a:lnTo>
                  <a:lnTo>
                    <a:pt x="2041256" y="5082655"/>
                  </a:lnTo>
                  <a:lnTo>
                    <a:pt x="3035790" y="4805110"/>
                  </a:lnTo>
                  <a:close/>
                  <a:moveTo>
                    <a:pt x="4977355" y="4239954"/>
                  </a:moveTo>
                  <a:lnTo>
                    <a:pt x="3424902" y="4729342"/>
                  </a:lnTo>
                  <a:lnTo>
                    <a:pt x="3421964" y="4743898"/>
                  </a:lnTo>
                  <a:lnTo>
                    <a:pt x="3419011" y="4748278"/>
                  </a:lnTo>
                  <a:lnTo>
                    <a:pt x="4551189" y="5635717"/>
                  </a:lnTo>
                  <a:lnTo>
                    <a:pt x="4980450" y="4243518"/>
                  </a:lnTo>
                  <a:lnTo>
                    <a:pt x="4978916" y="4242418"/>
                  </a:lnTo>
                  <a:close/>
                  <a:moveTo>
                    <a:pt x="5076930" y="4233391"/>
                  </a:moveTo>
                  <a:lnTo>
                    <a:pt x="5071210" y="4242418"/>
                  </a:lnTo>
                  <a:cubicBezTo>
                    <a:pt x="5065305" y="4248700"/>
                    <a:pt x="5058273" y="4253783"/>
                    <a:pt x="5050466" y="4257296"/>
                  </a:cubicBezTo>
                  <a:lnTo>
                    <a:pt x="5035943" y="4260415"/>
                  </a:lnTo>
                  <a:lnTo>
                    <a:pt x="4951981" y="5869223"/>
                  </a:lnTo>
                  <a:lnTo>
                    <a:pt x="4954965" y="5869798"/>
                  </a:lnTo>
                  <a:cubicBezTo>
                    <a:pt x="4962440" y="5872820"/>
                    <a:pt x="4969172" y="5877192"/>
                    <a:pt x="4974826" y="5882594"/>
                  </a:cubicBezTo>
                  <a:lnTo>
                    <a:pt x="4981854" y="5892556"/>
                  </a:lnTo>
                  <a:lnTo>
                    <a:pt x="6514748" y="4789853"/>
                  </a:lnTo>
                  <a:lnTo>
                    <a:pt x="6510428" y="4786986"/>
                  </a:lnTo>
                  <a:cubicBezTo>
                    <a:pt x="6494347" y="4771155"/>
                    <a:pt x="6484400" y="4749286"/>
                    <a:pt x="6484400" y="4725130"/>
                  </a:cubicBezTo>
                  <a:lnTo>
                    <a:pt x="6486472" y="4715030"/>
                  </a:lnTo>
                  <a:close/>
                  <a:moveTo>
                    <a:pt x="749833" y="4112934"/>
                  </a:moveTo>
                  <a:lnTo>
                    <a:pt x="633166" y="4182218"/>
                  </a:lnTo>
                  <a:lnTo>
                    <a:pt x="629236" y="4179411"/>
                  </a:lnTo>
                  <a:lnTo>
                    <a:pt x="633167" y="4198881"/>
                  </a:lnTo>
                  <a:cubicBezTo>
                    <a:pt x="633167" y="4211151"/>
                    <a:pt x="630680" y="4222840"/>
                    <a:pt x="626183" y="4233472"/>
                  </a:cubicBezTo>
                  <a:lnTo>
                    <a:pt x="621252" y="4240785"/>
                  </a:lnTo>
                  <a:lnTo>
                    <a:pt x="837751" y="4407736"/>
                  </a:lnTo>
                  <a:close/>
                  <a:moveTo>
                    <a:pt x="2722650" y="4096512"/>
                  </a:moveTo>
                  <a:lnTo>
                    <a:pt x="2642367" y="4122552"/>
                  </a:lnTo>
                  <a:lnTo>
                    <a:pt x="2643747" y="4129454"/>
                  </a:lnTo>
                  <a:cubicBezTo>
                    <a:pt x="2643747" y="4148626"/>
                    <a:pt x="2639901" y="4166890"/>
                    <a:pt x="2632944" y="4183502"/>
                  </a:cubicBezTo>
                  <a:lnTo>
                    <a:pt x="2608078" y="4220756"/>
                  </a:lnTo>
                  <a:lnTo>
                    <a:pt x="3074799" y="4794224"/>
                  </a:lnTo>
                  <a:lnTo>
                    <a:pt x="3304060" y="4730244"/>
                  </a:lnTo>
                  <a:lnTo>
                    <a:pt x="3301906" y="4719576"/>
                  </a:lnTo>
                  <a:cubicBezTo>
                    <a:pt x="3301906" y="4710949"/>
                    <a:pt x="3303655" y="4702730"/>
                    <a:pt x="3306816" y="4695254"/>
                  </a:cubicBezTo>
                  <a:lnTo>
                    <a:pt x="3310166" y="4690286"/>
                  </a:lnTo>
                  <a:close/>
                  <a:moveTo>
                    <a:pt x="442684" y="4015694"/>
                  </a:moveTo>
                  <a:lnTo>
                    <a:pt x="194927" y="5127109"/>
                  </a:lnTo>
                  <a:lnTo>
                    <a:pt x="500880" y="4274810"/>
                  </a:lnTo>
                  <a:lnTo>
                    <a:pt x="481463" y="4261719"/>
                  </a:lnTo>
                  <a:cubicBezTo>
                    <a:pt x="465382" y="4245637"/>
                    <a:pt x="455435" y="4223421"/>
                    <a:pt x="455435" y="4198881"/>
                  </a:cubicBezTo>
                  <a:cubicBezTo>
                    <a:pt x="455435" y="4174342"/>
                    <a:pt x="465382" y="4152125"/>
                    <a:pt x="481463" y="4136043"/>
                  </a:cubicBezTo>
                  <a:lnTo>
                    <a:pt x="485214" y="4133515"/>
                  </a:lnTo>
                  <a:close/>
                  <a:moveTo>
                    <a:pt x="1947224" y="3935872"/>
                  </a:moveTo>
                  <a:lnTo>
                    <a:pt x="1818301" y="5058026"/>
                  </a:lnTo>
                  <a:lnTo>
                    <a:pt x="1820230" y="5058416"/>
                  </a:lnTo>
                  <a:cubicBezTo>
                    <a:pt x="1841494" y="5067410"/>
                    <a:pt x="1858529" y="5084444"/>
                    <a:pt x="1867522" y="5105708"/>
                  </a:cubicBezTo>
                  <a:lnTo>
                    <a:pt x="1874505" y="5140293"/>
                  </a:lnTo>
                  <a:lnTo>
                    <a:pt x="1874505" y="5129190"/>
                  </a:lnTo>
                  <a:lnTo>
                    <a:pt x="2006618" y="5092321"/>
                  </a:lnTo>
                  <a:lnTo>
                    <a:pt x="2440410" y="4248973"/>
                  </a:lnTo>
                  <a:lnTo>
                    <a:pt x="2409082" y="4227637"/>
                  </a:lnTo>
                  <a:cubicBezTo>
                    <a:pt x="2384205" y="4202510"/>
                    <a:pt x="2368819" y="4167797"/>
                    <a:pt x="2368819" y="4129454"/>
                  </a:cubicBezTo>
                  <a:lnTo>
                    <a:pt x="2375217" y="4097445"/>
                  </a:lnTo>
                  <a:close/>
                  <a:moveTo>
                    <a:pt x="674572" y="3860573"/>
                  </a:moveTo>
                  <a:lnTo>
                    <a:pt x="602581" y="4132971"/>
                  </a:lnTo>
                  <a:lnTo>
                    <a:pt x="607138" y="4136043"/>
                  </a:lnTo>
                  <a:lnTo>
                    <a:pt x="624515" y="4161816"/>
                  </a:lnTo>
                  <a:lnTo>
                    <a:pt x="743056" y="4090210"/>
                  </a:lnTo>
                  <a:close/>
                  <a:moveTo>
                    <a:pt x="3629570" y="3802356"/>
                  </a:moveTo>
                  <a:lnTo>
                    <a:pt x="2742677" y="4090016"/>
                  </a:lnTo>
                  <a:lnTo>
                    <a:pt x="3321933" y="4674229"/>
                  </a:lnTo>
                  <a:lnTo>
                    <a:pt x="3340069" y="4662002"/>
                  </a:lnTo>
                  <a:cubicBezTo>
                    <a:pt x="3347544" y="4658841"/>
                    <a:pt x="3355763" y="4657092"/>
                    <a:pt x="3364390" y="4657092"/>
                  </a:cubicBezTo>
                  <a:lnTo>
                    <a:pt x="3376822" y="4659602"/>
                  </a:lnTo>
                  <a:close/>
                  <a:moveTo>
                    <a:pt x="1397480" y="3728323"/>
                  </a:moveTo>
                  <a:lnTo>
                    <a:pt x="781271" y="4094265"/>
                  </a:lnTo>
                  <a:lnTo>
                    <a:pt x="886284" y="4445162"/>
                  </a:lnTo>
                  <a:lnTo>
                    <a:pt x="1717134" y="5085867"/>
                  </a:lnTo>
                  <a:lnTo>
                    <a:pt x="1722802" y="5077461"/>
                  </a:lnTo>
                  <a:cubicBezTo>
                    <a:pt x="1738884" y="5061379"/>
                    <a:pt x="1761100" y="5051432"/>
                    <a:pt x="1785640" y="5051432"/>
                  </a:cubicBezTo>
                  <a:lnTo>
                    <a:pt x="1791085" y="5052532"/>
                  </a:lnTo>
                  <a:lnTo>
                    <a:pt x="1917034" y="3924474"/>
                  </a:lnTo>
                  <a:close/>
                  <a:moveTo>
                    <a:pt x="7317738" y="3592747"/>
                  </a:moveTo>
                  <a:lnTo>
                    <a:pt x="6642691" y="4668200"/>
                  </a:lnTo>
                  <a:lnTo>
                    <a:pt x="6639477" y="4668200"/>
                  </a:lnTo>
                  <a:lnTo>
                    <a:pt x="6655148" y="4691080"/>
                  </a:lnTo>
                  <a:cubicBezTo>
                    <a:pt x="6659645" y="4701546"/>
                    <a:pt x="6662132" y="4713052"/>
                    <a:pt x="6662132" y="4725130"/>
                  </a:cubicBezTo>
                  <a:cubicBezTo>
                    <a:pt x="6662132" y="4737208"/>
                    <a:pt x="6659645" y="4748714"/>
                    <a:pt x="6655148" y="4759180"/>
                  </a:cubicBezTo>
                  <a:lnTo>
                    <a:pt x="6653403" y="4761728"/>
                  </a:lnTo>
                  <a:lnTo>
                    <a:pt x="7201819" y="4998062"/>
                  </a:lnTo>
                  <a:close/>
                  <a:moveTo>
                    <a:pt x="4483558" y="3525364"/>
                  </a:moveTo>
                  <a:lnTo>
                    <a:pt x="3659440" y="3792669"/>
                  </a:lnTo>
                  <a:lnTo>
                    <a:pt x="3399087" y="4668997"/>
                  </a:lnTo>
                  <a:lnTo>
                    <a:pt x="3408573" y="4675393"/>
                  </a:lnTo>
                  <a:cubicBezTo>
                    <a:pt x="3414227" y="4681047"/>
                    <a:pt x="3418802" y="4687779"/>
                    <a:pt x="3421964" y="4695254"/>
                  </a:cubicBezTo>
                  <a:lnTo>
                    <a:pt x="3422285" y="4696843"/>
                  </a:lnTo>
                  <a:lnTo>
                    <a:pt x="4963175" y="4211099"/>
                  </a:lnTo>
                  <a:lnTo>
                    <a:pt x="4959802" y="4193326"/>
                  </a:lnTo>
                  <a:cubicBezTo>
                    <a:pt x="4959802" y="4174155"/>
                    <a:pt x="4967106" y="4156798"/>
                    <a:pt x="4978916" y="4144234"/>
                  </a:cubicBezTo>
                  <a:lnTo>
                    <a:pt x="4980165" y="4143339"/>
                  </a:lnTo>
                  <a:lnTo>
                    <a:pt x="4973688" y="4143339"/>
                  </a:lnTo>
                  <a:close/>
                  <a:moveTo>
                    <a:pt x="564792" y="3492464"/>
                  </a:moveTo>
                  <a:lnTo>
                    <a:pt x="559575" y="3493517"/>
                  </a:lnTo>
                  <a:lnTo>
                    <a:pt x="559108" y="3493423"/>
                  </a:lnTo>
                  <a:lnTo>
                    <a:pt x="454346" y="3963377"/>
                  </a:lnTo>
                  <a:lnTo>
                    <a:pt x="509794" y="4116982"/>
                  </a:lnTo>
                  <a:lnTo>
                    <a:pt x="544301" y="4110015"/>
                  </a:lnTo>
                  <a:lnTo>
                    <a:pt x="572126" y="4115633"/>
                  </a:lnTo>
                  <a:lnTo>
                    <a:pt x="572071" y="4115577"/>
                  </a:lnTo>
                  <a:lnTo>
                    <a:pt x="656103" y="3798647"/>
                  </a:lnTo>
                  <a:close/>
                  <a:moveTo>
                    <a:pt x="771937" y="3492158"/>
                  </a:moveTo>
                  <a:lnTo>
                    <a:pt x="691811" y="3795340"/>
                  </a:lnTo>
                  <a:lnTo>
                    <a:pt x="774393" y="4071281"/>
                  </a:lnTo>
                  <a:lnTo>
                    <a:pt x="1363427" y="3715467"/>
                  </a:lnTo>
                  <a:close/>
                  <a:moveTo>
                    <a:pt x="5485310" y="3485463"/>
                  </a:moveTo>
                  <a:lnTo>
                    <a:pt x="5070883" y="4143339"/>
                  </a:lnTo>
                  <a:lnTo>
                    <a:pt x="5069961" y="4143339"/>
                  </a:lnTo>
                  <a:lnTo>
                    <a:pt x="5071210" y="4144234"/>
                  </a:lnTo>
                  <a:cubicBezTo>
                    <a:pt x="5083019" y="4156798"/>
                    <a:pt x="5090324" y="4174155"/>
                    <a:pt x="5090324" y="4193326"/>
                  </a:cubicBezTo>
                  <a:lnTo>
                    <a:pt x="5087340" y="4209050"/>
                  </a:lnTo>
                  <a:lnTo>
                    <a:pt x="6497187" y="4682607"/>
                  </a:lnTo>
                  <a:lnTo>
                    <a:pt x="6501942" y="4675665"/>
                  </a:lnTo>
                  <a:close/>
                  <a:moveTo>
                    <a:pt x="656978" y="3448757"/>
                  </a:moveTo>
                  <a:lnTo>
                    <a:pt x="652849" y="3454882"/>
                  </a:lnTo>
                  <a:cubicBezTo>
                    <a:pt x="640914" y="3466817"/>
                    <a:pt x="626702" y="3476476"/>
                    <a:pt x="610920" y="3483151"/>
                  </a:cubicBezTo>
                  <a:lnTo>
                    <a:pt x="599097" y="3485538"/>
                  </a:lnTo>
                  <a:lnTo>
                    <a:pt x="673343" y="3733627"/>
                  </a:lnTo>
                  <a:lnTo>
                    <a:pt x="740513" y="3480294"/>
                  </a:lnTo>
                  <a:close/>
                  <a:moveTo>
                    <a:pt x="2030006" y="3396491"/>
                  </a:moveTo>
                  <a:lnTo>
                    <a:pt x="2017523" y="3399096"/>
                  </a:lnTo>
                  <a:lnTo>
                    <a:pt x="2009094" y="3397337"/>
                  </a:lnTo>
                  <a:lnTo>
                    <a:pt x="1949842" y="3913084"/>
                  </a:lnTo>
                  <a:lnTo>
                    <a:pt x="2378857" y="4079234"/>
                  </a:lnTo>
                  <a:lnTo>
                    <a:pt x="2379622" y="4075412"/>
                  </a:lnTo>
                  <a:cubicBezTo>
                    <a:pt x="2400490" y="4025576"/>
                    <a:pt x="2449344" y="3990607"/>
                    <a:pt x="2506283" y="3990607"/>
                  </a:cubicBezTo>
                  <a:cubicBezTo>
                    <a:pt x="2563222" y="3990607"/>
                    <a:pt x="2612076" y="4025576"/>
                    <a:pt x="2632944" y="4075412"/>
                  </a:cubicBezTo>
                  <a:lnTo>
                    <a:pt x="2635975" y="4090568"/>
                  </a:lnTo>
                  <a:lnTo>
                    <a:pt x="2697189" y="4070785"/>
                  </a:lnTo>
                  <a:lnTo>
                    <a:pt x="2558148" y="3930263"/>
                  </a:lnTo>
                  <a:lnTo>
                    <a:pt x="2552105" y="3990619"/>
                  </a:lnTo>
                  <a:lnTo>
                    <a:pt x="2518780" y="3990619"/>
                  </a:lnTo>
                  <a:lnTo>
                    <a:pt x="2528089" y="3899885"/>
                  </a:lnTo>
                  <a:close/>
                  <a:moveTo>
                    <a:pt x="1975247" y="3385199"/>
                  </a:moveTo>
                  <a:lnTo>
                    <a:pt x="1427209" y="3710667"/>
                  </a:lnTo>
                  <a:lnTo>
                    <a:pt x="1919613" y="3901376"/>
                  </a:lnTo>
                  <a:lnTo>
                    <a:pt x="1977101" y="3386492"/>
                  </a:lnTo>
                  <a:close/>
                  <a:moveTo>
                    <a:pt x="5385923" y="3369108"/>
                  </a:moveTo>
                  <a:lnTo>
                    <a:pt x="5375331" y="3376316"/>
                  </a:lnTo>
                  <a:cubicBezTo>
                    <a:pt x="5357723" y="3383834"/>
                    <a:pt x="5338363" y="3387991"/>
                    <a:pt x="5318041" y="3387991"/>
                  </a:cubicBezTo>
                  <a:lnTo>
                    <a:pt x="5263173" y="3376809"/>
                  </a:lnTo>
                  <a:lnTo>
                    <a:pt x="5042197" y="4127580"/>
                  </a:lnTo>
                  <a:lnTo>
                    <a:pt x="5050466" y="4129356"/>
                  </a:lnTo>
                  <a:lnTo>
                    <a:pt x="5057181" y="4134172"/>
                  </a:lnTo>
                  <a:lnTo>
                    <a:pt x="5472511" y="3470480"/>
                  </a:lnTo>
                  <a:close/>
                  <a:moveTo>
                    <a:pt x="5183210" y="3298428"/>
                  </a:moveTo>
                  <a:lnTo>
                    <a:pt x="4500088" y="3520002"/>
                  </a:lnTo>
                  <a:lnTo>
                    <a:pt x="4988435" y="4137407"/>
                  </a:lnTo>
                  <a:lnTo>
                    <a:pt x="4999660" y="4129356"/>
                  </a:lnTo>
                  <a:lnTo>
                    <a:pt x="5023614" y="4124211"/>
                  </a:lnTo>
                  <a:lnTo>
                    <a:pt x="5242088" y="3363615"/>
                  </a:lnTo>
                  <a:lnTo>
                    <a:pt x="5213966" y="3344477"/>
                  </a:lnTo>
                  <a:close/>
                  <a:moveTo>
                    <a:pt x="7536900" y="3235961"/>
                  </a:moveTo>
                  <a:lnTo>
                    <a:pt x="7536900" y="3243588"/>
                  </a:lnTo>
                  <a:lnTo>
                    <a:pt x="7341938" y="3554194"/>
                  </a:lnTo>
                  <a:lnTo>
                    <a:pt x="7225290" y="5008177"/>
                  </a:lnTo>
                  <a:lnTo>
                    <a:pt x="7440433" y="5100891"/>
                  </a:lnTo>
                  <a:lnTo>
                    <a:pt x="7688888" y="4808379"/>
                  </a:lnTo>
                  <a:lnTo>
                    <a:pt x="7596215" y="3246531"/>
                  </a:lnTo>
                  <a:lnTo>
                    <a:pt x="7582721" y="3249133"/>
                  </a:lnTo>
                  <a:cubicBezTo>
                    <a:pt x="7569876" y="3249133"/>
                    <a:pt x="7557639" y="3246647"/>
                    <a:pt x="7546509" y="3242150"/>
                  </a:cubicBezTo>
                  <a:close/>
                  <a:moveTo>
                    <a:pt x="7637696" y="3230066"/>
                  </a:moveTo>
                  <a:lnTo>
                    <a:pt x="7618933" y="3242150"/>
                  </a:lnTo>
                  <a:lnTo>
                    <a:pt x="7615510" y="3242810"/>
                  </a:lnTo>
                  <a:lnTo>
                    <a:pt x="7715429" y="4777131"/>
                  </a:lnTo>
                  <a:lnTo>
                    <a:pt x="8189924" y="4218497"/>
                  </a:lnTo>
                  <a:lnTo>
                    <a:pt x="8184234" y="4215170"/>
                  </a:lnTo>
                  <a:cubicBezTo>
                    <a:pt x="8158621" y="4194796"/>
                    <a:pt x="8142295" y="4163963"/>
                    <a:pt x="8142295" y="4129454"/>
                  </a:cubicBezTo>
                  <a:cubicBezTo>
                    <a:pt x="8142295" y="4098780"/>
                    <a:pt x="8155195" y="4071016"/>
                    <a:pt x="8176050" y="4050914"/>
                  </a:cubicBezTo>
                  <a:lnTo>
                    <a:pt x="8187642" y="4043381"/>
                  </a:lnTo>
                  <a:lnTo>
                    <a:pt x="8181174" y="4043381"/>
                  </a:lnTo>
                  <a:lnTo>
                    <a:pt x="8181172" y="4043379"/>
                  </a:lnTo>
                  <a:close/>
                  <a:moveTo>
                    <a:pt x="7663805" y="3201426"/>
                  </a:moveTo>
                  <a:lnTo>
                    <a:pt x="7661543" y="3204632"/>
                  </a:lnTo>
                  <a:lnTo>
                    <a:pt x="7725591" y="3301976"/>
                  </a:lnTo>
                  <a:close/>
                  <a:moveTo>
                    <a:pt x="5653832" y="3180733"/>
                  </a:moveTo>
                  <a:lnTo>
                    <a:pt x="5462749" y="3222887"/>
                  </a:lnTo>
                  <a:lnTo>
                    <a:pt x="5465225" y="3239420"/>
                  </a:lnTo>
                  <a:cubicBezTo>
                    <a:pt x="5465225" y="3280447"/>
                    <a:pt x="5448751" y="3317590"/>
                    <a:pt x="5422116" y="3344477"/>
                  </a:cubicBezTo>
                  <a:lnTo>
                    <a:pt x="5418024" y="3347261"/>
                  </a:lnTo>
                  <a:lnTo>
                    <a:pt x="5494110" y="3435966"/>
                  </a:lnTo>
                  <a:close/>
                  <a:moveTo>
                    <a:pt x="820293" y="3179399"/>
                  </a:moveTo>
                  <a:lnTo>
                    <a:pt x="676581" y="3303532"/>
                  </a:lnTo>
                  <a:lnTo>
                    <a:pt x="681119" y="3310263"/>
                  </a:lnTo>
                  <a:cubicBezTo>
                    <a:pt x="687794" y="3326044"/>
                    <a:pt x="691485" y="3343395"/>
                    <a:pt x="691485" y="3361608"/>
                  </a:cubicBezTo>
                  <a:cubicBezTo>
                    <a:pt x="691485" y="3379820"/>
                    <a:pt x="687794" y="3397171"/>
                    <a:pt x="681119" y="3412953"/>
                  </a:cubicBezTo>
                  <a:lnTo>
                    <a:pt x="676439" y="3419893"/>
                  </a:lnTo>
                  <a:lnTo>
                    <a:pt x="749069" y="3448023"/>
                  </a:lnTo>
                  <a:close/>
                  <a:moveTo>
                    <a:pt x="7374685" y="3146004"/>
                  </a:moveTo>
                  <a:lnTo>
                    <a:pt x="7344957" y="3516552"/>
                  </a:lnTo>
                  <a:lnTo>
                    <a:pt x="7525426" y="3228572"/>
                  </a:lnTo>
                  <a:lnTo>
                    <a:pt x="7516938" y="3223105"/>
                  </a:lnTo>
                  <a:cubicBezTo>
                    <a:pt x="7508520" y="3215064"/>
                    <a:pt x="7501708" y="3205490"/>
                    <a:pt x="7497001" y="3194858"/>
                  </a:cubicBezTo>
                  <a:lnTo>
                    <a:pt x="7492687" y="3174446"/>
                  </a:lnTo>
                  <a:lnTo>
                    <a:pt x="7489691" y="3176942"/>
                  </a:lnTo>
                  <a:close/>
                  <a:moveTo>
                    <a:pt x="125435" y="3136811"/>
                  </a:moveTo>
                  <a:lnTo>
                    <a:pt x="124967" y="3136908"/>
                  </a:lnTo>
                  <a:lnTo>
                    <a:pt x="124967" y="5183101"/>
                  </a:lnTo>
                  <a:lnTo>
                    <a:pt x="135113" y="5185197"/>
                  </a:lnTo>
                  <a:lnTo>
                    <a:pt x="419695" y="3952009"/>
                  </a:lnTo>
                  <a:close/>
                  <a:moveTo>
                    <a:pt x="192209" y="3110298"/>
                  </a:moveTo>
                  <a:lnTo>
                    <a:pt x="165894" y="3128453"/>
                  </a:lnTo>
                  <a:lnTo>
                    <a:pt x="153863" y="3130938"/>
                  </a:lnTo>
                  <a:lnTo>
                    <a:pt x="431609" y="3900386"/>
                  </a:lnTo>
                  <a:lnTo>
                    <a:pt x="527018" y="3486944"/>
                  </a:lnTo>
                  <a:lnTo>
                    <a:pt x="508230" y="3483151"/>
                  </a:lnTo>
                  <a:cubicBezTo>
                    <a:pt x="460885" y="3463126"/>
                    <a:pt x="427665" y="3416247"/>
                    <a:pt x="427665" y="3361608"/>
                  </a:cubicBezTo>
                  <a:lnTo>
                    <a:pt x="434220" y="3329138"/>
                  </a:lnTo>
                  <a:close/>
                  <a:moveTo>
                    <a:pt x="6033491" y="3096976"/>
                  </a:moveTo>
                  <a:lnTo>
                    <a:pt x="5681056" y="3174726"/>
                  </a:lnTo>
                  <a:lnTo>
                    <a:pt x="5507013" y="3451010"/>
                  </a:lnTo>
                  <a:lnTo>
                    <a:pt x="6533622" y="4647882"/>
                  </a:lnTo>
                  <a:lnTo>
                    <a:pt x="6538676" y="4644528"/>
                  </a:lnTo>
                  <a:lnTo>
                    <a:pt x="6542970" y="4643674"/>
                  </a:lnTo>
                  <a:close/>
                  <a:moveTo>
                    <a:pt x="6670252" y="2956501"/>
                  </a:moveTo>
                  <a:lnTo>
                    <a:pt x="6057290" y="3091726"/>
                  </a:lnTo>
                  <a:lnTo>
                    <a:pt x="6556190" y="4641047"/>
                  </a:lnTo>
                  <a:lnTo>
                    <a:pt x="6573266" y="4637653"/>
                  </a:lnTo>
                  <a:cubicBezTo>
                    <a:pt x="6585536" y="4637653"/>
                    <a:pt x="6597225" y="4640101"/>
                    <a:pt x="6607857" y="4644528"/>
                  </a:cubicBezTo>
                  <a:lnTo>
                    <a:pt x="6629207" y="4658697"/>
                  </a:lnTo>
                  <a:lnTo>
                    <a:pt x="7320850" y="3555022"/>
                  </a:lnTo>
                  <a:lnTo>
                    <a:pt x="7355024" y="3140715"/>
                  </a:lnTo>
                  <a:close/>
                  <a:moveTo>
                    <a:pt x="3967808" y="2875073"/>
                  </a:moveTo>
                  <a:lnTo>
                    <a:pt x="3956542" y="2882668"/>
                  </a:lnTo>
                  <a:cubicBezTo>
                    <a:pt x="3948236" y="2886181"/>
                    <a:pt x="3939104" y="2888124"/>
                    <a:pt x="3929518" y="2888124"/>
                  </a:cubicBezTo>
                  <a:lnTo>
                    <a:pt x="3928248" y="2887868"/>
                  </a:lnTo>
                  <a:lnTo>
                    <a:pt x="3670270" y="3756213"/>
                  </a:lnTo>
                  <a:lnTo>
                    <a:pt x="4463316" y="3499840"/>
                  </a:lnTo>
                  <a:close/>
                  <a:moveTo>
                    <a:pt x="7396572" y="2873187"/>
                  </a:moveTo>
                  <a:lnTo>
                    <a:pt x="7377524" y="3110620"/>
                  </a:lnTo>
                  <a:lnTo>
                    <a:pt x="7493678" y="3141398"/>
                  </a:lnTo>
                  <a:lnTo>
                    <a:pt x="7497001" y="3125677"/>
                  </a:lnTo>
                  <a:cubicBezTo>
                    <a:pt x="7501708" y="3115045"/>
                    <a:pt x="7508520" y="3105470"/>
                    <a:pt x="7516938" y="3097429"/>
                  </a:cubicBezTo>
                  <a:lnTo>
                    <a:pt x="7539399" y="3082964"/>
                  </a:lnTo>
                  <a:lnTo>
                    <a:pt x="7399644" y="2873821"/>
                  </a:lnTo>
                  <a:close/>
                  <a:moveTo>
                    <a:pt x="7461938" y="2872915"/>
                  </a:moveTo>
                  <a:lnTo>
                    <a:pt x="7445515" y="2876302"/>
                  </a:lnTo>
                  <a:lnTo>
                    <a:pt x="7555230" y="3043051"/>
                  </a:lnTo>
                  <a:lnTo>
                    <a:pt x="7552830" y="3020829"/>
                  </a:lnTo>
                  <a:close/>
                  <a:moveTo>
                    <a:pt x="3879389" y="2866251"/>
                  </a:moveTo>
                  <a:lnTo>
                    <a:pt x="2631767" y="3194975"/>
                  </a:lnTo>
                  <a:lnTo>
                    <a:pt x="2560544" y="3906333"/>
                  </a:lnTo>
                  <a:lnTo>
                    <a:pt x="2717192" y="4064320"/>
                  </a:lnTo>
                  <a:lnTo>
                    <a:pt x="3640320" y="3765896"/>
                  </a:lnTo>
                  <a:lnTo>
                    <a:pt x="3901018" y="2881673"/>
                  </a:lnTo>
                  <a:lnTo>
                    <a:pt x="3880427" y="2867790"/>
                  </a:lnTo>
                  <a:close/>
                  <a:moveTo>
                    <a:pt x="7531424" y="2822621"/>
                  </a:moveTo>
                  <a:lnTo>
                    <a:pt x="7518924" y="2841563"/>
                  </a:lnTo>
                  <a:lnTo>
                    <a:pt x="7488740" y="2862357"/>
                  </a:lnTo>
                  <a:lnTo>
                    <a:pt x="7545825" y="2955967"/>
                  </a:lnTo>
                  <a:close/>
                  <a:moveTo>
                    <a:pt x="5904252" y="2820417"/>
                  </a:moveTo>
                  <a:lnTo>
                    <a:pt x="5705891" y="3135303"/>
                  </a:lnTo>
                  <a:lnTo>
                    <a:pt x="6022847" y="3064662"/>
                  </a:lnTo>
                  <a:lnTo>
                    <a:pt x="5944016" y="2825342"/>
                  </a:lnTo>
                  <a:lnTo>
                    <a:pt x="5935933" y="2827030"/>
                  </a:lnTo>
                  <a:close/>
                  <a:moveTo>
                    <a:pt x="7319193" y="2813338"/>
                  </a:moveTo>
                  <a:lnTo>
                    <a:pt x="6738803" y="2941377"/>
                  </a:lnTo>
                  <a:lnTo>
                    <a:pt x="7357935" y="3105429"/>
                  </a:lnTo>
                  <a:lnTo>
                    <a:pt x="7377465" y="2868663"/>
                  </a:lnTo>
                  <a:lnTo>
                    <a:pt x="7347338" y="2849987"/>
                  </a:lnTo>
                  <a:close/>
                  <a:moveTo>
                    <a:pt x="5357374" y="2794801"/>
                  </a:moveTo>
                  <a:lnTo>
                    <a:pt x="4730228" y="2809623"/>
                  </a:lnTo>
                  <a:lnTo>
                    <a:pt x="5201405" y="3143606"/>
                  </a:lnTo>
                  <a:lnTo>
                    <a:pt x="5176411" y="3182485"/>
                  </a:lnTo>
                  <a:lnTo>
                    <a:pt x="4656710" y="2811360"/>
                  </a:lnTo>
                  <a:lnTo>
                    <a:pt x="3997279" y="2826945"/>
                  </a:lnTo>
                  <a:lnTo>
                    <a:pt x="3993488" y="2845722"/>
                  </a:lnTo>
                  <a:lnTo>
                    <a:pt x="3981192" y="2863960"/>
                  </a:lnTo>
                  <a:lnTo>
                    <a:pt x="4479901" y="3494479"/>
                  </a:lnTo>
                  <a:lnTo>
                    <a:pt x="5176810" y="3269186"/>
                  </a:lnTo>
                  <a:lnTo>
                    <a:pt x="5170857" y="3239420"/>
                  </a:lnTo>
                  <a:cubicBezTo>
                    <a:pt x="5170857" y="3177879"/>
                    <a:pt x="5207924" y="3125078"/>
                    <a:pt x="5260751" y="3102523"/>
                  </a:cubicBezTo>
                  <a:lnTo>
                    <a:pt x="5315980" y="3091268"/>
                  </a:lnTo>
                  <a:close/>
                  <a:moveTo>
                    <a:pt x="5865337" y="2782796"/>
                  </a:moveTo>
                  <a:lnTo>
                    <a:pt x="5400426" y="2793783"/>
                  </a:lnTo>
                  <a:lnTo>
                    <a:pt x="5359697" y="3096397"/>
                  </a:lnTo>
                  <a:lnTo>
                    <a:pt x="5345267" y="3096397"/>
                  </a:lnTo>
                  <a:lnTo>
                    <a:pt x="5375331" y="3102523"/>
                  </a:lnTo>
                  <a:cubicBezTo>
                    <a:pt x="5401744" y="3113800"/>
                    <a:pt x="5424218" y="3132639"/>
                    <a:pt x="5440088" y="3156352"/>
                  </a:cubicBezTo>
                  <a:lnTo>
                    <a:pt x="5456531" y="3190879"/>
                  </a:lnTo>
                  <a:lnTo>
                    <a:pt x="5678431" y="3141423"/>
                  </a:lnTo>
                  <a:lnTo>
                    <a:pt x="5886843" y="2808383"/>
                  </a:lnTo>
                  <a:lnTo>
                    <a:pt x="5878005" y="2802222"/>
                  </a:lnTo>
                  <a:close/>
                  <a:moveTo>
                    <a:pt x="6009218" y="2778673"/>
                  </a:moveTo>
                  <a:lnTo>
                    <a:pt x="5993861" y="2802222"/>
                  </a:lnTo>
                  <a:lnTo>
                    <a:pt x="5969528" y="2819184"/>
                  </a:lnTo>
                  <a:lnTo>
                    <a:pt x="6046852" y="3059312"/>
                  </a:lnTo>
                  <a:lnTo>
                    <a:pt x="6596803" y="2936742"/>
                  </a:lnTo>
                  <a:close/>
                  <a:moveTo>
                    <a:pt x="1515139" y="2579218"/>
                  </a:moveTo>
                  <a:lnTo>
                    <a:pt x="864737" y="3141010"/>
                  </a:lnTo>
                  <a:lnTo>
                    <a:pt x="780394" y="3460154"/>
                  </a:lnTo>
                  <a:lnTo>
                    <a:pt x="1393185" y="3697490"/>
                  </a:lnTo>
                  <a:lnTo>
                    <a:pt x="1950726" y="3360689"/>
                  </a:lnTo>
                  <a:lnTo>
                    <a:pt x="1942038" y="3347367"/>
                  </a:lnTo>
                  <a:cubicBezTo>
                    <a:pt x="1937892" y="3337234"/>
                    <a:pt x="1935600" y="3326092"/>
                    <a:pt x="1935600" y="3314398"/>
                  </a:cubicBezTo>
                  <a:cubicBezTo>
                    <a:pt x="1935600" y="3302703"/>
                    <a:pt x="1937892" y="3291561"/>
                    <a:pt x="1942038" y="3281428"/>
                  </a:cubicBezTo>
                  <a:lnTo>
                    <a:pt x="1944674" y="3277386"/>
                  </a:lnTo>
                  <a:lnTo>
                    <a:pt x="1941154" y="3268586"/>
                  </a:lnTo>
                  <a:close/>
                  <a:moveTo>
                    <a:pt x="4118331" y="2426896"/>
                  </a:moveTo>
                  <a:lnTo>
                    <a:pt x="3980343" y="2772177"/>
                  </a:lnTo>
                  <a:lnTo>
                    <a:pt x="3993488" y="2791674"/>
                  </a:lnTo>
                  <a:lnTo>
                    <a:pt x="3996532" y="2806751"/>
                  </a:lnTo>
                  <a:lnTo>
                    <a:pt x="4629667" y="2792048"/>
                  </a:lnTo>
                  <a:close/>
                  <a:moveTo>
                    <a:pt x="883916" y="2289001"/>
                  </a:moveTo>
                  <a:lnTo>
                    <a:pt x="221156" y="2955727"/>
                  </a:lnTo>
                  <a:lnTo>
                    <a:pt x="229442" y="2968304"/>
                  </a:lnTo>
                  <a:cubicBezTo>
                    <a:pt x="235484" y="2982922"/>
                    <a:pt x="238826" y="2998994"/>
                    <a:pt x="238826" y="3015865"/>
                  </a:cubicBezTo>
                  <a:cubicBezTo>
                    <a:pt x="238826" y="3032736"/>
                    <a:pt x="235484" y="3048808"/>
                    <a:pt x="229442" y="3063426"/>
                  </a:cubicBezTo>
                  <a:lnTo>
                    <a:pt x="213688" y="3087336"/>
                  </a:lnTo>
                  <a:lnTo>
                    <a:pt x="459953" y="3277747"/>
                  </a:lnTo>
                  <a:lnTo>
                    <a:pt x="466300" y="3268335"/>
                  </a:lnTo>
                  <a:cubicBezTo>
                    <a:pt x="490171" y="3244462"/>
                    <a:pt x="523149" y="3229697"/>
                    <a:pt x="559575" y="3229697"/>
                  </a:cubicBezTo>
                  <a:lnTo>
                    <a:pt x="581333" y="3234089"/>
                  </a:lnTo>
                  <a:close/>
                  <a:moveTo>
                    <a:pt x="5478455" y="2214037"/>
                  </a:moveTo>
                  <a:lnTo>
                    <a:pt x="5403077" y="2774088"/>
                  </a:lnTo>
                  <a:lnTo>
                    <a:pt x="5858148" y="2763520"/>
                  </a:lnTo>
                  <a:lnTo>
                    <a:pt x="5854010" y="2742330"/>
                  </a:lnTo>
                  <a:cubicBezTo>
                    <a:pt x="5854010" y="2730635"/>
                    <a:pt x="5856302" y="2719494"/>
                    <a:pt x="5860448" y="2709360"/>
                  </a:cubicBezTo>
                  <a:lnTo>
                    <a:pt x="5873302" y="2689649"/>
                  </a:lnTo>
                  <a:close/>
                  <a:moveTo>
                    <a:pt x="1114386" y="2057152"/>
                  </a:moveTo>
                  <a:lnTo>
                    <a:pt x="947494" y="2225043"/>
                  </a:lnTo>
                  <a:lnTo>
                    <a:pt x="628716" y="3252062"/>
                  </a:lnTo>
                  <a:lnTo>
                    <a:pt x="652849" y="3268335"/>
                  </a:lnTo>
                  <a:lnTo>
                    <a:pt x="653695" y="3269589"/>
                  </a:lnTo>
                  <a:lnTo>
                    <a:pt x="838479" y="3110810"/>
                  </a:lnTo>
                  <a:lnTo>
                    <a:pt x="1117377" y="2058924"/>
                  </a:lnTo>
                  <a:lnTo>
                    <a:pt x="1116802" y="2058806"/>
                  </a:lnTo>
                  <a:close/>
                  <a:moveTo>
                    <a:pt x="1191933" y="2056213"/>
                  </a:moveTo>
                  <a:lnTo>
                    <a:pt x="1188145" y="2058806"/>
                  </a:lnTo>
                  <a:cubicBezTo>
                    <a:pt x="1177181" y="2063514"/>
                    <a:pt x="1165127" y="2066117"/>
                    <a:pt x="1152474" y="2066117"/>
                  </a:cubicBezTo>
                  <a:lnTo>
                    <a:pt x="1148995" y="2065404"/>
                  </a:lnTo>
                  <a:lnTo>
                    <a:pt x="882778" y="3072746"/>
                  </a:lnTo>
                  <a:lnTo>
                    <a:pt x="1495021" y="2546664"/>
                  </a:lnTo>
                  <a:close/>
                  <a:moveTo>
                    <a:pt x="7431372" y="1896215"/>
                  </a:moveTo>
                  <a:lnTo>
                    <a:pt x="7431372" y="2619323"/>
                  </a:lnTo>
                  <a:lnTo>
                    <a:pt x="7478319" y="2629007"/>
                  </a:lnTo>
                  <a:lnTo>
                    <a:pt x="7513101" y="2652968"/>
                  </a:lnTo>
                  <a:close/>
                  <a:moveTo>
                    <a:pt x="2741533" y="1819455"/>
                  </a:moveTo>
                  <a:lnTo>
                    <a:pt x="2068496" y="3249656"/>
                  </a:lnTo>
                  <a:lnTo>
                    <a:pt x="2075452" y="3254505"/>
                  </a:lnTo>
                  <a:cubicBezTo>
                    <a:pt x="2090277" y="3269832"/>
                    <a:pt x="2099446" y="3291008"/>
                    <a:pt x="2099446" y="3314398"/>
                  </a:cubicBezTo>
                  <a:cubicBezTo>
                    <a:pt x="2099446" y="3337787"/>
                    <a:pt x="2090277" y="3358962"/>
                    <a:pt x="2075452" y="3374289"/>
                  </a:cubicBezTo>
                  <a:lnTo>
                    <a:pt x="2050361" y="3391778"/>
                  </a:lnTo>
                  <a:lnTo>
                    <a:pt x="2530533" y="3876063"/>
                  </a:lnTo>
                  <a:lnTo>
                    <a:pt x="2599539" y="3203466"/>
                  </a:lnTo>
                  <a:lnTo>
                    <a:pt x="2099446" y="3335233"/>
                  </a:lnTo>
                  <a:lnTo>
                    <a:pt x="2099446" y="3314398"/>
                  </a:lnTo>
                  <a:lnTo>
                    <a:pt x="2099446" y="3307462"/>
                  </a:lnTo>
                  <a:lnTo>
                    <a:pt x="2110554" y="3301908"/>
                  </a:lnTo>
                  <a:lnTo>
                    <a:pt x="2602829" y="3171398"/>
                  </a:lnTo>
                  <a:close/>
                  <a:moveTo>
                    <a:pt x="7451030" y="1817177"/>
                  </a:moveTo>
                  <a:lnTo>
                    <a:pt x="7554196" y="2738424"/>
                  </a:lnTo>
                  <a:lnTo>
                    <a:pt x="7556339" y="2749271"/>
                  </a:lnTo>
                  <a:lnTo>
                    <a:pt x="7555746" y="2752271"/>
                  </a:lnTo>
                  <a:lnTo>
                    <a:pt x="7585920" y="3021716"/>
                  </a:lnTo>
                  <a:lnTo>
                    <a:pt x="7621476" y="3080022"/>
                  </a:lnTo>
                  <a:lnTo>
                    <a:pt x="7648504" y="3097429"/>
                  </a:lnTo>
                  <a:cubicBezTo>
                    <a:pt x="7665339" y="3113511"/>
                    <a:pt x="7675752" y="3135728"/>
                    <a:pt x="7675752" y="3160268"/>
                  </a:cubicBezTo>
                  <a:lnTo>
                    <a:pt x="7674377" y="3166773"/>
                  </a:lnTo>
                  <a:lnTo>
                    <a:pt x="8152461" y="3950758"/>
                  </a:lnTo>
                  <a:lnTo>
                    <a:pt x="8200613" y="4023942"/>
                  </a:lnTo>
                  <a:lnTo>
                    <a:pt x="8198424" y="4026130"/>
                  </a:lnTo>
                  <a:lnTo>
                    <a:pt x="8202898" y="4033467"/>
                  </a:lnTo>
                  <a:lnTo>
                    <a:pt x="8205085" y="4032046"/>
                  </a:lnTo>
                  <a:close/>
                  <a:moveTo>
                    <a:pt x="2391004" y="1776773"/>
                  </a:moveTo>
                  <a:lnTo>
                    <a:pt x="1239750" y="1995043"/>
                  </a:lnTo>
                  <a:lnTo>
                    <a:pt x="1236915" y="2009298"/>
                  </a:lnTo>
                  <a:cubicBezTo>
                    <a:pt x="1232278" y="2020428"/>
                    <a:pt x="1225567" y="2030451"/>
                    <a:pt x="1217275" y="2038869"/>
                  </a:cubicBezTo>
                  <a:lnTo>
                    <a:pt x="1211812" y="2042608"/>
                  </a:lnTo>
                  <a:lnTo>
                    <a:pt x="1517057" y="2527729"/>
                  </a:lnTo>
                  <a:close/>
                  <a:moveTo>
                    <a:pt x="2816669" y="1752701"/>
                  </a:moveTo>
                  <a:lnTo>
                    <a:pt x="2810321" y="1756981"/>
                  </a:lnTo>
                  <a:cubicBezTo>
                    <a:pt x="2800520" y="1761127"/>
                    <a:pt x="2789744" y="1763419"/>
                    <a:pt x="2778433" y="1763419"/>
                  </a:cubicBezTo>
                  <a:lnTo>
                    <a:pt x="2775166" y="1762759"/>
                  </a:lnTo>
                  <a:lnTo>
                    <a:pt x="2634982" y="3162874"/>
                  </a:lnTo>
                  <a:lnTo>
                    <a:pt x="3863806" y="2837095"/>
                  </a:lnTo>
                  <a:lnTo>
                    <a:pt x="3860092" y="2818698"/>
                  </a:lnTo>
                  <a:cubicBezTo>
                    <a:pt x="3860092" y="2809112"/>
                    <a:pt x="3862035" y="2799980"/>
                    <a:pt x="3865548" y="2791674"/>
                  </a:cubicBezTo>
                  <a:lnTo>
                    <a:pt x="3866939" y="2789611"/>
                  </a:lnTo>
                  <a:close/>
                  <a:moveTo>
                    <a:pt x="2705487" y="1717150"/>
                  </a:moveTo>
                  <a:lnTo>
                    <a:pt x="2459100" y="1763863"/>
                  </a:lnTo>
                  <a:lnTo>
                    <a:pt x="1537372" y="2560015"/>
                  </a:lnTo>
                  <a:lnTo>
                    <a:pt x="1969855" y="3247352"/>
                  </a:lnTo>
                  <a:lnTo>
                    <a:pt x="1985635" y="3236353"/>
                  </a:lnTo>
                  <a:cubicBezTo>
                    <a:pt x="1995436" y="3232067"/>
                    <a:pt x="2006212" y="3229697"/>
                    <a:pt x="2017523" y="3229697"/>
                  </a:cubicBezTo>
                  <a:lnTo>
                    <a:pt x="2037332" y="3233832"/>
                  </a:lnTo>
                  <a:lnTo>
                    <a:pt x="2747031" y="1765862"/>
                  </a:lnTo>
                  <a:lnTo>
                    <a:pt x="2747914" y="1757258"/>
                  </a:lnTo>
                  <a:lnTo>
                    <a:pt x="2746545" y="1756981"/>
                  </a:lnTo>
                  <a:cubicBezTo>
                    <a:pt x="2736744" y="1752836"/>
                    <a:pt x="2727917" y="1746837"/>
                    <a:pt x="2720505" y="1739425"/>
                  </a:cubicBezTo>
                  <a:close/>
                  <a:moveTo>
                    <a:pt x="6393047" y="1649208"/>
                  </a:moveTo>
                  <a:lnTo>
                    <a:pt x="5980555" y="2673162"/>
                  </a:lnTo>
                  <a:lnTo>
                    <a:pt x="5993861" y="2682438"/>
                  </a:lnTo>
                  <a:cubicBezTo>
                    <a:pt x="6008686" y="2697765"/>
                    <a:pt x="6017856" y="2718940"/>
                    <a:pt x="6017856" y="2742330"/>
                  </a:cubicBezTo>
                  <a:lnTo>
                    <a:pt x="6016367" y="2749953"/>
                  </a:lnTo>
                  <a:lnTo>
                    <a:pt x="6664427" y="2921670"/>
                  </a:lnTo>
                  <a:lnTo>
                    <a:pt x="7307332" y="2778384"/>
                  </a:lnTo>
                  <a:lnTo>
                    <a:pt x="7300851" y="2749271"/>
                  </a:lnTo>
                  <a:lnTo>
                    <a:pt x="7305043" y="2728059"/>
                  </a:lnTo>
                  <a:lnTo>
                    <a:pt x="7300851" y="2735394"/>
                  </a:lnTo>
                  <a:lnTo>
                    <a:pt x="7110256" y="2451447"/>
                  </a:lnTo>
                  <a:close/>
                  <a:moveTo>
                    <a:pt x="3023835" y="1645301"/>
                  </a:moveTo>
                  <a:lnTo>
                    <a:pt x="2858600" y="1690193"/>
                  </a:lnTo>
                  <a:lnTo>
                    <a:pt x="2853918" y="1713384"/>
                  </a:lnTo>
                  <a:lnTo>
                    <a:pt x="2836530" y="1739175"/>
                  </a:lnTo>
                  <a:lnTo>
                    <a:pt x="3890179" y="2763031"/>
                  </a:lnTo>
                  <a:lnTo>
                    <a:pt x="3902494" y="2754728"/>
                  </a:lnTo>
                  <a:cubicBezTo>
                    <a:pt x="3910800" y="2751214"/>
                    <a:pt x="3919932" y="2749272"/>
                    <a:pt x="3929518" y="2749272"/>
                  </a:cubicBezTo>
                  <a:cubicBezTo>
                    <a:pt x="3939104" y="2749272"/>
                    <a:pt x="3948236" y="2751214"/>
                    <a:pt x="3956542" y="2754728"/>
                  </a:cubicBezTo>
                  <a:lnTo>
                    <a:pt x="3958959" y="2756358"/>
                  </a:lnTo>
                  <a:lnTo>
                    <a:pt x="4097737" y="2412189"/>
                  </a:lnTo>
                  <a:close/>
                  <a:moveTo>
                    <a:pt x="6489124" y="1526085"/>
                  </a:moveTo>
                  <a:lnTo>
                    <a:pt x="6455241" y="1532926"/>
                  </a:lnTo>
                  <a:lnTo>
                    <a:pt x="6441045" y="1530060"/>
                  </a:lnTo>
                  <a:lnTo>
                    <a:pt x="6410044" y="1607015"/>
                  </a:lnTo>
                  <a:lnTo>
                    <a:pt x="6949093" y="2211347"/>
                  </a:lnTo>
                  <a:close/>
                  <a:moveTo>
                    <a:pt x="6534586" y="1487662"/>
                  </a:moveTo>
                  <a:lnTo>
                    <a:pt x="6522987" y="1504864"/>
                  </a:lnTo>
                  <a:lnTo>
                    <a:pt x="6514689" y="1510459"/>
                  </a:lnTo>
                  <a:lnTo>
                    <a:pt x="7061789" y="2337690"/>
                  </a:lnTo>
                  <a:lnTo>
                    <a:pt x="7339730" y="2649292"/>
                  </a:lnTo>
                  <a:lnTo>
                    <a:pt x="7311959" y="2677063"/>
                  </a:lnTo>
                  <a:lnTo>
                    <a:pt x="7213115" y="2566500"/>
                  </a:lnTo>
                  <a:lnTo>
                    <a:pt x="7308475" y="2710687"/>
                  </a:lnTo>
                  <a:lnTo>
                    <a:pt x="7310890" y="2698466"/>
                  </a:lnTo>
                  <a:cubicBezTo>
                    <a:pt x="7323818" y="2667236"/>
                    <a:pt x="7348305" y="2642217"/>
                    <a:pt x="7378871" y="2629007"/>
                  </a:cubicBezTo>
                  <a:lnTo>
                    <a:pt x="7398047" y="2625052"/>
                  </a:lnTo>
                  <a:lnTo>
                    <a:pt x="7398047" y="1710377"/>
                  </a:lnTo>
                  <a:lnTo>
                    <a:pt x="7353496" y="1701382"/>
                  </a:lnTo>
                  <a:cubicBezTo>
                    <a:pt x="7325255" y="1689437"/>
                    <a:pt x="7302631" y="1666813"/>
                    <a:pt x="7290686" y="1638573"/>
                  </a:cubicBezTo>
                  <a:lnTo>
                    <a:pt x="7286233" y="1616515"/>
                  </a:lnTo>
                  <a:close/>
                  <a:moveTo>
                    <a:pt x="6245843" y="1422927"/>
                  </a:moveTo>
                  <a:lnTo>
                    <a:pt x="6392425" y="1587262"/>
                  </a:lnTo>
                  <a:lnTo>
                    <a:pt x="6417822" y="1525312"/>
                  </a:lnTo>
                  <a:lnTo>
                    <a:pt x="6387495" y="1504864"/>
                  </a:lnTo>
                  <a:cubicBezTo>
                    <a:pt x="6378826" y="1496195"/>
                    <a:pt x="6371810" y="1485873"/>
                    <a:pt x="6366962" y="1474411"/>
                  </a:cubicBezTo>
                  <a:lnTo>
                    <a:pt x="6359885" y="1439355"/>
                  </a:lnTo>
                  <a:close/>
                  <a:moveTo>
                    <a:pt x="5597502" y="1329532"/>
                  </a:moveTo>
                  <a:lnTo>
                    <a:pt x="5483522" y="2176393"/>
                  </a:lnTo>
                  <a:lnTo>
                    <a:pt x="5895223" y="2670435"/>
                  </a:lnTo>
                  <a:lnTo>
                    <a:pt x="5904045" y="2664286"/>
                  </a:lnTo>
                  <a:cubicBezTo>
                    <a:pt x="5913846" y="2659999"/>
                    <a:pt x="5924622" y="2657629"/>
                    <a:pt x="5935933" y="2657629"/>
                  </a:cubicBezTo>
                  <a:lnTo>
                    <a:pt x="5952231" y="2661031"/>
                  </a:lnTo>
                  <a:lnTo>
                    <a:pt x="6375210" y="1629256"/>
                  </a:lnTo>
                  <a:lnTo>
                    <a:pt x="6182606" y="1413818"/>
                  </a:lnTo>
                  <a:close/>
                  <a:moveTo>
                    <a:pt x="1225757" y="1328551"/>
                  </a:moveTo>
                  <a:lnTo>
                    <a:pt x="964670" y="2169705"/>
                  </a:lnTo>
                  <a:lnTo>
                    <a:pt x="1091417" y="2041432"/>
                  </a:lnTo>
                  <a:lnTo>
                    <a:pt x="1087673" y="2038869"/>
                  </a:lnTo>
                  <a:cubicBezTo>
                    <a:pt x="1071088" y="2022034"/>
                    <a:pt x="1060831" y="1998776"/>
                    <a:pt x="1060831" y="1973086"/>
                  </a:cubicBezTo>
                  <a:cubicBezTo>
                    <a:pt x="1060831" y="1921706"/>
                    <a:pt x="1101861" y="1880055"/>
                    <a:pt x="1152474" y="1880055"/>
                  </a:cubicBezTo>
                  <a:lnTo>
                    <a:pt x="1169393" y="1883522"/>
                  </a:lnTo>
                  <a:close/>
                  <a:moveTo>
                    <a:pt x="1211330" y="1266355"/>
                  </a:moveTo>
                  <a:lnTo>
                    <a:pt x="212706" y="2930728"/>
                  </a:lnTo>
                  <a:lnTo>
                    <a:pt x="901710" y="2233424"/>
                  </a:lnTo>
                  <a:close/>
                  <a:moveTo>
                    <a:pt x="4673952" y="1244975"/>
                  </a:moveTo>
                  <a:lnTo>
                    <a:pt x="4657290" y="1256571"/>
                  </a:lnTo>
                  <a:cubicBezTo>
                    <a:pt x="4646990" y="1261068"/>
                    <a:pt x="4635667" y="1263555"/>
                    <a:pt x="4623780" y="1263555"/>
                  </a:cubicBezTo>
                  <a:cubicBezTo>
                    <a:pt x="4611894" y="1263555"/>
                    <a:pt x="4600570" y="1261068"/>
                    <a:pt x="4590270" y="1256571"/>
                  </a:cubicBezTo>
                  <a:lnTo>
                    <a:pt x="4586962" y="1254268"/>
                  </a:lnTo>
                  <a:lnTo>
                    <a:pt x="4134216" y="2387151"/>
                  </a:lnTo>
                  <a:lnTo>
                    <a:pt x="4703031" y="2790344"/>
                  </a:lnTo>
                  <a:lnTo>
                    <a:pt x="5360126" y="2775085"/>
                  </a:lnTo>
                  <a:lnTo>
                    <a:pt x="5444219" y="2172798"/>
                  </a:lnTo>
                  <a:close/>
                  <a:moveTo>
                    <a:pt x="4551576" y="1220180"/>
                  </a:moveTo>
                  <a:lnTo>
                    <a:pt x="4551576" y="1230237"/>
                  </a:lnTo>
                  <a:lnTo>
                    <a:pt x="3069957" y="1632771"/>
                  </a:lnTo>
                  <a:lnTo>
                    <a:pt x="4113697" y="2372606"/>
                  </a:lnTo>
                  <a:lnTo>
                    <a:pt x="4569531" y="1242138"/>
                  </a:lnTo>
                  <a:lnTo>
                    <a:pt x="4562906" y="1237526"/>
                  </a:lnTo>
                  <a:close/>
                  <a:moveTo>
                    <a:pt x="1372538" y="1182438"/>
                  </a:moveTo>
                  <a:lnTo>
                    <a:pt x="1351247" y="1213207"/>
                  </a:lnTo>
                  <a:cubicBezTo>
                    <a:pt x="1331648" y="1232303"/>
                    <a:pt x="1304571" y="1244115"/>
                    <a:pt x="1274664" y="1244115"/>
                  </a:cubicBezTo>
                  <a:lnTo>
                    <a:pt x="1253271" y="1239907"/>
                  </a:lnTo>
                  <a:lnTo>
                    <a:pt x="1244202" y="1269125"/>
                  </a:lnTo>
                  <a:lnTo>
                    <a:pt x="1193203" y="1890828"/>
                  </a:lnTo>
                  <a:lnTo>
                    <a:pt x="1215264" y="1905926"/>
                  </a:lnTo>
                  <a:lnTo>
                    <a:pt x="1918096" y="1301137"/>
                  </a:lnTo>
                  <a:close/>
                  <a:moveTo>
                    <a:pt x="4430577" y="1105207"/>
                  </a:moveTo>
                  <a:lnTo>
                    <a:pt x="2921058" y="1461773"/>
                  </a:lnTo>
                  <a:lnTo>
                    <a:pt x="2921451" y="1463501"/>
                  </a:lnTo>
                  <a:cubicBezTo>
                    <a:pt x="2921451" y="1480372"/>
                    <a:pt x="2918032" y="1496444"/>
                    <a:pt x="2911849" y="1511063"/>
                  </a:cubicBezTo>
                  <a:lnTo>
                    <a:pt x="2907453" y="1517583"/>
                  </a:lnTo>
                  <a:lnTo>
                    <a:pt x="3027762" y="1602862"/>
                  </a:lnTo>
                  <a:lnTo>
                    <a:pt x="4541484" y="1194084"/>
                  </a:lnTo>
                  <a:lnTo>
                    <a:pt x="4537691" y="1174689"/>
                  </a:lnTo>
                  <a:lnTo>
                    <a:pt x="4542330" y="1150969"/>
                  </a:lnTo>
                  <a:close/>
                  <a:moveTo>
                    <a:pt x="4703174" y="1040816"/>
                  </a:moveTo>
                  <a:lnTo>
                    <a:pt x="4485750" y="1092174"/>
                  </a:lnTo>
                  <a:lnTo>
                    <a:pt x="4551577" y="1119156"/>
                  </a:lnTo>
                  <a:lnTo>
                    <a:pt x="4551577" y="1119156"/>
                  </a:lnTo>
                  <a:lnTo>
                    <a:pt x="4549330" y="1132635"/>
                  </a:lnTo>
                  <a:lnTo>
                    <a:pt x="4562906" y="1111851"/>
                  </a:lnTo>
                  <a:cubicBezTo>
                    <a:pt x="4578485" y="1095770"/>
                    <a:pt x="4600007" y="1085823"/>
                    <a:pt x="4623780" y="1085823"/>
                  </a:cubicBezTo>
                  <a:cubicBezTo>
                    <a:pt x="4635667" y="1085823"/>
                    <a:pt x="4646990" y="1088310"/>
                    <a:pt x="4657290" y="1092806"/>
                  </a:cubicBezTo>
                  <a:lnTo>
                    <a:pt x="4663115" y="1096861"/>
                  </a:lnTo>
                  <a:close/>
                  <a:moveTo>
                    <a:pt x="6020133" y="982411"/>
                  </a:moveTo>
                  <a:lnTo>
                    <a:pt x="6392709" y="1365856"/>
                  </a:lnTo>
                  <a:lnTo>
                    <a:pt x="6417948" y="1348839"/>
                  </a:lnTo>
                  <a:cubicBezTo>
                    <a:pt x="6429411" y="1343991"/>
                    <a:pt x="6442013" y="1341310"/>
                    <a:pt x="6455241" y="1341310"/>
                  </a:cubicBezTo>
                  <a:cubicBezTo>
                    <a:pt x="6508154" y="1341310"/>
                    <a:pt x="6551049" y="1384205"/>
                    <a:pt x="6551049" y="1437118"/>
                  </a:cubicBezTo>
                  <a:lnTo>
                    <a:pt x="6544932" y="1467414"/>
                  </a:lnTo>
                  <a:lnTo>
                    <a:pt x="7284960" y="1575054"/>
                  </a:lnTo>
                  <a:lnTo>
                    <a:pt x="7285898" y="1570408"/>
                  </a:lnTo>
                  <a:close/>
                  <a:moveTo>
                    <a:pt x="5711141" y="886457"/>
                  </a:moveTo>
                  <a:lnTo>
                    <a:pt x="5693294" y="898490"/>
                  </a:lnTo>
                  <a:lnTo>
                    <a:pt x="5654461" y="906330"/>
                  </a:lnTo>
                  <a:lnTo>
                    <a:pt x="5600752" y="1305384"/>
                  </a:lnTo>
                  <a:lnTo>
                    <a:pt x="6161200" y="1389874"/>
                  </a:lnTo>
                  <a:close/>
                  <a:moveTo>
                    <a:pt x="5744291" y="854272"/>
                  </a:moveTo>
                  <a:lnTo>
                    <a:pt x="5741848" y="857895"/>
                  </a:lnTo>
                  <a:lnTo>
                    <a:pt x="6224929" y="1399481"/>
                  </a:lnTo>
                  <a:lnTo>
                    <a:pt x="6362834" y="1420271"/>
                  </a:lnTo>
                  <a:lnTo>
                    <a:pt x="6366962" y="1399825"/>
                  </a:lnTo>
                  <a:lnTo>
                    <a:pt x="6374268" y="1388989"/>
                  </a:lnTo>
                  <a:lnTo>
                    <a:pt x="5952028" y="950773"/>
                  </a:lnTo>
                  <a:close/>
                  <a:moveTo>
                    <a:pt x="5539718" y="843214"/>
                  </a:moveTo>
                  <a:lnTo>
                    <a:pt x="4764166" y="1026409"/>
                  </a:lnTo>
                  <a:lnTo>
                    <a:pt x="4693685" y="1125678"/>
                  </a:lnTo>
                  <a:lnTo>
                    <a:pt x="4703104" y="1140098"/>
                  </a:lnTo>
                  <a:cubicBezTo>
                    <a:pt x="4707460" y="1150730"/>
                    <a:pt x="4709869" y="1162419"/>
                    <a:pt x="4709869" y="1174689"/>
                  </a:cubicBezTo>
                  <a:cubicBezTo>
                    <a:pt x="4709869" y="1186959"/>
                    <a:pt x="4707460" y="1198647"/>
                    <a:pt x="4703104" y="1209279"/>
                  </a:cubicBezTo>
                  <a:lnTo>
                    <a:pt x="4691895" y="1226440"/>
                  </a:lnTo>
                  <a:lnTo>
                    <a:pt x="5449429" y="2135482"/>
                  </a:lnTo>
                  <a:lnTo>
                    <a:pt x="5562659" y="1324513"/>
                  </a:lnTo>
                  <a:lnTo>
                    <a:pt x="4715422" y="1202465"/>
                  </a:lnTo>
                  <a:lnTo>
                    <a:pt x="4715422" y="1171918"/>
                  </a:lnTo>
                  <a:lnTo>
                    <a:pt x="5566060" y="1300155"/>
                  </a:lnTo>
                  <a:lnTo>
                    <a:pt x="5621484" y="903197"/>
                  </a:lnTo>
                  <a:lnTo>
                    <a:pt x="5598170" y="898490"/>
                  </a:lnTo>
                  <a:cubicBezTo>
                    <a:pt x="5583552" y="892306"/>
                    <a:pt x="5570387" y="883359"/>
                    <a:pt x="5559331" y="872303"/>
                  </a:cubicBezTo>
                  <a:close/>
                  <a:moveTo>
                    <a:pt x="5761230" y="752757"/>
                  </a:moveTo>
                  <a:lnTo>
                    <a:pt x="5767922" y="785902"/>
                  </a:lnTo>
                  <a:lnTo>
                    <a:pt x="5761936" y="815550"/>
                  </a:lnTo>
                  <a:lnTo>
                    <a:pt x="5872234" y="867961"/>
                  </a:lnTo>
                  <a:close/>
                  <a:moveTo>
                    <a:pt x="5049156" y="625016"/>
                  </a:moveTo>
                  <a:lnTo>
                    <a:pt x="4793973" y="984427"/>
                  </a:lnTo>
                  <a:lnTo>
                    <a:pt x="5528884" y="812362"/>
                  </a:lnTo>
                  <a:lnTo>
                    <a:pt x="5523542" y="785902"/>
                  </a:lnTo>
                  <a:lnTo>
                    <a:pt x="5525411" y="776643"/>
                  </a:lnTo>
                  <a:close/>
                  <a:moveTo>
                    <a:pt x="3233041" y="614829"/>
                  </a:moveTo>
                  <a:lnTo>
                    <a:pt x="2864090" y="1361389"/>
                  </a:lnTo>
                  <a:lnTo>
                    <a:pt x="2876985" y="1369213"/>
                  </a:lnTo>
                  <a:cubicBezTo>
                    <a:pt x="2890564" y="1380419"/>
                    <a:pt x="2901680" y="1394501"/>
                    <a:pt x="2909402" y="1410526"/>
                  </a:cubicBezTo>
                  <a:lnTo>
                    <a:pt x="2912671" y="1424898"/>
                  </a:lnTo>
                  <a:lnTo>
                    <a:pt x="4375113" y="1082495"/>
                  </a:lnTo>
                  <a:close/>
                  <a:moveTo>
                    <a:pt x="2866474" y="526035"/>
                  </a:moveTo>
                  <a:lnTo>
                    <a:pt x="1997723" y="1277386"/>
                  </a:lnTo>
                  <a:lnTo>
                    <a:pt x="2677071" y="1427391"/>
                  </a:lnTo>
                  <a:lnTo>
                    <a:pt x="2677071" y="1463501"/>
                  </a:lnTo>
                  <a:lnTo>
                    <a:pt x="2677071" y="1466270"/>
                  </a:lnTo>
                  <a:lnTo>
                    <a:pt x="1959776" y="1310206"/>
                  </a:lnTo>
                  <a:lnTo>
                    <a:pt x="1236286" y="1935927"/>
                  </a:lnTo>
                  <a:lnTo>
                    <a:pt x="1236915" y="1936874"/>
                  </a:lnTo>
                  <a:lnTo>
                    <a:pt x="1243376" y="1969362"/>
                  </a:lnTo>
                  <a:lnTo>
                    <a:pt x="2428326" y="1744704"/>
                  </a:lnTo>
                  <a:lnTo>
                    <a:pt x="2690956" y="1519034"/>
                  </a:lnTo>
                  <a:lnTo>
                    <a:pt x="2710395" y="1546804"/>
                  </a:lnTo>
                  <a:lnTo>
                    <a:pt x="2496173" y="1731841"/>
                  </a:lnTo>
                  <a:lnTo>
                    <a:pt x="2698914" y="1693402"/>
                  </a:lnTo>
                  <a:lnTo>
                    <a:pt x="2696510" y="1681496"/>
                  </a:lnTo>
                  <a:cubicBezTo>
                    <a:pt x="2696510" y="1647562"/>
                    <a:pt x="2717141" y="1618448"/>
                    <a:pt x="2746545" y="1606011"/>
                  </a:cubicBezTo>
                  <a:lnTo>
                    <a:pt x="2777045" y="1599853"/>
                  </a:lnTo>
                  <a:lnTo>
                    <a:pt x="2777045" y="1585698"/>
                  </a:lnTo>
                  <a:lnTo>
                    <a:pt x="2807592" y="1585698"/>
                  </a:lnTo>
                  <a:lnTo>
                    <a:pt x="2807592" y="1605460"/>
                  </a:lnTo>
                  <a:lnTo>
                    <a:pt x="2810321" y="1606011"/>
                  </a:lnTo>
                  <a:cubicBezTo>
                    <a:pt x="2829924" y="1614302"/>
                    <a:pt x="2845627" y="1630006"/>
                    <a:pt x="2853918" y="1649608"/>
                  </a:cubicBezTo>
                  <a:lnTo>
                    <a:pt x="2854802" y="1653986"/>
                  </a:lnTo>
                  <a:lnTo>
                    <a:pt x="2854802" y="1649570"/>
                  </a:lnTo>
                  <a:lnTo>
                    <a:pt x="2981790" y="1615277"/>
                  </a:lnTo>
                  <a:lnTo>
                    <a:pt x="2887151" y="1547694"/>
                  </a:lnTo>
                  <a:lnTo>
                    <a:pt x="2885663" y="1549902"/>
                  </a:lnTo>
                  <a:cubicBezTo>
                    <a:pt x="2863551" y="1572014"/>
                    <a:pt x="2833003" y="1585690"/>
                    <a:pt x="2799261" y="1585690"/>
                  </a:cubicBezTo>
                  <a:cubicBezTo>
                    <a:pt x="2731777" y="1585690"/>
                    <a:pt x="2677071" y="1530985"/>
                    <a:pt x="2677071" y="1463501"/>
                  </a:cubicBezTo>
                  <a:cubicBezTo>
                    <a:pt x="2677071" y="1396017"/>
                    <a:pt x="2731777" y="1341311"/>
                    <a:pt x="2799261" y="1341311"/>
                  </a:cubicBezTo>
                  <a:lnTo>
                    <a:pt x="2810004" y="1343480"/>
                  </a:lnTo>
                  <a:lnTo>
                    <a:pt x="2886252" y="533677"/>
                  </a:lnTo>
                  <a:lnTo>
                    <a:pt x="2874438" y="531327"/>
                  </a:lnTo>
                  <a:close/>
                  <a:moveTo>
                    <a:pt x="2826462" y="519486"/>
                  </a:moveTo>
                  <a:lnTo>
                    <a:pt x="1714001" y="959938"/>
                  </a:lnTo>
                  <a:lnTo>
                    <a:pt x="1378621" y="1117603"/>
                  </a:lnTo>
                  <a:lnTo>
                    <a:pt x="1382969" y="1138587"/>
                  </a:lnTo>
                  <a:lnTo>
                    <a:pt x="1382363" y="1141511"/>
                  </a:lnTo>
                  <a:lnTo>
                    <a:pt x="1956321" y="1268245"/>
                  </a:lnTo>
                  <a:close/>
                  <a:moveTo>
                    <a:pt x="2979528" y="511018"/>
                  </a:moveTo>
                  <a:lnTo>
                    <a:pt x="2979477" y="511092"/>
                  </a:lnTo>
                  <a:cubicBezTo>
                    <a:pt x="2962140" y="528179"/>
                    <a:pt x="2938188" y="538747"/>
                    <a:pt x="2911731" y="538747"/>
                  </a:cubicBezTo>
                  <a:lnTo>
                    <a:pt x="2900389" y="536490"/>
                  </a:lnTo>
                  <a:lnTo>
                    <a:pt x="2843508" y="1332820"/>
                  </a:lnTo>
                  <a:lnTo>
                    <a:pt x="3201972" y="602106"/>
                  </a:lnTo>
                  <a:close/>
                  <a:moveTo>
                    <a:pt x="2840917" y="506608"/>
                  </a:moveTo>
                  <a:lnTo>
                    <a:pt x="2840917" y="507047"/>
                  </a:lnTo>
                  <a:lnTo>
                    <a:pt x="2841106" y="506884"/>
                  </a:lnTo>
                  <a:close/>
                  <a:moveTo>
                    <a:pt x="2816470" y="441658"/>
                  </a:moveTo>
                  <a:lnTo>
                    <a:pt x="2111490" y="773075"/>
                  </a:lnTo>
                  <a:lnTo>
                    <a:pt x="2822096" y="474462"/>
                  </a:lnTo>
                  <a:lnTo>
                    <a:pt x="2815923" y="444327"/>
                  </a:lnTo>
                  <a:close/>
                  <a:moveTo>
                    <a:pt x="3285397" y="432047"/>
                  </a:moveTo>
                  <a:lnTo>
                    <a:pt x="3005455" y="454498"/>
                  </a:lnTo>
                  <a:lnTo>
                    <a:pt x="3000010" y="481079"/>
                  </a:lnTo>
                  <a:lnTo>
                    <a:pt x="2998888" y="482720"/>
                  </a:lnTo>
                  <a:lnTo>
                    <a:pt x="3216734" y="572013"/>
                  </a:lnTo>
                  <a:close/>
                  <a:moveTo>
                    <a:pt x="5419164" y="397748"/>
                  </a:moveTo>
                  <a:lnTo>
                    <a:pt x="5598104" y="674634"/>
                  </a:lnTo>
                  <a:lnTo>
                    <a:pt x="5609396" y="669206"/>
                  </a:lnTo>
                  <a:cubicBezTo>
                    <a:pt x="5620875" y="665636"/>
                    <a:pt x="5633079" y="663712"/>
                    <a:pt x="5645732" y="663712"/>
                  </a:cubicBezTo>
                  <a:lnTo>
                    <a:pt x="5682605" y="671156"/>
                  </a:lnTo>
                  <a:close/>
                  <a:moveTo>
                    <a:pt x="5440266" y="385627"/>
                  </a:moveTo>
                  <a:lnTo>
                    <a:pt x="5940400" y="900351"/>
                  </a:lnTo>
                  <a:lnTo>
                    <a:pt x="7116084" y="1459009"/>
                  </a:lnTo>
                  <a:close/>
                  <a:moveTo>
                    <a:pt x="4210105" y="357885"/>
                  </a:moveTo>
                  <a:lnTo>
                    <a:pt x="3324939" y="428875"/>
                  </a:lnTo>
                  <a:lnTo>
                    <a:pt x="3247889" y="584784"/>
                  </a:lnTo>
                  <a:lnTo>
                    <a:pt x="4430500" y="1069527"/>
                  </a:lnTo>
                  <a:lnTo>
                    <a:pt x="4733330" y="998626"/>
                  </a:lnTo>
                  <a:lnTo>
                    <a:pt x="5009417" y="612364"/>
                  </a:lnTo>
                  <a:close/>
                  <a:moveTo>
                    <a:pt x="5258242" y="330528"/>
                  </a:moveTo>
                  <a:lnTo>
                    <a:pt x="5066507" y="600577"/>
                  </a:lnTo>
                  <a:lnTo>
                    <a:pt x="5531714" y="745423"/>
                  </a:lnTo>
                  <a:lnTo>
                    <a:pt x="5533144" y="738340"/>
                  </a:lnTo>
                  <a:cubicBezTo>
                    <a:pt x="5537781" y="727376"/>
                    <a:pt x="5543974" y="717230"/>
                    <a:pt x="5551444" y="708178"/>
                  </a:cubicBezTo>
                  <a:lnTo>
                    <a:pt x="5564637" y="696190"/>
                  </a:lnTo>
                  <a:lnTo>
                    <a:pt x="5325370" y="337289"/>
                  </a:lnTo>
                  <a:lnTo>
                    <a:pt x="5304156" y="341572"/>
                  </a:lnTo>
                  <a:cubicBezTo>
                    <a:pt x="5289202" y="341572"/>
                    <a:pt x="5274956" y="338541"/>
                    <a:pt x="5261999" y="333061"/>
                  </a:cubicBezTo>
                  <a:close/>
                  <a:moveTo>
                    <a:pt x="5206103" y="278006"/>
                  </a:moveTo>
                  <a:lnTo>
                    <a:pt x="4271291" y="352978"/>
                  </a:lnTo>
                  <a:lnTo>
                    <a:pt x="5026701" y="588182"/>
                  </a:lnTo>
                  <a:lnTo>
                    <a:pt x="5226636" y="308461"/>
                  </a:lnTo>
                  <a:close/>
                  <a:moveTo>
                    <a:pt x="3340980" y="195081"/>
                  </a:moveTo>
                  <a:lnTo>
                    <a:pt x="2968429" y="370221"/>
                  </a:lnTo>
                  <a:lnTo>
                    <a:pt x="2979477" y="377562"/>
                  </a:lnTo>
                  <a:lnTo>
                    <a:pt x="2988209" y="390325"/>
                  </a:lnTo>
                  <a:close/>
                  <a:moveTo>
                    <a:pt x="3398117" y="188673"/>
                  </a:moveTo>
                  <a:lnTo>
                    <a:pt x="3002003" y="417301"/>
                  </a:lnTo>
                  <a:lnTo>
                    <a:pt x="3002844" y="421406"/>
                  </a:lnTo>
                  <a:lnTo>
                    <a:pt x="3302020" y="398162"/>
                  </a:lnTo>
                  <a:lnTo>
                    <a:pt x="3402420" y="193500"/>
                  </a:lnTo>
                  <a:lnTo>
                    <a:pt x="3400277" y="192000"/>
                  </a:lnTo>
                  <a:close/>
                  <a:moveTo>
                    <a:pt x="3576661" y="156214"/>
                  </a:moveTo>
                  <a:lnTo>
                    <a:pt x="3576654" y="156250"/>
                  </a:lnTo>
                  <a:cubicBezTo>
                    <a:pt x="3560212" y="196617"/>
                    <a:pt x="3521721" y="224942"/>
                    <a:pt x="3476860" y="224942"/>
                  </a:cubicBezTo>
                  <a:cubicBezTo>
                    <a:pt x="3461907" y="224942"/>
                    <a:pt x="3447661" y="221795"/>
                    <a:pt x="3434703" y="216103"/>
                  </a:cubicBezTo>
                  <a:lnTo>
                    <a:pt x="3431277" y="213704"/>
                  </a:lnTo>
                  <a:lnTo>
                    <a:pt x="3341639" y="395084"/>
                  </a:lnTo>
                  <a:lnTo>
                    <a:pt x="4133664" y="333548"/>
                  </a:lnTo>
                  <a:close/>
                  <a:moveTo>
                    <a:pt x="3610668" y="147286"/>
                  </a:moveTo>
                  <a:lnTo>
                    <a:pt x="4193866" y="328871"/>
                  </a:lnTo>
                  <a:lnTo>
                    <a:pt x="5199380" y="250749"/>
                  </a:lnTo>
                  <a:lnTo>
                    <a:pt x="5199076" y="249245"/>
                  </a:lnTo>
                  <a:close/>
                  <a:moveTo>
                    <a:pt x="3476860" y="0"/>
                  </a:moveTo>
                  <a:cubicBezTo>
                    <a:pt x="3521721" y="0"/>
                    <a:pt x="3560212" y="28325"/>
                    <a:pt x="3576654" y="68692"/>
                  </a:cubicBezTo>
                  <a:lnTo>
                    <a:pt x="3585156" y="112423"/>
                  </a:lnTo>
                  <a:lnTo>
                    <a:pt x="5197701" y="224102"/>
                  </a:lnTo>
                  <a:lnTo>
                    <a:pt x="5204362" y="191110"/>
                  </a:lnTo>
                  <a:cubicBezTo>
                    <a:pt x="5220804" y="152238"/>
                    <a:pt x="5259295" y="124962"/>
                    <a:pt x="5304156" y="124962"/>
                  </a:cubicBezTo>
                  <a:cubicBezTo>
                    <a:pt x="5363971" y="124962"/>
                    <a:pt x="5412461" y="173452"/>
                    <a:pt x="5412461" y="233267"/>
                  </a:cubicBezTo>
                  <a:cubicBezTo>
                    <a:pt x="5412461" y="248221"/>
                    <a:pt x="5409430" y="262467"/>
                    <a:pt x="5403950" y="275424"/>
                  </a:cubicBezTo>
                  <a:lnTo>
                    <a:pt x="5388389" y="298503"/>
                  </a:lnTo>
                  <a:lnTo>
                    <a:pt x="7279483" y="1536653"/>
                  </a:lnTo>
                  <a:lnTo>
                    <a:pt x="7292907" y="1543031"/>
                  </a:lnTo>
                  <a:lnTo>
                    <a:pt x="7308362" y="1517558"/>
                  </a:lnTo>
                  <a:cubicBezTo>
                    <a:pt x="7330010" y="1491327"/>
                    <a:pt x="7362771" y="1474607"/>
                    <a:pt x="7399436" y="1474607"/>
                  </a:cubicBezTo>
                  <a:cubicBezTo>
                    <a:pt x="7464619" y="1474607"/>
                    <a:pt x="7517461" y="1527449"/>
                    <a:pt x="7517461" y="1592632"/>
                  </a:cubicBezTo>
                  <a:cubicBezTo>
                    <a:pt x="7517461" y="1625224"/>
                    <a:pt x="7504251" y="1654730"/>
                    <a:pt x="7482892" y="1676088"/>
                  </a:cubicBezTo>
                  <a:lnTo>
                    <a:pt x="7457957" y="1692900"/>
                  </a:lnTo>
                  <a:lnTo>
                    <a:pt x="8245696" y="4020685"/>
                  </a:lnTo>
                  <a:lnTo>
                    <a:pt x="8257543" y="4018380"/>
                  </a:lnTo>
                  <a:cubicBezTo>
                    <a:pt x="8321193" y="4018380"/>
                    <a:pt x="8372791" y="4068112"/>
                    <a:pt x="8372791" y="4129454"/>
                  </a:cubicBezTo>
                  <a:cubicBezTo>
                    <a:pt x="8372791" y="4175466"/>
                    <a:pt x="8343767" y="4214944"/>
                    <a:pt x="8302403" y="4231807"/>
                  </a:cubicBezTo>
                  <a:lnTo>
                    <a:pt x="8258851" y="4240282"/>
                  </a:lnTo>
                  <a:lnTo>
                    <a:pt x="7465224" y="6574480"/>
                  </a:lnTo>
                  <a:lnTo>
                    <a:pt x="7485739" y="6588312"/>
                  </a:lnTo>
                  <a:cubicBezTo>
                    <a:pt x="7505338" y="6607911"/>
                    <a:pt x="7517461" y="6634988"/>
                    <a:pt x="7517461" y="6664895"/>
                  </a:cubicBezTo>
                  <a:cubicBezTo>
                    <a:pt x="7517461" y="6724710"/>
                    <a:pt x="7468971" y="6773200"/>
                    <a:pt x="7409156" y="6773200"/>
                  </a:cubicBezTo>
                  <a:cubicBezTo>
                    <a:pt x="7394202" y="6773200"/>
                    <a:pt x="7379956" y="6770170"/>
                    <a:pt x="7366999" y="6764689"/>
                  </a:cubicBezTo>
                  <a:lnTo>
                    <a:pt x="7353519" y="6755601"/>
                  </a:lnTo>
                  <a:lnTo>
                    <a:pt x="5434675" y="8022092"/>
                  </a:lnTo>
                  <a:lnTo>
                    <a:pt x="5440231" y="8049251"/>
                  </a:lnTo>
                  <a:cubicBezTo>
                    <a:pt x="5440231" y="8106765"/>
                    <a:pt x="5392985" y="8153390"/>
                    <a:pt x="5334703" y="8153390"/>
                  </a:cubicBezTo>
                  <a:cubicBezTo>
                    <a:pt x="5305562" y="8153390"/>
                    <a:pt x="5279180" y="8141734"/>
                    <a:pt x="5260083" y="8122888"/>
                  </a:cubicBezTo>
                  <a:lnTo>
                    <a:pt x="5254361" y="8114512"/>
                  </a:lnTo>
                  <a:lnTo>
                    <a:pt x="3473990" y="8114512"/>
                  </a:lnTo>
                  <a:lnTo>
                    <a:pt x="3472909" y="8116115"/>
                  </a:lnTo>
                  <a:cubicBezTo>
                    <a:pt x="3453310" y="8135715"/>
                    <a:pt x="3426234" y="8147837"/>
                    <a:pt x="3396326" y="8147837"/>
                  </a:cubicBezTo>
                  <a:cubicBezTo>
                    <a:pt x="3351465" y="8147837"/>
                    <a:pt x="3312974" y="8120562"/>
                    <a:pt x="3296532" y="8081689"/>
                  </a:cubicBezTo>
                  <a:lnTo>
                    <a:pt x="3290604" y="8052324"/>
                  </a:lnTo>
                  <a:lnTo>
                    <a:pt x="3005776" y="7954816"/>
                  </a:lnTo>
                  <a:lnTo>
                    <a:pt x="2993840" y="7963123"/>
                  </a:lnTo>
                  <a:cubicBezTo>
                    <a:pt x="2983540" y="7967620"/>
                    <a:pt x="2972217" y="7970106"/>
                    <a:pt x="2960330" y="7970106"/>
                  </a:cubicBezTo>
                  <a:cubicBezTo>
                    <a:pt x="2924671" y="7970106"/>
                    <a:pt x="2894075" y="7947726"/>
                    <a:pt x="2881006" y="7915831"/>
                  </a:cubicBezTo>
                  <a:lnTo>
                    <a:pt x="2879566" y="7908469"/>
                  </a:lnTo>
                  <a:lnTo>
                    <a:pt x="1447699" y="7353311"/>
                  </a:lnTo>
                  <a:lnTo>
                    <a:pt x="1421501" y="7370303"/>
                  </a:lnTo>
                  <a:cubicBezTo>
                    <a:pt x="1408377" y="7375643"/>
                    <a:pt x="1393948" y="7378596"/>
                    <a:pt x="1378803" y="7378596"/>
                  </a:cubicBezTo>
                  <a:cubicBezTo>
                    <a:pt x="1318221" y="7378596"/>
                    <a:pt x="1269109" y="7331350"/>
                    <a:pt x="1269109" y="7273068"/>
                  </a:cubicBezTo>
                  <a:cubicBezTo>
                    <a:pt x="1269109" y="7251212"/>
                    <a:pt x="1276015" y="7230909"/>
                    <a:pt x="1287843" y="7214066"/>
                  </a:cubicBezTo>
                  <a:lnTo>
                    <a:pt x="1292073" y="7209588"/>
                  </a:lnTo>
                  <a:lnTo>
                    <a:pt x="152219" y="5419556"/>
                  </a:lnTo>
                  <a:lnTo>
                    <a:pt x="119413" y="5426333"/>
                  </a:lnTo>
                  <a:cubicBezTo>
                    <a:pt x="53463" y="5426333"/>
                    <a:pt x="0" y="5371627"/>
                    <a:pt x="0" y="5304143"/>
                  </a:cubicBezTo>
                  <a:cubicBezTo>
                    <a:pt x="0" y="5253530"/>
                    <a:pt x="30073" y="5210105"/>
                    <a:pt x="72932" y="5191556"/>
                  </a:cubicBezTo>
                  <a:lnTo>
                    <a:pt x="99974" y="5185969"/>
                  </a:lnTo>
                  <a:lnTo>
                    <a:pt x="99974" y="3134039"/>
                  </a:lnTo>
                  <a:lnTo>
                    <a:pt x="72932" y="3128453"/>
                  </a:lnTo>
                  <a:cubicBezTo>
                    <a:pt x="30073" y="3109903"/>
                    <a:pt x="0" y="3066478"/>
                    <a:pt x="0" y="3015865"/>
                  </a:cubicBezTo>
                  <a:cubicBezTo>
                    <a:pt x="0" y="2948382"/>
                    <a:pt x="53463" y="2893675"/>
                    <a:pt x="119413" y="2893675"/>
                  </a:cubicBezTo>
                  <a:cubicBezTo>
                    <a:pt x="135900" y="2893675"/>
                    <a:pt x="151607" y="2897094"/>
                    <a:pt x="165894" y="2903278"/>
                  </a:cubicBezTo>
                  <a:lnTo>
                    <a:pt x="173138" y="2908276"/>
                  </a:lnTo>
                  <a:lnTo>
                    <a:pt x="1205671" y="1219909"/>
                  </a:lnTo>
                  <a:lnTo>
                    <a:pt x="1184856" y="1197589"/>
                  </a:lnTo>
                  <a:cubicBezTo>
                    <a:pt x="1173178" y="1180747"/>
                    <a:pt x="1166359" y="1160443"/>
                    <a:pt x="1166359" y="1138587"/>
                  </a:cubicBezTo>
                  <a:cubicBezTo>
                    <a:pt x="1166359" y="1080305"/>
                    <a:pt x="1214849" y="1033059"/>
                    <a:pt x="1274664" y="1033059"/>
                  </a:cubicBezTo>
                  <a:cubicBezTo>
                    <a:pt x="1304571" y="1033059"/>
                    <a:pt x="1331648" y="1044871"/>
                    <a:pt x="1351247" y="1063967"/>
                  </a:cubicBezTo>
                  <a:lnTo>
                    <a:pt x="1360246" y="1076972"/>
                  </a:lnTo>
                  <a:lnTo>
                    <a:pt x="2837895" y="386463"/>
                  </a:lnTo>
                  <a:lnTo>
                    <a:pt x="2843985" y="377562"/>
                  </a:lnTo>
                  <a:cubicBezTo>
                    <a:pt x="2861323" y="360475"/>
                    <a:pt x="2885275" y="349907"/>
                    <a:pt x="2911731" y="349907"/>
                  </a:cubicBezTo>
                  <a:lnTo>
                    <a:pt x="2914811" y="350520"/>
                  </a:lnTo>
                  <a:lnTo>
                    <a:pt x="3373191" y="136317"/>
                  </a:lnTo>
                  <a:lnTo>
                    <a:pt x="3368555" y="112471"/>
                  </a:lnTo>
                  <a:cubicBezTo>
                    <a:pt x="3368555" y="50355"/>
                    <a:pt x="3417045" y="0"/>
                    <a:pt x="3476860" y="0"/>
                  </a:cubicBezTo>
                  <a:close/>
                </a:path>
              </a:pathLst>
            </a:cu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grpSp>
      <p:sp>
        <p:nvSpPr>
          <p:cNvPr id="175" name="Google Shape;175;p7"/>
          <p:cNvSpPr txBox="1"/>
          <p:nvPr/>
        </p:nvSpPr>
        <p:spPr>
          <a:xfrm>
            <a:off x="552450" y="1537970"/>
            <a:ext cx="11329670" cy="12560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Selection statement allow you to control the flow of the program during the runtime in the basis of outcome of an expression or by state of a variable.</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6" name="Google Shape;176;p7"/>
          <p:cNvSpPr/>
          <p:nvPr/>
        </p:nvSpPr>
        <p:spPr>
          <a:xfrm rot="10800000" flipH="1">
            <a:off x="263525" y="1709420"/>
            <a:ext cx="160020" cy="154305"/>
          </a:xfrm>
          <a:prstGeom prst="ellipse">
            <a:avLst/>
          </a:prstGeom>
          <a:gradFill>
            <a:gsLst>
              <a:gs pos="0">
                <a:srgbClr val="0078B6"/>
              </a:gs>
              <a:gs pos="100000">
                <a:srgbClr val="01FAFD"/>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rial" panose="020B0604020202020204"/>
              <a:ea typeface="Arial" panose="020B0604020202020204"/>
              <a:cs typeface="Arial" panose="020B0604020202020204"/>
              <a:sym typeface="Arial" panose="020B0604020202020204"/>
            </a:endParaRPr>
          </a:p>
        </p:txBody>
      </p:sp>
      <p:sp>
        <p:nvSpPr>
          <p:cNvPr id="177" name="Google Shape;177;p7"/>
          <p:cNvSpPr txBox="1"/>
          <p:nvPr/>
        </p:nvSpPr>
        <p:spPr>
          <a:xfrm>
            <a:off x="423545" y="2614930"/>
            <a:ext cx="11156950" cy="18148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Courgette" panose="02000603070400060004"/>
                <a:ea typeface="Courgette" panose="02000603070400060004"/>
                <a:cs typeface="Courgette" panose="02000603070400060004"/>
                <a:sym typeface="Courgette" panose="02000603070400060004"/>
              </a:rPr>
              <a:t>Eg:</a:t>
            </a:r>
            <a:endParaRPr sz="2800">
              <a:solidFill>
                <a:schemeClr val="lt1"/>
              </a:solidFill>
              <a:latin typeface="Courgette" panose="02000603070400060004"/>
              <a:ea typeface="Courgette" panose="02000603070400060004"/>
              <a:cs typeface="Courgette" panose="02000603070400060004"/>
              <a:sym typeface="Courgette" panose="02000603070400060004"/>
            </a:endParaRPr>
          </a:p>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If a application needs to know whether a user is  male or female by giving the user two choices ie male or female, after the user response how would the application will know?</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8" name="Google Shape;178;p7"/>
          <p:cNvSpPr txBox="1"/>
          <p:nvPr/>
        </p:nvSpPr>
        <p:spPr>
          <a:xfrm>
            <a:off x="552450" y="4542790"/>
            <a:ext cx="11329670" cy="15290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chemeClr val="lt1"/>
                </a:solidFill>
                <a:latin typeface="Calibri" panose="020F0502020204030204"/>
                <a:ea typeface="Calibri" panose="020F0502020204030204"/>
                <a:cs typeface="Calibri" panose="020F0502020204030204"/>
                <a:sym typeface="Calibri" panose="020F0502020204030204"/>
              </a:rPr>
              <a:t>There are two types of Selection(or condition) statements:</a:t>
            </a:r>
            <a:endParaRPr sz="32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If ...else if..else..</a:t>
            </a:r>
            <a:endParaRPr sz="2800">
              <a:solidFill>
                <a:schemeClr val="lt1"/>
              </a:solidFill>
              <a:latin typeface="Calibri" panose="020F0502020204030204"/>
              <a:ea typeface="Calibri" panose="020F0502020204030204"/>
              <a:cs typeface="Calibri" panose="020F0502020204030204"/>
              <a:sym typeface="Calibri" panose="020F0502020204030204"/>
            </a:endParaRPr>
          </a:p>
          <a:p>
            <a:pPr marL="457200" marR="0" lvl="0" indent="-457200" algn="l" rtl="0">
              <a:spcBef>
                <a:spcPts val="0"/>
              </a:spcBef>
              <a:spcAft>
                <a:spcPts val="0"/>
              </a:spcAft>
              <a:buClr>
                <a:schemeClr val="lt1"/>
              </a:buClr>
              <a:buSzPts val="2800"/>
              <a:buFont typeface="Arial" panose="020B0604020202020204"/>
              <a:buChar char="•"/>
            </a:pPr>
            <a:r>
              <a:rPr lang="en-IN" sz="2800">
                <a:solidFill>
                  <a:schemeClr val="lt1"/>
                </a:solidFill>
                <a:latin typeface="Calibri" panose="020F0502020204030204"/>
                <a:ea typeface="Calibri" panose="020F0502020204030204"/>
                <a:cs typeface="Calibri" panose="020F0502020204030204"/>
                <a:sym typeface="Calibri" panose="020F0502020204030204"/>
              </a:rPr>
              <a:t>Switch.. case..</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79" name="Google Shape;179;p7" descr="Aitrich Logo_Artboard 4"/>
          <p:cNvPicPr preferRelativeResize="0"/>
          <p:nvPr/>
        </p:nvPicPr>
        <p:blipFill rotWithShape="1">
          <a:blip r:embed="rId1"/>
          <a:srcRect/>
          <a:stretch>
            <a:fillRect/>
          </a:stretch>
        </p:blipFill>
        <p:spPr>
          <a:xfrm>
            <a:off x="107950" y="5970270"/>
            <a:ext cx="1404620" cy="1054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0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gtEl>
                                        <p:attrNameLst>
                                          <p:attrName>style.visibility</p:attrName>
                                        </p:attrNameLst>
                                      </p:cBhvr>
                                      <p:to>
                                        <p:strVal val="visible"/>
                                      </p:to>
                                    </p:set>
                                    <p:animEffect transition="in" filter="fade">
                                      <p:cBhvr>
                                        <p:cTn id="12" dur="500"/>
                                        <p:tgtEl>
                                          <p:spTgt spid="1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gtEl>
                                        <p:attrNameLst>
                                          <p:attrName>style.visibility</p:attrName>
                                        </p:attrNameLst>
                                      </p:cBhvr>
                                      <p:to>
                                        <p:strVal val="visible"/>
                                      </p:to>
                                    </p:set>
                                    <p:animEffect transition="in" filter="fade">
                                      <p:cBhvr>
                                        <p:cTn id="17" dur="1000"/>
                                        <p:tgtEl>
                                          <p:spTgt spid="175"/>
                                        </p:tgtEl>
                                      </p:cBhvr>
                                    </p:animEffect>
                                  </p:childTnLst>
                                </p:cTn>
                              </p:par>
                              <p:par>
                                <p:cTn id="18" presetID="10" presetClass="entr" presetSubtype="0" fill="hold" nodeType="withEffect">
                                  <p:stCondLst>
                                    <p:cond delay="0"/>
                                  </p:stCondLst>
                                  <p:childTnLst>
                                    <p:set>
                                      <p:cBhvr>
                                        <p:cTn id="19" dur="1" fill="hold">
                                          <p:stCondLst>
                                            <p:cond delay="0"/>
                                          </p:stCondLst>
                                        </p:cTn>
                                        <p:tgtEl>
                                          <p:spTgt spid="176"/>
                                        </p:tgtEl>
                                        <p:attrNameLst>
                                          <p:attrName>style.visibility</p:attrName>
                                        </p:attrNameLst>
                                      </p:cBhvr>
                                      <p:to>
                                        <p:strVal val="visible"/>
                                      </p:to>
                                    </p:set>
                                    <p:animEffect transition="in" filter="fade">
                                      <p:cBhvr>
                                        <p:cTn id="20" dur="1000"/>
                                        <p:tgtEl>
                                          <p:spTgt spid="17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7"/>
                                        </p:tgtEl>
                                        <p:attrNameLst>
                                          <p:attrName>style.visibility</p:attrName>
                                        </p:attrNameLst>
                                      </p:cBhvr>
                                      <p:to>
                                        <p:strVal val="visible"/>
                                      </p:to>
                                    </p:set>
                                    <p:animEffect transition="in" filter="fade">
                                      <p:cBhvr>
                                        <p:cTn id="25" dur="1000"/>
                                        <p:tgtEl>
                                          <p:spTgt spid="17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8"/>
                                        </p:tgtEl>
                                        <p:attrNameLst>
                                          <p:attrName>style.visibility</p:attrName>
                                        </p:attrNameLst>
                                      </p:cBhvr>
                                      <p:to>
                                        <p:strVal val="visible"/>
                                      </p:to>
                                    </p:set>
                                    <p:animEffect transition="in" filter="fade">
                                      <p:cBhvr>
                                        <p:cTn id="30"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83" name="Shape 183"/>
        <p:cNvGrpSpPr/>
        <p:nvPr/>
      </p:nvGrpSpPr>
      <p:grpSpPr>
        <a:xfrm>
          <a:off x="0" y="0"/>
          <a:ext cx="0" cy="0"/>
          <a:chOff x="0" y="0"/>
          <a:chExt cx="0" cy="0"/>
        </a:xfrm>
      </p:grpSpPr>
      <p:sp>
        <p:nvSpPr>
          <p:cNvPr id="184" name="Google Shape;184;p8"/>
          <p:cNvSpPr txBox="1"/>
          <p:nvPr/>
        </p:nvSpPr>
        <p:spPr>
          <a:xfrm>
            <a:off x="513080" y="1061085"/>
            <a:ext cx="2042795"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Arial" panose="020B0604020202020204"/>
                <a:ea typeface="Arial" panose="020B0604020202020204"/>
                <a:cs typeface="Arial" panose="020B0604020202020204"/>
                <a:sym typeface="Arial" panose="020B0604020202020204"/>
              </a:rPr>
              <a:t>syntax:</a:t>
            </a:r>
            <a:endParaRPr sz="2000">
              <a:solidFill>
                <a:schemeClr val="lt1"/>
              </a:solidFill>
              <a:latin typeface="Arial" panose="020B0604020202020204"/>
              <a:ea typeface="Arial" panose="020B0604020202020204"/>
              <a:cs typeface="Arial" panose="020B0604020202020204"/>
              <a:sym typeface="Arial" panose="020B0604020202020204"/>
            </a:endParaRPr>
          </a:p>
        </p:txBody>
      </p:sp>
      <p:sp>
        <p:nvSpPr>
          <p:cNvPr id="185" name="Google Shape;185;p8"/>
          <p:cNvSpPr txBox="1"/>
          <p:nvPr/>
        </p:nvSpPr>
        <p:spPr>
          <a:xfrm>
            <a:off x="5268596" y="261834"/>
            <a:ext cx="521970"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If </a:t>
            </a:r>
            <a:endParaRPr sz="3200">
              <a:solidFill>
                <a:srgbClr val="0078B6"/>
              </a:solidFill>
              <a:latin typeface="Arial" panose="020B0604020202020204"/>
              <a:ea typeface="Arial" panose="020B0604020202020204"/>
              <a:cs typeface="Arial" panose="020B0604020202020204"/>
              <a:sym typeface="Arial" panose="020B0604020202020204"/>
            </a:endParaRPr>
          </a:p>
        </p:txBody>
      </p:sp>
      <p:pic>
        <p:nvPicPr>
          <p:cNvPr id="187" name="Google Shape;187;p8"/>
          <p:cNvPicPr preferRelativeResize="0"/>
          <p:nvPr/>
        </p:nvPicPr>
        <p:blipFill rotWithShape="1">
          <a:blip r:embed="rId1"/>
          <a:srcRect/>
          <a:stretch>
            <a:fillRect/>
          </a:stretch>
        </p:blipFill>
        <p:spPr>
          <a:xfrm>
            <a:off x="7625080" y="1459865"/>
            <a:ext cx="3892550" cy="2073910"/>
          </a:xfrm>
          <a:prstGeom prst="rect">
            <a:avLst/>
          </a:prstGeom>
          <a:noFill/>
          <a:ln>
            <a:noFill/>
          </a:ln>
        </p:spPr>
      </p:pic>
      <p:pic>
        <p:nvPicPr>
          <p:cNvPr id="188" name="Google Shape;188;p8" descr="syntax"/>
          <p:cNvPicPr preferRelativeResize="0"/>
          <p:nvPr/>
        </p:nvPicPr>
        <p:blipFill rotWithShape="1">
          <a:blip r:embed="rId2"/>
          <a:srcRect b="49476"/>
          <a:stretch>
            <a:fillRect/>
          </a:stretch>
        </p:blipFill>
        <p:spPr>
          <a:xfrm>
            <a:off x="1512570" y="1716405"/>
            <a:ext cx="4786630" cy="1560195"/>
          </a:xfrm>
          <a:prstGeom prst="rect">
            <a:avLst/>
          </a:prstGeom>
          <a:noFill/>
          <a:ln>
            <a:noFill/>
          </a:ln>
        </p:spPr>
      </p:pic>
      <p:sp>
        <p:nvSpPr>
          <p:cNvPr id="189" name="Google Shape;189;p8"/>
          <p:cNvSpPr txBox="1"/>
          <p:nvPr/>
        </p:nvSpPr>
        <p:spPr>
          <a:xfrm>
            <a:off x="7625080" y="1061085"/>
            <a:ext cx="123952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Example</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90" name="Google Shape;190;p8"/>
          <p:cNvSpPr txBox="1"/>
          <p:nvPr/>
        </p:nvSpPr>
        <p:spPr>
          <a:xfrm>
            <a:off x="7625080" y="3787140"/>
            <a:ext cx="14198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Output</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91" name="Google Shape;191;p8"/>
          <p:cNvPicPr preferRelativeResize="0"/>
          <p:nvPr/>
        </p:nvPicPr>
        <p:blipFill rotWithShape="1">
          <a:blip r:embed="rId3"/>
          <a:srcRect/>
          <a:stretch>
            <a:fillRect/>
          </a:stretch>
        </p:blipFill>
        <p:spPr>
          <a:xfrm>
            <a:off x="7625080" y="4185920"/>
            <a:ext cx="3806190" cy="1353820"/>
          </a:xfrm>
          <a:prstGeom prst="rect">
            <a:avLst/>
          </a:prstGeom>
          <a:noFill/>
          <a:ln>
            <a:noFill/>
          </a:ln>
        </p:spPr>
      </p:pic>
      <p:pic>
        <p:nvPicPr>
          <p:cNvPr id="192" name="Google Shape;192;p8" descr="Aitrich Logo_Artboard 4"/>
          <p:cNvPicPr preferRelativeResize="0"/>
          <p:nvPr/>
        </p:nvPicPr>
        <p:blipFill rotWithShape="1">
          <a:blip r:embed="rId4"/>
          <a:srcRect/>
          <a:stretch>
            <a:fillRect/>
          </a:stretch>
        </p:blipFill>
        <p:spPr>
          <a:xfrm>
            <a:off x="107950" y="5970270"/>
            <a:ext cx="1404620" cy="1054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fade">
                                      <p:cBhvr>
                                        <p:cTn id="12" dur="1000"/>
                                        <p:tgtEl>
                                          <p:spTgt spid="184"/>
                                        </p:tgtEl>
                                      </p:cBhvr>
                                    </p:animEffect>
                                  </p:childTnLst>
                                </p:cTn>
                              </p:par>
                              <p:par>
                                <p:cTn id="13" presetID="10" presetClass="entr" presetSubtype="0" fill="hold" nodeType="withEffect">
                                  <p:stCondLst>
                                    <p:cond delay="0"/>
                                  </p:stCondLst>
                                  <p:childTnLst>
                                    <p:set>
                                      <p:cBhvr>
                                        <p:cTn id="14" dur="1" fill="hold">
                                          <p:stCondLst>
                                            <p:cond delay="0"/>
                                          </p:stCondLst>
                                        </p:cTn>
                                        <p:tgtEl>
                                          <p:spTgt spid="188"/>
                                        </p:tgtEl>
                                        <p:attrNameLst>
                                          <p:attrName>style.visibility</p:attrName>
                                        </p:attrNameLst>
                                      </p:cBhvr>
                                      <p:to>
                                        <p:strVal val="visible"/>
                                      </p:to>
                                    </p:set>
                                    <p:animEffect transition="in" filter="fade">
                                      <p:cBhvr>
                                        <p:cTn id="15" dur="1000"/>
                                        <p:tgtEl>
                                          <p:spTgt spid="18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7"/>
                                        </p:tgtEl>
                                        <p:attrNameLst>
                                          <p:attrName>style.visibility</p:attrName>
                                        </p:attrNameLst>
                                      </p:cBhvr>
                                      <p:to>
                                        <p:strVal val="visible"/>
                                      </p:to>
                                    </p:set>
                                    <p:animEffect transition="in" filter="fade">
                                      <p:cBhvr>
                                        <p:cTn id="20" dur="1000"/>
                                        <p:tgtEl>
                                          <p:spTgt spid="187"/>
                                        </p:tgtEl>
                                      </p:cBhvr>
                                    </p:animEffect>
                                  </p:childTnLst>
                                </p:cTn>
                              </p:par>
                              <p:par>
                                <p:cTn id="21" presetID="10" presetClass="entr" presetSubtype="0" fill="hold" nodeType="withEffect">
                                  <p:stCondLst>
                                    <p:cond delay="0"/>
                                  </p:stCondLst>
                                  <p:childTnLst>
                                    <p:set>
                                      <p:cBhvr>
                                        <p:cTn id="22" dur="1" fill="hold">
                                          <p:stCondLst>
                                            <p:cond delay="0"/>
                                          </p:stCondLst>
                                        </p:cTn>
                                        <p:tgtEl>
                                          <p:spTgt spid="189"/>
                                        </p:tgtEl>
                                        <p:attrNameLst>
                                          <p:attrName>style.visibility</p:attrName>
                                        </p:attrNameLst>
                                      </p:cBhvr>
                                      <p:to>
                                        <p:strVal val="visible"/>
                                      </p:to>
                                    </p:set>
                                    <p:animEffect transition="in" filter="fade">
                                      <p:cBhvr>
                                        <p:cTn id="23" dur="1000"/>
                                        <p:tgtEl>
                                          <p:spTgt spid="18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fade">
                                      <p:cBhvr>
                                        <p:cTn id="28" dur="1000"/>
                                        <p:tgtEl>
                                          <p:spTgt spid="191"/>
                                        </p:tgtEl>
                                      </p:cBhvr>
                                    </p:animEffect>
                                  </p:childTnLst>
                                </p:cTn>
                              </p:par>
                              <p:par>
                                <p:cTn id="29" presetID="10" presetClass="entr" presetSubtype="0" fill="hold" nodeType="withEffect">
                                  <p:stCondLst>
                                    <p:cond delay="0"/>
                                  </p:stCondLst>
                                  <p:childTnLst>
                                    <p:set>
                                      <p:cBhvr>
                                        <p:cTn id="30" dur="1" fill="hold">
                                          <p:stCondLst>
                                            <p:cond delay="0"/>
                                          </p:stCondLst>
                                        </p:cTn>
                                        <p:tgtEl>
                                          <p:spTgt spid="190"/>
                                        </p:tgtEl>
                                        <p:attrNameLst>
                                          <p:attrName>style.visibility</p:attrName>
                                        </p:attrNameLst>
                                      </p:cBhvr>
                                      <p:to>
                                        <p:strVal val="visible"/>
                                      </p:to>
                                    </p:set>
                                    <p:animEffect transition="in" filter="fade">
                                      <p:cBhvr>
                                        <p:cTn id="31"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09" name="Shape 209"/>
        <p:cNvGrpSpPr/>
        <p:nvPr/>
      </p:nvGrpSpPr>
      <p:grpSpPr>
        <a:xfrm>
          <a:off x="0" y="0"/>
          <a:ext cx="0" cy="0"/>
          <a:chOff x="0" y="0"/>
          <a:chExt cx="0" cy="0"/>
        </a:xfrm>
      </p:grpSpPr>
      <p:sp>
        <p:nvSpPr>
          <p:cNvPr id="210" name="Google Shape;210;p10"/>
          <p:cNvSpPr txBox="1"/>
          <p:nvPr/>
        </p:nvSpPr>
        <p:spPr>
          <a:xfrm>
            <a:off x="367665" y="957580"/>
            <a:ext cx="2042795"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Arial" panose="020B0604020202020204"/>
                <a:ea typeface="Arial" panose="020B0604020202020204"/>
                <a:cs typeface="Arial" panose="020B0604020202020204"/>
                <a:sym typeface="Arial" panose="020B0604020202020204"/>
              </a:rPr>
              <a:t>syntax:</a:t>
            </a:r>
            <a:endParaRPr sz="2000">
              <a:solidFill>
                <a:schemeClr val="lt1"/>
              </a:solidFill>
              <a:latin typeface="Arial" panose="020B0604020202020204"/>
              <a:ea typeface="Arial" panose="020B0604020202020204"/>
              <a:cs typeface="Arial" panose="020B0604020202020204"/>
              <a:sym typeface="Arial" panose="020B0604020202020204"/>
            </a:endParaRPr>
          </a:p>
        </p:txBody>
      </p:sp>
      <p:sp>
        <p:nvSpPr>
          <p:cNvPr id="211" name="Google Shape;211;p10"/>
          <p:cNvSpPr txBox="1"/>
          <p:nvPr/>
        </p:nvSpPr>
        <p:spPr>
          <a:xfrm>
            <a:off x="4318636" y="261834"/>
            <a:ext cx="2035810" cy="5835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a:solidFill>
                  <a:srgbClr val="0078B6"/>
                </a:solidFill>
                <a:latin typeface="Arial" panose="020B0604020202020204"/>
                <a:ea typeface="Arial" panose="020B0604020202020204"/>
                <a:cs typeface="Arial" panose="020B0604020202020204"/>
                <a:sym typeface="Arial" panose="020B0604020202020204"/>
              </a:rPr>
              <a:t>If...else if..</a:t>
            </a:r>
            <a:endParaRPr sz="3200">
              <a:solidFill>
                <a:srgbClr val="0078B6"/>
              </a:solidFill>
              <a:latin typeface="Arial" panose="020B0604020202020204"/>
              <a:ea typeface="Arial" panose="020B0604020202020204"/>
              <a:cs typeface="Arial" panose="020B0604020202020204"/>
              <a:sym typeface="Arial" panose="020B0604020202020204"/>
            </a:endParaRPr>
          </a:p>
        </p:txBody>
      </p:sp>
      <p:pic>
        <p:nvPicPr>
          <p:cNvPr id="212" name="Google Shape;212;p10"/>
          <p:cNvPicPr preferRelativeResize="0"/>
          <p:nvPr/>
        </p:nvPicPr>
        <p:blipFill rotWithShape="1">
          <a:blip r:embed="rId1"/>
          <a:srcRect/>
          <a:stretch>
            <a:fillRect/>
          </a:stretch>
        </p:blipFill>
        <p:spPr>
          <a:xfrm>
            <a:off x="6978015" y="1356360"/>
            <a:ext cx="4216400" cy="2737485"/>
          </a:xfrm>
          <a:prstGeom prst="rect">
            <a:avLst/>
          </a:prstGeom>
          <a:noFill/>
          <a:ln>
            <a:noFill/>
          </a:ln>
        </p:spPr>
      </p:pic>
      <p:pic>
        <p:nvPicPr>
          <p:cNvPr id="213" name="Google Shape;213;p10"/>
          <p:cNvPicPr preferRelativeResize="0"/>
          <p:nvPr/>
        </p:nvPicPr>
        <p:blipFill rotWithShape="1">
          <a:blip r:embed="rId2"/>
          <a:srcRect/>
          <a:stretch>
            <a:fillRect/>
          </a:stretch>
        </p:blipFill>
        <p:spPr>
          <a:xfrm>
            <a:off x="6978015" y="4581525"/>
            <a:ext cx="4216400" cy="1381760"/>
          </a:xfrm>
          <a:prstGeom prst="rect">
            <a:avLst/>
          </a:prstGeom>
          <a:noFill/>
          <a:ln>
            <a:noFill/>
          </a:ln>
        </p:spPr>
      </p:pic>
      <p:sp>
        <p:nvSpPr>
          <p:cNvPr id="214" name="Google Shape;214;p10"/>
          <p:cNvSpPr txBox="1"/>
          <p:nvPr/>
        </p:nvSpPr>
        <p:spPr>
          <a:xfrm>
            <a:off x="6978015" y="957580"/>
            <a:ext cx="123952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Example</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5" name="Google Shape;215;p10"/>
          <p:cNvSpPr txBox="1"/>
          <p:nvPr/>
        </p:nvSpPr>
        <p:spPr>
          <a:xfrm>
            <a:off x="6978015" y="4205605"/>
            <a:ext cx="1419860" cy="3987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lt1"/>
                </a:solidFill>
                <a:latin typeface="Calibri" panose="020F0502020204030204"/>
                <a:ea typeface="Calibri" panose="020F0502020204030204"/>
                <a:cs typeface="Calibri" panose="020F0502020204030204"/>
                <a:sym typeface="Calibri" panose="020F0502020204030204"/>
              </a:rPr>
              <a:t>Output</a:t>
            </a:r>
            <a:r>
              <a:rPr lang="en-IN" sz="1800">
                <a:solidFill>
                  <a:schemeClr val="lt1"/>
                </a:solidFill>
                <a:latin typeface="Calibri" panose="020F0502020204030204"/>
                <a:ea typeface="Calibri" panose="020F0502020204030204"/>
                <a:cs typeface="Calibri" panose="020F0502020204030204"/>
                <a:sym typeface="Calibri" panose="020F0502020204030204"/>
              </a:rPr>
              <a:t>:</a:t>
            </a: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16" name="Google Shape;216;p10"/>
          <p:cNvPicPr preferRelativeResize="0"/>
          <p:nvPr/>
        </p:nvPicPr>
        <p:blipFill rotWithShape="1">
          <a:blip r:embed="rId3"/>
          <a:srcRect/>
          <a:stretch>
            <a:fillRect/>
          </a:stretch>
        </p:blipFill>
        <p:spPr>
          <a:xfrm>
            <a:off x="958850" y="1573530"/>
            <a:ext cx="4808220" cy="1943100"/>
          </a:xfrm>
          <a:prstGeom prst="rect">
            <a:avLst/>
          </a:prstGeom>
          <a:noFill/>
          <a:ln>
            <a:noFill/>
          </a:ln>
        </p:spPr>
      </p:pic>
      <p:sp>
        <p:nvSpPr>
          <p:cNvPr id="217" name="Google Shape;217;p10"/>
          <p:cNvSpPr txBox="1"/>
          <p:nvPr/>
        </p:nvSpPr>
        <p:spPr>
          <a:xfrm>
            <a:off x="548640" y="3733800"/>
            <a:ext cx="6350000" cy="26765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a:solidFill>
                  <a:schemeClr val="lt1"/>
                </a:solidFill>
                <a:latin typeface="Calibri" panose="020F0502020204030204"/>
                <a:ea typeface="Calibri" panose="020F0502020204030204"/>
                <a:cs typeface="Calibri" panose="020F0502020204030204"/>
                <a:sym typeface="Calibri" panose="020F0502020204030204"/>
              </a:rPr>
              <a:t>else if: through this statement we can specify as much conditions as we want and execute the code only when the condition is true. (This statement will only checked or comes after if statement or else if.)</a:t>
            </a:r>
            <a:endParaRPr sz="2800">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218" name="Google Shape;218;p10" descr="Aitrich Logo_Artboard 4"/>
          <p:cNvPicPr preferRelativeResize="0"/>
          <p:nvPr/>
        </p:nvPicPr>
        <p:blipFill rotWithShape="1">
          <a:blip r:embed="rId4"/>
          <a:srcRect/>
          <a:stretch>
            <a:fillRect/>
          </a:stretch>
        </p:blipFill>
        <p:spPr>
          <a:xfrm>
            <a:off x="107950" y="5970270"/>
            <a:ext cx="1404620" cy="10541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1000"/>
                                        <p:tgtEl>
                                          <p:spTgt spid="2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1000"/>
                                        <p:tgtEl>
                                          <p:spTgt spid="210"/>
                                        </p:tgtEl>
                                      </p:cBhvr>
                                    </p:animEffect>
                                  </p:childTnLst>
                                </p:cTn>
                              </p:par>
                              <p:par>
                                <p:cTn id="13" presetID="10" presetClass="entr" presetSubtype="0" fill="hold" nodeType="withEffect">
                                  <p:stCondLst>
                                    <p:cond delay="0"/>
                                  </p:stCondLst>
                                  <p:childTnLst>
                                    <p:set>
                                      <p:cBhvr>
                                        <p:cTn id="14" dur="1" fill="hold">
                                          <p:stCondLst>
                                            <p:cond delay="0"/>
                                          </p:stCondLst>
                                        </p:cTn>
                                        <p:tgtEl>
                                          <p:spTgt spid="216"/>
                                        </p:tgtEl>
                                        <p:attrNameLst>
                                          <p:attrName>style.visibility</p:attrName>
                                        </p:attrNameLst>
                                      </p:cBhvr>
                                      <p:to>
                                        <p:strVal val="visible"/>
                                      </p:to>
                                    </p:set>
                                    <p:animEffect transition="in" filter="fade">
                                      <p:cBhvr>
                                        <p:cTn id="15" dur="1000"/>
                                        <p:tgtEl>
                                          <p:spTgt spid="216"/>
                                        </p:tgtEl>
                                      </p:cBhvr>
                                    </p:animEffect>
                                  </p:childTnLst>
                                </p:cTn>
                              </p:par>
                              <p:par>
                                <p:cTn id="16" presetID="10" presetClass="entr" presetSubtype="0" fill="hold" nodeType="withEffect">
                                  <p:stCondLst>
                                    <p:cond delay="0"/>
                                  </p:stCondLst>
                                  <p:childTnLst>
                                    <p:set>
                                      <p:cBhvr>
                                        <p:cTn id="17" dur="1" fill="hold">
                                          <p:stCondLst>
                                            <p:cond delay="0"/>
                                          </p:stCondLst>
                                        </p:cTn>
                                        <p:tgtEl>
                                          <p:spTgt spid="217"/>
                                        </p:tgtEl>
                                        <p:attrNameLst>
                                          <p:attrName>style.visibility</p:attrName>
                                        </p:attrNameLst>
                                      </p:cBhvr>
                                      <p:to>
                                        <p:strVal val="visible"/>
                                      </p:to>
                                    </p:set>
                                    <p:animEffect transition="in" filter="fade">
                                      <p:cBhvr>
                                        <p:cTn id="18" dur="1000"/>
                                        <p:tgtEl>
                                          <p:spTgt spid="2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4"/>
                                        </p:tgtEl>
                                        <p:attrNameLst>
                                          <p:attrName>style.visibility</p:attrName>
                                        </p:attrNameLst>
                                      </p:cBhvr>
                                      <p:to>
                                        <p:strVal val="visible"/>
                                      </p:to>
                                    </p:set>
                                    <p:animEffect transition="in" filter="fade">
                                      <p:cBhvr>
                                        <p:cTn id="23" dur="1000"/>
                                        <p:tgtEl>
                                          <p:spTgt spid="214"/>
                                        </p:tgtEl>
                                      </p:cBhvr>
                                    </p:animEffect>
                                  </p:childTnLst>
                                </p:cTn>
                              </p:par>
                              <p:par>
                                <p:cTn id="24" presetID="10" presetClass="entr" presetSubtype="0" fill="hold" nodeType="withEffect">
                                  <p:stCondLst>
                                    <p:cond delay="0"/>
                                  </p:stCondLst>
                                  <p:childTnLst>
                                    <p:set>
                                      <p:cBhvr>
                                        <p:cTn id="25" dur="1" fill="hold">
                                          <p:stCondLst>
                                            <p:cond delay="0"/>
                                          </p:stCondLst>
                                        </p:cTn>
                                        <p:tgtEl>
                                          <p:spTgt spid="212"/>
                                        </p:tgtEl>
                                        <p:attrNameLst>
                                          <p:attrName>style.visibility</p:attrName>
                                        </p:attrNameLst>
                                      </p:cBhvr>
                                      <p:to>
                                        <p:strVal val="visible"/>
                                      </p:to>
                                    </p:set>
                                    <p:animEffect transition="in" filter="fade">
                                      <p:cBhvr>
                                        <p:cTn id="26" dur="1000"/>
                                        <p:tgtEl>
                                          <p:spTgt spid="2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15"/>
                                        </p:tgtEl>
                                        <p:attrNameLst>
                                          <p:attrName>style.visibility</p:attrName>
                                        </p:attrNameLst>
                                      </p:cBhvr>
                                      <p:to>
                                        <p:strVal val="visible"/>
                                      </p:to>
                                    </p:set>
                                    <p:animEffect transition="in" filter="fade">
                                      <p:cBhvr>
                                        <p:cTn id="31" dur="1000"/>
                                        <p:tgtEl>
                                          <p:spTgt spid="215"/>
                                        </p:tgtEl>
                                      </p:cBhvr>
                                    </p:animEffect>
                                  </p:childTnLst>
                                </p:cTn>
                              </p:par>
                              <p:par>
                                <p:cTn id="32" presetID="10" presetClass="entr" presetSubtype="0" fill="hold" nodeType="withEffect">
                                  <p:stCondLst>
                                    <p:cond delay="0"/>
                                  </p:stCondLst>
                                  <p:childTnLst>
                                    <p:set>
                                      <p:cBhvr>
                                        <p:cTn id="33" dur="1" fill="hold">
                                          <p:stCondLst>
                                            <p:cond delay="0"/>
                                          </p:stCondLst>
                                        </p:cTn>
                                        <p:tgtEl>
                                          <p:spTgt spid="213"/>
                                        </p:tgtEl>
                                        <p:attrNameLst>
                                          <p:attrName>style.visibility</p:attrName>
                                        </p:attrNameLst>
                                      </p:cBhvr>
                                      <p:to>
                                        <p:strVal val="visible"/>
                                      </p:to>
                                    </p:set>
                                    <p:animEffect transition="in" filter="fade">
                                      <p:cBhvr>
                                        <p:cTn id="34"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3866</Words>
  <Application>WPS Presentation</Application>
  <PresentationFormat/>
  <Paragraphs>212</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Arial</vt:lpstr>
      <vt:lpstr>Calibri</vt:lpstr>
      <vt:lpstr>Noto Sans Symbols</vt:lpstr>
      <vt:lpstr>Segoe Print</vt:lpstr>
      <vt:lpstr>Courgette</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赵 飞</dc:creator>
  <cp:lastModifiedBy>sivani sivanandhan</cp:lastModifiedBy>
  <cp:revision>11</cp:revision>
  <dcterms:created xsi:type="dcterms:W3CDTF">2024-09-12T12:03:00Z</dcterms:created>
  <dcterms:modified xsi:type="dcterms:W3CDTF">2025-07-02T08:26:49Z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2057-12.2.0.21546</vt:lpwstr>
  </property>
  <property fmtid="{D5CDD505-2E9C-101B-9397-08002B2CF9AE}" pid="3" name="ICV">
    <vt:lpwstr>155E2B5C102E402FA0C96C206122080C_13</vt:lpwstr>
  </property>
</Properties>
</file>