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en-US" sz="1100">
                <a:solidFill>
                  <a:srgbClr val="0D0D0D"/>
                </a:solidFill>
                <a:latin typeface="Arial" panose="020B0604020202020204"/>
                <a:ea typeface="Arial" panose="020B0604020202020204"/>
                <a:cs typeface="Arial" panose="020B0604020202020204"/>
                <a:sym typeface="Arial" panose="020B0604020202020204"/>
              </a:rPr>
              <a:t>Hello everyone, welcome to our session on "Asynchronous Programming and Collections in Dart”.</a:t>
            </a:r>
            <a:r>
              <a:rPr lang="en-US"/>
              <a:t>, </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In this presentation we will delve into the world of advanced Dart programming, exploring powerful features and techniques that can take your coding skills to the next level. We'll cover </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asynchronous programming with Futures and Streams, data manipulation with Collections and Generics, advanced data structures, best practices and style guides, advanced features like mixins and extensions, performance optimization, and concurrency and multi-threading. Get ready to unlock the full potential of Dart and build exceptional applications!</a:t>
            </a:r>
            <a:endParaRPr b="0"/>
          </a:p>
          <a:p>
            <a:pPr marL="457200" marR="0" lvl="0" indent="-228600" algn="l" rtl="0">
              <a:lnSpc>
                <a:spcPct val="100000"/>
              </a:lnSpc>
              <a:spcBef>
                <a:spcPts val="0"/>
              </a:spcBef>
              <a:spcAft>
                <a:spcPts val="0"/>
              </a:spcAft>
              <a:buSzPts val="1400"/>
              <a:buNone/>
            </a:pPr>
            <a:br>
              <a:rPr lang="en-US"/>
            </a:br>
            <a:endParaRPr lang="en-US"/>
          </a:p>
        </p:txBody>
      </p:sp>
      <p:sp>
        <p:nvSpPr>
          <p:cNvPr id="129" name="Google Shape;129;p4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200" b="1">
                <a:solidFill>
                  <a:schemeClr val="dk1"/>
                </a:solidFill>
                <a:latin typeface="Calibri" panose="020F0502020204030204"/>
                <a:ea typeface="Calibri" panose="020F0502020204030204"/>
                <a:cs typeface="Calibri" panose="020F0502020204030204"/>
                <a:sym typeface="Calibri" panose="020F0502020204030204"/>
              </a:rPr>
              <a:t>Growable List</a:t>
            </a:r>
            <a:r>
              <a:rPr lang="en-US" sz="1200">
                <a:solidFill>
                  <a:schemeClr val="dk1"/>
                </a:solidFill>
                <a:latin typeface="Calibri" panose="020F0502020204030204"/>
                <a:ea typeface="Calibri" panose="020F0502020204030204"/>
                <a:cs typeface="Calibri" panose="020F0502020204030204"/>
                <a:sym typeface="Calibri" panose="020F0502020204030204"/>
              </a:rPr>
              <a:t> </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71450" algn="l" rtl="0">
              <a:lnSpc>
                <a:spcPct val="100000"/>
              </a:lnSpc>
              <a:spcBef>
                <a:spcPts val="0"/>
              </a:spcBef>
              <a:spcAft>
                <a:spcPts val="0"/>
              </a:spcAft>
              <a:buClr>
                <a:schemeClr val="dk1"/>
              </a:buClr>
              <a:buSzPts val="1800"/>
              <a:buFont typeface="Arial" panose="020B060402020202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In Growable List the list’s length can be  changed at run time.</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The following example shows how to create a list of 3 elements and another example which creates a zero-length list using the empty List() constructor. </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The add() function in the List class is used to dynamically add elements to the list.</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p>
        </p:txBody>
      </p:sp>
      <p:sp>
        <p:nvSpPr>
          <p:cNvPr id="224" name="Google Shape;224;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p1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200">
                <a:solidFill>
                  <a:schemeClr val="dk1"/>
                </a:solidFill>
                <a:latin typeface="Calibri" panose="020F0502020204030204"/>
                <a:ea typeface="Calibri" panose="020F0502020204030204"/>
                <a:cs typeface="Calibri" panose="020F0502020204030204"/>
                <a:sym typeface="Calibri" panose="020F0502020204030204"/>
              </a:rPr>
              <a:t>Set represents a collection of objects in which each object can occur only once. </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p>
        </p:txBody>
      </p:sp>
      <p:sp>
        <p:nvSpPr>
          <p:cNvPr id="232" name="Google Shape;232;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1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1">
                <a:solidFill>
                  <a:schemeClr val="dk1"/>
                </a:solidFill>
                <a:latin typeface="Calibri" panose="020F0502020204030204"/>
                <a:ea typeface="Calibri" panose="020F0502020204030204"/>
                <a:cs typeface="Calibri" panose="020F0502020204030204"/>
                <a:sym typeface="Calibri" panose="020F0502020204030204"/>
              </a:rPr>
              <a:t>Maps</a:t>
            </a: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4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SzPts val="1400"/>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Maps are collections of key-value pairs.​​</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27000" algn="l" rtl="0">
              <a:lnSpc>
                <a:spcPct val="100000"/>
              </a:lnSpc>
              <a:spcBef>
                <a:spcPts val="0"/>
              </a:spcBef>
              <a:spcAft>
                <a:spcPts val="0"/>
              </a:spcAft>
              <a:buClr>
                <a:schemeClr val="dk1"/>
              </a:buClr>
              <a:buSzPts val="1600"/>
              <a:buFont typeface="Trebuchet MS" panose="020B060302020202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The Map class provides methods for associating keys with values and retrieving values by key.</a:t>
            </a:r>
            <a:endParaRPr sz="14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00000"/>
              </a:lnSpc>
              <a:spcBef>
                <a:spcPts val="0"/>
              </a:spcBef>
              <a:spcAft>
                <a:spcPts val="0"/>
              </a:spcAft>
              <a:buSzPts val="1400"/>
              <a:buNone/>
            </a:pPr>
          </a:p>
        </p:txBody>
      </p:sp>
      <p:sp>
        <p:nvSpPr>
          <p:cNvPr id="240" name="Google Shape;240;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p1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1">
                <a:solidFill>
                  <a:srgbClr val="292929"/>
                </a:solidFill>
                <a:latin typeface="Calibri" panose="020F0502020204030204"/>
                <a:ea typeface="Calibri" panose="020F0502020204030204"/>
                <a:cs typeface="Calibri" panose="020F0502020204030204"/>
                <a:sym typeface="Calibri" panose="020F0502020204030204"/>
              </a:rPr>
              <a:t>Using Map Literal</a:t>
            </a:r>
            <a:endParaRPr lang="en-US" sz="1200" b="1">
              <a:solidFill>
                <a:srgbClr val="292929"/>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rgbClr val="292929"/>
              </a:buClr>
              <a:buSzPts val="1600"/>
              <a:buFont typeface="Calibri" panose="020F0502020204030204"/>
              <a:buChar char="•"/>
            </a:pPr>
            <a:r>
              <a:rPr lang="en-US" sz="1200">
                <a:solidFill>
                  <a:srgbClr val="292929"/>
                </a:solidFill>
                <a:latin typeface="Calibri" panose="020F0502020204030204"/>
                <a:ea typeface="Calibri" panose="020F0502020204030204"/>
                <a:cs typeface="Calibri" panose="020F0502020204030204"/>
                <a:sym typeface="Calibri" panose="020F0502020204030204"/>
              </a:rPr>
              <a:t>Just like we declare list using </a:t>
            </a:r>
            <a:r>
              <a:rPr lang="en-US" sz="1200" i="1">
                <a:solidFill>
                  <a:srgbClr val="292929"/>
                </a:solidFill>
                <a:latin typeface="Calibri" panose="020F0502020204030204"/>
                <a:ea typeface="Calibri" panose="020F0502020204030204"/>
                <a:cs typeface="Calibri" panose="020F0502020204030204"/>
                <a:sym typeface="Calibri" panose="020F0502020204030204"/>
              </a:rPr>
              <a:t>var </a:t>
            </a:r>
            <a:r>
              <a:rPr lang="en-US" sz="1200">
                <a:solidFill>
                  <a:srgbClr val="292929"/>
                </a:solidFill>
                <a:latin typeface="Calibri" panose="020F0502020204030204"/>
                <a:ea typeface="Calibri" panose="020F0502020204030204"/>
                <a:cs typeface="Calibri" panose="020F0502020204030204"/>
                <a:sym typeface="Calibri" panose="020F0502020204030204"/>
              </a:rPr>
              <a:t>keyword, we can also use var for declaring Maps.</a:t>
            </a:r>
            <a:endParaRPr lang="en-US" sz="1200">
              <a:solidFill>
                <a:srgbClr val="292929"/>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rgbClr val="292929"/>
              </a:buClr>
              <a:buSzPts val="1600"/>
              <a:buFont typeface="Calibri" panose="020F0502020204030204"/>
              <a:buChar char="•"/>
            </a:pPr>
            <a:r>
              <a:rPr lang="en-US" sz="1200">
                <a:solidFill>
                  <a:srgbClr val="292929"/>
                </a:solidFill>
                <a:latin typeface="Calibri" panose="020F0502020204030204"/>
                <a:ea typeface="Calibri" panose="020F0502020204030204"/>
                <a:cs typeface="Calibri" panose="020F0502020204030204"/>
                <a:sym typeface="Calibri" panose="020F0502020204030204"/>
              </a:rPr>
              <a:t>The main difference between declaration is, for declaring list we use [](square brackets), but to declare maps we have to use {}(curly braces).</a:t>
            </a:r>
            <a:endParaRPr lang="en-US" sz="1200">
              <a:solidFill>
                <a:srgbClr val="292929"/>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rgbClr val="292929"/>
              </a:buClr>
              <a:buSzPts val="1600"/>
              <a:buFont typeface="Calibri" panose="020F0502020204030204"/>
              <a:buChar char="•"/>
            </a:pPr>
            <a:r>
              <a:rPr lang="en-US" sz="1200" b="1">
                <a:solidFill>
                  <a:srgbClr val="292929"/>
                </a:solidFill>
                <a:latin typeface="Calibri" panose="020F0502020204030204"/>
                <a:ea typeface="Calibri" panose="020F0502020204030204"/>
                <a:cs typeface="Calibri" panose="020F0502020204030204"/>
                <a:sym typeface="Calibri" panose="020F0502020204030204"/>
              </a:rPr>
              <a:t>for declaring list use [ ]</a:t>
            </a:r>
            <a:endParaRPr lang="en-US" sz="1200" b="1">
              <a:solidFill>
                <a:srgbClr val="292929"/>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rgbClr val="292929"/>
              </a:buClr>
              <a:buSzPts val="1600"/>
              <a:buFont typeface="Calibri" panose="020F0502020204030204"/>
              <a:buChar char="•"/>
            </a:pPr>
            <a:r>
              <a:rPr lang="en-US" sz="1200" b="1">
                <a:solidFill>
                  <a:srgbClr val="292929"/>
                </a:solidFill>
                <a:latin typeface="Calibri" panose="020F0502020204030204"/>
                <a:ea typeface="Calibri" panose="020F0502020204030204"/>
                <a:cs typeface="Calibri" panose="020F0502020204030204"/>
                <a:sym typeface="Calibri" panose="020F0502020204030204"/>
              </a:rPr>
              <a:t>for declaring map use {}</a:t>
            </a:r>
            <a:endParaRPr lang="en-US" sz="1200" b="1">
              <a:solidFill>
                <a:srgbClr val="292929"/>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p>
        </p:txBody>
      </p:sp>
      <p:sp>
        <p:nvSpPr>
          <p:cNvPr id="252" name="Google Shape;252;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p1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1">
                <a:solidFill>
                  <a:srgbClr val="292929"/>
                </a:solidFill>
                <a:latin typeface="Calibri" panose="020F0502020204030204"/>
                <a:ea typeface="Calibri" panose="020F0502020204030204"/>
                <a:cs typeface="Calibri" panose="020F0502020204030204"/>
                <a:sym typeface="Calibri" panose="020F0502020204030204"/>
              </a:rPr>
              <a:t>Using Map Constructor</a:t>
            </a:r>
            <a:endParaRPr lang="en-US" sz="1200" b="1">
              <a:solidFill>
                <a:srgbClr val="292929"/>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1400"/>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292929"/>
              </a:buClr>
              <a:buSzPts val="1600"/>
              <a:buFont typeface="Arial" panose="020B0604020202020204"/>
              <a:buChar char="•"/>
            </a:pPr>
            <a:r>
              <a:rPr lang="en-US" sz="1200">
                <a:solidFill>
                  <a:srgbClr val="292929"/>
                </a:solidFill>
                <a:latin typeface="Calibri" panose="020F0502020204030204"/>
                <a:ea typeface="Calibri" panose="020F0502020204030204"/>
                <a:cs typeface="Calibri" panose="020F0502020204030204"/>
                <a:sym typeface="Calibri" panose="020F0502020204030204"/>
              </a:rPr>
              <a:t>For declaring Map we can also use Map() constructor.</a:t>
            </a:r>
            <a:endParaRPr lang="en-US" sz="1200">
              <a:solidFill>
                <a:srgbClr val="292929"/>
              </a:solidFill>
              <a:latin typeface="Calibri" panose="020F0502020204030204"/>
              <a:ea typeface="Calibri" panose="020F0502020204030204"/>
              <a:cs typeface="Calibri" panose="020F0502020204030204"/>
              <a:sym typeface="Calibri" panose="020F0502020204030204"/>
            </a:endParaRPr>
          </a:p>
          <a:p>
            <a:pPr marL="285750" marR="0" lvl="0" indent="-184150" algn="l" rtl="0">
              <a:lnSpc>
                <a:spcPct val="100000"/>
              </a:lnSpc>
              <a:spcBef>
                <a:spcPts val="0"/>
              </a:spcBef>
              <a:spcAft>
                <a:spcPts val="0"/>
              </a:spcAft>
              <a:buClr>
                <a:srgbClr val="292929"/>
              </a:buClr>
              <a:buSzPts val="1600"/>
              <a:buFont typeface="Arial" panose="020B0604020202020204"/>
              <a:buNone/>
            </a:pPr>
            <a:endParaRPr sz="1200">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292929"/>
              </a:buClr>
              <a:buSzPts val="1600"/>
              <a:buFont typeface="Arial" panose="020B0604020202020204"/>
              <a:buChar char="•"/>
            </a:pPr>
            <a:r>
              <a:rPr lang="en-US" sz="1200">
                <a:solidFill>
                  <a:srgbClr val="292929"/>
                </a:solidFill>
                <a:latin typeface="Calibri" panose="020F0502020204030204"/>
                <a:ea typeface="Calibri" panose="020F0502020204030204"/>
                <a:cs typeface="Calibri" panose="020F0502020204030204"/>
                <a:sym typeface="Calibri" panose="020F0502020204030204"/>
              </a:rPr>
              <a:t>It’s just which way you like. </a:t>
            </a:r>
            <a:endParaRPr lang="en-US" sz="1200">
              <a:solidFill>
                <a:srgbClr val="292929"/>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Clr>
                <a:srgbClr val="292929"/>
              </a:buClr>
              <a:buSzPts val="1600"/>
              <a:buNone/>
            </a:pPr>
            <a:endParaRPr sz="1200">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292929"/>
              </a:buClr>
              <a:buSzPts val="1600"/>
              <a:buFont typeface="Arial" panose="020B0604020202020204"/>
              <a:buChar char="•"/>
            </a:pPr>
            <a:r>
              <a:rPr lang="en-US" sz="1200">
                <a:solidFill>
                  <a:srgbClr val="292929"/>
                </a:solidFill>
                <a:latin typeface="Calibri" panose="020F0502020204030204"/>
                <a:ea typeface="Calibri" panose="020F0502020204030204"/>
                <a:cs typeface="Calibri" panose="020F0502020204030204"/>
                <a:sym typeface="Calibri" panose="020F0502020204030204"/>
              </a:rPr>
              <a:t>There nothing wrong if you declare map using standard method.</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 </a:t>
            </a:r>
            <a:r>
              <a:rPr lang="en-US" sz="1200" b="1" i="0" u="none" strike="noStrike" cap="none">
                <a:solidFill>
                  <a:schemeClr val="dk1"/>
                </a:solidFill>
                <a:latin typeface="Calibri" panose="020F0502020204030204"/>
                <a:ea typeface="Calibri" panose="020F0502020204030204"/>
                <a:cs typeface="Calibri" panose="020F0502020204030204"/>
                <a:sym typeface="Calibri" panose="020F0502020204030204"/>
              </a:rPr>
              <a:t>Map</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 is a collection of data that is organized into key-value pairs. Any type of key and value can be used. It is a </a:t>
            </a:r>
            <a:r>
              <a:rPr lang="en-US" sz="1200" b="1" i="0" u="none" strike="noStrike" cap="none">
                <a:solidFill>
                  <a:schemeClr val="dk1"/>
                </a:solidFill>
                <a:latin typeface="Calibri" panose="020F0502020204030204"/>
                <a:ea typeface="Calibri" panose="020F0502020204030204"/>
                <a:cs typeface="Calibri" panose="020F0502020204030204"/>
                <a:sym typeface="Calibri" panose="020F0502020204030204"/>
              </a:rPr>
              <a:t>growable</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 collection, which means it can shrink and grow in run-time.</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To declare a Map we can use the </a:t>
            </a:r>
            <a:r>
              <a:rPr lang="en-US" sz="1200" b="1" i="0" u="none" strike="noStrike" cap="none">
                <a:solidFill>
                  <a:schemeClr val="dk1"/>
                </a:solidFill>
                <a:latin typeface="Calibri" panose="020F0502020204030204"/>
                <a:ea typeface="Calibri" panose="020F0502020204030204"/>
                <a:cs typeface="Calibri" panose="020F0502020204030204"/>
                <a:sym typeface="Calibri" panose="020F0502020204030204"/>
              </a:rPr>
              <a:t>Map() constructor</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p>
        </p:txBody>
      </p:sp>
      <p:sp>
        <p:nvSpPr>
          <p:cNvPr id="260" name="Google Shape;260;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 name="Shape 266"/>
        <p:cNvGrpSpPr/>
        <p:nvPr/>
      </p:nvGrpSpPr>
      <p:grpSpPr>
        <a:xfrm>
          <a:off x="0" y="0"/>
          <a:ext cx="0" cy="0"/>
          <a:chOff x="0" y="0"/>
          <a:chExt cx="0" cy="0"/>
        </a:xfrm>
      </p:grpSpPr>
      <p:sp>
        <p:nvSpPr>
          <p:cNvPr id="267" name="Google Shape;267;p1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a:t>What are Queues?</a:t>
            </a:r>
            <a:endParaRPr lang="en-US"/>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Queues are useful when you want to build a first-in, first-out (FIFO) collection.</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The values are removed / read in the order of their insertion.</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The add() function can be used to insert values to the queue. </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This function inserts the value specified to the end of the queue.</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p>
        </p:txBody>
      </p:sp>
      <p:sp>
        <p:nvSpPr>
          <p:cNvPr id="268" name="Google Shape;268;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p1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200" b="1" i="0" u="none" strike="noStrike" cap="none">
                <a:solidFill>
                  <a:schemeClr val="dk1"/>
                </a:solidFill>
                <a:latin typeface="Calibri" panose="020F0502020204030204"/>
                <a:ea typeface="Calibri" panose="020F0502020204030204"/>
                <a:cs typeface="Calibri" panose="020F0502020204030204"/>
                <a:sym typeface="Calibri" panose="020F0502020204030204"/>
              </a:rPr>
              <a:t>Generics with collections</a:t>
            </a:r>
            <a:endParaRPr lang="en-US" sz="12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This should only be done when you really need a collection containing many different types. If you know the intended type of a list's elements, you should specify that type within the angle brackets, which will allow the Dart analyzer to help you avoid errors:</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Similarly, if you intend for a map to contain keys and values of a particular type, include them in the declaration:</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With maps, the first type within the angle brackets constrains the map's keys while the second does the same for the map's values. It should be noted that Dart allows you to use any type for map keys, whereas in some languages only strings are allowed.</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6" name="Google Shape;276;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p1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Write clean, readable, and maintainable code.​</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1400"/>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Follow consistent naming conventions.​</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Use comments to explain complex code.​</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Test your code thoroughly.​</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p>
        </p:txBody>
      </p:sp>
      <p:sp>
        <p:nvSpPr>
          <p:cNvPr id="284" name="Google Shape;284;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p1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en-US" sz="1200" b="1">
                <a:solidFill>
                  <a:schemeClr val="dk1"/>
                </a:solidFill>
                <a:latin typeface="Calibri" panose="020F0502020204030204"/>
                <a:ea typeface="Calibri" panose="020F0502020204030204"/>
                <a:cs typeface="Calibri" panose="020F0502020204030204"/>
                <a:sym typeface="Calibri" panose="020F0502020204030204"/>
              </a:rPr>
              <a:t>Trees</a:t>
            </a: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p>
          <a:p>
            <a:pPr marL="457200" lvl="0" indent="-228600" algn="l" rtl="0">
              <a:lnSpc>
                <a:spcPct val="100000"/>
              </a:lnSpc>
              <a:spcBef>
                <a:spcPts val="0"/>
              </a:spcBef>
              <a:spcAft>
                <a:spcPts val="0"/>
              </a:spcAft>
              <a:buSzPts val="1400"/>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lgn="l" rtl="0">
              <a:lnSpc>
                <a:spcPct val="100000"/>
              </a:lnSpc>
              <a:spcBef>
                <a:spcPts val="0"/>
              </a:spcBef>
              <a:spcAft>
                <a:spcPts val="0"/>
              </a:spcAft>
              <a:buClr>
                <a:schemeClr val="dk1"/>
              </a:buClr>
              <a:buSzPts val="16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Trees are hierarchical data structures that consist of nodes connected by edges.​</a:t>
            </a:r>
            <a:endParaRPr sz="1200"/>
          </a:p>
          <a:p>
            <a:pPr marL="457200" lvl="0" indent="-228600" algn="l" rtl="0">
              <a:lnSpc>
                <a:spcPct val="100000"/>
              </a:lnSpc>
              <a:spcBef>
                <a:spcPts val="0"/>
              </a:spcBef>
              <a:spcAft>
                <a:spcPts val="0"/>
              </a:spcAft>
              <a:buSzPts val="1400"/>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p>
          <a:p>
            <a:pPr marL="285750" lvl="0" indent="-285750" algn="l" rtl="0">
              <a:lnSpc>
                <a:spcPct val="100000"/>
              </a:lnSpc>
              <a:spcBef>
                <a:spcPts val="0"/>
              </a:spcBef>
              <a:spcAft>
                <a:spcPts val="0"/>
              </a:spcAft>
              <a:buClr>
                <a:schemeClr val="dk1"/>
              </a:buClr>
              <a:buSzPts val="16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Dart provides the Tree class for representing and manipulating trees.​</a:t>
            </a:r>
            <a:endParaRPr sz="1200"/>
          </a:p>
          <a:p>
            <a:pPr marL="457200" lvl="0" indent="-228600" algn="l" rtl="0">
              <a:lnSpc>
                <a:spcPct val="100000"/>
              </a:lnSpc>
              <a:spcBef>
                <a:spcPts val="0"/>
              </a:spcBef>
              <a:spcAft>
                <a:spcPts val="0"/>
              </a:spcAft>
              <a:buSzPts val="1400"/>
              <a:buNone/>
            </a:pPr>
            <a:r>
              <a:rPr lang="en-US" sz="1200" b="1">
                <a:solidFill>
                  <a:schemeClr val="dk1"/>
                </a:solidFill>
                <a:latin typeface="Calibri" panose="020F0502020204030204"/>
                <a:ea typeface="Calibri" panose="020F0502020204030204"/>
                <a:cs typeface="Calibri" panose="020F0502020204030204"/>
                <a:sym typeface="Calibri" panose="020F0502020204030204"/>
              </a:rPr>
              <a:t>Graphs</a:t>
            </a: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p>
          <a:p>
            <a:pPr marL="457200" lvl="0" indent="-228600" algn="l" rtl="0">
              <a:lnSpc>
                <a:spcPct val="100000"/>
              </a:lnSpc>
              <a:spcBef>
                <a:spcPts val="0"/>
              </a:spcBef>
              <a:spcAft>
                <a:spcPts val="0"/>
              </a:spcAft>
              <a:buSzPts val="1400"/>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228600" lvl="0" indent="-228600" algn="l" rtl="0">
              <a:lnSpc>
                <a:spcPct val="100000"/>
              </a:lnSpc>
              <a:spcBef>
                <a:spcPts val="0"/>
              </a:spcBef>
              <a:spcAft>
                <a:spcPts val="0"/>
              </a:spcAft>
              <a:buClr>
                <a:schemeClr val="dk1"/>
              </a:buClr>
              <a:buSzPts val="16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Graphs are collections of nodes connected by edges.​</a:t>
            </a:r>
            <a:endParaRPr sz="1200"/>
          </a:p>
          <a:p>
            <a:pPr marL="457200" lvl="0" indent="-228600" algn="l" rtl="0">
              <a:lnSpc>
                <a:spcPct val="100000"/>
              </a:lnSpc>
              <a:spcBef>
                <a:spcPts val="0"/>
              </a:spcBef>
              <a:spcAft>
                <a:spcPts val="0"/>
              </a:spcAft>
              <a:buSzPts val="1400"/>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p>
          <a:p>
            <a:pPr marL="228600" lvl="0" indent="-228600" algn="l" rtl="0">
              <a:lnSpc>
                <a:spcPct val="100000"/>
              </a:lnSpc>
              <a:spcBef>
                <a:spcPts val="0"/>
              </a:spcBef>
              <a:spcAft>
                <a:spcPts val="0"/>
              </a:spcAft>
              <a:buClr>
                <a:schemeClr val="dk1"/>
              </a:buClr>
              <a:buSzPts val="16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Dart provides the Graph class for representing and manipulating graphs.​</a:t>
            </a:r>
            <a:endParaRPr sz="1200"/>
          </a:p>
          <a:p>
            <a:pPr marL="0" lvl="0" indent="0" algn="l" rtl="0">
              <a:lnSpc>
                <a:spcPct val="100000"/>
              </a:lnSpc>
              <a:spcBef>
                <a:spcPts val="0"/>
              </a:spcBef>
              <a:spcAft>
                <a:spcPts val="0"/>
              </a:spcAft>
              <a:buSzPts val="1400"/>
              <a:buNone/>
            </a:pPr>
          </a:p>
        </p:txBody>
      </p:sp>
      <p:sp>
        <p:nvSpPr>
          <p:cNvPr id="293" name="Google Shape;293;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 name="Shape 301"/>
        <p:cNvGrpSpPr/>
        <p:nvPr/>
      </p:nvGrpSpPr>
      <p:grpSpPr>
        <a:xfrm>
          <a:off x="0" y="0"/>
          <a:ext cx="0" cy="0"/>
          <a:chOff x="0" y="0"/>
          <a:chExt cx="0" cy="0"/>
        </a:xfrm>
      </p:grpSpPr>
      <p:sp>
        <p:nvSpPr>
          <p:cNvPr id="302" name="Google Shape;302;p2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dk1"/>
              </a:buClr>
              <a:buSzPts val="16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Use efficient data structures and algorithms.​</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27000" algn="l" rtl="0">
              <a:lnSpc>
                <a:spcPct val="100000"/>
              </a:lnSpc>
              <a:spcBef>
                <a:spcPts val="0"/>
              </a:spcBef>
              <a:spcAft>
                <a:spcPts val="0"/>
              </a:spcAft>
              <a:buClr>
                <a:schemeClr val="dk1"/>
              </a:buClr>
              <a:buSzPts val="1600"/>
              <a:buFont typeface="Arial" panose="020B060402020202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chemeClr val="dk1"/>
              </a:buClr>
              <a:buSzPts val="16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Optimize code for the target platform.​</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27000" algn="l" rtl="0">
              <a:lnSpc>
                <a:spcPct val="100000"/>
              </a:lnSpc>
              <a:spcBef>
                <a:spcPts val="0"/>
              </a:spcBef>
              <a:spcAft>
                <a:spcPts val="0"/>
              </a:spcAft>
              <a:buClr>
                <a:schemeClr val="dk1"/>
              </a:buClr>
              <a:buSzPts val="1600"/>
              <a:buFont typeface="Arial" panose="020B0604020202020204"/>
              <a:buNone/>
            </a:pPr>
            <a:endParaRPr sz="1200">
              <a:solidFill>
                <a:srgbClr val="404040"/>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0"/>
              </a:spcBef>
              <a:spcAft>
                <a:spcPts val="0"/>
              </a:spcAft>
              <a:buSzPts val="1400"/>
              <a:buNone/>
            </a:pPr>
          </a:p>
        </p:txBody>
      </p:sp>
      <p:sp>
        <p:nvSpPr>
          <p:cNvPr id="303" name="Google Shape;303;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What is Asynchronous Programming?</a:t>
            </a:r>
            <a:endParaRPr lang="en-US"/>
          </a:p>
          <a:p>
            <a:pPr marL="0" lvl="0" indent="0" algn="l" rtl="0">
              <a:lnSpc>
                <a:spcPct val="100000"/>
              </a:lnSpc>
              <a:spcBef>
                <a:spcPts val="0"/>
              </a:spcBef>
              <a:spcAft>
                <a:spcPts val="0"/>
              </a:spcAft>
              <a:buSzPts val="1400"/>
              <a:buNone/>
            </a:pPr>
            <a:r>
              <a:rPr lang="en-US"/>
              <a:t>Asynchronous programming is a way for a computer program to handle multiple tasks simultaneously rather than executing them one after the other. </a:t>
            </a:r>
            <a:endParaRPr lang="en-US"/>
          </a:p>
          <a:p>
            <a:pPr marL="171450" lvl="0" indent="-171450" algn="l" rtl="0">
              <a:lnSpc>
                <a:spcPct val="100000"/>
              </a:lnSpc>
              <a:spcBef>
                <a:spcPts val="0"/>
              </a:spcBef>
              <a:spcAft>
                <a:spcPts val="0"/>
              </a:spcAft>
              <a:buClr>
                <a:schemeClr val="dk1"/>
              </a:buClr>
              <a:buSzPts val="1200"/>
              <a:buFont typeface="Arial" panose="020B0604020202020204"/>
              <a:buChar char="•"/>
            </a:pPr>
            <a:r>
              <a:rPr lang="en-US" b="1"/>
              <a:t>Synchronous vs. Asynchronous:</a:t>
            </a:r>
            <a:endParaRPr lang="en-US" b="1"/>
          </a:p>
          <a:p>
            <a:pPr marL="171450" lvl="0" indent="-171450" algn="l" rtl="0">
              <a:lnSpc>
                <a:spcPct val="100000"/>
              </a:lnSpc>
              <a:spcBef>
                <a:spcPts val="0"/>
              </a:spcBef>
              <a:spcAft>
                <a:spcPts val="0"/>
              </a:spcAft>
              <a:buClr>
                <a:schemeClr val="dk1"/>
              </a:buClr>
              <a:buSzPts val="1200"/>
              <a:buFont typeface="Arial" panose="020B0604020202020204"/>
              <a:buChar char="•"/>
            </a:pPr>
            <a:r>
              <a:rPr lang="en-US" b="1"/>
              <a:t>Synchronous:</a:t>
            </a:r>
            <a:r>
              <a:rPr lang="en-US"/>
              <a:t> Traditional code where each line executes one after the other, blocking the main thread until they finish. This can make your app unresponsive if waiting for something like downloading data.</a:t>
            </a:r>
            <a:endParaRPr lang="en-US"/>
          </a:p>
          <a:p>
            <a:pPr marL="171450" lvl="0" indent="-171450" algn="l" rtl="0">
              <a:lnSpc>
                <a:spcPct val="100000"/>
              </a:lnSpc>
              <a:spcBef>
                <a:spcPts val="0"/>
              </a:spcBef>
              <a:spcAft>
                <a:spcPts val="0"/>
              </a:spcAft>
              <a:buClr>
                <a:schemeClr val="dk1"/>
              </a:buClr>
              <a:buSzPts val="1200"/>
              <a:buFont typeface="Arial" panose="020B0604020202020204"/>
              <a:buChar char="•"/>
            </a:pPr>
            <a:r>
              <a:rPr lang="en-US" b="1"/>
              <a:t>Asynchronous:</a:t>
            </a:r>
            <a:r>
              <a:rPr lang="en-US"/>
              <a:t> Code that launches an operation but continues executing other tasks without waiting for it to finish. This keeps the main thread free to handle other user interactions or tasks.</a:t>
            </a:r>
            <a:endParaRPr lang="en-US"/>
          </a:p>
          <a:p>
            <a:pPr marL="0" lvl="0" indent="0" algn="l" rtl="0">
              <a:lnSpc>
                <a:spcPct val="100000"/>
              </a:lnSpc>
              <a:spcBef>
                <a:spcPts val="0"/>
              </a:spcBef>
              <a:spcAft>
                <a:spcPts val="0"/>
              </a:spcAft>
              <a:buSzPts val="1400"/>
              <a:buNone/>
            </a:pPr>
          </a:p>
        </p:txBody>
      </p:sp>
      <p:sp>
        <p:nvSpPr>
          <p:cNvPr id="137" name="Google Shape;137;p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p2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Extensions: Add functionality to existing classes without modifying their source code.​</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Metaprogramming: Manipulate code at runtime for powerful capabilities.​</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p>
        </p:txBody>
      </p:sp>
      <p:sp>
        <p:nvSpPr>
          <p:cNvPr id="312" name="Google Shape;312;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9" name="Shape 319"/>
        <p:cNvGrpSpPr/>
        <p:nvPr/>
      </p:nvGrpSpPr>
      <p:grpSpPr>
        <a:xfrm>
          <a:off x="0" y="0"/>
          <a:ext cx="0" cy="0"/>
          <a:chOff x="0" y="0"/>
          <a:chExt cx="0" cy="0"/>
        </a:xfrm>
      </p:grpSpPr>
      <p:sp>
        <p:nvSpPr>
          <p:cNvPr id="320" name="Google Shape;320;p2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21" name="Google Shape;321;p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5" name="Shape 325"/>
        <p:cNvGrpSpPr/>
        <p:nvPr/>
      </p:nvGrpSpPr>
      <p:grpSpPr>
        <a:xfrm>
          <a:off x="0" y="0"/>
          <a:ext cx="0" cy="0"/>
          <a:chOff x="0" y="0"/>
          <a:chExt cx="0" cy="0"/>
        </a:xfrm>
      </p:grpSpPr>
      <p:sp>
        <p:nvSpPr>
          <p:cNvPr id="326" name="Google Shape;326;p2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1000"/>
              </a:spcBef>
              <a:spcAft>
                <a:spcPts val="0"/>
              </a:spcAft>
              <a:buClr>
                <a:srgbClr val="404040"/>
              </a:buClr>
              <a:buSzPts val="1800"/>
              <a:buFont typeface="Arial" panose="020B0604020202020204"/>
              <a:buChar char="•"/>
            </a:pPr>
            <a:r>
              <a:rPr lang="en-US" sz="1200">
                <a:solidFill>
                  <a:srgbClr val="404040"/>
                </a:solidFill>
                <a:latin typeface="Calibri" panose="020F0502020204030204"/>
                <a:ea typeface="Calibri" panose="020F0502020204030204"/>
                <a:cs typeface="Calibri" panose="020F0502020204030204"/>
                <a:sym typeface="Calibri" panose="020F0502020204030204"/>
              </a:rPr>
              <a:t>The perform Action method in My Class takes a Boolean parameter should Log and uses an if-else statement to conditionally call the log Message method based on the value of should Log. </a:t>
            </a:r>
            <a:endParaRPr lang="en-US" sz="1200">
              <a:solidFill>
                <a:srgbClr val="404040"/>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1000"/>
              </a:spcBef>
              <a:spcAft>
                <a:spcPts val="0"/>
              </a:spcAft>
              <a:buClr>
                <a:srgbClr val="404040"/>
              </a:buClr>
              <a:buSzPts val="1800"/>
              <a:buFont typeface="Arial" panose="020B0604020202020204"/>
              <a:buChar char="•"/>
            </a:pPr>
            <a:r>
              <a:rPr lang="en-US" sz="1200">
                <a:solidFill>
                  <a:srgbClr val="404040"/>
                </a:solidFill>
                <a:latin typeface="Calibri" panose="020F0502020204030204"/>
                <a:ea typeface="Calibri" panose="020F0502020204030204"/>
                <a:cs typeface="Calibri" panose="020F0502020204030204"/>
                <a:sym typeface="Calibri" panose="020F0502020204030204"/>
              </a:rPr>
              <a:t>In the main function, we create an instance of My Class and demonstrate two cases, one with logging enabled and one with logging disabled.</a:t>
            </a:r>
            <a:endParaRPr lang="en-US" sz="1200">
              <a:solidFill>
                <a:srgbClr val="40404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SzPts val="1400"/>
              <a:buNone/>
            </a:pPr>
            <a:endParaRPr sz="12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00000"/>
              </a:lnSpc>
              <a:spcBef>
                <a:spcPts val="0"/>
              </a:spcBef>
              <a:spcAft>
                <a:spcPts val="0"/>
              </a:spcAft>
              <a:buSzPts val="1400"/>
              <a:buNone/>
            </a:pPr>
          </a:p>
        </p:txBody>
      </p:sp>
      <p:sp>
        <p:nvSpPr>
          <p:cNvPr id="327" name="Google Shape;327;p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p2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Most of the time, Dart operates on a single thread in the main isolate. Async is the ability to wait and run other parts of your code without blocking but still on a single thread. Isolates allow you to run different parts of your program in parallel using multiple threads.</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4" name="Google Shape;334;p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2" name="Shape 342"/>
        <p:cNvGrpSpPr/>
        <p:nvPr/>
      </p:nvGrpSpPr>
      <p:grpSpPr>
        <a:xfrm>
          <a:off x="0" y="0"/>
          <a:ext cx="0" cy="0"/>
          <a:chOff x="0" y="0"/>
          <a:chExt cx="0" cy="0"/>
        </a:xfrm>
      </p:grpSpPr>
      <p:sp>
        <p:nvSpPr>
          <p:cNvPr id="343" name="Google Shape;343;p2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200" b="1" i="0" u="none" strike="noStrike" cap="none">
                <a:solidFill>
                  <a:schemeClr val="dk1"/>
                </a:solidFill>
                <a:latin typeface="Calibri" panose="020F0502020204030204"/>
                <a:ea typeface="Calibri" panose="020F0502020204030204"/>
                <a:cs typeface="Calibri" panose="020F0502020204030204"/>
                <a:sym typeface="Calibri" panose="020F0502020204030204"/>
              </a:rPr>
              <a:t>Recap of Key Takeaways:</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 Summarizing the essential concepts and techniques covered in the presentation</a:t>
            </a:r>
            <a:endParaRPr sz="12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Asynchronous programming and collections are essential tools for Dart developers.​</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1400"/>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Dart provides a rich set of features for asynchronous programming and collections.​</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1400"/>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By following best practices and using advanced techniques, you can write high-quality Dart code.​</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1400"/>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p>
        </p:txBody>
      </p:sp>
      <p:sp>
        <p:nvSpPr>
          <p:cNvPr id="344" name="Google Shape;344;p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Dart offers two main tools for asynchronous programming:</a:t>
            </a:r>
            <a:endParaRPr lang="en-US"/>
          </a:p>
          <a:p>
            <a:pPr marL="171450" lvl="0" indent="-171450" algn="l" rtl="0">
              <a:lnSpc>
                <a:spcPct val="100000"/>
              </a:lnSpc>
              <a:spcBef>
                <a:spcPts val="0"/>
              </a:spcBef>
              <a:spcAft>
                <a:spcPts val="0"/>
              </a:spcAft>
              <a:buClr>
                <a:schemeClr val="dk1"/>
              </a:buClr>
              <a:buSzPts val="1200"/>
              <a:buFont typeface="Arial" panose="020B0604020202020204"/>
              <a:buChar char="•"/>
            </a:pPr>
            <a:r>
              <a:rPr lang="en-US" b="1"/>
              <a:t>Future:</a:t>
            </a:r>
            <a:r>
              <a:rPr lang="en-US"/>
              <a:t> Represents an ongoing computation that eventually produces a result. You can use await keyword within an async function to pause execution until the Future is complete. This lets you continue with other tasks without blocking the main thread.</a:t>
            </a:r>
            <a:endParaRPr lang="en-US"/>
          </a:p>
          <a:p>
            <a:pPr marL="171450" lvl="0" indent="-171450" algn="l" rtl="0">
              <a:lnSpc>
                <a:spcPct val="100000"/>
              </a:lnSpc>
              <a:spcBef>
                <a:spcPts val="0"/>
              </a:spcBef>
              <a:spcAft>
                <a:spcPts val="0"/>
              </a:spcAft>
              <a:buClr>
                <a:schemeClr val="dk1"/>
              </a:buClr>
              <a:buSzPts val="1200"/>
              <a:buFont typeface="Arial" panose="020B0604020202020204"/>
              <a:buChar char="•"/>
            </a:pPr>
            <a:r>
              <a:rPr lang="en-US" b="1"/>
              <a:t>Stream:</a:t>
            </a:r>
            <a:r>
              <a:rPr lang="en-US"/>
              <a:t> Represents a sequence of asynchronous events delivered over time. Similar to Future, you can use await for loop within an async function to receive each event as it arrives. This is handy for tasks like continuously streaming data from a server.</a:t>
            </a:r>
            <a:endParaRPr lang="en-US"/>
          </a:p>
          <a:p>
            <a:pPr marL="0" lvl="0" indent="0" algn="l" rtl="0">
              <a:lnSpc>
                <a:spcPct val="100000"/>
              </a:lnSpc>
              <a:spcBef>
                <a:spcPts val="0"/>
              </a:spcBef>
              <a:spcAft>
                <a:spcPts val="0"/>
              </a:spcAft>
              <a:buSzPts val="1400"/>
              <a:buNone/>
            </a:pPr>
          </a:p>
        </p:txBody>
      </p:sp>
      <p:sp>
        <p:nvSpPr>
          <p:cNvPr id="147" name="Google Shape;147;p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1">
                <a:solidFill>
                  <a:srgbClr val="1F1F1F"/>
                </a:solidFill>
                <a:latin typeface="Calibri" panose="020F0502020204030204"/>
                <a:ea typeface="Calibri" panose="020F0502020204030204"/>
                <a:cs typeface="Calibri" panose="020F0502020204030204"/>
                <a:sym typeface="Calibri" panose="020F0502020204030204"/>
              </a:rPr>
              <a:t>1. Asynchronous Function:</a:t>
            </a:r>
            <a:endParaRPr lang="en-US" sz="1200" b="1">
              <a:solidFill>
                <a:srgbClr val="1F1F1F"/>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rgbClr val="1F1F1F"/>
              </a:buClr>
              <a:buSzPts val="1600"/>
              <a:buFont typeface="Arial" panose="020B0604020202020204"/>
              <a:buChar char="•"/>
            </a:pPr>
            <a:r>
              <a:rPr lang="en-US" sz="1200">
                <a:solidFill>
                  <a:srgbClr val="1F1F1F"/>
                </a:solidFill>
                <a:latin typeface="Calibri" panose="020F0502020204030204"/>
                <a:ea typeface="Calibri" panose="020F0502020204030204"/>
                <a:cs typeface="Calibri" panose="020F0502020204030204"/>
                <a:sym typeface="Calibri" panose="020F0502020204030204"/>
              </a:rPr>
              <a:t>Fetch User Age() is an asynchronous function that will eventually return an integer (user's age).</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rgbClr val="1F1F1F"/>
              </a:buClr>
              <a:buSzPts val="1600"/>
              <a:buFont typeface="Arial" panose="020B0604020202020204"/>
              <a:buChar char="•"/>
            </a:pPr>
            <a:r>
              <a:rPr lang="en-US" sz="1200">
                <a:solidFill>
                  <a:srgbClr val="1F1F1F"/>
                </a:solidFill>
                <a:latin typeface="Calibri" panose="020F0502020204030204"/>
                <a:ea typeface="Calibri" panose="020F0502020204030204"/>
                <a:cs typeface="Calibri" panose="020F0502020204030204"/>
                <a:sym typeface="Calibri" panose="020F0502020204030204"/>
              </a:rPr>
              <a:t>It uses the async keyword to handle time-consuming operations without blocking the code's flow.</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1400"/>
              <a:buNone/>
            </a:pPr>
            <a:r>
              <a:rPr lang="en-US" sz="1200" b="1">
                <a:solidFill>
                  <a:srgbClr val="1F1F1F"/>
                </a:solidFill>
                <a:latin typeface="Calibri" panose="020F0502020204030204"/>
                <a:ea typeface="Calibri" panose="020F0502020204030204"/>
                <a:cs typeface="Calibri" panose="020F0502020204030204"/>
                <a:sym typeface="Calibri" panose="020F0502020204030204"/>
              </a:rPr>
              <a:t>2. Simulating a Network Request:</a:t>
            </a:r>
            <a:endParaRPr lang="en-US" sz="1200" b="1">
              <a:solidFill>
                <a:srgbClr val="1F1F1F"/>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rgbClr val="1F1F1F"/>
              </a:buClr>
              <a:buSzPts val="1600"/>
              <a:buFont typeface="Arial" panose="020B0604020202020204"/>
              <a:buChar char="•"/>
            </a:pPr>
            <a:r>
              <a:rPr lang="en-US" sz="1200">
                <a:solidFill>
                  <a:srgbClr val="1F1F1F"/>
                </a:solidFill>
                <a:latin typeface="Calibri" panose="020F0502020204030204"/>
                <a:ea typeface="Calibri" panose="020F0502020204030204"/>
                <a:cs typeface="Calibri" panose="020F0502020204030204"/>
                <a:sym typeface="Calibri" panose="020F0502020204030204"/>
              </a:rPr>
              <a:t>await Future .delayed(Duration(seconds: 2)) creates a 2-second delay, acting as a placeholder for a network request.</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rgbClr val="1F1F1F"/>
              </a:buClr>
              <a:buSzPts val="1600"/>
              <a:buFont typeface="Arial" panose="020B0604020202020204"/>
              <a:buChar char="•"/>
            </a:pPr>
            <a:r>
              <a:rPr lang="en-US" sz="1200">
                <a:solidFill>
                  <a:srgbClr val="1F1F1F"/>
                </a:solidFill>
                <a:latin typeface="Calibri" panose="020F0502020204030204"/>
                <a:ea typeface="Calibri" panose="020F0502020204030204"/>
                <a:cs typeface="Calibri" panose="020F0502020204030204"/>
                <a:sym typeface="Calibri" panose="020F0502020204030204"/>
              </a:rPr>
              <a:t>The await keyword pauses the function's execution until the delay (or actual network request) completes.</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p>
        </p:txBody>
      </p:sp>
      <p:sp>
        <p:nvSpPr>
          <p:cNvPr id="157" name="Google Shape;1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1">
                <a:solidFill>
                  <a:srgbClr val="1F1F1F"/>
                </a:solidFill>
                <a:latin typeface="Calibri" panose="020F0502020204030204"/>
                <a:ea typeface="Calibri" panose="020F0502020204030204"/>
                <a:cs typeface="Calibri" panose="020F0502020204030204"/>
                <a:sym typeface="Calibri" panose="020F0502020204030204"/>
              </a:rPr>
              <a:t>1. Creating a Stream:</a:t>
            </a:r>
            <a:r>
              <a:rPr lang="en-US" sz="1200">
                <a:solidFill>
                  <a:srgbClr val="1F1F1F"/>
                </a:solidFill>
                <a:latin typeface="Calibri" panose="020F0502020204030204"/>
                <a:ea typeface="Calibri" panose="020F0502020204030204"/>
                <a:cs typeface="Calibri" panose="020F0502020204030204"/>
                <a:sym typeface="Calibri" panose="020F0502020204030204"/>
              </a:rPr>
              <a:t>​</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1F1F1F"/>
              </a:buClr>
              <a:buSzPts val="1600"/>
              <a:buFont typeface="Calibri" panose="020F0502020204030204"/>
              <a:buChar char="•"/>
            </a:pPr>
            <a:r>
              <a:rPr lang="en-US" sz="1200">
                <a:solidFill>
                  <a:srgbClr val="1F1F1F"/>
                </a:solidFill>
                <a:latin typeface="Calibri" panose="020F0502020204030204"/>
                <a:ea typeface="Calibri" panose="020F0502020204030204"/>
                <a:cs typeface="Calibri" panose="020F0502020204030204"/>
                <a:sym typeface="Calibri" panose="020F0502020204030204"/>
              </a:rPr>
              <a:t>Stream&lt;int&gt; counter Stream = Stream&lt;int&gt;.periodic(Duration(seconds: 1), (x) =&gt; x);​</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1F1F1F"/>
              </a:buClr>
              <a:buSzPts val="1600"/>
              <a:buFont typeface="Calibri" panose="020F0502020204030204"/>
              <a:buChar char="•"/>
            </a:pPr>
            <a:r>
              <a:rPr lang="en-US" sz="1200">
                <a:solidFill>
                  <a:srgbClr val="1F1F1F"/>
                </a:solidFill>
                <a:latin typeface="Calibri" panose="020F0502020204030204"/>
                <a:ea typeface="Calibri" panose="020F0502020204030204"/>
                <a:cs typeface="Calibri" panose="020F0502020204030204"/>
                <a:sym typeface="Calibri" panose="020F0502020204030204"/>
              </a:rPr>
              <a:t>Creates a Stream called counter Stream that emits an integer every second.​</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1F1F1F"/>
              </a:buClr>
              <a:buSzPts val="1600"/>
              <a:buFont typeface="Calibri" panose="020F0502020204030204"/>
              <a:buChar char="•"/>
            </a:pPr>
            <a:r>
              <a:rPr lang="en-US" sz="1200">
                <a:solidFill>
                  <a:srgbClr val="1F1F1F"/>
                </a:solidFill>
                <a:latin typeface="Calibri" panose="020F0502020204030204"/>
                <a:ea typeface="Calibri" panose="020F0502020204030204"/>
                <a:cs typeface="Calibri" panose="020F0502020204030204"/>
                <a:sym typeface="Calibri" panose="020F0502020204030204"/>
              </a:rPr>
              <a:t>Stream&lt;int&gt; specifies that the Stream produces integer values.​</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1F1F1F"/>
              </a:buClr>
              <a:buSzPts val="1600"/>
              <a:buFont typeface="Calibri" panose="020F0502020204030204"/>
              <a:buChar char="•"/>
            </a:pPr>
            <a:r>
              <a:rPr lang="en-US" sz="1200">
                <a:solidFill>
                  <a:srgbClr val="1F1F1F"/>
                </a:solidFill>
                <a:latin typeface="Calibri" panose="020F0502020204030204"/>
                <a:ea typeface="Calibri" panose="020F0502020204030204"/>
                <a:cs typeface="Calibri" panose="020F0502020204030204"/>
                <a:sym typeface="Calibri" panose="020F0502020204030204"/>
              </a:rPr>
              <a:t>Stream .periodic() creates a Stream that generates events at regular intervals.​</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1F1F1F"/>
              </a:buClr>
              <a:buSzPts val="1600"/>
              <a:buFont typeface="Calibri" panose="020F0502020204030204"/>
              <a:buChar char="•"/>
            </a:pPr>
            <a:r>
              <a:rPr lang="en-US" sz="1200">
                <a:solidFill>
                  <a:srgbClr val="1F1F1F"/>
                </a:solidFill>
                <a:latin typeface="Calibri" panose="020F0502020204030204"/>
                <a:ea typeface="Calibri" panose="020F0502020204030204"/>
                <a:cs typeface="Calibri" panose="020F0502020204030204"/>
                <a:sym typeface="Calibri" panose="020F0502020204030204"/>
              </a:rPr>
              <a:t>Duration(seconds: 1) sets the interval to 1 second.​</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1F1F1F"/>
              </a:buClr>
              <a:buSzPts val="1600"/>
              <a:buFont typeface="Calibri" panose="020F0502020204030204"/>
              <a:buChar char="•"/>
            </a:pPr>
            <a:r>
              <a:rPr lang="en-US" sz="1200">
                <a:solidFill>
                  <a:srgbClr val="1F1F1F"/>
                </a:solidFill>
                <a:latin typeface="Calibri" panose="020F0502020204030204"/>
                <a:ea typeface="Calibri" panose="020F0502020204030204"/>
                <a:cs typeface="Calibri" panose="020F0502020204030204"/>
                <a:sym typeface="Calibri" panose="020F0502020204030204"/>
              </a:rPr>
              <a:t>(x) =&gt; x is a generator function that produces the values to be emitted (here, it simply returns the current counter value x).​</a:t>
            </a:r>
            <a:endParaRPr sz="14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SzPts val="1400"/>
              <a:buNone/>
            </a:pPr>
            <a:r>
              <a:rPr lang="en-US" sz="1200" b="1">
                <a:solidFill>
                  <a:srgbClr val="1F1F1F"/>
                </a:solidFill>
                <a:latin typeface="Calibri" panose="020F0502020204030204"/>
                <a:ea typeface="Calibri" panose="020F0502020204030204"/>
                <a:cs typeface="Calibri" panose="020F0502020204030204"/>
                <a:sym typeface="Calibri" panose="020F0502020204030204"/>
              </a:rPr>
              <a:t>2. Asynchronously Iterating over the Stream:</a:t>
            </a:r>
            <a:r>
              <a:rPr lang="en-US" sz="1200">
                <a:solidFill>
                  <a:srgbClr val="1F1F1F"/>
                </a:solidFill>
                <a:latin typeface="Calibri" panose="020F0502020204030204"/>
                <a:ea typeface="Calibri" panose="020F0502020204030204"/>
                <a:cs typeface="Calibri" panose="020F0502020204030204"/>
                <a:sym typeface="Calibri" panose="020F0502020204030204"/>
              </a:rPr>
              <a:t>​</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1F1F1F"/>
              </a:buClr>
              <a:buSzPts val="1600"/>
              <a:buFont typeface="Calibri" panose="020F0502020204030204"/>
              <a:buChar char="•"/>
            </a:pPr>
            <a:r>
              <a:rPr lang="en-US" sz="1200">
                <a:solidFill>
                  <a:srgbClr val="1F1F1F"/>
                </a:solidFill>
                <a:latin typeface="Calibri" panose="020F0502020204030204"/>
                <a:ea typeface="Calibri" panose="020F0502020204030204"/>
                <a:cs typeface="Calibri" panose="020F0502020204030204"/>
                <a:sym typeface="Calibri" panose="020F0502020204030204"/>
              </a:rPr>
              <a:t>await for (int value in counter Stream) { ... }​</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1F1F1F"/>
              </a:buClr>
              <a:buSzPts val="1600"/>
              <a:buFont typeface="Calibri" panose="020F0502020204030204"/>
              <a:buChar char="•"/>
            </a:pPr>
            <a:r>
              <a:rPr lang="en-US" sz="1200">
                <a:solidFill>
                  <a:srgbClr val="1F1F1F"/>
                </a:solidFill>
                <a:latin typeface="Calibri" panose="020F0502020204030204"/>
                <a:ea typeface="Calibri" panose="020F0502020204030204"/>
                <a:cs typeface="Calibri" panose="020F0502020204030204"/>
                <a:sym typeface="Calibri" panose="020F0502020204030204"/>
              </a:rPr>
              <a:t>Uses an await for loop to iterate over the elements of the Stream asynchronously.​</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1F1F1F"/>
              </a:buClr>
              <a:buSzPts val="1600"/>
              <a:buFont typeface="Calibri" panose="020F0502020204030204"/>
              <a:buChar char="•"/>
            </a:pPr>
            <a:r>
              <a:rPr lang="en-US" sz="1200">
                <a:solidFill>
                  <a:srgbClr val="1F1F1F"/>
                </a:solidFill>
                <a:latin typeface="Calibri" panose="020F0502020204030204"/>
                <a:ea typeface="Calibri" panose="020F0502020204030204"/>
                <a:cs typeface="Calibri" panose="020F0502020204030204"/>
                <a:sym typeface="Calibri" panose="020F0502020204030204"/>
              </a:rPr>
              <a:t>await for pauses execution until the next value is available from the Stream.​</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1F1F1F"/>
              </a:buClr>
              <a:buSzPts val="1600"/>
              <a:buFont typeface="Calibri" panose="020F0502020204030204"/>
              <a:buChar char="•"/>
            </a:pPr>
            <a:r>
              <a:rPr lang="en-US" sz="1200">
                <a:solidFill>
                  <a:srgbClr val="1F1F1F"/>
                </a:solidFill>
                <a:latin typeface="Calibri" panose="020F0502020204030204"/>
                <a:ea typeface="Calibri" panose="020F0502020204030204"/>
                <a:cs typeface="Calibri" panose="020F0502020204030204"/>
                <a:sym typeface="Calibri" panose="020F0502020204030204"/>
              </a:rPr>
              <a:t>Each emitted value is assigned to the value variable within the loop.​</a:t>
            </a:r>
            <a:endParaRPr sz="14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00000"/>
              </a:lnSpc>
              <a:spcBef>
                <a:spcPts val="0"/>
              </a:spcBef>
              <a:spcAft>
                <a:spcPts val="0"/>
              </a:spcAft>
              <a:buSzPts val="1400"/>
              <a:buNone/>
            </a:pPr>
          </a:p>
        </p:txBody>
      </p:sp>
      <p:sp>
        <p:nvSpPr>
          <p:cNvPr id="166" name="Google Shape;166;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a:p>
            <a:pPr marL="457200" lvl="0" indent="-228600" algn="l" rtl="0">
              <a:lnSpc>
                <a:spcPct val="100000"/>
              </a:lnSpc>
              <a:spcBef>
                <a:spcPts val="0"/>
              </a:spcBef>
              <a:spcAft>
                <a:spcPts val="0"/>
              </a:spcAft>
              <a:buSzPts val="1400"/>
              <a:buNone/>
            </a:pPr>
            <a:r>
              <a:rPr lang="en-US" b="1">
                <a:solidFill>
                  <a:srgbClr val="1F1F1F"/>
                </a:solidFill>
                <a:latin typeface="Calibri" panose="020F0502020204030204"/>
                <a:ea typeface="Calibri" panose="020F0502020204030204"/>
                <a:cs typeface="Calibri" panose="020F0502020204030204"/>
                <a:sym typeface="Calibri" panose="020F0502020204030204"/>
              </a:rPr>
              <a:t>1. async:</a:t>
            </a:r>
            <a:endParaRPr lang="en-US" b="1">
              <a:solidFill>
                <a:srgbClr val="1F1F1F"/>
              </a:solidFill>
              <a:latin typeface="Calibri" panose="020F0502020204030204"/>
              <a:ea typeface="Calibri" panose="020F0502020204030204"/>
              <a:cs typeface="Calibri" panose="020F0502020204030204"/>
              <a:sym typeface="Calibri" panose="020F0502020204030204"/>
            </a:endParaRPr>
          </a:p>
          <a:p>
            <a:pPr marL="228600" lvl="0" indent="-228600" algn="l" rtl="0">
              <a:lnSpc>
                <a:spcPct val="100000"/>
              </a:lnSpc>
              <a:spcBef>
                <a:spcPts val="0"/>
              </a:spcBef>
              <a:spcAft>
                <a:spcPts val="0"/>
              </a:spcAft>
              <a:buClr>
                <a:srgbClr val="1F1F1F"/>
              </a:buClr>
              <a:buSzPts val="1400"/>
              <a:buFont typeface="Calibri" panose="020F0502020204030204"/>
              <a:buChar char="•"/>
            </a:pPr>
            <a:r>
              <a:rPr lang="en-US">
                <a:solidFill>
                  <a:srgbClr val="1F1F1F"/>
                </a:solidFill>
                <a:latin typeface="Calibri" panose="020F0502020204030204"/>
                <a:ea typeface="Calibri" panose="020F0502020204030204"/>
                <a:cs typeface="Calibri" panose="020F0502020204030204"/>
                <a:sym typeface="Calibri" panose="020F0502020204030204"/>
              </a:rPr>
              <a:t>Used to </a:t>
            </a:r>
            <a:r>
              <a:rPr lang="en-US" b="1">
                <a:solidFill>
                  <a:srgbClr val="1F1F1F"/>
                </a:solidFill>
                <a:latin typeface="Calibri" panose="020F0502020204030204"/>
                <a:ea typeface="Calibri" panose="020F0502020204030204"/>
                <a:cs typeface="Calibri" panose="020F0502020204030204"/>
                <a:sym typeface="Calibri" panose="020F0502020204030204"/>
              </a:rPr>
              <a:t>mark a function</a:t>
            </a:r>
            <a:r>
              <a:rPr lang="en-US">
                <a:solidFill>
                  <a:srgbClr val="1F1F1F"/>
                </a:solidFill>
                <a:latin typeface="Calibri" panose="020F0502020204030204"/>
                <a:ea typeface="Calibri" panose="020F0502020204030204"/>
                <a:cs typeface="Calibri" panose="020F0502020204030204"/>
                <a:sym typeface="Calibri" panose="020F0502020204030204"/>
              </a:rPr>
              <a:t> as asynchronous. This means the function might take some time to complete because it may be waiting for an external event, like a network request or user input.</a:t>
            </a:r>
            <a:endParaRPr lang="en-US">
              <a:solidFill>
                <a:srgbClr val="1F1F1F"/>
              </a:solidFill>
              <a:latin typeface="Calibri" panose="020F0502020204030204"/>
              <a:ea typeface="Calibri" panose="020F0502020204030204"/>
              <a:cs typeface="Calibri" panose="020F0502020204030204"/>
              <a:sym typeface="Calibri" panose="020F0502020204030204"/>
            </a:endParaRPr>
          </a:p>
          <a:p>
            <a:pPr marL="228600" lvl="0" indent="-228600" algn="l" rtl="0">
              <a:lnSpc>
                <a:spcPct val="100000"/>
              </a:lnSpc>
              <a:spcBef>
                <a:spcPts val="0"/>
              </a:spcBef>
              <a:spcAft>
                <a:spcPts val="0"/>
              </a:spcAft>
              <a:buClr>
                <a:srgbClr val="1F1F1F"/>
              </a:buClr>
              <a:buSzPts val="1400"/>
              <a:buFont typeface="Calibri" panose="020F0502020204030204"/>
              <a:buChar char="•"/>
            </a:pPr>
            <a:r>
              <a:rPr lang="en-US">
                <a:solidFill>
                  <a:srgbClr val="1F1F1F"/>
                </a:solidFill>
                <a:latin typeface="Calibri" panose="020F0502020204030204"/>
                <a:ea typeface="Calibri" panose="020F0502020204030204"/>
                <a:cs typeface="Calibri" panose="020F0502020204030204"/>
                <a:sym typeface="Calibri" panose="020F0502020204030204"/>
              </a:rPr>
              <a:t>When an async function is called, it immediately returns a Future object that represents the eventual result of the function.</a:t>
            </a:r>
            <a:endParaRPr lang="en-US">
              <a:solidFill>
                <a:srgbClr val="1F1F1F"/>
              </a:solidFill>
              <a:latin typeface="Calibri" panose="020F0502020204030204"/>
              <a:ea typeface="Calibri" panose="020F0502020204030204"/>
              <a:cs typeface="Calibri" panose="020F0502020204030204"/>
              <a:sym typeface="Calibri" panose="020F0502020204030204"/>
            </a:endParaRPr>
          </a:p>
          <a:p>
            <a:pPr marL="457200" lvl="0" indent="-228600" algn="l" rtl="0">
              <a:lnSpc>
                <a:spcPct val="100000"/>
              </a:lnSpc>
              <a:spcBef>
                <a:spcPts val="0"/>
              </a:spcBef>
              <a:spcAft>
                <a:spcPts val="0"/>
              </a:spcAft>
              <a:buSzPts val="1400"/>
              <a:buNone/>
            </a:pPr>
            <a:r>
              <a:rPr lang="en-US" b="1">
                <a:solidFill>
                  <a:srgbClr val="1F1F1F"/>
                </a:solidFill>
                <a:latin typeface="Calibri" panose="020F0502020204030204"/>
                <a:ea typeface="Calibri" panose="020F0502020204030204"/>
                <a:cs typeface="Calibri" panose="020F0502020204030204"/>
                <a:sym typeface="Calibri" panose="020F0502020204030204"/>
              </a:rPr>
              <a:t>2. await:</a:t>
            </a:r>
            <a:endParaRPr lang="en-US" b="1">
              <a:solidFill>
                <a:srgbClr val="1F1F1F"/>
              </a:solidFill>
              <a:latin typeface="Calibri" panose="020F0502020204030204"/>
              <a:ea typeface="Calibri" panose="020F0502020204030204"/>
              <a:cs typeface="Calibri" panose="020F0502020204030204"/>
              <a:sym typeface="Calibri" panose="020F0502020204030204"/>
            </a:endParaRPr>
          </a:p>
          <a:p>
            <a:pPr marL="228600" lvl="0" indent="-228600" algn="l" rtl="0">
              <a:lnSpc>
                <a:spcPct val="100000"/>
              </a:lnSpc>
              <a:spcBef>
                <a:spcPts val="0"/>
              </a:spcBef>
              <a:spcAft>
                <a:spcPts val="0"/>
              </a:spcAft>
              <a:buClr>
                <a:srgbClr val="1F1F1F"/>
              </a:buClr>
              <a:buSzPts val="1400"/>
              <a:buFont typeface="Calibri" panose="020F0502020204030204"/>
              <a:buChar char="•"/>
            </a:pPr>
            <a:r>
              <a:rPr lang="en-US">
                <a:solidFill>
                  <a:srgbClr val="1F1F1F"/>
                </a:solidFill>
                <a:latin typeface="Calibri" panose="020F0502020204030204"/>
                <a:ea typeface="Calibri" panose="020F0502020204030204"/>
                <a:cs typeface="Calibri" panose="020F0502020204030204"/>
                <a:sym typeface="Calibri" panose="020F0502020204030204"/>
              </a:rPr>
              <a:t>Used </a:t>
            </a:r>
            <a:r>
              <a:rPr lang="en-US" b="1">
                <a:solidFill>
                  <a:srgbClr val="1F1F1F"/>
                </a:solidFill>
                <a:latin typeface="Calibri" panose="020F0502020204030204"/>
                <a:ea typeface="Calibri" panose="020F0502020204030204"/>
                <a:cs typeface="Calibri" panose="020F0502020204030204"/>
                <a:sym typeface="Calibri" panose="020F0502020204030204"/>
              </a:rPr>
              <a:t>within an async function</a:t>
            </a:r>
            <a:r>
              <a:rPr lang="en-US">
                <a:solidFill>
                  <a:srgbClr val="1F1F1F"/>
                </a:solidFill>
                <a:latin typeface="Calibri" panose="020F0502020204030204"/>
                <a:ea typeface="Calibri" panose="020F0502020204030204"/>
                <a:cs typeface="Calibri" panose="020F0502020204030204"/>
                <a:sym typeface="Calibri" panose="020F0502020204030204"/>
              </a:rPr>
              <a:t> to </a:t>
            </a:r>
            <a:r>
              <a:rPr lang="en-US" b="1">
                <a:solidFill>
                  <a:srgbClr val="1F1F1F"/>
                </a:solidFill>
                <a:latin typeface="Calibri" panose="020F0502020204030204"/>
                <a:ea typeface="Calibri" panose="020F0502020204030204"/>
                <a:cs typeface="Calibri" panose="020F0502020204030204"/>
                <a:sym typeface="Calibri" panose="020F0502020204030204"/>
              </a:rPr>
              <a:t>pause the execution</a:t>
            </a:r>
            <a:r>
              <a:rPr lang="en-US">
                <a:solidFill>
                  <a:srgbClr val="1F1F1F"/>
                </a:solidFill>
                <a:latin typeface="Calibri" panose="020F0502020204030204"/>
                <a:ea typeface="Calibri" panose="020F0502020204030204"/>
                <a:cs typeface="Calibri" panose="020F0502020204030204"/>
                <a:sym typeface="Calibri" panose="020F0502020204030204"/>
              </a:rPr>
              <a:t> of the function until the awaited value is ready.</a:t>
            </a:r>
            <a:endParaRPr lang="en-US">
              <a:solidFill>
                <a:srgbClr val="1F1F1F"/>
              </a:solidFill>
              <a:latin typeface="Calibri" panose="020F0502020204030204"/>
              <a:ea typeface="Calibri" panose="020F0502020204030204"/>
              <a:cs typeface="Calibri" panose="020F0502020204030204"/>
              <a:sym typeface="Calibri" panose="020F0502020204030204"/>
            </a:endParaRPr>
          </a:p>
          <a:p>
            <a:pPr marL="228600" lvl="0" indent="-228600" algn="l" rtl="0">
              <a:lnSpc>
                <a:spcPct val="100000"/>
              </a:lnSpc>
              <a:spcBef>
                <a:spcPts val="0"/>
              </a:spcBef>
              <a:spcAft>
                <a:spcPts val="0"/>
              </a:spcAft>
              <a:buClr>
                <a:srgbClr val="1F1F1F"/>
              </a:buClr>
              <a:buSzPts val="1400"/>
              <a:buFont typeface="Calibri" panose="020F0502020204030204"/>
              <a:buChar char="•"/>
            </a:pPr>
            <a:r>
              <a:rPr lang="en-US">
                <a:solidFill>
                  <a:srgbClr val="1F1F1F"/>
                </a:solidFill>
                <a:latin typeface="Calibri" panose="020F0502020204030204"/>
                <a:ea typeface="Calibri" panose="020F0502020204030204"/>
                <a:cs typeface="Calibri" panose="020F0502020204030204"/>
                <a:sym typeface="Calibri" panose="020F0502020204030204"/>
              </a:rPr>
              <a:t>The awaited value can be anything that represents an asynchronous operation, such as another Future or a stream.</a:t>
            </a:r>
            <a:endParaRPr lang="en-US">
              <a:solidFill>
                <a:srgbClr val="1F1F1F"/>
              </a:solidFill>
              <a:latin typeface="Calibri" panose="020F0502020204030204"/>
              <a:ea typeface="Calibri" panose="020F0502020204030204"/>
              <a:cs typeface="Calibri" panose="020F0502020204030204"/>
              <a:sym typeface="Calibri" panose="020F0502020204030204"/>
            </a:endParaRPr>
          </a:p>
          <a:p>
            <a:pPr marL="228600" lvl="0" indent="-228600" algn="l" rtl="0">
              <a:lnSpc>
                <a:spcPct val="100000"/>
              </a:lnSpc>
              <a:spcBef>
                <a:spcPts val="0"/>
              </a:spcBef>
              <a:spcAft>
                <a:spcPts val="0"/>
              </a:spcAft>
              <a:buClr>
                <a:srgbClr val="1F1F1F"/>
              </a:buClr>
              <a:buSzPts val="1400"/>
              <a:buFont typeface="Calibri" panose="020F0502020204030204"/>
              <a:buChar char="•"/>
            </a:pPr>
            <a:r>
              <a:rPr lang="en-US">
                <a:solidFill>
                  <a:srgbClr val="1F1F1F"/>
                </a:solidFill>
                <a:latin typeface="Calibri" panose="020F0502020204030204"/>
                <a:ea typeface="Calibri" panose="020F0502020204030204"/>
                <a:cs typeface="Calibri" panose="020F0502020204030204"/>
                <a:sym typeface="Calibri" panose="020F0502020204030204"/>
              </a:rPr>
              <a:t>While the awaited value is being retrieved, the rest of the code in the async function </a:t>
            </a:r>
            <a:r>
              <a:rPr lang="en-US" b="1">
                <a:solidFill>
                  <a:srgbClr val="1F1F1F"/>
                </a:solidFill>
                <a:latin typeface="Calibri" panose="020F0502020204030204"/>
                <a:ea typeface="Calibri" panose="020F0502020204030204"/>
                <a:cs typeface="Calibri" panose="020F0502020204030204"/>
                <a:sym typeface="Calibri" panose="020F0502020204030204"/>
              </a:rPr>
              <a:t>doesn't wait</a:t>
            </a:r>
            <a:r>
              <a:rPr lang="en-US">
                <a:solidFill>
                  <a:srgbClr val="1F1F1F"/>
                </a:solidFill>
                <a:latin typeface="Calibri" panose="020F0502020204030204"/>
                <a:ea typeface="Calibri" panose="020F0502020204030204"/>
                <a:cs typeface="Calibri" panose="020F0502020204030204"/>
                <a:sym typeface="Calibri" panose="020F0502020204030204"/>
              </a:rPr>
              <a:t>. This allows other parts of your program to continue running normally.</a:t>
            </a:r>
            <a:endParaRPr lang="en-US">
              <a:solidFill>
                <a:srgbClr val="1F1F1F"/>
              </a:solidFill>
              <a:latin typeface="Calibri" panose="020F0502020204030204"/>
              <a:ea typeface="Calibri" panose="020F0502020204030204"/>
              <a:cs typeface="Calibri" panose="020F0502020204030204"/>
              <a:sym typeface="Calibri" panose="020F0502020204030204"/>
            </a:endParaRPr>
          </a:p>
          <a:p>
            <a:pPr marL="228600" lvl="0" indent="-228600" algn="l" rtl="0">
              <a:lnSpc>
                <a:spcPct val="100000"/>
              </a:lnSpc>
              <a:spcBef>
                <a:spcPts val="0"/>
              </a:spcBef>
              <a:spcAft>
                <a:spcPts val="0"/>
              </a:spcAft>
              <a:buClr>
                <a:srgbClr val="1F1F1F"/>
              </a:buClr>
              <a:buSzPts val="1400"/>
              <a:buFont typeface="Calibri" panose="020F0502020204030204"/>
              <a:buChar char="•"/>
            </a:pPr>
            <a:r>
              <a:rPr lang="en-US">
                <a:solidFill>
                  <a:srgbClr val="1F1F1F"/>
                </a:solidFill>
                <a:latin typeface="Calibri" panose="020F0502020204030204"/>
                <a:ea typeface="Calibri" panose="020F0502020204030204"/>
                <a:cs typeface="Calibri" panose="020F0502020204030204"/>
                <a:sym typeface="Calibri" panose="020F0502020204030204"/>
              </a:rPr>
              <a:t>Once the awaited value is available, await resumes the execution of the async function and assigns the available value to the variable following await.</a:t>
            </a:r>
            <a:endParaRPr>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US" b="1"/>
              <a:t>Benefits of using async and await:</a:t>
            </a:r>
            <a:endParaRPr lang="en-US" b="1"/>
          </a:p>
          <a:p>
            <a:pPr marL="285750" lvl="0" indent="-285750" algn="l" rtl="0">
              <a:lnSpc>
                <a:spcPct val="100000"/>
              </a:lnSpc>
              <a:spcBef>
                <a:spcPts val="0"/>
              </a:spcBef>
              <a:spcAft>
                <a:spcPts val="0"/>
              </a:spcAft>
              <a:buClr>
                <a:schemeClr val="dk1"/>
              </a:buClr>
              <a:buSzPts val="1200"/>
              <a:buFont typeface="Arial" panose="020B0604020202020204"/>
              <a:buChar char="•"/>
            </a:pPr>
            <a:r>
              <a:rPr lang="en-US"/>
              <a:t>Makes asynchronous code easier to read and understand by mimicking the flow of synchronous code.</a:t>
            </a:r>
            <a:endParaRPr lang="en-US"/>
          </a:p>
          <a:p>
            <a:pPr marL="285750" lvl="0" indent="-285750" algn="l" rtl="0">
              <a:lnSpc>
                <a:spcPct val="100000"/>
              </a:lnSpc>
              <a:spcBef>
                <a:spcPts val="0"/>
              </a:spcBef>
              <a:spcAft>
                <a:spcPts val="0"/>
              </a:spcAft>
              <a:buClr>
                <a:schemeClr val="dk1"/>
              </a:buClr>
              <a:buSzPts val="1200"/>
              <a:buFont typeface="Arial" panose="020B0604020202020204"/>
              <a:buChar char="•"/>
            </a:pPr>
            <a:r>
              <a:rPr lang="en-US"/>
              <a:t>Reduces the need for nested callbacks or complex .then() chains, making code more concise and maintainable.</a:t>
            </a:r>
            <a:endParaRPr lang="en-US"/>
          </a:p>
          <a:p>
            <a:pPr marL="285750" lvl="0" indent="-285750" algn="l" rtl="0">
              <a:lnSpc>
                <a:spcPct val="100000"/>
              </a:lnSpc>
              <a:spcBef>
                <a:spcPts val="0"/>
              </a:spcBef>
              <a:spcAft>
                <a:spcPts val="0"/>
              </a:spcAft>
              <a:buClr>
                <a:schemeClr val="dk1"/>
              </a:buClr>
              <a:buSzPts val="1200"/>
              <a:buFont typeface="Arial" panose="020B0604020202020204"/>
              <a:buChar char="•"/>
            </a:pPr>
            <a:r>
              <a:rPr lang="en-US"/>
              <a:t>Improves the responsiveness of your app by allowing other parts of the program to run while waiting for asynchronous operations to complete</a:t>
            </a:r>
            <a:endParaRPr lang="en-US"/>
          </a:p>
          <a:p>
            <a:pPr marL="0" lvl="0" indent="0" algn="l" rtl="0">
              <a:lnSpc>
                <a:spcPct val="100000"/>
              </a:lnSpc>
              <a:spcBef>
                <a:spcPts val="0"/>
              </a:spcBef>
              <a:spcAft>
                <a:spcPts val="0"/>
              </a:spcAft>
              <a:buSzPts val="1400"/>
              <a:buNone/>
            </a:pPr>
          </a:p>
        </p:txBody>
      </p:sp>
      <p:sp>
        <p:nvSpPr>
          <p:cNvPr id="177" name="Google Shape;177;p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An Iterable is a collection of elements that can be accessed sequentially.</a:t>
            </a:r>
            <a:endParaRPr lang="en-US"/>
          </a:p>
          <a:p>
            <a:pPr marL="0" lvl="0" indent="0" algn="l" rtl="0">
              <a:lnSpc>
                <a:spcPct val="100000"/>
              </a:lnSpc>
              <a:spcBef>
                <a:spcPts val="0"/>
              </a:spcBef>
              <a:spcAft>
                <a:spcPts val="0"/>
              </a:spcAft>
              <a:buSzPts val="1400"/>
              <a:buNone/>
            </a:pPr>
            <a:r>
              <a:rPr lang="en-US"/>
              <a:t> </a:t>
            </a:r>
            <a:endParaRPr lang="en-US"/>
          </a:p>
          <a:p>
            <a:pPr marL="0" lvl="0" indent="0" algn="l" rtl="0">
              <a:lnSpc>
                <a:spcPct val="100000"/>
              </a:lnSpc>
              <a:spcBef>
                <a:spcPts val="0"/>
              </a:spcBef>
              <a:spcAft>
                <a:spcPts val="0"/>
              </a:spcAft>
              <a:buSzPts val="1400"/>
              <a:buNone/>
            </a:pPr>
            <a:r>
              <a:rPr lang="en-US"/>
              <a:t>In Dart, an Iterable is an abstract class, meaning that you can’t instantiate it directly. However, you can create a new Iterable by creating a new List or Set.</a:t>
            </a:r>
            <a:endParaRPr lang="en-US"/>
          </a:p>
          <a:p>
            <a:pPr marL="0" lvl="0" indent="0" algn="l" rtl="0">
              <a:lnSpc>
                <a:spcPct val="100000"/>
              </a:lnSpc>
              <a:spcBef>
                <a:spcPts val="0"/>
              </a:spcBef>
              <a:spcAft>
                <a:spcPts val="0"/>
              </a:spcAft>
              <a:buSzPts val="1400"/>
              <a:buNone/>
            </a:pPr>
            <a:r>
              <a:rPr lang="en-US"/>
              <a:t> </a:t>
            </a:r>
            <a:endParaRPr lang="en-US"/>
          </a:p>
          <a:p>
            <a:pPr marL="0" lvl="0" indent="0" algn="l" rtl="0">
              <a:lnSpc>
                <a:spcPct val="100000"/>
              </a:lnSpc>
              <a:spcBef>
                <a:spcPts val="0"/>
              </a:spcBef>
              <a:spcAft>
                <a:spcPts val="0"/>
              </a:spcAft>
              <a:buSzPts val="1400"/>
              <a:buNone/>
            </a:pPr>
            <a:r>
              <a:rPr lang="en-US"/>
              <a:t>In Dart, an Iterable is an abstract class, meaning that you can’t instantiate it directly. However, you can create a new Iterable by creating a new List or Set.</a:t>
            </a:r>
            <a:endParaRPr lang="en-US"/>
          </a:p>
        </p:txBody>
      </p:sp>
      <p:sp>
        <p:nvSpPr>
          <p:cNvPr id="189" name="Google Shape;189;p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1">
                <a:solidFill>
                  <a:srgbClr val="1F1F1F"/>
                </a:solidFill>
                <a:latin typeface="Calibri" panose="020F0502020204030204"/>
                <a:ea typeface="Calibri" panose="020F0502020204030204"/>
                <a:cs typeface="Calibri" panose="020F0502020204030204"/>
                <a:sym typeface="Calibri" panose="020F0502020204030204"/>
              </a:rPr>
              <a:t>Lists</a:t>
            </a:r>
            <a:r>
              <a:rPr lang="en-US" sz="1200">
                <a:solidFill>
                  <a:srgbClr val="1F1F1F"/>
                </a:solidFill>
                <a:latin typeface="Calibri" panose="020F0502020204030204"/>
                <a:ea typeface="Calibri" panose="020F0502020204030204"/>
                <a:cs typeface="Calibri" panose="020F0502020204030204"/>
                <a:sym typeface="Calibri" panose="020F0502020204030204"/>
              </a:rPr>
              <a:t>​</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1400"/>
              <a:buNone/>
            </a:pPr>
            <a:r>
              <a:rPr lang="en-US" sz="1200">
                <a:solidFill>
                  <a:srgbClr val="1F1F1F"/>
                </a:solidFill>
                <a:latin typeface="Calibri" panose="020F0502020204030204"/>
                <a:ea typeface="Calibri" panose="020F0502020204030204"/>
                <a:cs typeface="Calibri" panose="020F0502020204030204"/>
                <a:sym typeface="Calibri" panose="020F0502020204030204"/>
              </a:rPr>
              <a:t>​</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rgbClr val="1F1F1F"/>
              </a:buClr>
              <a:buSzPts val="1600"/>
              <a:buFont typeface="Calibri" panose="020F0502020204030204"/>
              <a:buChar char="•"/>
            </a:pPr>
            <a:r>
              <a:rPr lang="en-US" sz="1200">
                <a:solidFill>
                  <a:srgbClr val="1F1F1F"/>
                </a:solidFill>
                <a:latin typeface="Calibri" panose="020F0502020204030204"/>
                <a:ea typeface="Calibri" panose="020F0502020204030204"/>
                <a:cs typeface="Calibri" panose="020F0502020204030204"/>
                <a:sym typeface="Calibri" panose="020F0502020204030204"/>
              </a:rPr>
              <a:t>Lists are ordered collections of elements that can be accessed by index.​</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1400"/>
              <a:buNone/>
            </a:pPr>
            <a:endParaRPr sz="1200">
              <a:solidFill>
                <a:srgbClr val="1F1F1F"/>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rgbClr val="1F1F1F"/>
              </a:buClr>
              <a:buSzPts val="1600"/>
              <a:buFont typeface="Calibri" panose="020F0502020204030204"/>
              <a:buChar char="•"/>
            </a:pPr>
            <a:r>
              <a:rPr lang="en-US" sz="1200">
                <a:solidFill>
                  <a:srgbClr val="1F1F1F"/>
                </a:solidFill>
                <a:latin typeface="Calibri" panose="020F0502020204030204"/>
                <a:ea typeface="Calibri" panose="020F0502020204030204"/>
                <a:cs typeface="Calibri" panose="020F0502020204030204"/>
                <a:sym typeface="Calibri" panose="020F0502020204030204"/>
              </a:rPr>
              <a:t>The List class provides methods for adding, removing, and searching for elements.​</a:t>
            </a:r>
            <a:endParaRPr lang="en-US" sz="1200">
              <a:solidFill>
                <a:srgbClr val="1F1F1F"/>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p>
        </p:txBody>
      </p:sp>
      <p:sp>
        <p:nvSpPr>
          <p:cNvPr id="201" name="Google Shape;201;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200" b="1">
                <a:solidFill>
                  <a:schemeClr val="dk1"/>
                </a:solidFill>
                <a:latin typeface="Calibri" panose="020F0502020204030204"/>
                <a:ea typeface="Calibri" panose="020F0502020204030204"/>
                <a:cs typeface="Calibri" panose="020F0502020204030204"/>
                <a:sym typeface="Calibri" panose="020F0502020204030204"/>
              </a:rPr>
              <a:t>Fixed Length List</a:t>
            </a:r>
            <a:r>
              <a:rPr lang="en-US" sz="1200">
                <a:solidFill>
                  <a:schemeClr val="dk1"/>
                </a:solidFill>
                <a:latin typeface="Calibri" panose="020F0502020204030204"/>
                <a:ea typeface="Calibri" panose="020F0502020204030204"/>
                <a:cs typeface="Calibri" panose="020F0502020204030204"/>
                <a:sym typeface="Calibri" panose="020F0502020204030204"/>
              </a:rPr>
              <a:t>  </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1400"/>
              <a:buNone/>
            </a:pP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In Fixed Length List the list’s length cannot be changed at run-time.</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200">
                <a:solidFill>
                  <a:schemeClr val="dk1"/>
                </a:solidFill>
                <a:latin typeface="Calibri" panose="020F0502020204030204"/>
                <a:ea typeface="Calibri" panose="020F0502020204030204"/>
                <a:cs typeface="Calibri" panose="020F0502020204030204"/>
                <a:sym typeface="Calibri" panose="020F0502020204030204"/>
              </a:rPr>
              <a:t>These list’s are defined with a specific length.</a:t>
            </a:r>
            <a:endParaRPr lang="en-US"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p>
        </p:txBody>
      </p:sp>
      <p:sp>
        <p:nvSpPr>
          <p:cNvPr id="215" name="Google Shape;215;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Google Shape;27;p29"/>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9"/>
          <p:cNvSpPr txBox="1"/>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40" algn="l">
              <a:lnSpc>
                <a:spcPct val="100000"/>
              </a:lnSpc>
              <a:spcBef>
                <a:spcPts val="1000"/>
              </a:spcBef>
              <a:spcAft>
                <a:spcPts val="0"/>
              </a:spcAft>
              <a:buSzPts val="1440"/>
              <a:buChar char="►"/>
              <a:defRPr/>
            </a:lvl3pPr>
            <a:lvl4pPr marL="1828800" lvl="3" indent="-320040" algn="l">
              <a:lnSpc>
                <a:spcPct val="100000"/>
              </a:lnSpc>
              <a:spcBef>
                <a:spcPts val="1000"/>
              </a:spcBef>
              <a:spcAft>
                <a:spcPts val="0"/>
              </a:spcAft>
              <a:buSzPts val="1440"/>
              <a:buChar char="►"/>
              <a:defRPr/>
            </a:lvl4pPr>
            <a:lvl5pPr marL="2286000" lvl="4" indent="-320040" algn="l">
              <a:lnSpc>
                <a:spcPct val="100000"/>
              </a:lnSpc>
              <a:spcBef>
                <a:spcPts val="1000"/>
              </a:spcBef>
              <a:spcAft>
                <a:spcPts val="0"/>
              </a:spcAft>
              <a:buSzPts val="1440"/>
              <a:buChar char="►"/>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29" name="Google Shape;29;p29"/>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9"/>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83" name="Shape 83"/>
        <p:cNvGrpSpPr/>
        <p:nvPr/>
      </p:nvGrpSpPr>
      <p:grpSpPr>
        <a:xfrm>
          <a:off x="0" y="0"/>
          <a:ext cx="0" cy="0"/>
          <a:chOff x="0" y="0"/>
          <a:chExt cx="0" cy="0"/>
        </a:xfrm>
      </p:grpSpPr>
      <p:sp>
        <p:nvSpPr>
          <p:cNvPr id="84" name="Google Shape;84;p38"/>
          <p:cNvSpPr txBox="1"/>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panose="020B0603020202020204"/>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8"/>
          <p:cNvSpPr txBox="1"/>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280"/>
              <a:buFont typeface="Trebuchet MS" panose="020B0603020202020204"/>
              <a:buNone/>
              <a:defRPr sz="1600">
                <a:solidFill>
                  <a:srgbClr val="7F7F7F"/>
                </a:solidFill>
              </a:defRPr>
            </a:lvl1pPr>
            <a:lvl2pPr marL="914400" lvl="1" indent="-228600" algn="l">
              <a:lnSpc>
                <a:spcPct val="100000"/>
              </a:lnSpc>
              <a:spcBef>
                <a:spcPts val="1000"/>
              </a:spcBef>
              <a:spcAft>
                <a:spcPts val="0"/>
              </a:spcAft>
              <a:buSzPts val="1280"/>
              <a:buFont typeface="Trebuchet MS" panose="020B0603020202020204"/>
              <a:buNone/>
              <a:defRPr/>
            </a:lvl2pPr>
            <a:lvl3pPr marL="1371600" lvl="2" indent="-228600" algn="l">
              <a:lnSpc>
                <a:spcPct val="100000"/>
              </a:lnSpc>
              <a:spcBef>
                <a:spcPts val="1000"/>
              </a:spcBef>
              <a:spcAft>
                <a:spcPts val="0"/>
              </a:spcAft>
              <a:buSzPts val="1120"/>
              <a:buFont typeface="Trebuchet MS" panose="020B0603020202020204"/>
              <a:buNone/>
              <a:defRPr/>
            </a:lvl3pPr>
            <a:lvl4pPr marL="1828800" lvl="3" indent="-228600" algn="l">
              <a:lnSpc>
                <a:spcPct val="100000"/>
              </a:lnSpc>
              <a:spcBef>
                <a:spcPts val="1000"/>
              </a:spcBef>
              <a:spcAft>
                <a:spcPts val="0"/>
              </a:spcAft>
              <a:buSzPts val="960"/>
              <a:buFont typeface="Trebuchet MS" panose="020B0603020202020204"/>
              <a:buNone/>
              <a:defRPr/>
            </a:lvl4pPr>
            <a:lvl5pPr marL="2286000" lvl="4" indent="-228600" algn="l">
              <a:lnSpc>
                <a:spcPct val="100000"/>
              </a:lnSpc>
              <a:spcBef>
                <a:spcPts val="1000"/>
              </a:spcBef>
              <a:spcAft>
                <a:spcPts val="0"/>
              </a:spcAft>
              <a:buSzPts val="960"/>
              <a:buFont typeface="Trebuchet MS" panose="020B0603020202020204"/>
              <a:buNone/>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86" name="Google Shape;86;p38"/>
          <p:cNvSpPr txBox="1"/>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p:txBody>
      </p:sp>
      <p:sp>
        <p:nvSpPr>
          <p:cNvPr id="87" name="Google Shape;87;p38"/>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8"/>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8"/>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
        <p:nvSpPr>
          <p:cNvPr id="90" name="Google Shape;90;p3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rgbClr val="9EDFF5"/>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3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rgbClr val="9EDFF5"/>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92" name="Shape 92"/>
        <p:cNvGrpSpPr/>
        <p:nvPr/>
      </p:nvGrpSpPr>
      <p:grpSpPr>
        <a:xfrm>
          <a:off x="0" y="0"/>
          <a:ext cx="0" cy="0"/>
          <a:chOff x="0" y="0"/>
          <a:chExt cx="0" cy="0"/>
        </a:xfrm>
      </p:grpSpPr>
      <p:sp>
        <p:nvSpPr>
          <p:cNvPr id="93" name="Google Shape;93;p39"/>
          <p:cNvSpPr txBox="1"/>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400"/>
              <a:buFont typeface="Trebuchet MS" panose="020B0603020202020204"/>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9"/>
          <p:cNvSpPr txBox="1"/>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p:txBody>
      </p:sp>
      <p:sp>
        <p:nvSpPr>
          <p:cNvPr id="95" name="Google Shape;95;p39"/>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9"/>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9"/>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98" name="Shape 98"/>
        <p:cNvGrpSpPr/>
        <p:nvPr/>
      </p:nvGrpSpPr>
      <p:grpSpPr>
        <a:xfrm>
          <a:off x="0" y="0"/>
          <a:ext cx="0" cy="0"/>
          <a:chOff x="0" y="0"/>
          <a:chExt cx="0" cy="0"/>
        </a:xfrm>
      </p:grpSpPr>
      <p:sp>
        <p:nvSpPr>
          <p:cNvPr id="99" name="Google Shape;99;p40"/>
          <p:cNvSpPr txBox="1"/>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panose="020B0603020202020204"/>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0"/>
          <p:cNvSpPr txBox="1"/>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panose="020B0603020202020204"/>
              <a:buNone/>
              <a:defRPr sz="2400">
                <a:solidFill>
                  <a:srgbClr val="3F3F3F"/>
                </a:solidFill>
              </a:defRPr>
            </a:lvl1pPr>
            <a:lvl2pPr marL="914400" lvl="1" indent="-228600" algn="l">
              <a:lnSpc>
                <a:spcPct val="100000"/>
              </a:lnSpc>
              <a:spcBef>
                <a:spcPts val="1000"/>
              </a:spcBef>
              <a:spcAft>
                <a:spcPts val="0"/>
              </a:spcAft>
              <a:buSzPts val="1280"/>
              <a:buFont typeface="Trebuchet MS" panose="020B0603020202020204"/>
              <a:buNone/>
              <a:defRPr/>
            </a:lvl2pPr>
            <a:lvl3pPr marL="1371600" lvl="2" indent="-228600" algn="l">
              <a:lnSpc>
                <a:spcPct val="100000"/>
              </a:lnSpc>
              <a:spcBef>
                <a:spcPts val="1000"/>
              </a:spcBef>
              <a:spcAft>
                <a:spcPts val="0"/>
              </a:spcAft>
              <a:buSzPts val="1120"/>
              <a:buFont typeface="Trebuchet MS" panose="020B0603020202020204"/>
              <a:buNone/>
              <a:defRPr/>
            </a:lvl3pPr>
            <a:lvl4pPr marL="1828800" lvl="3" indent="-228600" algn="l">
              <a:lnSpc>
                <a:spcPct val="100000"/>
              </a:lnSpc>
              <a:spcBef>
                <a:spcPts val="1000"/>
              </a:spcBef>
              <a:spcAft>
                <a:spcPts val="0"/>
              </a:spcAft>
              <a:buSzPts val="960"/>
              <a:buFont typeface="Trebuchet MS" panose="020B0603020202020204"/>
              <a:buNone/>
              <a:defRPr/>
            </a:lvl4pPr>
            <a:lvl5pPr marL="2286000" lvl="4" indent="-228600" algn="l">
              <a:lnSpc>
                <a:spcPct val="100000"/>
              </a:lnSpc>
              <a:spcBef>
                <a:spcPts val="1000"/>
              </a:spcBef>
              <a:spcAft>
                <a:spcPts val="0"/>
              </a:spcAft>
              <a:buSzPts val="960"/>
              <a:buFont typeface="Trebuchet MS" panose="020B0603020202020204"/>
              <a:buNone/>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101" name="Google Shape;101;p40"/>
          <p:cNvSpPr txBox="1"/>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p:txBody>
      </p:sp>
      <p:sp>
        <p:nvSpPr>
          <p:cNvPr id="102" name="Google Shape;102;p40"/>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0"/>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0"/>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
        <p:nvSpPr>
          <p:cNvPr id="105" name="Google Shape;105;p40"/>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rgbClr val="9EDFF5"/>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40"/>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rgbClr val="9EDFF5"/>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07" name="Shape 107"/>
        <p:cNvGrpSpPr/>
        <p:nvPr/>
      </p:nvGrpSpPr>
      <p:grpSpPr>
        <a:xfrm>
          <a:off x="0" y="0"/>
          <a:ext cx="0" cy="0"/>
          <a:chOff x="0" y="0"/>
          <a:chExt cx="0" cy="0"/>
        </a:xfrm>
      </p:grpSpPr>
      <p:sp>
        <p:nvSpPr>
          <p:cNvPr id="108" name="Google Shape;108;p41"/>
          <p:cNvSpPr txBox="1"/>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panose="020B0603020202020204"/>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1"/>
          <p:cNvSpPr txBox="1"/>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panose="020B0603020202020204"/>
              <a:buNone/>
              <a:defRPr sz="2400">
                <a:solidFill>
                  <a:schemeClr val="accent1"/>
                </a:solidFill>
              </a:defRPr>
            </a:lvl1pPr>
            <a:lvl2pPr marL="914400" lvl="1" indent="-228600" algn="l">
              <a:lnSpc>
                <a:spcPct val="100000"/>
              </a:lnSpc>
              <a:spcBef>
                <a:spcPts val="1000"/>
              </a:spcBef>
              <a:spcAft>
                <a:spcPts val="0"/>
              </a:spcAft>
              <a:buSzPts val="1280"/>
              <a:buFont typeface="Trebuchet MS" panose="020B0603020202020204"/>
              <a:buNone/>
              <a:defRPr/>
            </a:lvl2pPr>
            <a:lvl3pPr marL="1371600" lvl="2" indent="-228600" algn="l">
              <a:lnSpc>
                <a:spcPct val="100000"/>
              </a:lnSpc>
              <a:spcBef>
                <a:spcPts val="1000"/>
              </a:spcBef>
              <a:spcAft>
                <a:spcPts val="0"/>
              </a:spcAft>
              <a:buSzPts val="1120"/>
              <a:buFont typeface="Trebuchet MS" panose="020B0603020202020204"/>
              <a:buNone/>
              <a:defRPr/>
            </a:lvl3pPr>
            <a:lvl4pPr marL="1828800" lvl="3" indent="-228600" algn="l">
              <a:lnSpc>
                <a:spcPct val="100000"/>
              </a:lnSpc>
              <a:spcBef>
                <a:spcPts val="1000"/>
              </a:spcBef>
              <a:spcAft>
                <a:spcPts val="0"/>
              </a:spcAft>
              <a:buSzPts val="960"/>
              <a:buFont typeface="Trebuchet MS" panose="020B0603020202020204"/>
              <a:buNone/>
              <a:defRPr/>
            </a:lvl4pPr>
            <a:lvl5pPr marL="2286000" lvl="4" indent="-228600" algn="l">
              <a:lnSpc>
                <a:spcPct val="100000"/>
              </a:lnSpc>
              <a:spcBef>
                <a:spcPts val="1000"/>
              </a:spcBef>
              <a:spcAft>
                <a:spcPts val="0"/>
              </a:spcAft>
              <a:buSzPts val="960"/>
              <a:buFont typeface="Trebuchet MS" panose="020B0603020202020204"/>
              <a:buNone/>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110" name="Google Shape;110;p41"/>
          <p:cNvSpPr txBox="1"/>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p:txBody>
      </p:sp>
      <p:sp>
        <p:nvSpPr>
          <p:cNvPr id="111" name="Google Shape;111;p41"/>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1"/>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1"/>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4" name="Shape 114"/>
        <p:cNvGrpSpPr/>
        <p:nvPr/>
      </p:nvGrpSpPr>
      <p:grpSpPr>
        <a:xfrm>
          <a:off x="0" y="0"/>
          <a:ext cx="0" cy="0"/>
          <a:chOff x="0" y="0"/>
          <a:chExt cx="0" cy="0"/>
        </a:xfrm>
      </p:grpSpPr>
      <p:sp>
        <p:nvSpPr>
          <p:cNvPr id="115" name="Google Shape;115;p42"/>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42"/>
          <p:cNvSpPr txBox="1"/>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40" algn="l">
              <a:lnSpc>
                <a:spcPct val="100000"/>
              </a:lnSpc>
              <a:spcBef>
                <a:spcPts val="1000"/>
              </a:spcBef>
              <a:spcAft>
                <a:spcPts val="0"/>
              </a:spcAft>
              <a:buSzPts val="1440"/>
              <a:buChar char="►"/>
              <a:defRPr/>
            </a:lvl3pPr>
            <a:lvl4pPr marL="1828800" lvl="3" indent="-320040" algn="l">
              <a:lnSpc>
                <a:spcPct val="100000"/>
              </a:lnSpc>
              <a:spcBef>
                <a:spcPts val="1000"/>
              </a:spcBef>
              <a:spcAft>
                <a:spcPts val="0"/>
              </a:spcAft>
              <a:buSzPts val="1440"/>
              <a:buChar char="►"/>
              <a:defRPr/>
            </a:lvl4pPr>
            <a:lvl5pPr marL="2286000" lvl="4" indent="-320040" algn="l">
              <a:lnSpc>
                <a:spcPct val="100000"/>
              </a:lnSpc>
              <a:spcBef>
                <a:spcPts val="1000"/>
              </a:spcBef>
              <a:spcAft>
                <a:spcPts val="0"/>
              </a:spcAft>
              <a:buSzPts val="1440"/>
              <a:buChar char="►"/>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117" name="Google Shape;117;p42"/>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2"/>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2"/>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20" name="Shape 120"/>
        <p:cNvGrpSpPr/>
        <p:nvPr/>
      </p:nvGrpSpPr>
      <p:grpSpPr>
        <a:xfrm>
          <a:off x="0" y="0"/>
          <a:ext cx="0" cy="0"/>
          <a:chOff x="0" y="0"/>
          <a:chExt cx="0" cy="0"/>
        </a:xfrm>
      </p:grpSpPr>
      <p:sp>
        <p:nvSpPr>
          <p:cNvPr id="121" name="Google Shape;121;p43"/>
          <p:cNvSpPr txBox="1"/>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3"/>
          <p:cNvSpPr txBox="1"/>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40" algn="l">
              <a:lnSpc>
                <a:spcPct val="100000"/>
              </a:lnSpc>
              <a:spcBef>
                <a:spcPts val="1000"/>
              </a:spcBef>
              <a:spcAft>
                <a:spcPts val="0"/>
              </a:spcAft>
              <a:buSzPts val="1440"/>
              <a:buChar char="►"/>
              <a:defRPr/>
            </a:lvl3pPr>
            <a:lvl4pPr marL="1828800" lvl="3" indent="-320040" algn="l">
              <a:lnSpc>
                <a:spcPct val="100000"/>
              </a:lnSpc>
              <a:spcBef>
                <a:spcPts val="1000"/>
              </a:spcBef>
              <a:spcAft>
                <a:spcPts val="0"/>
              </a:spcAft>
              <a:buSzPts val="1440"/>
              <a:buChar char="►"/>
              <a:defRPr/>
            </a:lvl4pPr>
            <a:lvl5pPr marL="2286000" lvl="4" indent="-320040" algn="l">
              <a:lnSpc>
                <a:spcPct val="100000"/>
              </a:lnSpc>
              <a:spcBef>
                <a:spcPts val="1000"/>
              </a:spcBef>
              <a:spcAft>
                <a:spcPts val="0"/>
              </a:spcAft>
              <a:buSzPts val="1440"/>
              <a:buChar char="►"/>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123" name="Google Shape;123;p43"/>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43"/>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3"/>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2" name="Shape 32"/>
        <p:cNvGrpSpPr/>
        <p:nvPr/>
      </p:nvGrpSpPr>
      <p:grpSpPr>
        <a:xfrm>
          <a:off x="0" y="0"/>
          <a:ext cx="0" cy="0"/>
          <a:chOff x="0" y="0"/>
          <a:chExt cx="0" cy="0"/>
        </a:xfrm>
      </p:grpSpPr>
      <p:sp>
        <p:nvSpPr>
          <p:cNvPr id="33" name="Google Shape;33;p30"/>
          <p:cNvSpPr txBox="1"/>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Trebuchet MS" panose="020B0603020202020204"/>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0"/>
          <p:cNvSpPr txBox="1"/>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p:txBody>
      </p:sp>
      <p:sp>
        <p:nvSpPr>
          <p:cNvPr id="35" name="Google Shape;35;p30"/>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0"/>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8" name="Shape 38"/>
        <p:cNvGrpSpPr/>
        <p:nvPr/>
      </p:nvGrpSpPr>
      <p:grpSpPr>
        <a:xfrm>
          <a:off x="0" y="0"/>
          <a:ext cx="0" cy="0"/>
          <a:chOff x="0" y="0"/>
          <a:chExt cx="0" cy="0"/>
        </a:xfrm>
      </p:grpSpPr>
      <p:sp>
        <p:nvSpPr>
          <p:cNvPr id="39" name="Google Shape;39;p31"/>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1"/>
          <p:cNvSpPr txBox="1"/>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40" algn="l">
              <a:lnSpc>
                <a:spcPct val="100000"/>
              </a:lnSpc>
              <a:spcBef>
                <a:spcPts val="1000"/>
              </a:spcBef>
              <a:spcAft>
                <a:spcPts val="0"/>
              </a:spcAft>
              <a:buSzPts val="1440"/>
              <a:buChar char="►"/>
              <a:defRPr/>
            </a:lvl3pPr>
            <a:lvl4pPr marL="1828800" lvl="3" indent="-320040" algn="l">
              <a:lnSpc>
                <a:spcPct val="100000"/>
              </a:lnSpc>
              <a:spcBef>
                <a:spcPts val="1000"/>
              </a:spcBef>
              <a:spcAft>
                <a:spcPts val="0"/>
              </a:spcAft>
              <a:buSzPts val="1440"/>
              <a:buChar char="►"/>
              <a:defRPr/>
            </a:lvl4pPr>
            <a:lvl5pPr marL="2286000" lvl="4" indent="-320040" algn="l">
              <a:lnSpc>
                <a:spcPct val="100000"/>
              </a:lnSpc>
              <a:spcBef>
                <a:spcPts val="1000"/>
              </a:spcBef>
              <a:spcAft>
                <a:spcPts val="0"/>
              </a:spcAft>
              <a:buSzPts val="1440"/>
              <a:buChar char="►"/>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41" name="Google Shape;41;p31"/>
          <p:cNvSpPr txBox="1"/>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40" algn="l">
              <a:lnSpc>
                <a:spcPct val="100000"/>
              </a:lnSpc>
              <a:spcBef>
                <a:spcPts val="1000"/>
              </a:spcBef>
              <a:spcAft>
                <a:spcPts val="0"/>
              </a:spcAft>
              <a:buSzPts val="1440"/>
              <a:buChar char="►"/>
              <a:defRPr/>
            </a:lvl3pPr>
            <a:lvl4pPr marL="1828800" lvl="3" indent="-320040" algn="l">
              <a:lnSpc>
                <a:spcPct val="100000"/>
              </a:lnSpc>
              <a:spcBef>
                <a:spcPts val="1000"/>
              </a:spcBef>
              <a:spcAft>
                <a:spcPts val="0"/>
              </a:spcAft>
              <a:buSzPts val="1440"/>
              <a:buChar char="►"/>
              <a:defRPr/>
            </a:lvl4pPr>
            <a:lvl5pPr marL="2286000" lvl="4" indent="-320040" algn="l">
              <a:lnSpc>
                <a:spcPct val="100000"/>
              </a:lnSpc>
              <a:spcBef>
                <a:spcPts val="1000"/>
              </a:spcBef>
              <a:spcAft>
                <a:spcPts val="0"/>
              </a:spcAft>
              <a:buSzPts val="1440"/>
              <a:buChar char="►"/>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42" name="Google Shape;42;p31"/>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1"/>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1"/>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5" name="Shape 45"/>
        <p:cNvGrpSpPr/>
        <p:nvPr/>
      </p:nvGrpSpPr>
      <p:grpSpPr>
        <a:xfrm>
          <a:off x="0" y="0"/>
          <a:ext cx="0" cy="0"/>
          <a:chOff x="0" y="0"/>
          <a:chExt cx="0" cy="0"/>
        </a:xfrm>
      </p:grpSpPr>
      <p:sp>
        <p:nvSpPr>
          <p:cNvPr id="46" name="Google Shape;46;p32"/>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600"/>
              <a:buFont typeface="Trebuchet MS" panose="020B060302020202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2"/>
          <p:cNvSpPr txBox="1"/>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p:txBody>
      </p:sp>
      <p:sp>
        <p:nvSpPr>
          <p:cNvPr id="48" name="Google Shape;48;p32"/>
          <p:cNvSpPr txBox="1"/>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40" algn="l">
              <a:lnSpc>
                <a:spcPct val="100000"/>
              </a:lnSpc>
              <a:spcBef>
                <a:spcPts val="1000"/>
              </a:spcBef>
              <a:spcAft>
                <a:spcPts val="0"/>
              </a:spcAft>
              <a:buSzPts val="1440"/>
              <a:buChar char="►"/>
              <a:defRPr/>
            </a:lvl3pPr>
            <a:lvl4pPr marL="1828800" lvl="3" indent="-320040" algn="l">
              <a:lnSpc>
                <a:spcPct val="100000"/>
              </a:lnSpc>
              <a:spcBef>
                <a:spcPts val="1000"/>
              </a:spcBef>
              <a:spcAft>
                <a:spcPts val="0"/>
              </a:spcAft>
              <a:buSzPts val="1440"/>
              <a:buChar char="►"/>
              <a:defRPr/>
            </a:lvl4pPr>
            <a:lvl5pPr marL="2286000" lvl="4" indent="-320040" algn="l">
              <a:lnSpc>
                <a:spcPct val="100000"/>
              </a:lnSpc>
              <a:spcBef>
                <a:spcPts val="1000"/>
              </a:spcBef>
              <a:spcAft>
                <a:spcPts val="0"/>
              </a:spcAft>
              <a:buSzPts val="1440"/>
              <a:buChar char="►"/>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49" name="Google Shape;49;p32"/>
          <p:cNvSpPr txBox="1"/>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p:txBody>
      </p:sp>
      <p:sp>
        <p:nvSpPr>
          <p:cNvPr id="50" name="Google Shape;50;p32"/>
          <p:cNvSpPr txBox="1"/>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40" algn="l">
              <a:lnSpc>
                <a:spcPct val="100000"/>
              </a:lnSpc>
              <a:spcBef>
                <a:spcPts val="1000"/>
              </a:spcBef>
              <a:spcAft>
                <a:spcPts val="0"/>
              </a:spcAft>
              <a:buSzPts val="1440"/>
              <a:buChar char="►"/>
              <a:defRPr/>
            </a:lvl3pPr>
            <a:lvl4pPr marL="1828800" lvl="3" indent="-320040" algn="l">
              <a:lnSpc>
                <a:spcPct val="100000"/>
              </a:lnSpc>
              <a:spcBef>
                <a:spcPts val="1000"/>
              </a:spcBef>
              <a:spcAft>
                <a:spcPts val="0"/>
              </a:spcAft>
              <a:buSzPts val="1440"/>
              <a:buChar char="►"/>
              <a:defRPr/>
            </a:lvl4pPr>
            <a:lvl5pPr marL="2286000" lvl="4" indent="-320040" algn="l">
              <a:lnSpc>
                <a:spcPct val="100000"/>
              </a:lnSpc>
              <a:spcBef>
                <a:spcPts val="1000"/>
              </a:spcBef>
              <a:spcAft>
                <a:spcPts val="0"/>
              </a:spcAft>
              <a:buSzPts val="1440"/>
              <a:buChar char="►"/>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51" name="Google Shape;51;p32"/>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2"/>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4" name="Shape 54"/>
        <p:cNvGrpSpPr/>
        <p:nvPr/>
      </p:nvGrpSpPr>
      <p:grpSpPr>
        <a:xfrm>
          <a:off x="0" y="0"/>
          <a:ext cx="0" cy="0"/>
          <a:chOff x="0" y="0"/>
          <a:chExt cx="0" cy="0"/>
        </a:xfrm>
      </p:grpSpPr>
      <p:sp>
        <p:nvSpPr>
          <p:cNvPr id="55" name="Google Shape;55;p33"/>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3"/>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3"/>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9" name="Shape 59"/>
        <p:cNvGrpSpPr/>
        <p:nvPr/>
      </p:nvGrpSpPr>
      <p:grpSpPr>
        <a:xfrm>
          <a:off x="0" y="0"/>
          <a:ext cx="0" cy="0"/>
          <a:chOff x="0" y="0"/>
          <a:chExt cx="0" cy="0"/>
        </a:xfrm>
      </p:grpSpPr>
      <p:sp>
        <p:nvSpPr>
          <p:cNvPr id="60" name="Google Shape;60;p34"/>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4"/>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4"/>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3" name="Shape 63"/>
        <p:cNvGrpSpPr/>
        <p:nvPr/>
      </p:nvGrpSpPr>
      <p:grpSpPr>
        <a:xfrm>
          <a:off x="0" y="0"/>
          <a:ext cx="0" cy="0"/>
          <a:chOff x="0" y="0"/>
          <a:chExt cx="0" cy="0"/>
        </a:xfrm>
      </p:grpSpPr>
      <p:sp>
        <p:nvSpPr>
          <p:cNvPr id="64" name="Google Shape;64;p35"/>
          <p:cNvSpPr txBox="1"/>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000"/>
              <a:buFont typeface="Trebuchet MS" panose="020B0603020202020204"/>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5"/>
          <p:cNvSpPr txBox="1"/>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40" algn="l">
              <a:lnSpc>
                <a:spcPct val="100000"/>
              </a:lnSpc>
              <a:spcBef>
                <a:spcPts val="1000"/>
              </a:spcBef>
              <a:spcAft>
                <a:spcPts val="0"/>
              </a:spcAft>
              <a:buSzPts val="1440"/>
              <a:buChar char="►"/>
              <a:defRPr/>
            </a:lvl3pPr>
            <a:lvl4pPr marL="1828800" lvl="3" indent="-320040" algn="l">
              <a:lnSpc>
                <a:spcPct val="100000"/>
              </a:lnSpc>
              <a:spcBef>
                <a:spcPts val="1000"/>
              </a:spcBef>
              <a:spcAft>
                <a:spcPts val="0"/>
              </a:spcAft>
              <a:buSzPts val="1440"/>
              <a:buChar char="►"/>
              <a:defRPr/>
            </a:lvl4pPr>
            <a:lvl5pPr marL="2286000" lvl="4" indent="-320040" algn="l">
              <a:lnSpc>
                <a:spcPct val="100000"/>
              </a:lnSpc>
              <a:spcBef>
                <a:spcPts val="1000"/>
              </a:spcBef>
              <a:spcAft>
                <a:spcPts val="0"/>
              </a:spcAft>
              <a:buSzPts val="1440"/>
              <a:buChar char="►"/>
              <a:defRPr/>
            </a:lvl5pPr>
            <a:lvl6pPr marL="2743200" lvl="5" indent="-320040" algn="l">
              <a:lnSpc>
                <a:spcPct val="100000"/>
              </a:lnSpc>
              <a:spcBef>
                <a:spcPts val="1000"/>
              </a:spcBef>
              <a:spcAft>
                <a:spcPts val="0"/>
              </a:spcAft>
              <a:buSzPts val="1440"/>
              <a:buChar char="►"/>
              <a:defRPr/>
            </a:lvl6pPr>
            <a:lvl7pPr marL="3200400" lvl="6" indent="-320040"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p:txBody>
      </p:sp>
      <p:sp>
        <p:nvSpPr>
          <p:cNvPr id="66" name="Google Shape;66;p35"/>
          <p:cNvSpPr txBox="1"/>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1120"/>
              <a:buNone/>
              <a:defRPr sz="1400"/>
            </a:lvl2pPr>
            <a:lvl3pPr marL="1371600" lvl="2" indent="-228600" algn="l">
              <a:lnSpc>
                <a:spcPct val="100000"/>
              </a:lnSpc>
              <a:spcBef>
                <a:spcPts val="1000"/>
              </a:spcBef>
              <a:spcAft>
                <a:spcPts val="0"/>
              </a:spcAft>
              <a:buSzPts val="960"/>
              <a:buNone/>
              <a:defRPr sz="1200"/>
            </a:lvl3pPr>
            <a:lvl4pPr marL="1828800" lvl="3" indent="-228600" algn="l">
              <a:lnSpc>
                <a:spcPct val="100000"/>
              </a:lnSpc>
              <a:spcBef>
                <a:spcPts val="1000"/>
              </a:spcBef>
              <a:spcAft>
                <a:spcPts val="0"/>
              </a:spcAft>
              <a:buSzPts val="800"/>
              <a:buNone/>
              <a:defRPr sz="1000"/>
            </a:lvl4pPr>
            <a:lvl5pPr marL="2286000" lvl="4" indent="-228600" algn="l">
              <a:lnSpc>
                <a:spcPct val="100000"/>
              </a:lnSpc>
              <a:spcBef>
                <a:spcPts val="1000"/>
              </a:spcBef>
              <a:spcAft>
                <a:spcPts val="0"/>
              </a:spcAft>
              <a:buSzPts val="800"/>
              <a:buNone/>
              <a:defRPr sz="1000"/>
            </a:lvl5pPr>
            <a:lvl6pPr marL="2743200" lvl="5" indent="-228600" algn="l">
              <a:lnSpc>
                <a:spcPct val="100000"/>
              </a:lnSpc>
              <a:spcBef>
                <a:spcPts val="1000"/>
              </a:spcBef>
              <a:spcAft>
                <a:spcPts val="0"/>
              </a:spcAft>
              <a:buSzPts val="800"/>
              <a:buNone/>
              <a:defRPr sz="1000"/>
            </a:lvl6pPr>
            <a:lvl7pPr marL="3200400" lvl="6" indent="-228600" algn="l">
              <a:lnSpc>
                <a:spcPct val="100000"/>
              </a:lnSpc>
              <a:spcBef>
                <a:spcPts val="1000"/>
              </a:spcBef>
              <a:spcAft>
                <a:spcPts val="0"/>
              </a:spcAft>
              <a:buSzPts val="800"/>
              <a:buNone/>
              <a:defRPr sz="1000"/>
            </a:lvl7pPr>
            <a:lvl8pPr marL="3657600" lvl="7" indent="-228600" algn="l">
              <a:lnSpc>
                <a:spcPct val="100000"/>
              </a:lnSpc>
              <a:spcBef>
                <a:spcPts val="1000"/>
              </a:spcBef>
              <a:spcAft>
                <a:spcPts val="0"/>
              </a:spcAft>
              <a:buSzPts val="800"/>
              <a:buNone/>
              <a:defRPr sz="1000"/>
            </a:lvl8pPr>
            <a:lvl9pPr marL="4114800" lvl="8" indent="-228600" algn="l">
              <a:lnSpc>
                <a:spcPct val="100000"/>
              </a:lnSpc>
              <a:spcBef>
                <a:spcPts val="1000"/>
              </a:spcBef>
              <a:spcAft>
                <a:spcPts val="0"/>
              </a:spcAft>
              <a:buSzPts val="800"/>
              <a:buNone/>
              <a:defRPr sz="1000"/>
            </a:lvl9pPr>
          </a:lstStyle>
          <a:p/>
        </p:txBody>
      </p:sp>
      <p:sp>
        <p:nvSpPr>
          <p:cNvPr id="67" name="Google Shape;67;p35"/>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5"/>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5"/>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0" name="Shape 70"/>
        <p:cNvGrpSpPr/>
        <p:nvPr/>
      </p:nvGrpSpPr>
      <p:grpSpPr>
        <a:xfrm>
          <a:off x="0" y="0"/>
          <a:ext cx="0" cy="0"/>
          <a:chOff x="0" y="0"/>
          <a:chExt cx="0" cy="0"/>
        </a:xfrm>
      </p:grpSpPr>
      <p:sp>
        <p:nvSpPr>
          <p:cNvPr id="71" name="Google Shape;71;p36"/>
          <p:cNvSpPr txBox="1"/>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400"/>
              <a:buFont typeface="Trebuchet MS" panose="020B0603020202020204"/>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6"/>
          <p:cNvSpPr/>
          <p:nvPr>
            <p:ph type="pic" idx="2"/>
          </p:nvPr>
        </p:nvSpPr>
        <p:spPr>
          <a:xfrm>
            <a:off x="677334" y="609600"/>
            <a:ext cx="8596668" cy="3845718"/>
          </a:xfrm>
          <a:prstGeom prst="rect">
            <a:avLst/>
          </a:prstGeom>
          <a:noFill/>
          <a:ln>
            <a:noFill/>
          </a:ln>
        </p:spPr>
      </p:sp>
      <p:sp>
        <p:nvSpPr>
          <p:cNvPr id="73" name="Google Shape;73;p36"/>
          <p:cNvSpPr txBox="1"/>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p:txBody>
      </p:sp>
      <p:sp>
        <p:nvSpPr>
          <p:cNvPr id="74" name="Google Shape;74;p36"/>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6"/>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
        <p:nvSpPr>
          <p:cNvPr id="76" name="Google Shape;76;p36"/>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77" name="Shape 77"/>
        <p:cNvGrpSpPr/>
        <p:nvPr/>
      </p:nvGrpSpPr>
      <p:grpSpPr>
        <a:xfrm>
          <a:off x="0" y="0"/>
          <a:ext cx="0" cy="0"/>
          <a:chOff x="0" y="0"/>
          <a:chExt cx="0" cy="0"/>
        </a:xfrm>
      </p:grpSpPr>
      <p:sp>
        <p:nvSpPr>
          <p:cNvPr id="78" name="Google Shape;78;p37"/>
          <p:cNvSpPr txBox="1"/>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panose="020B0603020202020204"/>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7"/>
          <p:cNvSpPr txBox="1"/>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p:txBody>
      </p:sp>
      <p:sp>
        <p:nvSpPr>
          <p:cNvPr id="80" name="Google Shape;80;p37"/>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7"/>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7"/>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grpSp>
        <p:nvGrpSpPr>
          <p:cNvPr id="10" name="Google Shape;10;p27"/>
          <p:cNvGrpSpPr/>
          <p:nvPr/>
        </p:nvGrpSpPr>
        <p:grpSpPr>
          <a:xfrm>
            <a:off x="0" y="-8467"/>
            <a:ext cx="12192000" cy="6866467"/>
            <a:chOff x="0" y="-8467"/>
            <a:chExt cx="12192000" cy="6866467"/>
          </a:xfrm>
        </p:grpSpPr>
        <p:cxnSp>
          <p:nvCxnSpPr>
            <p:cNvPr id="11" name="Google Shape;11;p27"/>
            <p:cNvCxnSpPr/>
            <p:nvPr/>
          </p:nvCxnSpPr>
          <p:spPr>
            <a:xfrm>
              <a:off x="9371012" y="0"/>
              <a:ext cx="1219200" cy="6858000"/>
            </a:xfrm>
            <a:prstGeom prst="straightConnector1">
              <a:avLst/>
            </a:prstGeom>
            <a:noFill/>
            <a:ln w="9525" cap="flat" cmpd="sng">
              <a:solidFill>
                <a:schemeClr val="accent1">
                  <a:alpha val="69411"/>
                </a:schemeClr>
              </a:solidFill>
              <a:prstDash val="solid"/>
              <a:round/>
              <a:headEnd type="none" w="sm" len="sm"/>
              <a:tailEnd type="none" w="sm" len="sm"/>
            </a:ln>
          </p:spPr>
        </p:cxnSp>
        <p:cxnSp>
          <p:nvCxnSpPr>
            <p:cNvPr id="12" name="Google Shape;12;p27"/>
            <p:cNvCxnSpPr/>
            <p:nvPr/>
          </p:nvCxnSpPr>
          <p:spPr>
            <a:xfrm flipH="1">
              <a:off x="7425267" y="3681413"/>
              <a:ext cx="4763558" cy="3176587"/>
            </a:xfrm>
            <a:prstGeom prst="straightConnector1">
              <a:avLst/>
            </a:prstGeom>
            <a:noFill/>
            <a:ln w="9525" cap="flat" cmpd="sng">
              <a:solidFill>
                <a:schemeClr val="accent1">
                  <a:alpha val="69411"/>
                </a:schemeClr>
              </a:solidFill>
              <a:prstDash val="solid"/>
              <a:round/>
              <a:headEnd type="none" w="sm" len="sm"/>
              <a:tailEnd type="none" w="sm" len="sm"/>
            </a:ln>
          </p:spPr>
        </p:cxnSp>
        <p:sp>
          <p:nvSpPr>
            <p:cNvPr id="13" name="Google Shape;13;p2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4" name="Google Shape;14;p2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7"/>
            <p:cNvSpPr/>
            <p:nvPr/>
          </p:nvSpPr>
          <p:spPr>
            <a:xfrm>
              <a:off x="8932333" y="3048000"/>
              <a:ext cx="3259667" cy="3810000"/>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2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7" name="Google Shape;17;p2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8" name="Google Shape;18;p2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27"/>
            <p:cNvSpPr/>
            <p:nvPr/>
          </p:nvSpPr>
          <p:spPr>
            <a:xfrm>
              <a:off x="10371666" y="3589867"/>
              <a:ext cx="1817159" cy="3268133"/>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27"/>
            <p:cNvSpPr/>
            <p:nvPr/>
          </p:nvSpPr>
          <p:spPr>
            <a:xfrm>
              <a:off x="0" y="4013200"/>
              <a:ext cx="448733" cy="2844800"/>
            </a:xfrm>
            <a:prstGeom prst="triangle">
              <a:avLst>
                <a:gd name="adj" fmla="val 0"/>
              </a:avLst>
            </a:prstGeom>
            <a:solidFill>
              <a:schemeClr val="accen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 name="Google Shape;21;p27"/>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3600"/>
              <a:buFont typeface="Trebuchet MS" panose="020B0603020202020204"/>
              <a:buNone/>
              <a:defRPr sz="36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22" name="Google Shape;22;p27"/>
          <p:cNvSpPr txBox="1"/>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L="3657600" marR="0" lvl="7"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L="4114800" marR="0" lvl="8"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23" name="Google Shape;23;p27"/>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900" b="0" i="0" u="none" strike="noStrike" cap="none">
                <a:solidFill>
                  <a:srgbClr val="888888"/>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24" name="Google Shape;24;p27"/>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900" b="0" i="0" u="none" strike="noStrike" cap="none">
                <a:solidFill>
                  <a:srgbClr val="888888"/>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25" name="Google Shape;25;p27"/>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7.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1.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image" Target="../media/image28.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3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pic>
        <p:nvPicPr>
          <p:cNvPr id="131" name="Google Shape;131;p44"/>
          <p:cNvPicPr preferRelativeResize="0"/>
          <p:nvPr/>
        </p:nvPicPr>
        <p:blipFill rotWithShape="1">
          <a:blip r:embed="rId1"/>
          <a:srcRect/>
          <a:stretch>
            <a:fillRect/>
          </a:stretch>
        </p:blipFill>
        <p:spPr>
          <a:xfrm>
            <a:off x="0" y="0"/>
            <a:ext cx="12191999" cy="6858000"/>
          </a:xfrm>
          <a:prstGeom prst="rect">
            <a:avLst/>
          </a:prstGeom>
          <a:noFill/>
          <a:ln>
            <a:noFill/>
          </a:ln>
        </p:spPr>
      </p:pic>
      <p:sp>
        <p:nvSpPr>
          <p:cNvPr id="132" name="Google Shape;132;p44"/>
          <p:cNvSpPr/>
          <p:nvPr/>
        </p:nvSpPr>
        <p:spPr>
          <a:xfrm>
            <a:off x="2242765" y="2600912"/>
            <a:ext cx="8444941"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0" u="none" strike="noStrike" cap="none">
                <a:solidFill>
                  <a:schemeClr val="lt1"/>
                </a:solidFill>
                <a:latin typeface="Arial" panose="020B0604020202020204"/>
                <a:ea typeface="Arial" panose="020B0604020202020204"/>
                <a:cs typeface="Arial" panose="020B0604020202020204"/>
                <a:sym typeface="Arial" panose="020B0604020202020204"/>
              </a:rPr>
              <a:t>Asynchronous Programming and </a:t>
            </a:r>
            <a:endParaRPr sz="4000" b="1"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4000" b="1" i="0" u="none" strike="noStrike" cap="none">
                <a:solidFill>
                  <a:schemeClr val="lt1"/>
                </a:solidFill>
                <a:latin typeface="Arial" panose="020B0604020202020204"/>
                <a:ea typeface="Arial" panose="020B0604020202020204"/>
                <a:cs typeface="Arial" panose="020B0604020202020204"/>
                <a:sym typeface="Arial" panose="020B0604020202020204"/>
              </a:rPr>
              <a:t>          Collections in Dart</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44"/>
          <p:cNvSpPr/>
          <p:nvPr/>
        </p:nvSpPr>
        <p:spPr>
          <a:xfrm>
            <a:off x="4612952" y="6217486"/>
            <a:ext cx="3163045"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panose="020B0604020202020204"/>
                <a:ea typeface="Arial" panose="020B0604020202020204"/>
                <a:cs typeface="Arial" panose="020B0604020202020204"/>
                <a:sym typeface="Arial" panose="020B0604020202020204"/>
              </a:rPr>
              <a:t>A Comprehensive Guide</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5" name="Shape 225"/>
        <p:cNvGrpSpPr/>
        <p:nvPr/>
      </p:nvGrpSpPr>
      <p:grpSpPr>
        <a:xfrm>
          <a:off x="0" y="0"/>
          <a:ext cx="0" cy="0"/>
          <a:chOff x="0" y="0"/>
          <a:chExt cx="0" cy="0"/>
        </a:xfrm>
      </p:grpSpPr>
      <p:sp>
        <p:nvSpPr>
          <p:cNvPr id="226" name="Google Shape;226;p11"/>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Clr>
                <a:schemeClr val="dk1"/>
              </a:buClr>
              <a:buSzPts val="2500"/>
              <a:buFont typeface="Arial" panose="020B0604020202020204"/>
              <a:buChar char="•"/>
            </a:pPr>
            <a:r>
              <a:rPr lang="en-US" sz="2500" b="1">
                <a:solidFill>
                  <a:schemeClr val="dk1"/>
                </a:solidFill>
                <a:latin typeface="Calibri" panose="020F0502020204030204"/>
                <a:ea typeface="Calibri" panose="020F0502020204030204"/>
                <a:cs typeface="Calibri" panose="020F0502020204030204"/>
                <a:sym typeface="Calibri" panose="020F0502020204030204"/>
              </a:rPr>
              <a:t>Growable List</a:t>
            </a:r>
            <a:r>
              <a:rPr lang="en-US" sz="2500">
                <a:solidFill>
                  <a:schemeClr val="dk1"/>
                </a:solidFill>
                <a:latin typeface="Calibri" panose="020F0502020204030204"/>
                <a:ea typeface="Calibri" panose="020F0502020204030204"/>
                <a:cs typeface="Calibri" panose="020F0502020204030204"/>
                <a:sym typeface="Calibri" panose="020F0502020204030204"/>
              </a:rPr>
              <a:t> </a:t>
            </a:r>
            <a:endParaRPr lang="en-US" sz="25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Clr>
                <a:schemeClr val="accent1"/>
              </a:buClr>
              <a:buSzPts val="3600"/>
              <a:buFont typeface="Trebuchet MS" panose="020B0603020202020204"/>
              <a:buNone/>
            </a:pPr>
          </a:p>
        </p:txBody>
      </p:sp>
      <p:sp>
        <p:nvSpPr>
          <p:cNvPr id="227" name="Google Shape;227;p11"/>
          <p:cNvSpPr/>
          <p:nvPr/>
        </p:nvSpPr>
        <p:spPr>
          <a:xfrm>
            <a:off x="853224" y="1926463"/>
            <a:ext cx="4292090" cy="4175707"/>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Growable List</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17145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In Growable List the list’s length can be  changed at run time.</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following example shows how to create a list of 3 elements and another example which creates a zero-length list using the empty List() constructor.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7145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add() function in the List class is used to dynamically add elements to the list.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28" name="Google Shape;228;p11" descr="A screen shot of a computer program&#10;&#10;Description automatically generated"/>
          <p:cNvPicPr preferRelativeResize="0"/>
          <p:nvPr/>
        </p:nvPicPr>
        <p:blipFill rotWithShape="1">
          <a:blip r:embed="rId1"/>
          <a:srcRect/>
          <a:stretch>
            <a:fillRect/>
          </a:stretch>
        </p:blipFill>
        <p:spPr>
          <a:xfrm>
            <a:off x="6095130" y="820225"/>
            <a:ext cx="5142558" cy="5281946"/>
          </a:xfrm>
          <a:prstGeom prst="rect">
            <a:avLst/>
          </a:prstGeom>
          <a:noFill/>
          <a:ln>
            <a:noFill/>
          </a:ln>
          <a:effectLst>
            <a:outerShdw blurRad="292100" dist="139700" dir="2700000" algn="tl" rotWithShape="0">
              <a:srgbClr val="333333">
                <a:alpha val="64313"/>
              </a:srgbClr>
            </a:outerShdw>
          </a:effectLst>
        </p:spPr>
      </p:pic>
      <p:pic>
        <p:nvPicPr>
          <p:cNvPr id="229" name="Google Shape;229;p11" descr="A blue and black logo&#10;&#10;Description automatically generated"/>
          <p:cNvPicPr preferRelativeResize="0"/>
          <p:nvPr/>
        </p:nvPicPr>
        <p:blipFill rotWithShape="1">
          <a:blip r:embed="rId2"/>
          <a:srcRect/>
          <a:stretch>
            <a:fillRect/>
          </a:stretch>
        </p:blipFill>
        <p:spPr>
          <a:xfrm>
            <a:off x="10608101" y="5782613"/>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5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6"/>
                                        </p:tgtEl>
                                        <p:attrNameLst>
                                          <p:attrName>style.visibility</p:attrName>
                                        </p:attrNameLst>
                                      </p:cBhvr>
                                      <p:to>
                                        <p:strVal val="visible"/>
                                      </p:to>
                                    </p:set>
                                    <p:animEffect transition="in" filter="fade">
                                      <p:cBhvr>
                                        <p:cTn id="12" dur="500"/>
                                        <p:tgtEl>
                                          <p:spTgt spid="2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fad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7">
                                            <p:txEl>
                                              <p:pRg st="0" end="0"/>
                                            </p:txEl>
                                          </p:spTgt>
                                        </p:tgtEl>
                                        <p:attrNameLst>
                                          <p:attrName>style.visibility</p:attrName>
                                        </p:attrNameLst>
                                      </p:cBhvr>
                                      <p:to>
                                        <p:strVal val="visible"/>
                                      </p:to>
                                    </p:set>
                                    <p:animEffect transition="in" filter="fade">
                                      <p:cBhvr>
                                        <p:cTn id="22" dur="500"/>
                                        <p:tgtEl>
                                          <p:spTgt spid="22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7">
                                            <p:txEl>
                                              <p:pRg st="1" end="1"/>
                                            </p:txEl>
                                          </p:spTgt>
                                        </p:tgtEl>
                                        <p:attrNameLst>
                                          <p:attrName>style.visibility</p:attrName>
                                        </p:attrNameLst>
                                      </p:cBhvr>
                                      <p:to>
                                        <p:strVal val="visible"/>
                                      </p:to>
                                    </p:set>
                                    <p:animEffect transition="in" filter="fade">
                                      <p:cBhvr>
                                        <p:cTn id="27" dur="500"/>
                                        <p:tgtEl>
                                          <p:spTgt spid="22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7">
                                            <p:txEl>
                                              <p:pRg st="2" end="2"/>
                                            </p:txEl>
                                          </p:spTgt>
                                        </p:tgtEl>
                                        <p:attrNameLst>
                                          <p:attrName>style.visibility</p:attrName>
                                        </p:attrNameLst>
                                      </p:cBhvr>
                                      <p:to>
                                        <p:strVal val="visible"/>
                                      </p:to>
                                    </p:set>
                                    <p:animEffect transition="in" filter="fade">
                                      <p:cBhvr>
                                        <p:cTn id="32" dur="500"/>
                                        <p:tgtEl>
                                          <p:spTgt spid="22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7">
                                            <p:txEl>
                                              <p:pRg st="3" end="3"/>
                                            </p:txEl>
                                          </p:spTgt>
                                        </p:tgtEl>
                                        <p:attrNameLst>
                                          <p:attrName>style.visibility</p:attrName>
                                        </p:attrNameLst>
                                      </p:cBhvr>
                                      <p:to>
                                        <p:strVal val="visible"/>
                                      </p:to>
                                    </p:set>
                                    <p:animEffect transition="in" filter="fade">
                                      <p:cBhvr>
                                        <p:cTn id="37" dur="500"/>
                                        <p:tgtEl>
                                          <p:spTgt spid="22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7">
                                            <p:txEl>
                                              <p:pRg st="4" end="4"/>
                                            </p:txEl>
                                          </p:spTgt>
                                        </p:tgtEl>
                                        <p:attrNameLst>
                                          <p:attrName>style.visibility</p:attrName>
                                        </p:attrNameLst>
                                      </p:cBhvr>
                                      <p:to>
                                        <p:strVal val="visible"/>
                                      </p:to>
                                    </p:set>
                                    <p:animEffect transition="in" filter="fade">
                                      <p:cBhvr>
                                        <p:cTn id="42" dur="500"/>
                                        <p:tgtEl>
                                          <p:spTgt spid="22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7">
                                            <p:txEl>
                                              <p:pRg st="5" end="5"/>
                                            </p:txEl>
                                          </p:spTgt>
                                        </p:tgtEl>
                                        <p:attrNameLst>
                                          <p:attrName>style.visibility</p:attrName>
                                        </p:attrNameLst>
                                      </p:cBhvr>
                                      <p:to>
                                        <p:strVal val="visible"/>
                                      </p:to>
                                    </p:set>
                                    <p:animEffect transition="in" filter="fade">
                                      <p:cBhvr>
                                        <p:cTn id="47" dur="500"/>
                                        <p:tgtEl>
                                          <p:spTgt spid="227">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7">
                                            <p:txEl>
                                              <p:pRg st="6" end="6"/>
                                            </p:txEl>
                                          </p:spTgt>
                                        </p:tgtEl>
                                        <p:attrNameLst>
                                          <p:attrName>style.visibility</p:attrName>
                                        </p:attrNameLst>
                                      </p:cBhvr>
                                      <p:to>
                                        <p:strVal val="visible"/>
                                      </p:to>
                                    </p:set>
                                    <p:animEffect transition="in" filter="fade">
                                      <p:cBhvr>
                                        <p:cTn id="52" dur="500"/>
                                        <p:tgtEl>
                                          <p:spTgt spid="227">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p12"/>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500"/>
              <a:buFont typeface="Calibri" panose="020F0502020204030204"/>
              <a:buNone/>
            </a:pPr>
            <a:r>
              <a:rPr lang="en-US" sz="2500" b="1">
                <a:solidFill>
                  <a:schemeClr val="dk1"/>
                </a:solidFill>
                <a:latin typeface="Calibri" panose="020F0502020204030204"/>
                <a:ea typeface="Calibri" panose="020F0502020204030204"/>
                <a:cs typeface="Calibri" panose="020F0502020204030204"/>
                <a:sym typeface="Calibri" panose="020F0502020204030204"/>
              </a:rPr>
              <a:t>Set</a:t>
            </a:r>
            <a:endParaRPr sz="25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35" name="Google Shape;235;p12" descr="A computer screen shot of a program code&#10;&#10;Description automatically generated"/>
          <p:cNvPicPr preferRelativeResize="0"/>
          <p:nvPr>
            <p:ph type="body" idx="1"/>
          </p:nvPr>
        </p:nvPicPr>
        <p:blipFill rotWithShape="1">
          <a:blip r:embed="rId1"/>
          <a:srcRect/>
          <a:stretch>
            <a:fillRect/>
          </a:stretch>
        </p:blipFill>
        <p:spPr>
          <a:xfrm>
            <a:off x="5886112" y="606374"/>
            <a:ext cx="5230297" cy="5239822"/>
          </a:xfrm>
          <a:prstGeom prst="rect">
            <a:avLst/>
          </a:prstGeom>
          <a:noFill/>
          <a:ln>
            <a:noFill/>
          </a:ln>
          <a:effectLst>
            <a:outerShdw blurRad="292100" dist="139700" dir="2700000" algn="tl" rotWithShape="0">
              <a:srgbClr val="333333">
                <a:alpha val="64313"/>
              </a:srgbClr>
            </a:outerShdw>
          </a:effectLst>
        </p:spPr>
      </p:pic>
      <p:sp>
        <p:nvSpPr>
          <p:cNvPr id="236" name="Google Shape;236;p12"/>
          <p:cNvSpPr/>
          <p:nvPr/>
        </p:nvSpPr>
        <p:spPr>
          <a:xfrm>
            <a:off x="638577" y="1821823"/>
            <a:ext cx="4282225" cy="3681211"/>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Set represents a collection of objects in which each object can occur only once.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dart :core library provides the Set class to implement the same.</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Must be useful when the program doesn't want a object to be added twice.</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37" name="Google Shape;237;p12" descr="A blue and black logo&#10;&#10;Description automatically generated"/>
          <p:cNvPicPr preferRelativeResize="0"/>
          <p:nvPr/>
        </p:nvPicPr>
        <p:blipFill rotWithShape="1">
          <a:blip r:embed="rId2"/>
          <a:srcRect/>
          <a:stretch>
            <a:fillRect/>
          </a:stretch>
        </p:blipFill>
        <p:spPr>
          <a:xfrm>
            <a:off x="10608101" y="5782613"/>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500"/>
                                        <p:tgtEl>
                                          <p:spTgt spid="2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4"/>
                                        </p:tgtEl>
                                        <p:attrNameLst>
                                          <p:attrName>style.visibility</p:attrName>
                                        </p:attrNameLst>
                                      </p:cBhvr>
                                      <p:to>
                                        <p:strVal val="visible"/>
                                      </p:to>
                                    </p:set>
                                    <p:animEffect transition="in" filter="fade">
                                      <p:cBhvr>
                                        <p:cTn id="12" dur="500"/>
                                        <p:tgtEl>
                                          <p:spTgt spid="2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6"/>
                                        </p:tgtEl>
                                        <p:attrNameLst>
                                          <p:attrName>style.visibility</p:attrName>
                                        </p:attrNameLst>
                                      </p:cBhvr>
                                      <p:to>
                                        <p:strVal val="visible"/>
                                      </p:to>
                                    </p:set>
                                    <p:animEffect transition="in" filter="fade">
                                      <p:cBhvr>
                                        <p:cTn id="17" dur="500"/>
                                        <p:tgtEl>
                                          <p:spTgt spid="2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6">
                                            <p:txEl>
                                              <p:pRg st="0" end="0"/>
                                            </p:txEl>
                                          </p:spTgt>
                                        </p:tgtEl>
                                        <p:attrNameLst>
                                          <p:attrName>style.visibility</p:attrName>
                                        </p:attrNameLst>
                                      </p:cBhvr>
                                      <p:to>
                                        <p:strVal val="visible"/>
                                      </p:to>
                                    </p:set>
                                    <p:animEffect transition="in" filter="fade">
                                      <p:cBhvr>
                                        <p:cTn id="22" dur="500"/>
                                        <p:tgtEl>
                                          <p:spTgt spid="23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6">
                                            <p:txEl>
                                              <p:pRg st="1" end="1"/>
                                            </p:txEl>
                                          </p:spTgt>
                                        </p:tgtEl>
                                        <p:attrNameLst>
                                          <p:attrName>style.visibility</p:attrName>
                                        </p:attrNameLst>
                                      </p:cBhvr>
                                      <p:to>
                                        <p:strVal val="visible"/>
                                      </p:to>
                                    </p:set>
                                    <p:animEffect transition="in" filter="fade">
                                      <p:cBhvr>
                                        <p:cTn id="27" dur="500"/>
                                        <p:tgtEl>
                                          <p:spTgt spid="23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6">
                                            <p:txEl>
                                              <p:pRg st="2" end="2"/>
                                            </p:txEl>
                                          </p:spTgt>
                                        </p:tgtEl>
                                        <p:attrNameLst>
                                          <p:attrName>style.visibility</p:attrName>
                                        </p:attrNameLst>
                                      </p:cBhvr>
                                      <p:to>
                                        <p:strVal val="visible"/>
                                      </p:to>
                                    </p:set>
                                    <p:animEffect transition="in" filter="fade">
                                      <p:cBhvr>
                                        <p:cTn id="32" dur="500"/>
                                        <p:tgtEl>
                                          <p:spTgt spid="23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6">
                                            <p:txEl>
                                              <p:pRg st="3" end="3"/>
                                            </p:txEl>
                                          </p:spTgt>
                                        </p:tgtEl>
                                        <p:attrNameLst>
                                          <p:attrName>style.visibility</p:attrName>
                                        </p:attrNameLst>
                                      </p:cBhvr>
                                      <p:to>
                                        <p:strVal val="visible"/>
                                      </p:to>
                                    </p:set>
                                    <p:animEffect transition="in" filter="fade">
                                      <p:cBhvr>
                                        <p:cTn id="37" dur="500"/>
                                        <p:tgtEl>
                                          <p:spTgt spid="23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6">
                                            <p:txEl>
                                              <p:pRg st="4" end="4"/>
                                            </p:txEl>
                                          </p:spTgt>
                                        </p:tgtEl>
                                        <p:attrNameLst>
                                          <p:attrName>style.visibility</p:attrName>
                                        </p:attrNameLst>
                                      </p:cBhvr>
                                      <p:to>
                                        <p:strVal val="visible"/>
                                      </p:to>
                                    </p:set>
                                    <p:animEffect transition="in" filter="fade">
                                      <p:cBhvr>
                                        <p:cTn id="42" dur="500"/>
                                        <p:tgtEl>
                                          <p:spTgt spid="236">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pic>
        <p:nvPicPr>
          <p:cNvPr id="242" name="Google Shape;242;p13" descr="A computer screen with graphics&#10;&#10;Description automatically generated"/>
          <p:cNvPicPr preferRelativeResize="0"/>
          <p:nvPr/>
        </p:nvPicPr>
        <p:blipFill rotWithShape="1">
          <a:blip r:embed="rId1"/>
          <a:srcRect/>
          <a:stretch>
            <a:fillRect/>
          </a:stretch>
        </p:blipFill>
        <p:spPr>
          <a:xfrm>
            <a:off x="7769723" y="1356558"/>
            <a:ext cx="3245477" cy="3245477"/>
          </a:xfrm>
          <a:prstGeom prst="rect">
            <a:avLst/>
          </a:prstGeom>
          <a:noFill/>
          <a:ln>
            <a:noFill/>
          </a:ln>
          <a:effectLst>
            <a:outerShdw blurRad="190500" algn="tl" rotWithShape="0">
              <a:srgbClr val="000000">
                <a:alpha val="69411"/>
              </a:srgbClr>
            </a:outerShdw>
          </a:effectLst>
        </p:spPr>
      </p:pic>
      <p:sp>
        <p:nvSpPr>
          <p:cNvPr id="243" name="Google Shape;243;p13"/>
          <p:cNvSpPr txBox="1"/>
          <p:nvPr/>
        </p:nvSpPr>
        <p:spPr>
          <a:xfrm>
            <a:off x="4188421" y="369034"/>
            <a:ext cx="27432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Maps</a:t>
            </a: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4" name="Google Shape;244;p13"/>
          <p:cNvSpPr/>
          <p:nvPr/>
        </p:nvSpPr>
        <p:spPr>
          <a:xfrm>
            <a:off x="494875" y="1115695"/>
            <a:ext cx="3981718" cy="3166056"/>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Maps</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Maps are collections of key-value pairs.​​</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127000" algn="l" rtl="0">
              <a:lnSpc>
                <a:spcPct val="100000"/>
              </a:lnSpc>
              <a:spcBef>
                <a:spcPts val="0"/>
              </a:spcBef>
              <a:spcAft>
                <a:spcPts val="0"/>
              </a:spcAft>
              <a:buClr>
                <a:schemeClr val="dk1"/>
              </a:buClr>
              <a:buSzPts val="1600"/>
              <a:buFont typeface="Trebuchet MS" panose="020B0603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Map class provides methods for associating keys with values and retrieving values by key.</a:t>
            </a:r>
            <a:endPara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45" name="Google Shape;245;p13" descr="A blue and black logo&#10;&#10;Description automatically generated"/>
          <p:cNvPicPr preferRelativeResize="0"/>
          <p:nvPr/>
        </p:nvPicPr>
        <p:blipFill rotWithShape="1">
          <a:blip r:embed="rId2"/>
          <a:srcRect/>
          <a:stretch>
            <a:fillRect/>
          </a:stretch>
        </p:blipFill>
        <p:spPr>
          <a:xfrm>
            <a:off x="-49167" y="5847008"/>
            <a:ext cx="1579403" cy="1174125"/>
          </a:xfrm>
          <a:prstGeom prst="rect">
            <a:avLst/>
          </a:prstGeom>
          <a:noFill/>
          <a:ln>
            <a:noFill/>
          </a:ln>
        </p:spPr>
      </p:pic>
      <p:sp>
        <p:nvSpPr>
          <p:cNvPr id="246" name="Google Shape;246;p13"/>
          <p:cNvSpPr/>
          <p:nvPr/>
        </p:nvSpPr>
        <p:spPr>
          <a:xfrm>
            <a:off x="2129884" y="4697249"/>
            <a:ext cx="60960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b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7" name="Google Shape;247;p13"/>
          <p:cNvSpPr/>
          <p:nvPr/>
        </p:nvSpPr>
        <p:spPr>
          <a:xfrm>
            <a:off x="2921422" y="5207522"/>
            <a:ext cx="4228563" cy="686873"/>
          </a:xfrm>
          <a:prstGeom prst="homePlate">
            <a:avLst>
              <a:gd name="adj" fmla="val 5000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Using Map Literals</a:t>
            </a:r>
            <a:endParaRPr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8" name="Google Shape;248;p13"/>
          <p:cNvSpPr/>
          <p:nvPr/>
        </p:nvSpPr>
        <p:spPr>
          <a:xfrm>
            <a:off x="2921422" y="6013844"/>
            <a:ext cx="4228563" cy="686873"/>
          </a:xfrm>
          <a:prstGeom prst="homePlate">
            <a:avLst>
              <a:gd name="adj" fmla="val 5000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Using a Map constructor</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13"/>
          <p:cNvSpPr/>
          <p:nvPr/>
        </p:nvSpPr>
        <p:spPr>
          <a:xfrm>
            <a:off x="2074139" y="4401200"/>
            <a:ext cx="4228563" cy="686873"/>
          </a:xfrm>
          <a:prstGeom prst="homePlate">
            <a:avLst>
              <a:gd name="adj" fmla="val 5000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panose="020F0502020204030204"/>
                <a:ea typeface="Calibri" panose="020F0502020204030204"/>
                <a:cs typeface="Calibri" panose="020F0502020204030204"/>
                <a:sym typeface="Calibri" panose="020F0502020204030204"/>
              </a:rPr>
              <a:t>Maps can be declared in two ways :</a:t>
            </a:r>
            <a:endParaRPr lang="en-US" sz="18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500"/>
                                        <p:tgtEl>
                                          <p:spTgt spid="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3"/>
                                        </p:tgtEl>
                                        <p:attrNameLst>
                                          <p:attrName>style.visibility</p:attrName>
                                        </p:attrNameLst>
                                      </p:cBhvr>
                                      <p:to>
                                        <p:strVal val="visible"/>
                                      </p:to>
                                    </p:set>
                                    <p:animEffect transition="in" filter="fade">
                                      <p:cBhvr>
                                        <p:cTn id="12" dur="500"/>
                                        <p:tgtEl>
                                          <p:spTgt spid="2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4"/>
                                        </p:tgtEl>
                                        <p:attrNameLst>
                                          <p:attrName>style.visibility</p:attrName>
                                        </p:attrNameLst>
                                      </p:cBhvr>
                                      <p:to>
                                        <p:strVal val="visible"/>
                                      </p:to>
                                    </p:set>
                                    <p:animEffect transition="in" filter="fade">
                                      <p:cBhvr>
                                        <p:cTn id="17" dur="500"/>
                                        <p:tgtEl>
                                          <p:spTgt spid="2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9"/>
                                        </p:tgtEl>
                                        <p:attrNameLst>
                                          <p:attrName>style.visibility</p:attrName>
                                        </p:attrNameLst>
                                      </p:cBhvr>
                                      <p:to>
                                        <p:strVal val="visible"/>
                                      </p:to>
                                    </p:set>
                                    <p:animEffect transition="in" filter="fade">
                                      <p:cBhvr>
                                        <p:cTn id="22" dur="500"/>
                                        <p:tgtEl>
                                          <p:spTgt spid="2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7"/>
                                        </p:tgtEl>
                                        <p:attrNameLst>
                                          <p:attrName>style.visibility</p:attrName>
                                        </p:attrNameLst>
                                      </p:cBhvr>
                                      <p:to>
                                        <p:strVal val="visible"/>
                                      </p:to>
                                    </p:set>
                                    <p:animEffect transition="in" filter="fade">
                                      <p:cBhvr>
                                        <p:cTn id="27" dur="500"/>
                                        <p:tgtEl>
                                          <p:spTgt spid="2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7">
                                            <p:txEl>
                                              <p:pRg st="0" end="0"/>
                                            </p:txEl>
                                          </p:spTgt>
                                        </p:tgtEl>
                                        <p:attrNameLst>
                                          <p:attrName>style.visibility</p:attrName>
                                        </p:attrNameLst>
                                      </p:cBhvr>
                                      <p:to>
                                        <p:strVal val="visible"/>
                                      </p:to>
                                    </p:set>
                                    <p:animEffect transition="in" filter="fade">
                                      <p:cBhvr>
                                        <p:cTn id="32" dur="500"/>
                                        <p:tgtEl>
                                          <p:spTgt spid="24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8"/>
                                        </p:tgtEl>
                                        <p:attrNameLst>
                                          <p:attrName>style.visibility</p:attrName>
                                        </p:attrNameLst>
                                      </p:cBhvr>
                                      <p:to>
                                        <p:strVal val="visible"/>
                                      </p:to>
                                    </p:set>
                                    <p:animEffect transition="in" filter="fade">
                                      <p:cBhvr>
                                        <p:cTn id="37" dur="500"/>
                                        <p:tgtEl>
                                          <p:spTgt spid="2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8">
                                            <p:txEl>
                                              <p:pRg st="0" end="0"/>
                                            </p:txEl>
                                          </p:spTgt>
                                        </p:tgtEl>
                                        <p:attrNameLst>
                                          <p:attrName>style.visibility</p:attrName>
                                        </p:attrNameLst>
                                      </p:cBhvr>
                                      <p:to>
                                        <p:strVal val="visible"/>
                                      </p:to>
                                    </p:set>
                                    <p:animEffect transition="in" filter="fade">
                                      <p:cBhvr>
                                        <p:cTn id="42" dur="500"/>
                                        <p:tgtEl>
                                          <p:spTgt spid="248">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14"/>
          <p:cNvSpPr txBox="1"/>
          <p:nvPr>
            <p:ph type="title"/>
          </p:nvPr>
        </p:nvSpPr>
        <p:spPr>
          <a:xfrm>
            <a:off x="720264" y="255431"/>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rgbClr val="000000"/>
              </a:buClr>
              <a:buSzPct val="100000"/>
              <a:buFont typeface="Calibri" panose="020F0502020204030204"/>
              <a:buNone/>
            </a:pPr>
            <a:r>
              <a:rPr lang="en-US" sz="2800" b="1">
                <a:solidFill>
                  <a:srgbClr val="000000"/>
                </a:solidFill>
                <a:latin typeface="Calibri" panose="020F0502020204030204"/>
                <a:ea typeface="Calibri" panose="020F0502020204030204"/>
                <a:cs typeface="Calibri" panose="020F0502020204030204"/>
                <a:sym typeface="Calibri" panose="020F0502020204030204"/>
              </a:rPr>
              <a:t>Maps can be declared in two ways :</a:t>
            </a:r>
            <a:endParaRPr sz="2800" b="1">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Clr>
                <a:schemeClr val="accent1"/>
              </a:buClr>
              <a:buSzPct val="100000"/>
              <a:buFont typeface="Trebuchet MS" panose="020B0603020202020204"/>
              <a:buNone/>
            </a:pPr>
            <a:br>
              <a:rPr lang="en-US"/>
            </a:br>
            <a:endParaRPr lang="en-US"/>
          </a:p>
        </p:txBody>
      </p:sp>
      <p:pic>
        <p:nvPicPr>
          <p:cNvPr id="255" name="Google Shape;255;p14" descr="A screenshot of a computer program&#10;&#10;Description automatically generated"/>
          <p:cNvPicPr preferRelativeResize="0"/>
          <p:nvPr>
            <p:ph type="body" idx="1"/>
          </p:nvPr>
        </p:nvPicPr>
        <p:blipFill rotWithShape="1">
          <a:blip r:embed="rId1"/>
          <a:srcRect/>
          <a:stretch>
            <a:fillRect/>
          </a:stretch>
        </p:blipFill>
        <p:spPr>
          <a:xfrm>
            <a:off x="6306620" y="1084232"/>
            <a:ext cx="5333731" cy="5604187"/>
          </a:xfrm>
          <a:prstGeom prst="rect">
            <a:avLst/>
          </a:prstGeom>
          <a:noFill/>
          <a:ln>
            <a:noFill/>
          </a:ln>
          <a:effectLst>
            <a:outerShdw blurRad="292100" dist="139700" dir="2700000" algn="tl" rotWithShape="0">
              <a:srgbClr val="333333">
                <a:alpha val="64313"/>
              </a:srgbClr>
            </a:outerShdw>
          </a:effectLst>
        </p:spPr>
      </p:pic>
      <p:sp>
        <p:nvSpPr>
          <p:cNvPr id="256" name="Google Shape;256;p14"/>
          <p:cNvSpPr/>
          <p:nvPr/>
        </p:nvSpPr>
        <p:spPr>
          <a:xfrm>
            <a:off x="740534" y="1645329"/>
            <a:ext cx="4046954" cy="4132581"/>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292929"/>
                </a:solidFill>
                <a:latin typeface="Calibri" panose="020F0502020204030204"/>
                <a:ea typeface="Calibri" panose="020F0502020204030204"/>
                <a:cs typeface="Calibri" panose="020F0502020204030204"/>
                <a:sym typeface="Calibri" panose="020F0502020204030204"/>
              </a:rPr>
              <a:t>Using Map Literal</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rgbClr val="292929"/>
              </a:buClr>
              <a:buSzPts val="1600"/>
              <a:buFont typeface="Calibri" panose="020F0502020204030204"/>
              <a:buChar char="•"/>
            </a:pPr>
            <a:r>
              <a:rPr lang="en-US" sz="1800" b="0" i="0" u="none" strike="noStrike" cap="none">
                <a:solidFill>
                  <a:srgbClr val="292929"/>
                </a:solidFill>
                <a:latin typeface="Calibri" panose="020F0502020204030204"/>
                <a:ea typeface="Calibri" panose="020F0502020204030204"/>
                <a:cs typeface="Calibri" panose="020F0502020204030204"/>
                <a:sym typeface="Calibri" panose="020F0502020204030204"/>
              </a:rPr>
              <a:t>Just like we declare list using </a:t>
            </a:r>
            <a:r>
              <a:rPr lang="en-US" sz="1800" b="0" i="1" u="none" strike="noStrike" cap="none">
                <a:solidFill>
                  <a:srgbClr val="292929"/>
                </a:solidFill>
                <a:latin typeface="Calibri" panose="020F0502020204030204"/>
                <a:ea typeface="Calibri" panose="020F0502020204030204"/>
                <a:cs typeface="Calibri" panose="020F0502020204030204"/>
                <a:sym typeface="Calibri" panose="020F0502020204030204"/>
              </a:rPr>
              <a:t>var </a:t>
            </a:r>
            <a:r>
              <a:rPr lang="en-US" sz="1800" b="0" i="0" u="none" strike="noStrike" cap="none">
                <a:solidFill>
                  <a:srgbClr val="292929"/>
                </a:solidFill>
                <a:latin typeface="Calibri" panose="020F0502020204030204"/>
                <a:ea typeface="Calibri" panose="020F0502020204030204"/>
                <a:cs typeface="Calibri" panose="020F0502020204030204"/>
                <a:sym typeface="Calibri" panose="020F0502020204030204"/>
              </a:rPr>
              <a:t>keyword, we can also use var for declaring Maps.</a:t>
            </a:r>
            <a:endParaRPr lang="en-US" sz="1800" b="0" i="0" u="none" strike="noStrike" cap="none">
              <a:solidFill>
                <a:srgbClr val="292929"/>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rgbClr val="292929"/>
              </a:buClr>
              <a:buSzPts val="1600"/>
              <a:buFont typeface="Calibri" panose="020F0502020204030204"/>
              <a:buChar char="•"/>
            </a:pPr>
            <a:r>
              <a:rPr lang="en-US" sz="1800" b="0" i="0" u="none" strike="noStrike" cap="none">
                <a:solidFill>
                  <a:srgbClr val="292929"/>
                </a:solidFill>
                <a:latin typeface="Calibri" panose="020F0502020204030204"/>
                <a:ea typeface="Calibri" panose="020F0502020204030204"/>
                <a:cs typeface="Calibri" panose="020F0502020204030204"/>
                <a:sym typeface="Calibri" panose="020F0502020204030204"/>
              </a:rPr>
              <a:t>The main difference between declaration is, for declaring list we use [](square brackets), but to declare maps we have to use {}(curly braces).</a:t>
            </a:r>
            <a:endParaRPr lang="en-US" sz="1800" b="0" i="0" u="none" strike="noStrike" cap="none">
              <a:solidFill>
                <a:srgbClr val="292929"/>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rgbClr val="292929"/>
              </a:buClr>
              <a:buSzPts val="1600"/>
              <a:buFont typeface="Calibri" panose="020F0502020204030204"/>
              <a:buChar char="•"/>
            </a:pPr>
            <a:r>
              <a:rPr lang="en-US" sz="1800" b="1" i="0" u="none" strike="noStrike" cap="none">
                <a:solidFill>
                  <a:srgbClr val="292929"/>
                </a:solidFill>
                <a:latin typeface="Calibri" panose="020F0502020204030204"/>
                <a:ea typeface="Calibri" panose="020F0502020204030204"/>
                <a:cs typeface="Calibri" panose="020F0502020204030204"/>
                <a:sym typeface="Calibri" panose="020F0502020204030204"/>
              </a:rPr>
              <a:t>for declaring list use [ ]</a:t>
            </a:r>
            <a:endParaRPr lang="en-US" sz="1800" b="1" i="0" u="none" strike="noStrike" cap="none">
              <a:solidFill>
                <a:srgbClr val="292929"/>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rgbClr val="292929"/>
              </a:buClr>
              <a:buSzPts val="1600"/>
              <a:buFont typeface="Calibri" panose="020F0502020204030204"/>
              <a:buChar char="•"/>
            </a:pPr>
            <a:r>
              <a:rPr lang="en-US" sz="1800" b="1" i="0" u="none" strike="noStrike" cap="none">
                <a:solidFill>
                  <a:srgbClr val="292929"/>
                </a:solidFill>
                <a:latin typeface="Calibri" panose="020F0502020204030204"/>
                <a:ea typeface="Calibri" panose="020F0502020204030204"/>
                <a:cs typeface="Calibri" panose="020F0502020204030204"/>
                <a:sym typeface="Calibri" panose="020F0502020204030204"/>
              </a:rPr>
              <a:t>for declaring map use {}</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57" name="Google Shape;257;p14" descr="A blue and black logo&#10;&#10;Description automatically generated"/>
          <p:cNvPicPr preferRelativeResize="0"/>
          <p:nvPr/>
        </p:nvPicPr>
        <p:blipFill rotWithShape="1">
          <a:blip r:embed="rId2"/>
          <a:srcRect/>
          <a:stretch>
            <a:fill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500"/>
                                        <p:tgtEl>
                                          <p:spTgt spid="2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4"/>
                                        </p:tgtEl>
                                        <p:attrNameLst>
                                          <p:attrName>style.visibility</p:attrName>
                                        </p:attrNameLst>
                                      </p:cBhvr>
                                      <p:to>
                                        <p:strVal val="visible"/>
                                      </p:to>
                                    </p:set>
                                    <p:animEffect transition="in" filter="fade">
                                      <p:cBhvr>
                                        <p:cTn id="12" dur="500"/>
                                        <p:tgtEl>
                                          <p:spTgt spid="2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
                                        </p:tgtEl>
                                        <p:attrNameLst>
                                          <p:attrName>style.visibility</p:attrName>
                                        </p:attrNameLst>
                                      </p:cBhvr>
                                      <p:to>
                                        <p:strVal val="visible"/>
                                      </p:to>
                                    </p:set>
                                    <p:animEffect transition="in" filter="fade">
                                      <p:cBhvr>
                                        <p:cTn id="17" dur="500"/>
                                        <p:tgtEl>
                                          <p:spTgt spid="2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6">
                                            <p:txEl>
                                              <p:pRg st="0" end="0"/>
                                            </p:txEl>
                                          </p:spTgt>
                                        </p:tgtEl>
                                        <p:attrNameLst>
                                          <p:attrName>style.visibility</p:attrName>
                                        </p:attrNameLst>
                                      </p:cBhvr>
                                      <p:to>
                                        <p:strVal val="visible"/>
                                      </p:to>
                                    </p:set>
                                    <p:animEffect transition="in" filter="fade">
                                      <p:cBhvr>
                                        <p:cTn id="22" dur="500"/>
                                        <p:tgtEl>
                                          <p:spTgt spid="25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6">
                                            <p:txEl>
                                              <p:pRg st="1" end="1"/>
                                            </p:txEl>
                                          </p:spTgt>
                                        </p:tgtEl>
                                        <p:attrNameLst>
                                          <p:attrName>style.visibility</p:attrName>
                                        </p:attrNameLst>
                                      </p:cBhvr>
                                      <p:to>
                                        <p:strVal val="visible"/>
                                      </p:to>
                                    </p:set>
                                    <p:animEffect transition="in" filter="fade">
                                      <p:cBhvr>
                                        <p:cTn id="27" dur="500"/>
                                        <p:tgtEl>
                                          <p:spTgt spid="25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6">
                                            <p:txEl>
                                              <p:pRg st="2" end="2"/>
                                            </p:txEl>
                                          </p:spTgt>
                                        </p:tgtEl>
                                        <p:attrNameLst>
                                          <p:attrName>style.visibility</p:attrName>
                                        </p:attrNameLst>
                                      </p:cBhvr>
                                      <p:to>
                                        <p:strVal val="visible"/>
                                      </p:to>
                                    </p:set>
                                    <p:animEffect transition="in" filter="fade">
                                      <p:cBhvr>
                                        <p:cTn id="32" dur="500"/>
                                        <p:tgtEl>
                                          <p:spTgt spid="25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6">
                                            <p:txEl>
                                              <p:pRg st="3" end="3"/>
                                            </p:txEl>
                                          </p:spTgt>
                                        </p:tgtEl>
                                        <p:attrNameLst>
                                          <p:attrName>style.visibility</p:attrName>
                                        </p:attrNameLst>
                                      </p:cBhvr>
                                      <p:to>
                                        <p:strVal val="visible"/>
                                      </p:to>
                                    </p:set>
                                    <p:animEffect transition="in" filter="fade">
                                      <p:cBhvr>
                                        <p:cTn id="37" dur="500"/>
                                        <p:tgtEl>
                                          <p:spTgt spid="25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6">
                                            <p:txEl>
                                              <p:pRg st="4" end="4"/>
                                            </p:txEl>
                                          </p:spTgt>
                                        </p:tgtEl>
                                        <p:attrNameLst>
                                          <p:attrName>style.visibility</p:attrName>
                                        </p:attrNameLst>
                                      </p:cBhvr>
                                      <p:to>
                                        <p:strVal val="visible"/>
                                      </p:to>
                                    </p:set>
                                    <p:animEffect transition="in" filter="fade">
                                      <p:cBhvr>
                                        <p:cTn id="42" dur="500"/>
                                        <p:tgtEl>
                                          <p:spTgt spid="25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6">
                                            <p:txEl>
                                              <p:pRg st="5" end="5"/>
                                            </p:txEl>
                                          </p:spTgt>
                                        </p:tgtEl>
                                        <p:attrNameLst>
                                          <p:attrName>style.visibility</p:attrName>
                                        </p:attrNameLst>
                                      </p:cBhvr>
                                      <p:to>
                                        <p:strVal val="visible"/>
                                      </p:to>
                                    </p:set>
                                    <p:animEffect transition="in" filter="fade">
                                      <p:cBhvr>
                                        <p:cTn id="47" dur="500"/>
                                        <p:tgtEl>
                                          <p:spTgt spid="256">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6">
                                            <p:txEl>
                                              <p:pRg st="6" end="6"/>
                                            </p:txEl>
                                          </p:spTgt>
                                        </p:tgtEl>
                                        <p:attrNameLst>
                                          <p:attrName>style.visibility</p:attrName>
                                        </p:attrNameLst>
                                      </p:cBhvr>
                                      <p:to>
                                        <p:strVal val="visible"/>
                                      </p:to>
                                    </p:set>
                                    <p:animEffect transition="in" filter="fade">
                                      <p:cBhvr>
                                        <p:cTn id="52" dur="500"/>
                                        <p:tgtEl>
                                          <p:spTgt spid="256">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56">
                                            <p:txEl>
                                              <p:pRg st="7" end="7"/>
                                            </p:txEl>
                                          </p:spTgt>
                                        </p:tgtEl>
                                        <p:attrNameLst>
                                          <p:attrName>style.visibility</p:attrName>
                                        </p:attrNameLst>
                                      </p:cBhvr>
                                      <p:to>
                                        <p:strVal val="visible"/>
                                      </p:to>
                                    </p:set>
                                    <p:animEffect transition="in" filter="fade">
                                      <p:cBhvr>
                                        <p:cTn id="57" dur="500"/>
                                        <p:tgtEl>
                                          <p:spTgt spid="256">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15"/>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92929"/>
              </a:buClr>
              <a:buSzPts val="2800"/>
              <a:buFont typeface="Calibri" panose="020F0502020204030204"/>
              <a:buNone/>
            </a:pPr>
            <a:r>
              <a:rPr lang="en-US" sz="2800" b="1">
                <a:solidFill>
                  <a:srgbClr val="292929"/>
                </a:solidFill>
                <a:latin typeface="Calibri" panose="020F0502020204030204"/>
                <a:ea typeface="Calibri" panose="020F0502020204030204"/>
                <a:cs typeface="Calibri" panose="020F0502020204030204"/>
                <a:sym typeface="Calibri" panose="020F0502020204030204"/>
              </a:rPr>
              <a:t>Using Map Constructor</a:t>
            </a:r>
            <a:br>
              <a:rPr lang="en-US" sz="2800" b="1">
                <a:solidFill>
                  <a:srgbClr val="292929"/>
                </a:solidFill>
                <a:latin typeface="Calibri" panose="020F0502020204030204"/>
                <a:ea typeface="Calibri" panose="020F0502020204030204"/>
                <a:cs typeface="Calibri" panose="020F0502020204030204"/>
                <a:sym typeface="Calibri" panose="020F0502020204030204"/>
              </a:rPr>
            </a:br>
            <a:endParaRPr sz="2800">
              <a:solidFill>
                <a:srgbClr val="292929"/>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Clr>
                <a:schemeClr val="accent1"/>
              </a:buClr>
              <a:buSzPts val="2800"/>
              <a:buFont typeface="Trebuchet MS" panose="020B0603020202020204"/>
              <a:buNone/>
            </a:pPr>
            <a:endParaRPr sz="2800">
              <a:latin typeface="Calibri" panose="020F0502020204030204"/>
              <a:ea typeface="Calibri" panose="020F0502020204030204"/>
              <a:cs typeface="Calibri" panose="020F0502020204030204"/>
              <a:sym typeface="Calibri" panose="020F0502020204030204"/>
            </a:endParaRPr>
          </a:p>
        </p:txBody>
      </p:sp>
      <p:pic>
        <p:nvPicPr>
          <p:cNvPr id="263" name="Google Shape;263;p15" descr="A screenshot of a computer program&#10;&#10;Description automatically generated"/>
          <p:cNvPicPr preferRelativeResize="0"/>
          <p:nvPr>
            <p:ph type="body" idx="1"/>
          </p:nvPr>
        </p:nvPicPr>
        <p:blipFill rotWithShape="1">
          <a:blip r:embed="rId1"/>
          <a:srcRect/>
          <a:stretch>
            <a:fillRect/>
          </a:stretch>
        </p:blipFill>
        <p:spPr>
          <a:xfrm>
            <a:off x="5344326" y="1224360"/>
            <a:ext cx="6163614" cy="4926839"/>
          </a:xfrm>
          <a:prstGeom prst="rect">
            <a:avLst/>
          </a:prstGeom>
          <a:noFill/>
          <a:ln>
            <a:noFill/>
          </a:ln>
          <a:effectLst>
            <a:outerShdw blurRad="292100" dist="139700" dir="2700000" algn="tl" rotWithShape="0">
              <a:srgbClr val="333333">
                <a:alpha val="64313"/>
              </a:srgbClr>
            </a:outerShdw>
          </a:effectLst>
        </p:spPr>
      </p:pic>
      <p:sp>
        <p:nvSpPr>
          <p:cNvPr id="264" name="Google Shape;264;p15"/>
          <p:cNvSpPr/>
          <p:nvPr/>
        </p:nvSpPr>
        <p:spPr>
          <a:xfrm>
            <a:off x="581799" y="2103932"/>
            <a:ext cx="3905071" cy="3569543"/>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292929"/>
                </a:solidFill>
                <a:latin typeface="Calibri" panose="020F0502020204030204"/>
                <a:ea typeface="Calibri" panose="020F0502020204030204"/>
                <a:cs typeface="Calibri" panose="020F0502020204030204"/>
                <a:sym typeface="Calibri" panose="020F0502020204030204"/>
              </a:rPr>
              <a:t>Using Map Constructor</a:t>
            </a:r>
            <a:endParaRPr lang="en-US" sz="1800" b="1" i="0" u="none" strike="noStrike" cap="none">
              <a:solidFill>
                <a:srgbClr val="292929"/>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292929"/>
              </a:buClr>
              <a:buSzPts val="1600"/>
              <a:buFont typeface="Arial" panose="020B0604020202020204"/>
              <a:buChar char="•"/>
            </a:pPr>
            <a:r>
              <a:rPr lang="en-US" sz="1800" b="0" i="0" u="none" strike="noStrike" cap="none">
                <a:solidFill>
                  <a:srgbClr val="292929"/>
                </a:solidFill>
                <a:latin typeface="Calibri" panose="020F0502020204030204"/>
                <a:ea typeface="Calibri" panose="020F0502020204030204"/>
                <a:cs typeface="Calibri" panose="020F0502020204030204"/>
                <a:sym typeface="Calibri" panose="020F0502020204030204"/>
              </a:rPr>
              <a:t>For declaring Map we can also use Map() constructor.</a:t>
            </a:r>
            <a:endParaRPr lang="en-US" sz="1800" b="0" i="0" u="none" strike="noStrike" cap="none">
              <a:solidFill>
                <a:srgbClr val="292929"/>
              </a:solidFill>
              <a:latin typeface="Calibri" panose="020F0502020204030204"/>
              <a:ea typeface="Calibri" panose="020F0502020204030204"/>
              <a:cs typeface="Calibri" panose="020F0502020204030204"/>
              <a:sym typeface="Calibri" panose="020F0502020204030204"/>
            </a:endParaRPr>
          </a:p>
          <a:p>
            <a:pPr marL="285750" marR="0" lvl="0" indent="-184150" algn="l" rtl="0">
              <a:lnSpc>
                <a:spcPct val="100000"/>
              </a:lnSpc>
              <a:spcBef>
                <a:spcPts val="0"/>
              </a:spcBef>
              <a:spcAft>
                <a:spcPts val="0"/>
              </a:spcAft>
              <a:buClr>
                <a:srgbClr val="292929"/>
              </a:buClr>
              <a:buSzPts val="16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292929"/>
              </a:buClr>
              <a:buSzPts val="1600"/>
              <a:buFont typeface="Arial" panose="020B0604020202020204"/>
              <a:buChar char="•"/>
            </a:pPr>
            <a:r>
              <a:rPr lang="en-US" sz="1800" b="0" i="0" u="none" strike="noStrike" cap="none">
                <a:solidFill>
                  <a:srgbClr val="292929"/>
                </a:solidFill>
                <a:latin typeface="Calibri" panose="020F0502020204030204"/>
                <a:ea typeface="Calibri" panose="020F0502020204030204"/>
                <a:cs typeface="Calibri" panose="020F0502020204030204"/>
                <a:sym typeface="Calibri" panose="020F0502020204030204"/>
              </a:rPr>
              <a:t>It’s just which way you like. </a:t>
            </a:r>
            <a:endParaRPr sz="1800" b="0" i="0" u="none" strike="noStrike" cap="none">
              <a:solidFill>
                <a:srgbClr val="292929"/>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292929"/>
              </a:buClr>
              <a:buSzPts val="1600"/>
              <a:buFont typeface="Arial" panose="020B0604020202020204"/>
              <a:buChar char="•"/>
            </a:pPr>
            <a:r>
              <a:rPr lang="en-US" sz="1800" b="0" i="0" u="none" strike="noStrike" cap="none">
                <a:solidFill>
                  <a:srgbClr val="292929"/>
                </a:solidFill>
                <a:latin typeface="Calibri" panose="020F0502020204030204"/>
                <a:ea typeface="Calibri" panose="020F0502020204030204"/>
                <a:cs typeface="Calibri" panose="020F0502020204030204"/>
                <a:sym typeface="Calibri" panose="020F0502020204030204"/>
              </a:rPr>
              <a:t>There nothing wrong if you declare map using standard method.</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b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endPara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65" name="Google Shape;265;p15" descr="A blue and black logo&#10;&#10;Description automatically generated"/>
          <p:cNvPicPr preferRelativeResize="0"/>
          <p:nvPr/>
        </p:nvPicPr>
        <p:blipFill rotWithShape="1">
          <a:blip r:embed="rId2"/>
          <a:srcRect/>
          <a:stretch>
            <a:fill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500"/>
                                        <p:tgtEl>
                                          <p:spTgt spid="2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2"/>
                                        </p:tgtEl>
                                        <p:attrNameLst>
                                          <p:attrName>style.visibility</p:attrName>
                                        </p:attrNameLst>
                                      </p:cBhvr>
                                      <p:to>
                                        <p:strVal val="visible"/>
                                      </p:to>
                                    </p:set>
                                    <p:animEffect transition="in" filter="fade">
                                      <p:cBhvr>
                                        <p:cTn id="12" dur="500"/>
                                        <p:tgtEl>
                                          <p:spTgt spid="2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4"/>
                                        </p:tgtEl>
                                        <p:attrNameLst>
                                          <p:attrName>style.visibility</p:attrName>
                                        </p:attrNameLst>
                                      </p:cBhvr>
                                      <p:to>
                                        <p:strVal val="visible"/>
                                      </p:to>
                                    </p:set>
                                    <p:animEffect transition="in" filter="fade">
                                      <p:cBhvr>
                                        <p:cTn id="17" dur="500"/>
                                        <p:tgtEl>
                                          <p:spTgt spid="2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4">
                                            <p:txEl>
                                              <p:pRg st="0" end="0"/>
                                            </p:txEl>
                                          </p:spTgt>
                                        </p:tgtEl>
                                        <p:attrNameLst>
                                          <p:attrName>style.visibility</p:attrName>
                                        </p:attrNameLst>
                                      </p:cBhvr>
                                      <p:to>
                                        <p:strVal val="visible"/>
                                      </p:to>
                                    </p:set>
                                    <p:animEffect transition="in" filter="fade">
                                      <p:cBhvr>
                                        <p:cTn id="22" dur="500"/>
                                        <p:tgtEl>
                                          <p:spTgt spid="26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4">
                                            <p:txEl>
                                              <p:pRg st="1" end="1"/>
                                            </p:txEl>
                                          </p:spTgt>
                                        </p:tgtEl>
                                        <p:attrNameLst>
                                          <p:attrName>style.visibility</p:attrName>
                                        </p:attrNameLst>
                                      </p:cBhvr>
                                      <p:to>
                                        <p:strVal val="visible"/>
                                      </p:to>
                                    </p:set>
                                    <p:animEffect transition="in" filter="fade">
                                      <p:cBhvr>
                                        <p:cTn id="27" dur="500"/>
                                        <p:tgtEl>
                                          <p:spTgt spid="26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4">
                                            <p:txEl>
                                              <p:pRg st="2" end="2"/>
                                            </p:txEl>
                                          </p:spTgt>
                                        </p:tgtEl>
                                        <p:attrNameLst>
                                          <p:attrName>style.visibility</p:attrName>
                                        </p:attrNameLst>
                                      </p:cBhvr>
                                      <p:to>
                                        <p:strVal val="visible"/>
                                      </p:to>
                                    </p:set>
                                    <p:animEffect transition="in" filter="fade">
                                      <p:cBhvr>
                                        <p:cTn id="32" dur="500"/>
                                        <p:tgtEl>
                                          <p:spTgt spid="26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4">
                                            <p:txEl>
                                              <p:pRg st="3" end="3"/>
                                            </p:txEl>
                                          </p:spTgt>
                                        </p:tgtEl>
                                        <p:attrNameLst>
                                          <p:attrName>style.visibility</p:attrName>
                                        </p:attrNameLst>
                                      </p:cBhvr>
                                      <p:to>
                                        <p:strVal val="visible"/>
                                      </p:to>
                                    </p:set>
                                    <p:animEffect transition="in" filter="fade">
                                      <p:cBhvr>
                                        <p:cTn id="37" dur="500"/>
                                        <p:tgtEl>
                                          <p:spTgt spid="26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4">
                                            <p:txEl>
                                              <p:pRg st="4" end="4"/>
                                            </p:txEl>
                                          </p:spTgt>
                                        </p:tgtEl>
                                        <p:attrNameLst>
                                          <p:attrName>style.visibility</p:attrName>
                                        </p:attrNameLst>
                                      </p:cBhvr>
                                      <p:to>
                                        <p:strVal val="visible"/>
                                      </p:to>
                                    </p:set>
                                    <p:animEffect transition="in" filter="fade">
                                      <p:cBhvr>
                                        <p:cTn id="42" dur="500"/>
                                        <p:tgtEl>
                                          <p:spTgt spid="26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4">
                                            <p:txEl>
                                              <p:pRg st="5" end="5"/>
                                            </p:txEl>
                                          </p:spTgt>
                                        </p:tgtEl>
                                        <p:attrNameLst>
                                          <p:attrName>style.visibility</p:attrName>
                                        </p:attrNameLst>
                                      </p:cBhvr>
                                      <p:to>
                                        <p:strVal val="visible"/>
                                      </p:to>
                                    </p:set>
                                    <p:animEffect transition="in" filter="fade">
                                      <p:cBhvr>
                                        <p:cTn id="47" dur="500"/>
                                        <p:tgtEl>
                                          <p:spTgt spid="26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4">
                                            <p:txEl>
                                              <p:pRg st="6" end="6"/>
                                            </p:txEl>
                                          </p:spTgt>
                                        </p:tgtEl>
                                        <p:attrNameLst>
                                          <p:attrName>style.visibility</p:attrName>
                                        </p:attrNameLst>
                                      </p:cBhvr>
                                      <p:to>
                                        <p:strVal val="visible"/>
                                      </p:to>
                                    </p:set>
                                    <p:animEffect transition="in" filter="fade">
                                      <p:cBhvr>
                                        <p:cTn id="52" dur="500"/>
                                        <p:tgtEl>
                                          <p:spTgt spid="26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64">
                                            <p:txEl>
                                              <p:pRg st="7" end="7"/>
                                            </p:txEl>
                                          </p:spTgt>
                                        </p:tgtEl>
                                        <p:attrNameLst>
                                          <p:attrName>style.visibility</p:attrName>
                                        </p:attrNameLst>
                                      </p:cBhvr>
                                      <p:to>
                                        <p:strVal val="visible"/>
                                      </p:to>
                                    </p:set>
                                    <p:animEffect transition="in" filter="fade">
                                      <p:cBhvr>
                                        <p:cTn id="57" dur="500"/>
                                        <p:tgtEl>
                                          <p:spTgt spid="264">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69" name="Shape 269"/>
        <p:cNvGrpSpPr/>
        <p:nvPr/>
      </p:nvGrpSpPr>
      <p:grpSpPr>
        <a:xfrm>
          <a:off x="0" y="0"/>
          <a:ext cx="0" cy="0"/>
          <a:chOff x="0" y="0"/>
          <a:chExt cx="0" cy="0"/>
        </a:xfrm>
      </p:grpSpPr>
      <p:sp>
        <p:nvSpPr>
          <p:cNvPr id="270" name="Google Shape;270;p16"/>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rgbClr val="000000"/>
              </a:buClr>
              <a:buSzPct val="100000"/>
              <a:buFont typeface="Calibri" panose="020F0502020204030204"/>
              <a:buNone/>
            </a:pPr>
            <a:r>
              <a:rPr lang="en-US" sz="3100">
                <a:solidFill>
                  <a:srgbClr val="000000"/>
                </a:solidFill>
                <a:latin typeface="Calibri" panose="020F0502020204030204"/>
                <a:ea typeface="Calibri" panose="020F0502020204030204"/>
                <a:cs typeface="Calibri" panose="020F0502020204030204"/>
                <a:sym typeface="Calibri" panose="020F0502020204030204"/>
              </a:rPr>
              <a:t>Queue</a:t>
            </a:r>
            <a:endParaRPr>
              <a:solidFill>
                <a:srgbClr val="5FCBEF"/>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Clr>
                <a:schemeClr val="accent1"/>
              </a:buClr>
              <a:buSzPct val="100000"/>
              <a:buFont typeface="Trebuchet MS" panose="020B0603020202020204"/>
              <a:buNone/>
            </a:pPr>
            <a:br>
              <a:rPr lang="en-US"/>
            </a:br>
            <a:endParaRPr lang="en-US"/>
          </a:p>
          <a:p>
            <a:pPr marL="0" lvl="0" indent="0" algn="l" rtl="0">
              <a:lnSpc>
                <a:spcPct val="100000"/>
              </a:lnSpc>
              <a:spcBef>
                <a:spcPts val="0"/>
              </a:spcBef>
              <a:spcAft>
                <a:spcPts val="0"/>
              </a:spcAft>
              <a:buClr>
                <a:schemeClr val="accent1"/>
              </a:buClr>
              <a:buSzPct val="100000"/>
              <a:buFont typeface="Trebuchet MS" panose="020B0603020202020204"/>
              <a:buNone/>
            </a:pPr>
            <a:br>
              <a:rPr lang="en-US"/>
            </a:br>
            <a:endParaRPr lang="en-US"/>
          </a:p>
        </p:txBody>
      </p:sp>
      <p:pic>
        <p:nvPicPr>
          <p:cNvPr id="271" name="Google Shape;271;p16" descr="A screenshot of a computer program&#10;&#10;Description automatically generated"/>
          <p:cNvPicPr preferRelativeResize="0"/>
          <p:nvPr>
            <p:ph type="body" idx="1"/>
          </p:nvPr>
        </p:nvPicPr>
        <p:blipFill rotWithShape="1">
          <a:blip r:embed="rId1"/>
          <a:srcRect/>
          <a:stretch>
            <a:fillRect/>
          </a:stretch>
        </p:blipFill>
        <p:spPr>
          <a:xfrm>
            <a:off x="6206405" y="271692"/>
            <a:ext cx="4718498" cy="6435080"/>
          </a:xfrm>
          <a:prstGeom prst="rect">
            <a:avLst/>
          </a:prstGeom>
          <a:noFill/>
          <a:ln>
            <a:noFill/>
          </a:ln>
          <a:effectLst>
            <a:outerShdw blurRad="292100" dist="139700" dir="2700000" algn="tl" rotWithShape="0">
              <a:srgbClr val="333333">
                <a:alpha val="64313"/>
              </a:srgbClr>
            </a:outerShdw>
          </a:effectLst>
        </p:spPr>
      </p:pic>
      <p:sp>
        <p:nvSpPr>
          <p:cNvPr id="272" name="Google Shape;272;p16"/>
          <p:cNvSpPr/>
          <p:nvPr/>
        </p:nvSpPr>
        <p:spPr>
          <a:xfrm>
            <a:off x="573206" y="1446663"/>
            <a:ext cx="4612943" cy="4536823"/>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 Queue is a collection that can be manipulated at both ends.</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27000" algn="l" rtl="0">
              <a:lnSpc>
                <a:spcPct val="100000"/>
              </a:lnSpc>
              <a:spcBef>
                <a:spcPts val="0"/>
              </a:spcBef>
              <a:spcAft>
                <a:spcPts val="0"/>
              </a:spcAft>
              <a:buClr>
                <a:schemeClr val="dk1"/>
              </a:buClr>
              <a:buSzPts val="1600"/>
              <a:buFont typeface="Calibri" panose="020F050202020403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Queues are useful when you want to build a first-in, first-out (FIFO) collection.</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27000" algn="l" rtl="0">
              <a:lnSpc>
                <a:spcPct val="100000"/>
              </a:lnSpc>
              <a:spcBef>
                <a:spcPts val="0"/>
              </a:spcBef>
              <a:spcAft>
                <a:spcPts val="0"/>
              </a:spcAft>
              <a:buClr>
                <a:schemeClr val="dk1"/>
              </a:buClr>
              <a:buSzPts val="1600"/>
              <a:buFont typeface="Calibri" panose="020F050202020403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values are removed / read in the order of their insertion.</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27000" algn="l" rtl="0">
              <a:lnSpc>
                <a:spcPct val="100000"/>
              </a:lnSpc>
              <a:spcBef>
                <a:spcPts val="0"/>
              </a:spcBef>
              <a:spcAft>
                <a:spcPts val="0"/>
              </a:spcAft>
              <a:buClr>
                <a:schemeClr val="dk1"/>
              </a:buClr>
              <a:buSzPts val="1600"/>
              <a:buFont typeface="Calibri" panose="020F050202020403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add() function can be used to insert values to the queue.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27000" algn="l" rtl="0">
              <a:lnSpc>
                <a:spcPct val="100000"/>
              </a:lnSpc>
              <a:spcBef>
                <a:spcPts val="0"/>
              </a:spcBef>
              <a:spcAft>
                <a:spcPts val="0"/>
              </a:spcAft>
              <a:buClr>
                <a:schemeClr val="dk1"/>
              </a:buClr>
              <a:buSzPts val="1600"/>
              <a:buFont typeface="Calibri" panose="020F050202020403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This function inserts the value specified to the end of the queue.</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73" name="Google Shape;273;p16" descr="A blue and black logo&#10;&#10;Description automatically generated"/>
          <p:cNvPicPr preferRelativeResize="0"/>
          <p:nvPr/>
        </p:nvPicPr>
        <p:blipFill rotWithShape="1">
          <a:blip r:embed="rId2"/>
          <a:srcRect/>
          <a:stretch>
            <a:fill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0"/>
                                        </p:tgtEl>
                                        <p:attrNameLst>
                                          <p:attrName>style.visibility</p:attrName>
                                        </p:attrNameLst>
                                      </p:cBhvr>
                                      <p:to>
                                        <p:strVal val="visible"/>
                                      </p:to>
                                    </p:set>
                                    <p:animEffect transition="in" filter="fade">
                                      <p:cBhvr>
                                        <p:cTn id="12" dur="500"/>
                                        <p:tgtEl>
                                          <p:spTgt spid="2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2"/>
                                        </p:tgtEl>
                                        <p:attrNameLst>
                                          <p:attrName>style.visibility</p:attrName>
                                        </p:attrNameLst>
                                      </p:cBhvr>
                                      <p:to>
                                        <p:strVal val="visible"/>
                                      </p:to>
                                    </p:set>
                                    <p:animEffect transition="in" filter="fade">
                                      <p:cBhvr>
                                        <p:cTn id="17" dur="500"/>
                                        <p:tgtEl>
                                          <p:spTgt spid="27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2">
                                            <p:txEl>
                                              <p:pRg st="0" end="0"/>
                                            </p:txEl>
                                          </p:spTgt>
                                        </p:tgtEl>
                                        <p:attrNameLst>
                                          <p:attrName>style.visibility</p:attrName>
                                        </p:attrNameLst>
                                      </p:cBhvr>
                                      <p:to>
                                        <p:strVal val="visible"/>
                                      </p:to>
                                    </p:set>
                                    <p:animEffect transition="in" filter="fade">
                                      <p:cBhvr>
                                        <p:cTn id="22" dur="500"/>
                                        <p:tgtEl>
                                          <p:spTgt spid="27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2">
                                            <p:txEl>
                                              <p:pRg st="1" end="1"/>
                                            </p:txEl>
                                          </p:spTgt>
                                        </p:tgtEl>
                                        <p:attrNameLst>
                                          <p:attrName>style.visibility</p:attrName>
                                        </p:attrNameLst>
                                      </p:cBhvr>
                                      <p:to>
                                        <p:strVal val="visible"/>
                                      </p:to>
                                    </p:set>
                                    <p:animEffect transition="in" filter="fade">
                                      <p:cBhvr>
                                        <p:cTn id="27" dur="500"/>
                                        <p:tgtEl>
                                          <p:spTgt spid="27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2">
                                            <p:txEl>
                                              <p:pRg st="2" end="2"/>
                                            </p:txEl>
                                          </p:spTgt>
                                        </p:tgtEl>
                                        <p:attrNameLst>
                                          <p:attrName>style.visibility</p:attrName>
                                        </p:attrNameLst>
                                      </p:cBhvr>
                                      <p:to>
                                        <p:strVal val="visible"/>
                                      </p:to>
                                    </p:set>
                                    <p:animEffect transition="in" filter="fade">
                                      <p:cBhvr>
                                        <p:cTn id="32" dur="500"/>
                                        <p:tgtEl>
                                          <p:spTgt spid="27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2">
                                            <p:txEl>
                                              <p:pRg st="3" end="3"/>
                                            </p:txEl>
                                          </p:spTgt>
                                        </p:tgtEl>
                                        <p:attrNameLst>
                                          <p:attrName>style.visibility</p:attrName>
                                        </p:attrNameLst>
                                      </p:cBhvr>
                                      <p:to>
                                        <p:strVal val="visible"/>
                                      </p:to>
                                    </p:set>
                                    <p:animEffect transition="in" filter="fade">
                                      <p:cBhvr>
                                        <p:cTn id="37" dur="500"/>
                                        <p:tgtEl>
                                          <p:spTgt spid="27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2">
                                            <p:txEl>
                                              <p:pRg st="4" end="4"/>
                                            </p:txEl>
                                          </p:spTgt>
                                        </p:tgtEl>
                                        <p:attrNameLst>
                                          <p:attrName>style.visibility</p:attrName>
                                        </p:attrNameLst>
                                      </p:cBhvr>
                                      <p:to>
                                        <p:strVal val="visible"/>
                                      </p:to>
                                    </p:set>
                                    <p:animEffect transition="in" filter="fade">
                                      <p:cBhvr>
                                        <p:cTn id="42" dur="500"/>
                                        <p:tgtEl>
                                          <p:spTgt spid="27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2">
                                            <p:txEl>
                                              <p:pRg st="5" end="5"/>
                                            </p:txEl>
                                          </p:spTgt>
                                        </p:tgtEl>
                                        <p:attrNameLst>
                                          <p:attrName>style.visibility</p:attrName>
                                        </p:attrNameLst>
                                      </p:cBhvr>
                                      <p:to>
                                        <p:strVal val="visible"/>
                                      </p:to>
                                    </p:set>
                                    <p:animEffect transition="in" filter="fade">
                                      <p:cBhvr>
                                        <p:cTn id="47" dur="500"/>
                                        <p:tgtEl>
                                          <p:spTgt spid="27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2">
                                            <p:txEl>
                                              <p:pRg st="6" end="6"/>
                                            </p:txEl>
                                          </p:spTgt>
                                        </p:tgtEl>
                                        <p:attrNameLst>
                                          <p:attrName>style.visibility</p:attrName>
                                        </p:attrNameLst>
                                      </p:cBhvr>
                                      <p:to>
                                        <p:strVal val="visible"/>
                                      </p:to>
                                    </p:set>
                                    <p:animEffect transition="in" filter="fade">
                                      <p:cBhvr>
                                        <p:cTn id="52" dur="500"/>
                                        <p:tgtEl>
                                          <p:spTgt spid="272">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72">
                                            <p:txEl>
                                              <p:pRg st="7" end="7"/>
                                            </p:txEl>
                                          </p:spTgt>
                                        </p:tgtEl>
                                        <p:attrNameLst>
                                          <p:attrName>style.visibility</p:attrName>
                                        </p:attrNameLst>
                                      </p:cBhvr>
                                      <p:to>
                                        <p:strVal val="visible"/>
                                      </p:to>
                                    </p:set>
                                    <p:animEffect transition="in" filter="fade">
                                      <p:cBhvr>
                                        <p:cTn id="57" dur="500"/>
                                        <p:tgtEl>
                                          <p:spTgt spid="272">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2">
                                            <p:txEl>
                                              <p:pRg st="8" end="8"/>
                                            </p:txEl>
                                          </p:spTgt>
                                        </p:tgtEl>
                                        <p:attrNameLst>
                                          <p:attrName>style.visibility</p:attrName>
                                        </p:attrNameLst>
                                      </p:cBhvr>
                                      <p:to>
                                        <p:strVal val="visible"/>
                                      </p:to>
                                    </p:set>
                                    <p:animEffect transition="in" filter="fade">
                                      <p:cBhvr>
                                        <p:cTn id="62" dur="500"/>
                                        <p:tgtEl>
                                          <p:spTgt spid="272">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77" name="Shape 277"/>
        <p:cNvGrpSpPr/>
        <p:nvPr/>
      </p:nvGrpSpPr>
      <p:grpSpPr>
        <a:xfrm>
          <a:off x="0" y="0"/>
          <a:ext cx="0" cy="0"/>
          <a:chOff x="0" y="0"/>
          <a:chExt cx="0" cy="0"/>
        </a:xfrm>
      </p:grpSpPr>
      <p:sp>
        <p:nvSpPr>
          <p:cNvPr id="278" name="Google Shape;278;p17"/>
          <p:cNvSpPr txBox="1"/>
          <p:nvPr>
            <p:ph type="title"/>
          </p:nvPr>
        </p:nvSpPr>
        <p:spPr>
          <a:xfrm>
            <a:off x="657670" y="324624"/>
            <a:ext cx="4368602" cy="134051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accent1"/>
              </a:buClr>
              <a:buSzPct val="100000"/>
              <a:buFont typeface="Calibri" panose="020F0502020204030204"/>
              <a:buNone/>
            </a:pPr>
            <a:br>
              <a:rPr lang="en-US" sz="1800" b="1">
                <a:latin typeface="Calibri" panose="020F0502020204030204"/>
                <a:ea typeface="Calibri" panose="020F0502020204030204"/>
                <a:cs typeface="Calibri" panose="020F0502020204030204"/>
                <a:sym typeface="Calibri" panose="020F0502020204030204"/>
              </a:rPr>
            </a:br>
            <a:br>
              <a:rPr lang="en-US" sz="1800" b="1">
                <a:latin typeface="Calibri" panose="020F0502020204030204"/>
                <a:ea typeface="Calibri" panose="020F0502020204030204"/>
                <a:cs typeface="Calibri" panose="020F0502020204030204"/>
                <a:sym typeface="Calibri" panose="020F0502020204030204"/>
              </a:rPr>
            </a:br>
            <a:br>
              <a:rPr lang="en-US" sz="1800" b="1">
                <a:latin typeface="Calibri" panose="020F0502020204030204"/>
                <a:ea typeface="Calibri" panose="020F0502020204030204"/>
                <a:cs typeface="Calibri" panose="020F0502020204030204"/>
                <a:sym typeface="Calibri" panose="020F0502020204030204"/>
              </a:rPr>
            </a:br>
            <a:br>
              <a:rPr lang="en-US" sz="1800" b="1">
                <a:latin typeface="Calibri" panose="020F0502020204030204"/>
                <a:ea typeface="Calibri" panose="020F0502020204030204"/>
                <a:cs typeface="Calibri" panose="020F0502020204030204"/>
                <a:sym typeface="Calibri" panose="020F0502020204030204"/>
              </a:rPr>
            </a:br>
            <a:r>
              <a:rPr lang="en-US" sz="2800" b="1">
                <a:solidFill>
                  <a:schemeClr val="dk1"/>
                </a:solidFill>
                <a:latin typeface="Calibri" panose="020F0502020204030204"/>
                <a:ea typeface="Calibri" panose="020F0502020204030204"/>
                <a:cs typeface="Calibri" panose="020F0502020204030204"/>
                <a:sym typeface="Calibri" panose="020F0502020204030204"/>
              </a:rPr>
              <a:t>Generics in Dart</a:t>
            </a:r>
            <a:endParaRPr sz="2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Clr>
                <a:schemeClr val="accent1"/>
              </a:buClr>
              <a:buSzPct val="100000"/>
              <a:buFont typeface="Calibri" panose="020F0502020204030204"/>
              <a:buNone/>
            </a:pPr>
            <a:br>
              <a:rPr lang="en-US" sz="1800">
                <a:latin typeface="Calibri" panose="020F0502020204030204"/>
                <a:ea typeface="Calibri" panose="020F0502020204030204"/>
                <a:cs typeface="Calibri" panose="020F0502020204030204"/>
                <a:sym typeface="Calibri" panose="020F0502020204030204"/>
              </a:rPr>
            </a:br>
            <a:endParaRPr sz="1800">
              <a:latin typeface="Calibri" panose="020F0502020204030204"/>
              <a:ea typeface="Calibri" panose="020F0502020204030204"/>
              <a:cs typeface="Calibri" panose="020F0502020204030204"/>
              <a:sym typeface="Calibri" panose="020F0502020204030204"/>
            </a:endParaRPr>
          </a:p>
        </p:txBody>
      </p:sp>
      <p:pic>
        <p:nvPicPr>
          <p:cNvPr id="279" name="Google Shape;279;p17" descr="A person typing on a computer&#10;&#10;Description automatically generated"/>
          <p:cNvPicPr preferRelativeResize="0"/>
          <p:nvPr/>
        </p:nvPicPr>
        <p:blipFill rotWithShape="1">
          <a:blip r:embed="rId1"/>
          <a:srcRect l="26063" r="18210" b="4092"/>
          <a:stretch>
            <a:fillRect/>
          </a:stretch>
        </p:blipFill>
        <p:spPr>
          <a:xfrm>
            <a:off x="6410352" y="1089664"/>
            <a:ext cx="4351492" cy="4999662"/>
          </a:xfrm>
          <a:prstGeom prst="ellipse">
            <a:avLst/>
          </a:prstGeom>
          <a:noFill/>
          <a:ln>
            <a:noFill/>
          </a:ln>
        </p:spPr>
      </p:pic>
      <p:sp>
        <p:nvSpPr>
          <p:cNvPr id="280" name="Google Shape;280;p17"/>
          <p:cNvSpPr/>
          <p:nvPr/>
        </p:nvSpPr>
        <p:spPr>
          <a:xfrm>
            <a:off x="727870" y="1665142"/>
            <a:ext cx="4594757" cy="4007994"/>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Generics allow you to write code that is reusable and type-safe.​</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Generic types are represented by type parameters that are declared with angle brackets (&lt;&gt;).​</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Generic classes and methods can be used with different types by specifying the type arguments.​</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1" name="Google Shape;281;p17" descr="A blue and black logo&#10;&#10;Description automatically generated"/>
          <p:cNvPicPr preferRelativeResize="0"/>
          <p:nvPr/>
        </p:nvPicPr>
        <p:blipFill rotWithShape="1">
          <a:blip r:embed="rId2"/>
          <a:srcRect/>
          <a:stretch>
            <a:fill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500"/>
                                        <p:tgtEl>
                                          <p:spTgt spid="2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fade">
                                      <p:cBhvr>
                                        <p:cTn id="12" dur="500"/>
                                        <p:tgtEl>
                                          <p:spTgt spid="2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0"/>
                                        </p:tgtEl>
                                        <p:attrNameLst>
                                          <p:attrName>style.visibility</p:attrName>
                                        </p:attrNameLst>
                                      </p:cBhvr>
                                      <p:to>
                                        <p:strVal val="visible"/>
                                      </p:to>
                                    </p:set>
                                    <p:animEffect transition="in" filter="fade">
                                      <p:cBhvr>
                                        <p:cTn id="17" dur="500"/>
                                        <p:tgtEl>
                                          <p:spTgt spid="2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0">
                                            <p:txEl>
                                              <p:pRg st="0" end="0"/>
                                            </p:txEl>
                                          </p:spTgt>
                                        </p:tgtEl>
                                        <p:attrNameLst>
                                          <p:attrName>style.visibility</p:attrName>
                                        </p:attrNameLst>
                                      </p:cBhvr>
                                      <p:to>
                                        <p:strVal val="visible"/>
                                      </p:to>
                                    </p:set>
                                    <p:animEffect transition="in" filter="fade">
                                      <p:cBhvr>
                                        <p:cTn id="22" dur="500"/>
                                        <p:tgtEl>
                                          <p:spTgt spid="28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0">
                                            <p:txEl>
                                              <p:pRg st="1" end="1"/>
                                            </p:txEl>
                                          </p:spTgt>
                                        </p:tgtEl>
                                        <p:attrNameLst>
                                          <p:attrName>style.visibility</p:attrName>
                                        </p:attrNameLst>
                                      </p:cBhvr>
                                      <p:to>
                                        <p:strVal val="visible"/>
                                      </p:to>
                                    </p:set>
                                    <p:animEffect transition="in" filter="fade">
                                      <p:cBhvr>
                                        <p:cTn id="27" dur="500"/>
                                        <p:tgtEl>
                                          <p:spTgt spid="28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0">
                                            <p:txEl>
                                              <p:pRg st="2" end="2"/>
                                            </p:txEl>
                                          </p:spTgt>
                                        </p:tgtEl>
                                        <p:attrNameLst>
                                          <p:attrName>style.visibility</p:attrName>
                                        </p:attrNameLst>
                                      </p:cBhvr>
                                      <p:to>
                                        <p:strVal val="visible"/>
                                      </p:to>
                                    </p:set>
                                    <p:animEffect transition="in" filter="fade">
                                      <p:cBhvr>
                                        <p:cTn id="32" dur="500"/>
                                        <p:tgtEl>
                                          <p:spTgt spid="28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0">
                                            <p:txEl>
                                              <p:pRg st="3" end="3"/>
                                            </p:txEl>
                                          </p:spTgt>
                                        </p:tgtEl>
                                        <p:attrNameLst>
                                          <p:attrName>style.visibility</p:attrName>
                                        </p:attrNameLst>
                                      </p:cBhvr>
                                      <p:to>
                                        <p:strVal val="visible"/>
                                      </p:to>
                                    </p:set>
                                    <p:animEffect transition="in" filter="fade">
                                      <p:cBhvr>
                                        <p:cTn id="37" dur="500"/>
                                        <p:tgtEl>
                                          <p:spTgt spid="28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0">
                                            <p:txEl>
                                              <p:pRg st="4" end="4"/>
                                            </p:txEl>
                                          </p:spTgt>
                                        </p:tgtEl>
                                        <p:attrNameLst>
                                          <p:attrName>style.visibility</p:attrName>
                                        </p:attrNameLst>
                                      </p:cBhvr>
                                      <p:to>
                                        <p:strVal val="visible"/>
                                      </p:to>
                                    </p:set>
                                    <p:animEffect transition="in" filter="fade">
                                      <p:cBhvr>
                                        <p:cTn id="42" dur="500"/>
                                        <p:tgtEl>
                                          <p:spTgt spid="280">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0">
                                            <p:txEl>
                                              <p:pRg st="5" end="5"/>
                                            </p:txEl>
                                          </p:spTgt>
                                        </p:tgtEl>
                                        <p:attrNameLst>
                                          <p:attrName>style.visibility</p:attrName>
                                        </p:attrNameLst>
                                      </p:cBhvr>
                                      <p:to>
                                        <p:strVal val="visible"/>
                                      </p:to>
                                    </p:set>
                                    <p:animEffect transition="in" filter="fade">
                                      <p:cBhvr>
                                        <p:cTn id="47" dur="500"/>
                                        <p:tgtEl>
                                          <p:spTgt spid="280">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85" name="Shape 285"/>
        <p:cNvGrpSpPr/>
        <p:nvPr/>
      </p:nvGrpSpPr>
      <p:grpSpPr>
        <a:xfrm>
          <a:off x="0" y="0"/>
          <a:ext cx="0" cy="0"/>
          <a:chOff x="0" y="0"/>
          <a:chExt cx="0" cy="0"/>
        </a:xfrm>
      </p:grpSpPr>
      <p:sp>
        <p:nvSpPr>
          <p:cNvPr id="286" name="Google Shape;286;p18"/>
          <p:cNvSpPr txBox="1"/>
          <p:nvPr>
            <p:ph type="title"/>
          </p:nvPr>
        </p:nvSpPr>
        <p:spPr>
          <a:xfrm>
            <a:off x="685670" y="894230"/>
            <a:ext cx="5814240" cy="1399989"/>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1"/>
              </a:buClr>
              <a:buSzPts val="2800"/>
              <a:buFont typeface="Calibri" panose="020F0502020204030204"/>
              <a:buNone/>
            </a:pPr>
            <a:br>
              <a:rPr lang="en-US" sz="2800" b="1">
                <a:latin typeface="Calibri" panose="020F0502020204030204"/>
                <a:ea typeface="Calibri" panose="020F0502020204030204"/>
                <a:cs typeface="Calibri" panose="020F0502020204030204"/>
                <a:sym typeface="Calibri" panose="020F0502020204030204"/>
              </a:rPr>
            </a:br>
            <a:br>
              <a:rPr lang="en-US" sz="2800" b="1">
                <a:latin typeface="Calibri" panose="020F0502020204030204"/>
                <a:ea typeface="Calibri" panose="020F0502020204030204"/>
                <a:cs typeface="Calibri" panose="020F0502020204030204"/>
                <a:sym typeface="Calibri" panose="020F0502020204030204"/>
              </a:rPr>
            </a:br>
            <a:br>
              <a:rPr lang="en-US" sz="2800" b="1">
                <a:latin typeface="Calibri" panose="020F0502020204030204"/>
                <a:ea typeface="Calibri" panose="020F0502020204030204"/>
                <a:cs typeface="Calibri" panose="020F0502020204030204"/>
                <a:sym typeface="Calibri" panose="020F0502020204030204"/>
              </a:rPr>
            </a:br>
            <a:r>
              <a:rPr lang="en-US" sz="2800" b="1">
                <a:solidFill>
                  <a:schemeClr val="dk1"/>
                </a:solidFill>
                <a:latin typeface="Calibri" panose="020F0502020204030204"/>
                <a:ea typeface="Calibri" panose="020F0502020204030204"/>
                <a:cs typeface="Calibri" panose="020F0502020204030204"/>
                <a:sym typeface="Calibri" panose="020F0502020204030204"/>
              </a:rPr>
              <a:t>Effective Dart: Best Practices and Style Guide</a:t>
            </a:r>
            <a:endParaRPr sz="2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Clr>
                <a:schemeClr val="accent1"/>
              </a:buClr>
              <a:buSzPts val="2800"/>
              <a:buFont typeface="Calibri" panose="020F0502020204030204"/>
              <a:buNone/>
            </a:pPr>
            <a:br>
              <a:rPr lang="en-US" sz="2800">
                <a:latin typeface="Calibri" panose="020F0502020204030204"/>
                <a:ea typeface="Calibri" panose="020F0502020204030204"/>
                <a:cs typeface="Calibri" panose="020F0502020204030204"/>
                <a:sym typeface="Calibri" panose="020F0502020204030204"/>
              </a:rPr>
            </a:br>
            <a:endParaRPr sz="2800">
              <a:latin typeface="Calibri" panose="020F0502020204030204"/>
              <a:ea typeface="Calibri" panose="020F0502020204030204"/>
              <a:cs typeface="Calibri" panose="020F0502020204030204"/>
              <a:sym typeface="Calibri" panose="020F0502020204030204"/>
            </a:endParaRPr>
          </a:p>
        </p:txBody>
      </p:sp>
      <p:pic>
        <p:nvPicPr>
          <p:cNvPr id="287" name="Google Shape;287;p18" descr="A grey letter with a white background&#10;&#10;Description automatically generated"/>
          <p:cNvPicPr preferRelativeResize="0"/>
          <p:nvPr/>
        </p:nvPicPr>
        <p:blipFill rotWithShape="1">
          <a:blip r:embed="rId1"/>
          <a:srcRect/>
          <a:stretch>
            <a:fillRect/>
          </a:stretch>
        </p:blipFill>
        <p:spPr>
          <a:xfrm>
            <a:off x="3598616" y="5365413"/>
            <a:ext cx="2006419" cy="628612"/>
          </a:xfrm>
          <a:prstGeom prst="roundRect">
            <a:avLst>
              <a:gd name="adj" fmla="val 8594"/>
            </a:avLst>
          </a:prstGeom>
          <a:solidFill>
            <a:srgbClr val="ECECEC"/>
          </a:solidFill>
          <a:ln>
            <a:noFill/>
          </a:ln>
          <a:effectLst>
            <a:reflection stA="38000" endPos="28000" dist="5000" dir="5400000" sy="-100000" algn="bl" rotWithShape="0"/>
          </a:effectLst>
        </p:spPr>
      </p:pic>
      <p:sp>
        <p:nvSpPr>
          <p:cNvPr id="288" name="Google Shape;288;p18"/>
          <p:cNvSpPr/>
          <p:nvPr/>
        </p:nvSpPr>
        <p:spPr>
          <a:xfrm>
            <a:off x="935140" y="1818627"/>
            <a:ext cx="5087470" cy="3081617"/>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Write clean, readable, and maintainable code.​</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Follow consistent naming conventions.​</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Use comments to explain complex code.​</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Test your code thoroughly.​</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9" name="Google Shape;289;p18" descr="A screen shot of a computer program&#10;&#10;Description automatically generated"/>
          <p:cNvPicPr preferRelativeResize="0"/>
          <p:nvPr/>
        </p:nvPicPr>
        <p:blipFill rotWithShape="1">
          <a:blip r:embed="rId2"/>
          <a:srcRect/>
          <a:stretch>
            <a:fillRect/>
          </a:stretch>
        </p:blipFill>
        <p:spPr>
          <a:xfrm>
            <a:off x="7399114" y="970210"/>
            <a:ext cx="3940531" cy="5132230"/>
          </a:xfrm>
          <a:prstGeom prst="roundRect">
            <a:avLst>
              <a:gd name="adj" fmla="val 8594"/>
            </a:avLst>
          </a:prstGeom>
          <a:solidFill>
            <a:srgbClr val="ECECEC"/>
          </a:solidFill>
          <a:ln>
            <a:noFill/>
          </a:ln>
          <a:effectLst>
            <a:reflection stA="38000" endPos="28000" dist="5000" dir="5400000" sy="-100000" algn="bl" rotWithShape="0"/>
          </a:effectLst>
        </p:spPr>
      </p:pic>
      <p:pic>
        <p:nvPicPr>
          <p:cNvPr id="290" name="Google Shape;290;p18" descr="A blue and black logo&#10;&#10;Description automatically generated"/>
          <p:cNvPicPr preferRelativeResize="0"/>
          <p:nvPr/>
        </p:nvPicPr>
        <p:blipFill rotWithShape="1">
          <a:blip r:embed="rId3"/>
          <a:srcRect/>
          <a:stretch>
            <a:fill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500"/>
                                        <p:tgtEl>
                                          <p:spTgt spid="2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
                                        </p:tgtEl>
                                        <p:attrNameLst>
                                          <p:attrName>style.visibility</p:attrName>
                                        </p:attrNameLst>
                                      </p:cBhvr>
                                      <p:to>
                                        <p:strVal val="visible"/>
                                      </p:to>
                                    </p:set>
                                    <p:animEffect transition="in" filter="fade">
                                      <p:cBhvr>
                                        <p:cTn id="12" dur="500"/>
                                        <p:tgtEl>
                                          <p:spTgt spid="2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8"/>
                                        </p:tgtEl>
                                        <p:attrNameLst>
                                          <p:attrName>style.visibility</p:attrName>
                                        </p:attrNameLst>
                                      </p:cBhvr>
                                      <p:to>
                                        <p:strVal val="visible"/>
                                      </p:to>
                                    </p:set>
                                    <p:animEffect transition="in" filter="fade">
                                      <p:cBhvr>
                                        <p:cTn id="17" dur="500"/>
                                        <p:tgtEl>
                                          <p:spTgt spid="2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7"/>
                                        </p:tgtEl>
                                        <p:attrNameLst>
                                          <p:attrName>style.visibility</p:attrName>
                                        </p:attrNameLst>
                                      </p:cBhvr>
                                      <p:to>
                                        <p:strVal val="visible"/>
                                      </p:to>
                                    </p:set>
                                    <p:animEffect transition="in" filter="fade">
                                      <p:cBhvr>
                                        <p:cTn id="22" dur="500"/>
                                        <p:tgtEl>
                                          <p:spTgt spid="28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8">
                                            <p:txEl>
                                              <p:pRg st="0" end="0"/>
                                            </p:txEl>
                                          </p:spTgt>
                                        </p:tgtEl>
                                        <p:attrNameLst>
                                          <p:attrName>style.visibility</p:attrName>
                                        </p:attrNameLst>
                                      </p:cBhvr>
                                      <p:to>
                                        <p:strVal val="visible"/>
                                      </p:to>
                                    </p:set>
                                    <p:animEffect transition="in" filter="fade">
                                      <p:cBhvr>
                                        <p:cTn id="27" dur="500"/>
                                        <p:tgtEl>
                                          <p:spTgt spid="28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8">
                                            <p:txEl>
                                              <p:pRg st="1" end="1"/>
                                            </p:txEl>
                                          </p:spTgt>
                                        </p:tgtEl>
                                        <p:attrNameLst>
                                          <p:attrName>style.visibility</p:attrName>
                                        </p:attrNameLst>
                                      </p:cBhvr>
                                      <p:to>
                                        <p:strVal val="visible"/>
                                      </p:to>
                                    </p:set>
                                    <p:animEffect transition="in" filter="fade">
                                      <p:cBhvr>
                                        <p:cTn id="32" dur="500"/>
                                        <p:tgtEl>
                                          <p:spTgt spid="28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8">
                                            <p:txEl>
                                              <p:pRg st="2" end="2"/>
                                            </p:txEl>
                                          </p:spTgt>
                                        </p:tgtEl>
                                        <p:attrNameLst>
                                          <p:attrName>style.visibility</p:attrName>
                                        </p:attrNameLst>
                                      </p:cBhvr>
                                      <p:to>
                                        <p:strVal val="visible"/>
                                      </p:to>
                                    </p:set>
                                    <p:animEffect transition="in" filter="fade">
                                      <p:cBhvr>
                                        <p:cTn id="37" dur="500"/>
                                        <p:tgtEl>
                                          <p:spTgt spid="28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8">
                                            <p:txEl>
                                              <p:pRg st="3" end="3"/>
                                            </p:txEl>
                                          </p:spTgt>
                                        </p:tgtEl>
                                        <p:attrNameLst>
                                          <p:attrName>style.visibility</p:attrName>
                                        </p:attrNameLst>
                                      </p:cBhvr>
                                      <p:to>
                                        <p:strVal val="visible"/>
                                      </p:to>
                                    </p:set>
                                    <p:animEffect transition="in" filter="fade">
                                      <p:cBhvr>
                                        <p:cTn id="42" dur="500"/>
                                        <p:tgtEl>
                                          <p:spTgt spid="28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8">
                                            <p:txEl>
                                              <p:pRg st="4" end="4"/>
                                            </p:txEl>
                                          </p:spTgt>
                                        </p:tgtEl>
                                        <p:attrNameLst>
                                          <p:attrName>style.visibility</p:attrName>
                                        </p:attrNameLst>
                                      </p:cBhvr>
                                      <p:to>
                                        <p:strVal val="visible"/>
                                      </p:to>
                                    </p:set>
                                    <p:animEffect transition="in" filter="fade">
                                      <p:cBhvr>
                                        <p:cTn id="47" dur="500"/>
                                        <p:tgtEl>
                                          <p:spTgt spid="28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8">
                                            <p:txEl>
                                              <p:pRg st="5" end="5"/>
                                            </p:txEl>
                                          </p:spTgt>
                                        </p:tgtEl>
                                        <p:attrNameLst>
                                          <p:attrName>style.visibility</p:attrName>
                                        </p:attrNameLst>
                                      </p:cBhvr>
                                      <p:to>
                                        <p:strVal val="visible"/>
                                      </p:to>
                                    </p:set>
                                    <p:animEffect transition="in" filter="fade">
                                      <p:cBhvr>
                                        <p:cTn id="52" dur="500"/>
                                        <p:tgtEl>
                                          <p:spTgt spid="288">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88">
                                            <p:txEl>
                                              <p:pRg st="6" end="6"/>
                                            </p:txEl>
                                          </p:spTgt>
                                        </p:tgtEl>
                                        <p:attrNameLst>
                                          <p:attrName>style.visibility</p:attrName>
                                        </p:attrNameLst>
                                      </p:cBhvr>
                                      <p:to>
                                        <p:strVal val="visible"/>
                                      </p:to>
                                    </p:set>
                                    <p:animEffect transition="in" filter="fade">
                                      <p:cBhvr>
                                        <p:cTn id="57" dur="500"/>
                                        <p:tgtEl>
                                          <p:spTgt spid="288">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8">
                                            <p:txEl>
                                              <p:pRg st="7" end="7"/>
                                            </p:txEl>
                                          </p:spTgt>
                                        </p:tgtEl>
                                        <p:attrNameLst>
                                          <p:attrName>style.visibility</p:attrName>
                                        </p:attrNameLst>
                                      </p:cBhvr>
                                      <p:to>
                                        <p:strVal val="visible"/>
                                      </p:to>
                                    </p:set>
                                    <p:animEffect transition="in" filter="fade">
                                      <p:cBhvr>
                                        <p:cTn id="62" dur="500"/>
                                        <p:tgtEl>
                                          <p:spTgt spid="288">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94" name="Shape 294"/>
        <p:cNvGrpSpPr/>
        <p:nvPr/>
      </p:nvGrpSpPr>
      <p:grpSpPr>
        <a:xfrm>
          <a:off x="0" y="0"/>
          <a:ext cx="0" cy="0"/>
          <a:chOff x="0" y="0"/>
          <a:chExt cx="0" cy="0"/>
        </a:xfrm>
      </p:grpSpPr>
      <p:sp>
        <p:nvSpPr>
          <p:cNvPr id="295" name="Google Shape;295;p19"/>
          <p:cNvSpPr txBox="1"/>
          <p:nvPr>
            <p:ph type="title"/>
          </p:nvPr>
        </p:nvSpPr>
        <p:spPr>
          <a:xfrm>
            <a:off x="2984253" y="149815"/>
            <a:ext cx="6994269" cy="163344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2400"/>
              <a:buFont typeface="Bookman Old Style" panose="02050604050505020204"/>
              <a:buNone/>
            </a:pPr>
            <a:br>
              <a:rPr lang="en-US" sz="2400" b="1">
                <a:latin typeface="Bookman Old Style" panose="02050604050505020204"/>
                <a:ea typeface="Bookman Old Style" panose="02050604050505020204"/>
                <a:cs typeface="Bookman Old Style" panose="02050604050505020204"/>
                <a:sym typeface="Bookman Old Style" panose="02050604050505020204"/>
              </a:rPr>
            </a:br>
            <a:br>
              <a:rPr lang="en-US" sz="2400" b="1">
                <a:latin typeface="Bookman Old Style" panose="02050604050505020204"/>
                <a:ea typeface="Bookman Old Style" panose="02050604050505020204"/>
                <a:cs typeface="Bookman Old Style" panose="02050604050505020204"/>
                <a:sym typeface="Bookman Old Style" panose="02050604050505020204"/>
              </a:rPr>
            </a:br>
            <a:br>
              <a:rPr lang="en-US" sz="2400" b="1">
                <a:latin typeface="Bookman Old Style" panose="02050604050505020204"/>
                <a:ea typeface="Bookman Old Style" panose="02050604050505020204"/>
                <a:cs typeface="Bookman Old Style" panose="02050604050505020204"/>
                <a:sym typeface="Bookman Old Style" panose="02050604050505020204"/>
              </a:rPr>
            </a:br>
            <a:br>
              <a:rPr lang="en-US" sz="2400" b="1">
                <a:latin typeface="Bookman Old Style" panose="02050604050505020204"/>
                <a:ea typeface="Bookman Old Style" panose="02050604050505020204"/>
                <a:cs typeface="Bookman Old Style" panose="02050604050505020204"/>
                <a:sym typeface="Bookman Old Style" panose="02050604050505020204"/>
              </a:rPr>
            </a:br>
            <a:br>
              <a:rPr lang="en-US" sz="2400" b="1">
                <a:latin typeface="Bookman Old Style" panose="02050604050505020204"/>
                <a:ea typeface="Bookman Old Style" panose="02050604050505020204"/>
                <a:cs typeface="Bookman Old Style" panose="02050604050505020204"/>
                <a:sym typeface="Bookman Old Style" panose="02050604050505020204"/>
              </a:rPr>
            </a:br>
            <a:r>
              <a:rPr lang="en-US" sz="2800" b="1">
                <a:solidFill>
                  <a:schemeClr val="dk1"/>
                </a:solidFill>
                <a:latin typeface="Calibri" panose="020F0502020204030204"/>
                <a:ea typeface="Calibri" panose="020F0502020204030204"/>
                <a:cs typeface="Calibri" panose="020F0502020204030204"/>
                <a:sym typeface="Calibri" panose="020F0502020204030204"/>
              </a:rPr>
              <a:t>     Advanced Data Structures in Dart</a:t>
            </a:r>
            <a:endParaRPr sz="2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Clr>
                <a:schemeClr val="accent1"/>
              </a:buClr>
              <a:buSzPts val="2400"/>
              <a:buFont typeface="Bookman Old Style" panose="02050604050505020204"/>
              <a:buNone/>
            </a:pPr>
            <a:br>
              <a:rPr lang="en-US" sz="2400">
                <a:latin typeface="Bookman Old Style" panose="02050604050505020204"/>
                <a:ea typeface="Bookman Old Style" panose="02050604050505020204"/>
                <a:cs typeface="Bookman Old Style" panose="02050604050505020204"/>
                <a:sym typeface="Bookman Old Style" panose="02050604050505020204"/>
              </a:rPr>
            </a:br>
            <a:endParaRPr sz="2400">
              <a:solidFill>
                <a:schemeClr val="dk2"/>
              </a:solidFill>
              <a:latin typeface="Bookman Old Style" panose="02050604050505020204"/>
              <a:ea typeface="Bookman Old Style" panose="02050604050505020204"/>
              <a:cs typeface="Bookman Old Style" panose="02050604050505020204"/>
              <a:sym typeface="Bookman Old Style" panose="02050604050505020204"/>
            </a:endParaRPr>
          </a:p>
        </p:txBody>
      </p:sp>
      <p:pic>
        <p:nvPicPr>
          <p:cNvPr id="296" name="Google Shape;296;p19" descr="A blue and black logo&#10;&#10;Description automatically generated"/>
          <p:cNvPicPr preferRelativeResize="0"/>
          <p:nvPr/>
        </p:nvPicPr>
        <p:blipFill rotWithShape="1">
          <a:blip r:embed="rId1"/>
          <a:srcRect/>
          <a:stretch>
            <a:fillRect/>
          </a:stretch>
        </p:blipFill>
        <p:spPr>
          <a:xfrm>
            <a:off x="-49167" y="5847008"/>
            <a:ext cx="1579403" cy="1174125"/>
          </a:xfrm>
          <a:prstGeom prst="rect">
            <a:avLst/>
          </a:prstGeom>
          <a:noFill/>
          <a:ln>
            <a:noFill/>
          </a:ln>
        </p:spPr>
      </p:pic>
      <p:sp>
        <p:nvSpPr>
          <p:cNvPr id="297" name="Google Shape;297;p19"/>
          <p:cNvSpPr/>
          <p:nvPr/>
        </p:nvSpPr>
        <p:spPr>
          <a:xfrm>
            <a:off x="6068335" y="1254746"/>
            <a:ext cx="4445042" cy="2806921"/>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Trees</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Trees are hierarchical data structures that consist of nodes connected by edges.​</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Dart provides the Tree class for representing and manipulating trees.​</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8" name="Google Shape;298;p19"/>
          <p:cNvSpPr/>
          <p:nvPr/>
        </p:nvSpPr>
        <p:spPr>
          <a:xfrm>
            <a:off x="6068335" y="4218808"/>
            <a:ext cx="4445042" cy="2523186"/>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Graphs</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Graphs are collections of nodes connected by edges.​</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Dart provides the Graph class for representing and manipulating graphs.​</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99" name="Google Shape;299;p19"/>
          <p:cNvPicPr preferRelativeResize="0"/>
          <p:nvPr/>
        </p:nvPicPr>
        <p:blipFill rotWithShape="1">
          <a:blip r:embed="rId2"/>
          <a:srcRect/>
          <a:stretch>
            <a:fillRect/>
          </a:stretch>
        </p:blipFill>
        <p:spPr>
          <a:xfrm>
            <a:off x="740534" y="1574389"/>
            <a:ext cx="4041827" cy="2487278"/>
          </a:xfrm>
          <a:prstGeom prst="rect">
            <a:avLst/>
          </a:prstGeom>
          <a:noFill/>
          <a:ln>
            <a:noFill/>
          </a:ln>
        </p:spPr>
      </p:pic>
      <p:pic>
        <p:nvPicPr>
          <p:cNvPr id="300" name="Google Shape;300;p19"/>
          <p:cNvPicPr preferRelativeResize="0"/>
          <p:nvPr/>
        </p:nvPicPr>
        <p:blipFill rotWithShape="1">
          <a:blip r:embed="rId3"/>
          <a:srcRect/>
          <a:stretch>
            <a:fillRect/>
          </a:stretch>
        </p:blipFill>
        <p:spPr>
          <a:xfrm>
            <a:off x="513201" y="3920747"/>
            <a:ext cx="5327801" cy="269425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fade">
                                      <p:cBhvr>
                                        <p:cTn id="7" dur="500"/>
                                        <p:tgtEl>
                                          <p:spTgt spid="2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Effect transition="in" filter="fade">
                                      <p:cBhvr>
                                        <p:cTn id="12" dur="500"/>
                                        <p:tgtEl>
                                          <p:spTgt spid="2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7">
                                            <p:txEl>
                                              <p:pRg st="0" end="0"/>
                                            </p:txEl>
                                          </p:spTgt>
                                        </p:tgtEl>
                                        <p:attrNameLst>
                                          <p:attrName>style.visibility</p:attrName>
                                        </p:attrNameLst>
                                      </p:cBhvr>
                                      <p:to>
                                        <p:strVal val="visible"/>
                                      </p:to>
                                    </p:set>
                                    <p:animEffect transition="in" filter="fade">
                                      <p:cBhvr>
                                        <p:cTn id="17" dur="500"/>
                                        <p:tgtEl>
                                          <p:spTgt spid="2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7">
                                            <p:txEl>
                                              <p:pRg st="1" end="1"/>
                                            </p:txEl>
                                          </p:spTgt>
                                        </p:tgtEl>
                                        <p:attrNameLst>
                                          <p:attrName>style.visibility</p:attrName>
                                        </p:attrNameLst>
                                      </p:cBhvr>
                                      <p:to>
                                        <p:strVal val="visible"/>
                                      </p:to>
                                    </p:set>
                                    <p:animEffect transition="in" filter="fade">
                                      <p:cBhvr>
                                        <p:cTn id="22" dur="500"/>
                                        <p:tgtEl>
                                          <p:spTgt spid="29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7">
                                            <p:txEl>
                                              <p:pRg st="2" end="2"/>
                                            </p:txEl>
                                          </p:spTgt>
                                        </p:tgtEl>
                                        <p:attrNameLst>
                                          <p:attrName>style.visibility</p:attrName>
                                        </p:attrNameLst>
                                      </p:cBhvr>
                                      <p:to>
                                        <p:strVal val="visible"/>
                                      </p:to>
                                    </p:set>
                                    <p:animEffect transition="in" filter="fade">
                                      <p:cBhvr>
                                        <p:cTn id="27" dur="500"/>
                                        <p:tgtEl>
                                          <p:spTgt spid="29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7">
                                            <p:txEl>
                                              <p:pRg st="3" end="3"/>
                                            </p:txEl>
                                          </p:spTgt>
                                        </p:tgtEl>
                                        <p:attrNameLst>
                                          <p:attrName>style.visibility</p:attrName>
                                        </p:attrNameLst>
                                      </p:cBhvr>
                                      <p:to>
                                        <p:strVal val="visible"/>
                                      </p:to>
                                    </p:set>
                                    <p:animEffect transition="in" filter="fade">
                                      <p:cBhvr>
                                        <p:cTn id="32" dur="500"/>
                                        <p:tgtEl>
                                          <p:spTgt spid="29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7">
                                            <p:txEl>
                                              <p:pRg st="4" end="4"/>
                                            </p:txEl>
                                          </p:spTgt>
                                        </p:tgtEl>
                                        <p:attrNameLst>
                                          <p:attrName>style.visibility</p:attrName>
                                        </p:attrNameLst>
                                      </p:cBhvr>
                                      <p:to>
                                        <p:strVal val="visible"/>
                                      </p:to>
                                    </p:set>
                                    <p:animEffect transition="in" filter="fade">
                                      <p:cBhvr>
                                        <p:cTn id="37" dur="500"/>
                                        <p:tgtEl>
                                          <p:spTgt spid="29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6"/>
                                        </p:tgtEl>
                                        <p:attrNameLst>
                                          <p:attrName>style.visibility</p:attrName>
                                        </p:attrNameLst>
                                      </p:cBhvr>
                                      <p:to>
                                        <p:strVal val="visible"/>
                                      </p:to>
                                    </p:set>
                                    <p:animEffect transition="in" filter="fade">
                                      <p:cBhvr>
                                        <p:cTn id="42" dur="500"/>
                                        <p:tgtEl>
                                          <p:spTgt spid="29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6"/>
                                        </p:tgtEl>
                                        <p:attrNameLst>
                                          <p:attrName>style.visibility</p:attrName>
                                        </p:attrNameLst>
                                      </p:cBhvr>
                                      <p:to>
                                        <p:strVal val="visible"/>
                                      </p:to>
                                    </p:set>
                                    <p:animEffect transition="in" filter="fade">
                                      <p:cBhvr>
                                        <p:cTn id="47" dur="500"/>
                                        <p:tgtEl>
                                          <p:spTgt spid="29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00"/>
                                        </p:tgtEl>
                                        <p:attrNameLst>
                                          <p:attrName>style.visibility</p:attrName>
                                        </p:attrNameLst>
                                      </p:cBhvr>
                                      <p:to>
                                        <p:strVal val="visible"/>
                                      </p:to>
                                    </p:set>
                                    <p:animEffect transition="in" filter="fade">
                                      <p:cBhvr>
                                        <p:cTn id="52" dur="500"/>
                                        <p:tgtEl>
                                          <p:spTgt spid="30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95"/>
                                        </p:tgtEl>
                                        <p:attrNameLst>
                                          <p:attrName>style.visibility</p:attrName>
                                        </p:attrNameLst>
                                      </p:cBhvr>
                                      <p:to>
                                        <p:strVal val="visible"/>
                                      </p:to>
                                    </p:set>
                                    <p:animEffect transition="in" filter="fade">
                                      <p:cBhvr>
                                        <p:cTn id="57" dur="5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04" name="Shape 304"/>
        <p:cNvGrpSpPr/>
        <p:nvPr/>
      </p:nvGrpSpPr>
      <p:grpSpPr>
        <a:xfrm>
          <a:off x="0" y="0"/>
          <a:ext cx="0" cy="0"/>
          <a:chOff x="0" y="0"/>
          <a:chExt cx="0" cy="0"/>
        </a:xfrm>
      </p:grpSpPr>
      <p:sp>
        <p:nvSpPr>
          <p:cNvPr id="305" name="Google Shape;305;p20"/>
          <p:cNvSpPr txBox="1"/>
          <p:nvPr>
            <p:ph type="title"/>
          </p:nvPr>
        </p:nvSpPr>
        <p:spPr>
          <a:xfrm>
            <a:off x="788266" y="490266"/>
            <a:ext cx="3816095" cy="1938076"/>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accent1"/>
              </a:buClr>
              <a:buSzPts val="2800"/>
              <a:buFont typeface="Calibri" panose="020F0502020204030204"/>
              <a:buNone/>
            </a:pPr>
            <a:r>
              <a:rPr lang="en-US" sz="2800" b="1">
                <a:latin typeface="Calibri" panose="020F0502020204030204"/>
                <a:ea typeface="Calibri" panose="020F0502020204030204"/>
                <a:cs typeface="Calibri" panose="020F0502020204030204"/>
                <a:sym typeface="Calibri" panose="020F0502020204030204"/>
              </a:rPr>
              <a:t> </a:t>
            </a:r>
            <a:r>
              <a:rPr lang="en-US" sz="2800" b="1">
                <a:solidFill>
                  <a:schemeClr val="dk1"/>
                </a:solidFill>
                <a:latin typeface="Calibri" panose="020F0502020204030204"/>
                <a:ea typeface="Calibri" panose="020F0502020204030204"/>
                <a:cs typeface="Calibri" panose="020F0502020204030204"/>
                <a:sym typeface="Calibri" panose="020F0502020204030204"/>
              </a:rPr>
              <a:t>Performance Optimization in Dart</a:t>
            </a:r>
            <a:endParaRPr sz="2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06" name="Google Shape;306;p20" descr="A black background with white text&#10;&#10;Description automatically generated"/>
          <p:cNvPicPr preferRelativeResize="0"/>
          <p:nvPr/>
        </p:nvPicPr>
        <p:blipFill rotWithShape="1">
          <a:blip r:embed="rId1"/>
          <a:srcRect/>
          <a:stretch>
            <a:fillRect/>
          </a:stretch>
        </p:blipFill>
        <p:spPr>
          <a:xfrm>
            <a:off x="9489392" y="5031187"/>
            <a:ext cx="2419240" cy="2522461"/>
          </a:xfrm>
          <a:prstGeom prst="rect">
            <a:avLst/>
          </a:prstGeom>
          <a:noFill/>
          <a:ln>
            <a:noFill/>
          </a:ln>
        </p:spPr>
      </p:pic>
      <p:sp>
        <p:nvSpPr>
          <p:cNvPr id="307" name="Google Shape;307;p20"/>
          <p:cNvSpPr/>
          <p:nvPr/>
        </p:nvSpPr>
        <p:spPr>
          <a:xfrm>
            <a:off x="1006950" y="2014572"/>
            <a:ext cx="3709147" cy="3731558"/>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Identify and eliminate performance bottlenecks.​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Use efficient data structures and algorithms.​</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127000" algn="l" rtl="0">
              <a:lnSpc>
                <a:spcPct val="100000"/>
              </a:lnSpc>
              <a:spcBef>
                <a:spcPts val="0"/>
              </a:spcBef>
              <a:spcAft>
                <a:spcPts val="0"/>
              </a:spcAft>
              <a:buClr>
                <a:schemeClr val="dk1"/>
              </a:buClr>
              <a:buSzPts val="16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Optimize code for the target platform.​</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127000" algn="l" rtl="0">
              <a:lnSpc>
                <a:spcPct val="100000"/>
              </a:lnSpc>
              <a:spcBef>
                <a:spcPts val="0"/>
              </a:spcBef>
              <a:spcAft>
                <a:spcPts val="0"/>
              </a:spcAft>
              <a:buClr>
                <a:schemeClr val="dk1"/>
              </a:buClr>
              <a:buSzPts val="1600"/>
              <a:buFont typeface="Arial" panose="020B0604020202020204"/>
              <a:buNone/>
            </a:pPr>
            <a:endParaRPr sz="1600" b="0" i="0" u="none" strike="noStrike" cap="none">
              <a:solidFill>
                <a:srgbClr val="404040"/>
              </a:solidFill>
              <a:latin typeface="Bookman Old Style" panose="02050604050505020204"/>
              <a:ea typeface="Bookman Old Style" panose="02050604050505020204"/>
              <a:cs typeface="Bookman Old Style" panose="02050604050505020204"/>
              <a:sym typeface="Bookman Old Style" panose="02050604050505020204"/>
            </a:endParaRPr>
          </a:p>
        </p:txBody>
      </p:sp>
      <p:pic>
        <p:nvPicPr>
          <p:cNvPr id="308" name="Google Shape;308;p20" descr="A person standing next to a computer&#10;&#10;Description automatically generated"/>
          <p:cNvPicPr preferRelativeResize="0"/>
          <p:nvPr/>
        </p:nvPicPr>
        <p:blipFill rotWithShape="1">
          <a:blip r:embed="rId2"/>
          <a:srcRect/>
          <a:stretch>
            <a:fillRect/>
          </a:stretch>
        </p:blipFill>
        <p:spPr>
          <a:xfrm>
            <a:off x="5369417" y="1629177"/>
            <a:ext cx="4114800" cy="4114800"/>
          </a:xfrm>
          <a:prstGeom prst="rect">
            <a:avLst/>
          </a:prstGeom>
          <a:noFill/>
          <a:ln>
            <a:noFill/>
          </a:ln>
        </p:spPr>
      </p:pic>
      <p:pic>
        <p:nvPicPr>
          <p:cNvPr id="309" name="Google Shape;309;p20" descr="A blue and black logo&#10;&#10;Description automatically generated"/>
          <p:cNvPicPr preferRelativeResize="0"/>
          <p:nvPr/>
        </p:nvPicPr>
        <p:blipFill rotWithShape="1">
          <a:blip r:embed="rId3"/>
          <a:srcRect/>
          <a:stretch>
            <a:fill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animEffect transition="in" filter="fade">
                                      <p:cBhvr>
                                        <p:cTn id="7" dur="500"/>
                                        <p:tgtEl>
                                          <p:spTgt spid="3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6"/>
                                        </p:tgtEl>
                                        <p:attrNameLst>
                                          <p:attrName>style.visibility</p:attrName>
                                        </p:attrNameLst>
                                      </p:cBhvr>
                                      <p:to>
                                        <p:strVal val="visible"/>
                                      </p:to>
                                    </p:set>
                                    <p:animEffect transition="in" filter="fade">
                                      <p:cBhvr>
                                        <p:cTn id="12" dur="500"/>
                                        <p:tgtEl>
                                          <p:spTgt spid="3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5"/>
                                        </p:tgtEl>
                                        <p:attrNameLst>
                                          <p:attrName>style.visibility</p:attrName>
                                        </p:attrNameLst>
                                      </p:cBhvr>
                                      <p:to>
                                        <p:strVal val="visible"/>
                                      </p:to>
                                    </p:set>
                                    <p:animEffect transition="in" filter="fade">
                                      <p:cBhvr>
                                        <p:cTn id="17" dur="500"/>
                                        <p:tgtEl>
                                          <p:spTgt spid="30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
                                        </p:tgtEl>
                                        <p:attrNameLst>
                                          <p:attrName>style.visibility</p:attrName>
                                        </p:attrNameLst>
                                      </p:cBhvr>
                                      <p:to>
                                        <p:strVal val="visible"/>
                                      </p:to>
                                    </p:set>
                                    <p:animEffect transition="in" filter="fade">
                                      <p:cBhvr>
                                        <p:cTn id="22" dur="500"/>
                                        <p:tgtEl>
                                          <p:spTgt spid="30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
                                            <p:txEl>
                                              <p:pRg st="0" end="0"/>
                                            </p:txEl>
                                          </p:spTgt>
                                        </p:tgtEl>
                                        <p:attrNameLst>
                                          <p:attrName>style.visibility</p:attrName>
                                        </p:attrNameLst>
                                      </p:cBhvr>
                                      <p:to>
                                        <p:strVal val="visible"/>
                                      </p:to>
                                    </p:set>
                                    <p:animEffect transition="in" filter="fade">
                                      <p:cBhvr>
                                        <p:cTn id="27" dur="500"/>
                                        <p:tgtEl>
                                          <p:spTgt spid="30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7">
                                            <p:txEl>
                                              <p:pRg st="1" end="1"/>
                                            </p:txEl>
                                          </p:spTgt>
                                        </p:tgtEl>
                                        <p:attrNameLst>
                                          <p:attrName>style.visibility</p:attrName>
                                        </p:attrNameLst>
                                      </p:cBhvr>
                                      <p:to>
                                        <p:strVal val="visible"/>
                                      </p:to>
                                    </p:set>
                                    <p:animEffect transition="in" filter="fade">
                                      <p:cBhvr>
                                        <p:cTn id="32" dur="500"/>
                                        <p:tgtEl>
                                          <p:spTgt spid="30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7">
                                            <p:txEl>
                                              <p:pRg st="2" end="2"/>
                                            </p:txEl>
                                          </p:spTgt>
                                        </p:tgtEl>
                                        <p:attrNameLst>
                                          <p:attrName>style.visibility</p:attrName>
                                        </p:attrNameLst>
                                      </p:cBhvr>
                                      <p:to>
                                        <p:strVal val="visible"/>
                                      </p:to>
                                    </p:set>
                                    <p:animEffect transition="in" filter="fade">
                                      <p:cBhvr>
                                        <p:cTn id="37" dur="500"/>
                                        <p:tgtEl>
                                          <p:spTgt spid="30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7">
                                            <p:txEl>
                                              <p:pRg st="3" end="3"/>
                                            </p:txEl>
                                          </p:spTgt>
                                        </p:tgtEl>
                                        <p:attrNameLst>
                                          <p:attrName>style.visibility</p:attrName>
                                        </p:attrNameLst>
                                      </p:cBhvr>
                                      <p:to>
                                        <p:strVal val="visible"/>
                                      </p:to>
                                    </p:set>
                                    <p:animEffect transition="in" filter="fade">
                                      <p:cBhvr>
                                        <p:cTn id="42" dur="500"/>
                                        <p:tgtEl>
                                          <p:spTgt spid="30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7">
                                            <p:txEl>
                                              <p:pRg st="4" end="4"/>
                                            </p:txEl>
                                          </p:spTgt>
                                        </p:tgtEl>
                                        <p:attrNameLst>
                                          <p:attrName>style.visibility</p:attrName>
                                        </p:attrNameLst>
                                      </p:cBhvr>
                                      <p:to>
                                        <p:strVal val="visible"/>
                                      </p:to>
                                    </p:set>
                                    <p:animEffect transition="in" filter="fade">
                                      <p:cBhvr>
                                        <p:cTn id="47" dur="500"/>
                                        <p:tgtEl>
                                          <p:spTgt spid="30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07">
                                            <p:txEl>
                                              <p:pRg st="5" end="5"/>
                                            </p:txEl>
                                          </p:spTgt>
                                        </p:tgtEl>
                                        <p:attrNameLst>
                                          <p:attrName>style.visibility</p:attrName>
                                        </p:attrNameLst>
                                      </p:cBhvr>
                                      <p:to>
                                        <p:strVal val="visible"/>
                                      </p:to>
                                    </p:set>
                                    <p:animEffect transition="in" filter="fade">
                                      <p:cBhvr>
                                        <p:cTn id="52" dur="500"/>
                                        <p:tgtEl>
                                          <p:spTgt spid="307">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38" name="Shape 138"/>
        <p:cNvGrpSpPr/>
        <p:nvPr/>
      </p:nvGrpSpPr>
      <p:grpSpPr>
        <a:xfrm>
          <a:off x="0" y="0"/>
          <a:ext cx="0" cy="0"/>
          <a:chOff x="0" y="0"/>
          <a:chExt cx="0" cy="0"/>
        </a:xfrm>
      </p:grpSpPr>
      <p:sp>
        <p:nvSpPr>
          <p:cNvPr id="139" name="Google Shape;139;p2"/>
          <p:cNvSpPr txBox="1"/>
          <p:nvPr>
            <p:ph type="title"/>
          </p:nvPr>
        </p:nvSpPr>
        <p:spPr>
          <a:xfrm>
            <a:off x="830151" y="76393"/>
            <a:ext cx="3822189" cy="121199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1"/>
              </a:buClr>
              <a:buSzPts val="2800"/>
              <a:buFont typeface="Arial" panose="020B0604020202020204"/>
              <a:buNone/>
            </a:pPr>
            <a:br>
              <a:rPr lang="en-US" sz="2800" b="1">
                <a:latin typeface="Arial" panose="020B0604020202020204"/>
                <a:ea typeface="Arial" panose="020B0604020202020204"/>
                <a:cs typeface="Arial" panose="020B0604020202020204"/>
                <a:sym typeface="Arial" panose="020B0604020202020204"/>
              </a:rPr>
            </a:br>
            <a:r>
              <a:rPr lang="en-US" sz="2800" b="1">
                <a:solidFill>
                  <a:schemeClr val="dk1"/>
                </a:solidFill>
                <a:latin typeface="Calibri" panose="020F0502020204030204"/>
                <a:ea typeface="Calibri" panose="020F0502020204030204"/>
                <a:cs typeface="Calibri" panose="020F0502020204030204"/>
                <a:sym typeface="Calibri" panose="020F0502020204030204"/>
              </a:rPr>
              <a:t>Introduction</a:t>
            </a:r>
            <a:br>
              <a:rPr lang="en-US" sz="2800" b="1">
                <a:latin typeface="Calibri" panose="020F0502020204030204"/>
                <a:ea typeface="Calibri" panose="020F0502020204030204"/>
                <a:cs typeface="Calibri" panose="020F0502020204030204"/>
                <a:sym typeface="Calibri" panose="020F0502020204030204"/>
              </a:rPr>
            </a:br>
            <a:br>
              <a:rPr lang="en-US" sz="2800" b="1">
                <a:latin typeface="Arial" panose="020B0604020202020204"/>
                <a:ea typeface="Arial" panose="020B0604020202020204"/>
                <a:cs typeface="Arial" panose="020B0604020202020204"/>
                <a:sym typeface="Arial" panose="020B0604020202020204"/>
              </a:rPr>
            </a:br>
            <a:endParaRPr sz="2800" b="1">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accent1"/>
              </a:buClr>
              <a:buSzPts val="2800"/>
              <a:buFont typeface="Arial" panose="020B0604020202020204"/>
              <a:buNone/>
            </a:pPr>
            <a:br>
              <a:rPr lang="en-US" sz="2800">
                <a:latin typeface="Arial" panose="020B0604020202020204"/>
                <a:ea typeface="Arial" panose="020B0604020202020204"/>
                <a:cs typeface="Arial" panose="020B0604020202020204"/>
                <a:sym typeface="Arial" panose="020B0604020202020204"/>
              </a:rPr>
            </a:br>
            <a:endParaRPr sz="2800">
              <a:latin typeface="Arial" panose="020B0604020202020204"/>
              <a:ea typeface="Arial" panose="020B0604020202020204"/>
              <a:cs typeface="Arial" panose="020B0604020202020204"/>
              <a:sym typeface="Arial" panose="020B0604020202020204"/>
            </a:endParaRPr>
          </a:p>
        </p:txBody>
      </p:sp>
      <p:pic>
        <p:nvPicPr>
          <p:cNvPr id="140" name="Google Shape;140;p2" descr="A person looking at a computer screen&#10;&#10;Description automatically generated"/>
          <p:cNvPicPr preferRelativeResize="0"/>
          <p:nvPr/>
        </p:nvPicPr>
        <p:blipFill rotWithShape="1">
          <a:blip r:embed="rId1"/>
          <a:srcRect/>
          <a:stretch>
            <a:fillRect/>
          </a:stretch>
        </p:blipFill>
        <p:spPr>
          <a:xfrm>
            <a:off x="6059606" y="2271658"/>
            <a:ext cx="5088534" cy="3129911"/>
          </a:xfrm>
          <a:prstGeom prst="snip2DiagRect">
            <a:avLst>
              <a:gd name="adj1" fmla="val 0"/>
              <a:gd name="adj2" fmla="val 16667"/>
            </a:avLst>
          </a:prstGeom>
          <a:solidFill>
            <a:srgbClr val="ECECEC"/>
          </a:solidFill>
          <a:ln w="88900" cap="sq" cmpd="sng">
            <a:solidFill>
              <a:srgbClr val="FFFFFF"/>
            </a:solidFill>
            <a:prstDash val="solid"/>
            <a:miter lim="800000"/>
            <a:headEnd type="none" w="sm" len="sm"/>
            <a:tailEnd type="none" w="sm" len="sm"/>
          </a:ln>
          <a:effectLst>
            <a:outerShdw blurRad="88900" algn="tl" rotWithShape="0">
              <a:srgbClr val="000000">
                <a:alpha val="44313"/>
              </a:srgbClr>
            </a:outerShdw>
          </a:effectLst>
        </p:spPr>
      </p:pic>
      <p:pic>
        <p:nvPicPr>
          <p:cNvPr id="141" name="Google Shape;141;p2" descr="A blue and black logo&#10;&#10;Description automatically generated"/>
          <p:cNvPicPr preferRelativeResize="0"/>
          <p:nvPr/>
        </p:nvPicPr>
        <p:blipFill rotWithShape="1">
          <a:blip r:embed="rId2"/>
          <a:srcRect/>
          <a:stretch>
            <a:fillRect/>
          </a:stretch>
        </p:blipFill>
        <p:spPr>
          <a:xfrm>
            <a:off x="-49167" y="5847008"/>
            <a:ext cx="1579403" cy="1174125"/>
          </a:xfrm>
          <a:prstGeom prst="rect">
            <a:avLst/>
          </a:prstGeom>
          <a:noFill/>
          <a:ln>
            <a:noFill/>
          </a:ln>
        </p:spPr>
      </p:pic>
      <p:sp>
        <p:nvSpPr>
          <p:cNvPr id="142" name="Google Shape;142;p2"/>
          <p:cNvSpPr/>
          <p:nvPr/>
        </p:nvSpPr>
        <p:spPr>
          <a:xfrm>
            <a:off x="1061911" y="1119116"/>
            <a:ext cx="4383545" cy="2552131"/>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Asynchronous Programming:</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Asynchronous programming is crucial for responsive apps.​</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Dart offers powerful async features like Futures and Streams.​</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2"/>
          <p:cNvSpPr/>
          <p:nvPr/>
        </p:nvSpPr>
        <p:spPr>
          <a:xfrm>
            <a:off x="1061909" y="3807725"/>
            <a:ext cx="4383547" cy="2511187"/>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Collections in Dart:</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27000" algn="l" rtl="0">
              <a:lnSpc>
                <a:spcPct val="100000"/>
              </a:lnSpc>
              <a:spcBef>
                <a:spcPts val="0"/>
              </a:spcBef>
              <a:spcAft>
                <a:spcPts val="0"/>
              </a:spcAft>
              <a:buClr>
                <a:schemeClr val="dk1"/>
              </a:buClr>
              <a:buSzPts val="16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Collections are essential for managing    data.​</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Dart supports various collections like lists, sets, maps, and queues.​</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5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fade">
                                      <p:cBhvr>
                                        <p:cTn id="12" dur="5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500"/>
                                        <p:tgtEl>
                                          <p:spTgt spid="1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fade">
                                      <p:cBhvr>
                                        <p:cTn id="22" dur="5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
                                        </p:tgtEl>
                                        <p:attrNameLst>
                                          <p:attrName>style.visibility</p:attrName>
                                        </p:attrNameLst>
                                      </p:cBhvr>
                                      <p:to>
                                        <p:strVal val="visible"/>
                                      </p:to>
                                    </p:set>
                                    <p:animEffect transition="in" filter="fade">
                                      <p:cBhvr>
                                        <p:cTn id="27" dur="500"/>
                                        <p:tgtEl>
                                          <p:spTgt spid="14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3">
                                            <p:txEl>
                                              <p:pRg st="0" end="0"/>
                                            </p:txEl>
                                          </p:spTgt>
                                        </p:tgtEl>
                                        <p:attrNameLst>
                                          <p:attrName>style.visibility</p:attrName>
                                        </p:attrNameLst>
                                      </p:cBhvr>
                                      <p:to>
                                        <p:strVal val="visible"/>
                                      </p:to>
                                    </p:set>
                                    <p:animEffect transition="in" filter="fade">
                                      <p:cBhvr>
                                        <p:cTn id="32" dur="500"/>
                                        <p:tgtEl>
                                          <p:spTgt spid="14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3">
                                            <p:txEl>
                                              <p:pRg st="1" end="1"/>
                                            </p:txEl>
                                          </p:spTgt>
                                        </p:tgtEl>
                                        <p:attrNameLst>
                                          <p:attrName>style.visibility</p:attrName>
                                        </p:attrNameLst>
                                      </p:cBhvr>
                                      <p:to>
                                        <p:strVal val="visible"/>
                                      </p:to>
                                    </p:set>
                                    <p:animEffect transition="in" filter="fade">
                                      <p:cBhvr>
                                        <p:cTn id="37" dur="500"/>
                                        <p:tgtEl>
                                          <p:spTgt spid="14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3">
                                            <p:txEl>
                                              <p:pRg st="2" end="2"/>
                                            </p:txEl>
                                          </p:spTgt>
                                        </p:tgtEl>
                                        <p:attrNameLst>
                                          <p:attrName>style.visibility</p:attrName>
                                        </p:attrNameLst>
                                      </p:cBhvr>
                                      <p:to>
                                        <p:strVal val="visible"/>
                                      </p:to>
                                    </p:set>
                                    <p:animEffect transition="in" filter="fade">
                                      <p:cBhvr>
                                        <p:cTn id="42" dur="500"/>
                                        <p:tgtEl>
                                          <p:spTgt spid="14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3">
                                            <p:txEl>
                                              <p:pRg st="3" end="3"/>
                                            </p:txEl>
                                          </p:spTgt>
                                        </p:tgtEl>
                                        <p:attrNameLst>
                                          <p:attrName>style.visibility</p:attrName>
                                        </p:attrNameLst>
                                      </p:cBhvr>
                                      <p:to>
                                        <p:strVal val="visible"/>
                                      </p:to>
                                    </p:set>
                                    <p:animEffect transition="in" filter="fade">
                                      <p:cBhvr>
                                        <p:cTn id="47" dur="500"/>
                                        <p:tgtEl>
                                          <p:spTgt spid="14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3">
                                            <p:txEl>
                                              <p:pRg st="4" end="4"/>
                                            </p:txEl>
                                          </p:spTgt>
                                        </p:tgtEl>
                                        <p:attrNameLst>
                                          <p:attrName>style.visibility</p:attrName>
                                        </p:attrNameLst>
                                      </p:cBhvr>
                                      <p:to>
                                        <p:strVal val="visible"/>
                                      </p:to>
                                    </p:set>
                                    <p:animEffect transition="in" filter="fade">
                                      <p:cBhvr>
                                        <p:cTn id="52" dur="500"/>
                                        <p:tgtEl>
                                          <p:spTgt spid="14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3">
                                            <p:txEl>
                                              <p:pRg st="5" end="5"/>
                                            </p:txEl>
                                          </p:spTgt>
                                        </p:tgtEl>
                                        <p:attrNameLst>
                                          <p:attrName>style.visibility</p:attrName>
                                        </p:attrNameLst>
                                      </p:cBhvr>
                                      <p:to>
                                        <p:strVal val="visible"/>
                                      </p:to>
                                    </p:set>
                                    <p:animEffect transition="in" filter="fade">
                                      <p:cBhvr>
                                        <p:cTn id="57" dur="500"/>
                                        <p:tgtEl>
                                          <p:spTgt spid="143">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13" name="Shape 313"/>
        <p:cNvGrpSpPr/>
        <p:nvPr/>
      </p:nvGrpSpPr>
      <p:grpSpPr>
        <a:xfrm>
          <a:off x="0" y="0"/>
          <a:ext cx="0" cy="0"/>
          <a:chOff x="0" y="0"/>
          <a:chExt cx="0" cy="0"/>
        </a:xfrm>
      </p:grpSpPr>
      <p:pic>
        <p:nvPicPr>
          <p:cNvPr id="314" name="Google Shape;314;p21"/>
          <p:cNvPicPr preferRelativeResize="0"/>
          <p:nvPr/>
        </p:nvPicPr>
        <p:blipFill rotWithShape="1">
          <a:blip r:embed="rId1"/>
          <a:srcRect l="11583" t="19243" r="25506" b="17644"/>
          <a:stretch>
            <a:fillRect/>
          </a:stretch>
        </p:blipFill>
        <p:spPr>
          <a:xfrm>
            <a:off x="6905767" y="1864545"/>
            <a:ext cx="3439236" cy="3698543"/>
          </a:xfrm>
          <a:prstGeom prst="rect">
            <a:avLst/>
          </a:prstGeom>
          <a:solidFill>
            <a:srgbClr val="ECECEC"/>
          </a:solidFill>
          <a:ln w="190500" cap="rnd" cmpd="sng">
            <a:solidFill>
              <a:srgbClr val="FFFFFF"/>
            </a:solidFill>
            <a:prstDash val="solid"/>
            <a:round/>
            <a:headEnd type="none" w="sm" len="sm"/>
            <a:tailEnd type="none" w="sm" len="sm"/>
          </a:ln>
          <a:effectLst>
            <a:outerShdw blurRad="36195" dist="12700" dir="11400000" algn="tl" rotWithShape="0">
              <a:srgbClr val="000000">
                <a:alpha val="32549"/>
              </a:srgbClr>
            </a:outerShdw>
          </a:effectLst>
        </p:spPr>
      </p:pic>
      <p:sp>
        <p:nvSpPr>
          <p:cNvPr id="315" name="Google Shape;315;p21"/>
          <p:cNvSpPr txBox="1"/>
          <p:nvPr>
            <p:ph type="title"/>
          </p:nvPr>
        </p:nvSpPr>
        <p:spPr>
          <a:xfrm>
            <a:off x="297803" y="456597"/>
            <a:ext cx="4832802" cy="795349"/>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800"/>
              <a:buFont typeface="Calibri" panose="020F0502020204030204"/>
              <a:buNone/>
            </a:pPr>
            <a:r>
              <a:rPr lang="en-US" sz="2800" b="1">
                <a:solidFill>
                  <a:schemeClr val="dk1"/>
                </a:solidFill>
                <a:latin typeface="Calibri" panose="020F0502020204030204"/>
                <a:ea typeface="Calibri" panose="020F0502020204030204"/>
                <a:cs typeface="Calibri" panose="020F0502020204030204"/>
                <a:sym typeface="Calibri" panose="020F0502020204030204"/>
              </a:rPr>
              <a:t>Advanced Dart Features and Techniques</a:t>
            </a:r>
            <a:endParaRPr sz="2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Clr>
                <a:schemeClr val="accent1"/>
              </a:buClr>
              <a:buSzPts val="2800"/>
              <a:buFont typeface="Calibri" panose="020F0502020204030204"/>
              <a:buNone/>
            </a:pPr>
            <a:br>
              <a:rPr lang="en-US" sz="2800">
                <a:latin typeface="Calibri" panose="020F0502020204030204"/>
                <a:ea typeface="Calibri" panose="020F0502020204030204"/>
                <a:cs typeface="Calibri" panose="020F0502020204030204"/>
                <a:sym typeface="Calibri" panose="020F0502020204030204"/>
              </a:rPr>
            </a:br>
            <a:endParaRPr sz="2800">
              <a:latin typeface="Calibri" panose="020F0502020204030204"/>
              <a:ea typeface="Calibri" panose="020F0502020204030204"/>
              <a:cs typeface="Calibri" panose="020F0502020204030204"/>
              <a:sym typeface="Calibri" panose="020F0502020204030204"/>
            </a:endParaRPr>
          </a:p>
        </p:txBody>
      </p:sp>
      <p:pic>
        <p:nvPicPr>
          <p:cNvPr id="316" name="Google Shape;316;p21" descr="A logo with a diamond&#10;&#10;Description automatically generated"/>
          <p:cNvPicPr preferRelativeResize="0"/>
          <p:nvPr/>
        </p:nvPicPr>
        <p:blipFill rotWithShape="1">
          <a:blip r:embed="rId2"/>
          <a:srcRect/>
          <a:stretch>
            <a:fillRect/>
          </a:stretch>
        </p:blipFill>
        <p:spPr>
          <a:xfrm>
            <a:off x="9214611" y="4869096"/>
            <a:ext cx="2783984" cy="2783984"/>
          </a:xfrm>
          <a:prstGeom prst="rect">
            <a:avLst/>
          </a:prstGeom>
          <a:noFill/>
          <a:ln>
            <a:noFill/>
          </a:ln>
        </p:spPr>
      </p:pic>
      <p:sp>
        <p:nvSpPr>
          <p:cNvPr id="317" name="Google Shape;317;p21"/>
          <p:cNvSpPr/>
          <p:nvPr/>
        </p:nvSpPr>
        <p:spPr>
          <a:xfrm>
            <a:off x="571066" y="1831530"/>
            <a:ext cx="4583205" cy="3731558"/>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Mixins: Reuse code across classes.​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Extensions: Add functionality to existing classes without modifying their source code.​</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Metaprogramming: Manipulate code at runtime for powerful capabilities.​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18" name="Google Shape;318;p21" descr="A blue and black logo&#10;&#10;Description automatically generated"/>
          <p:cNvPicPr preferRelativeResize="0"/>
          <p:nvPr/>
        </p:nvPicPr>
        <p:blipFill rotWithShape="1">
          <a:blip r:embed="rId3"/>
          <a:srcRect/>
          <a:stretch>
            <a:fill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6"/>
                                        </p:tgtEl>
                                        <p:attrNameLst>
                                          <p:attrName>style.visibility</p:attrName>
                                        </p:attrNameLst>
                                      </p:cBhvr>
                                      <p:to>
                                        <p:strVal val="visible"/>
                                      </p:to>
                                    </p:set>
                                    <p:animEffect transition="in" filter="fade">
                                      <p:cBhvr>
                                        <p:cTn id="12" dur="500"/>
                                        <p:tgtEl>
                                          <p:spTgt spid="3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5"/>
                                        </p:tgtEl>
                                        <p:attrNameLst>
                                          <p:attrName>style.visibility</p:attrName>
                                        </p:attrNameLst>
                                      </p:cBhvr>
                                      <p:to>
                                        <p:strVal val="visible"/>
                                      </p:to>
                                    </p:set>
                                    <p:animEffect transition="in" filter="fade">
                                      <p:cBhvr>
                                        <p:cTn id="17" dur="500"/>
                                        <p:tgtEl>
                                          <p:spTgt spid="3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7"/>
                                        </p:tgtEl>
                                        <p:attrNameLst>
                                          <p:attrName>style.visibility</p:attrName>
                                        </p:attrNameLst>
                                      </p:cBhvr>
                                      <p:to>
                                        <p:strVal val="visible"/>
                                      </p:to>
                                    </p:set>
                                    <p:animEffect transition="in" filter="fade">
                                      <p:cBhvr>
                                        <p:cTn id="22" dur="500"/>
                                        <p:tgtEl>
                                          <p:spTgt spid="3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7">
                                            <p:txEl>
                                              <p:pRg st="0" end="0"/>
                                            </p:txEl>
                                          </p:spTgt>
                                        </p:tgtEl>
                                        <p:attrNameLst>
                                          <p:attrName>style.visibility</p:attrName>
                                        </p:attrNameLst>
                                      </p:cBhvr>
                                      <p:to>
                                        <p:strVal val="visible"/>
                                      </p:to>
                                    </p:set>
                                    <p:animEffect transition="in" filter="fade">
                                      <p:cBhvr>
                                        <p:cTn id="27" dur="500"/>
                                        <p:tgtEl>
                                          <p:spTgt spid="3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7">
                                            <p:txEl>
                                              <p:pRg st="1" end="1"/>
                                            </p:txEl>
                                          </p:spTgt>
                                        </p:tgtEl>
                                        <p:attrNameLst>
                                          <p:attrName>style.visibility</p:attrName>
                                        </p:attrNameLst>
                                      </p:cBhvr>
                                      <p:to>
                                        <p:strVal val="visible"/>
                                      </p:to>
                                    </p:set>
                                    <p:animEffect transition="in" filter="fade">
                                      <p:cBhvr>
                                        <p:cTn id="32" dur="500"/>
                                        <p:tgtEl>
                                          <p:spTgt spid="31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7">
                                            <p:txEl>
                                              <p:pRg st="2" end="2"/>
                                            </p:txEl>
                                          </p:spTgt>
                                        </p:tgtEl>
                                        <p:attrNameLst>
                                          <p:attrName>style.visibility</p:attrName>
                                        </p:attrNameLst>
                                      </p:cBhvr>
                                      <p:to>
                                        <p:strVal val="visible"/>
                                      </p:to>
                                    </p:set>
                                    <p:animEffect transition="in" filter="fade">
                                      <p:cBhvr>
                                        <p:cTn id="37" dur="500"/>
                                        <p:tgtEl>
                                          <p:spTgt spid="31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7">
                                            <p:txEl>
                                              <p:pRg st="3" end="3"/>
                                            </p:txEl>
                                          </p:spTgt>
                                        </p:tgtEl>
                                        <p:attrNameLst>
                                          <p:attrName>style.visibility</p:attrName>
                                        </p:attrNameLst>
                                      </p:cBhvr>
                                      <p:to>
                                        <p:strVal val="visible"/>
                                      </p:to>
                                    </p:set>
                                    <p:animEffect transition="in" filter="fade">
                                      <p:cBhvr>
                                        <p:cTn id="42" dur="500"/>
                                        <p:tgtEl>
                                          <p:spTgt spid="31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7">
                                            <p:txEl>
                                              <p:pRg st="4" end="4"/>
                                            </p:txEl>
                                          </p:spTgt>
                                        </p:tgtEl>
                                        <p:attrNameLst>
                                          <p:attrName>style.visibility</p:attrName>
                                        </p:attrNameLst>
                                      </p:cBhvr>
                                      <p:to>
                                        <p:strVal val="visible"/>
                                      </p:to>
                                    </p:set>
                                    <p:animEffect transition="in" filter="fade">
                                      <p:cBhvr>
                                        <p:cTn id="47" dur="500"/>
                                        <p:tgtEl>
                                          <p:spTgt spid="317">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22" name="Shape 322"/>
        <p:cNvGrpSpPr/>
        <p:nvPr/>
      </p:nvGrpSpPr>
      <p:grpSpPr>
        <a:xfrm>
          <a:off x="0" y="0"/>
          <a:ext cx="0" cy="0"/>
          <a:chOff x="0" y="0"/>
          <a:chExt cx="0" cy="0"/>
        </a:xfrm>
      </p:grpSpPr>
      <p:pic>
        <p:nvPicPr>
          <p:cNvPr id="323" name="Google Shape;323;p23" descr="A screenshot of a computer&#10;&#10;Description automatically generated"/>
          <p:cNvPicPr preferRelativeResize="0"/>
          <p:nvPr>
            <p:ph type="body" idx="1"/>
          </p:nvPr>
        </p:nvPicPr>
        <p:blipFill rotWithShape="1">
          <a:blip r:embed="rId1"/>
          <a:srcRect t="18954" r="27574" b="12416"/>
          <a:stretch>
            <a:fillRect/>
          </a:stretch>
        </p:blipFill>
        <p:spPr>
          <a:xfrm>
            <a:off x="157140" y="44447"/>
            <a:ext cx="11463618" cy="6118413"/>
          </a:xfrm>
          <a:prstGeom prst="rect">
            <a:avLst/>
          </a:prstGeom>
          <a:noFill/>
          <a:ln>
            <a:noFill/>
          </a:ln>
        </p:spPr>
      </p:pic>
      <p:pic>
        <p:nvPicPr>
          <p:cNvPr id="324" name="Google Shape;324;p23" descr="A blue and black logo&#10;&#10;Description automatically generated"/>
          <p:cNvPicPr preferRelativeResize="0"/>
          <p:nvPr/>
        </p:nvPicPr>
        <p:blipFill rotWithShape="1">
          <a:blip r:embed="rId2"/>
          <a:srcRect/>
          <a:stretch>
            <a:fill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5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28" name="Shape 328"/>
        <p:cNvGrpSpPr/>
        <p:nvPr/>
      </p:nvGrpSpPr>
      <p:grpSpPr>
        <a:xfrm>
          <a:off x="0" y="0"/>
          <a:ext cx="0" cy="0"/>
          <a:chOff x="0" y="0"/>
          <a:chExt cx="0" cy="0"/>
        </a:xfrm>
      </p:grpSpPr>
      <p:sp>
        <p:nvSpPr>
          <p:cNvPr id="329" name="Google Shape;329;p24"/>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04040"/>
              </a:buClr>
              <a:buSzPts val="2800"/>
              <a:buFont typeface="Calibri" panose="020F0502020204030204"/>
              <a:buNone/>
            </a:pPr>
            <a:r>
              <a:rPr lang="en-US" sz="2800" b="1">
                <a:solidFill>
                  <a:srgbClr val="404040"/>
                </a:solidFill>
                <a:latin typeface="Calibri" panose="020F0502020204030204"/>
                <a:ea typeface="Calibri" panose="020F0502020204030204"/>
                <a:cs typeface="Calibri" panose="020F0502020204030204"/>
                <a:sym typeface="Calibri" panose="020F0502020204030204"/>
              </a:rPr>
              <a:t>In this example:</a:t>
            </a:r>
            <a:endParaRPr sz="2800" b="1">
              <a:latin typeface="Calibri" panose="020F0502020204030204"/>
              <a:ea typeface="Calibri" panose="020F0502020204030204"/>
              <a:cs typeface="Calibri" panose="020F0502020204030204"/>
              <a:sym typeface="Calibri" panose="020F0502020204030204"/>
            </a:endParaRPr>
          </a:p>
        </p:txBody>
      </p:sp>
      <p:sp>
        <p:nvSpPr>
          <p:cNvPr id="330" name="Google Shape;330;p24"/>
          <p:cNvSpPr/>
          <p:nvPr/>
        </p:nvSpPr>
        <p:spPr>
          <a:xfrm>
            <a:off x="761999" y="1781578"/>
            <a:ext cx="8424929" cy="4217830"/>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rgbClr val="404040"/>
              </a:buClr>
              <a:buSzPts val="1800"/>
              <a:buFont typeface="Arial" panose="020B0604020202020204"/>
              <a:buChar char="•"/>
            </a:pPr>
            <a:r>
              <a:rPr lang="en-US" sz="1800" b="0" i="0" u="none" strike="noStrike" cap="none">
                <a:solidFill>
                  <a:srgbClr val="404040"/>
                </a:solidFill>
                <a:latin typeface="Calibri" panose="020F0502020204030204"/>
                <a:ea typeface="Calibri" panose="020F0502020204030204"/>
                <a:cs typeface="Calibri" panose="020F0502020204030204"/>
                <a:sym typeface="Calibri" panose="020F0502020204030204"/>
              </a:rPr>
              <a:t>We have a Logging Mixin, mixin that provides a log Message method.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1000"/>
              </a:spcBef>
              <a:spcAft>
                <a:spcPts val="0"/>
              </a:spcAft>
              <a:buClr>
                <a:srgbClr val="404040"/>
              </a:buClr>
              <a:buSzPts val="1800"/>
              <a:buFont typeface="Arial" panose="020B0604020202020204"/>
              <a:buChar char="•"/>
            </a:pPr>
            <a:r>
              <a:rPr lang="en-US" sz="1800" b="0" i="0" u="none" strike="noStrike" cap="none">
                <a:solidFill>
                  <a:srgbClr val="404040"/>
                </a:solidFill>
                <a:latin typeface="Calibri" panose="020F0502020204030204"/>
                <a:ea typeface="Calibri" panose="020F0502020204030204"/>
                <a:cs typeface="Calibri" panose="020F0502020204030204"/>
                <a:sym typeface="Calibri" panose="020F0502020204030204"/>
              </a:rPr>
              <a:t>The My Class, class uses the mixin with the with keyword.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1000"/>
              </a:spcBef>
              <a:spcAft>
                <a:spcPts val="0"/>
              </a:spcAft>
              <a:buClr>
                <a:srgbClr val="404040"/>
              </a:buClr>
              <a:buSzPts val="1800"/>
              <a:buFont typeface="Arial" panose="020B0604020202020204"/>
              <a:buChar char="•"/>
            </a:pPr>
            <a:r>
              <a:rPr lang="en-US" sz="1800" b="0" i="0" u="none" strike="noStrike" cap="none">
                <a:solidFill>
                  <a:srgbClr val="404040"/>
                </a:solidFill>
                <a:latin typeface="Calibri" panose="020F0502020204030204"/>
                <a:ea typeface="Calibri" panose="020F0502020204030204"/>
                <a:cs typeface="Calibri" panose="020F0502020204030204"/>
                <a:sym typeface="Calibri" panose="020F0502020204030204"/>
              </a:rPr>
              <a:t>The perform Action method in My Class takes a Boolean parameter should Log and uses an if-else statement to conditionally call the log Message method based on the value of should Log.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1000"/>
              </a:spcBef>
              <a:spcAft>
                <a:spcPts val="0"/>
              </a:spcAft>
              <a:buClr>
                <a:srgbClr val="404040"/>
              </a:buClr>
              <a:buSzPts val="1800"/>
              <a:buFont typeface="Arial" panose="020B0604020202020204"/>
              <a:buChar char="•"/>
            </a:pPr>
            <a:r>
              <a:rPr lang="en-US" sz="1800" b="0" i="0" u="none" strike="noStrike" cap="none">
                <a:solidFill>
                  <a:srgbClr val="404040"/>
                </a:solidFill>
                <a:latin typeface="Calibri" panose="020F0502020204030204"/>
                <a:ea typeface="Calibri" panose="020F0502020204030204"/>
                <a:cs typeface="Calibri" panose="020F0502020204030204"/>
                <a:sym typeface="Calibri" panose="020F0502020204030204"/>
              </a:rPr>
              <a:t>In the main function, we create an instance of My Class and demonstrate two cases, one with logging enabled and one with logging disabled.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331" name="Google Shape;331;p24" descr="A blue and black logo&#10;&#10;Description automatically generated"/>
          <p:cNvPicPr preferRelativeResize="0"/>
          <p:nvPr/>
        </p:nvPicPr>
        <p:blipFill rotWithShape="1">
          <a:blip r:embed="rId1"/>
          <a:srcRect/>
          <a:stretch>
            <a:fill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0"/>
                                        </p:tgtEl>
                                        <p:attrNameLst>
                                          <p:attrName>style.visibility</p:attrName>
                                        </p:attrNameLst>
                                      </p:cBhvr>
                                      <p:to>
                                        <p:strVal val="visible"/>
                                      </p:to>
                                    </p:set>
                                    <p:animEffect transition="in" filter="fade">
                                      <p:cBhvr>
                                        <p:cTn id="12" dur="500"/>
                                        <p:tgtEl>
                                          <p:spTgt spid="3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0">
                                            <p:txEl>
                                              <p:pRg st="0" end="0"/>
                                            </p:txEl>
                                          </p:spTgt>
                                        </p:tgtEl>
                                        <p:attrNameLst>
                                          <p:attrName>style.visibility</p:attrName>
                                        </p:attrNameLst>
                                      </p:cBhvr>
                                      <p:to>
                                        <p:strVal val="visible"/>
                                      </p:to>
                                    </p:set>
                                    <p:animEffect transition="in" filter="fade">
                                      <p:cBhvr>
                                        <p:cTn id="17" dur="500"/>
                                        <p:tgtEl>
                                          <p:spTgt spid="33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0">
                                            <p:txEl>
                                              <p:pRg st="1" end="1"/>
                                            </p:txEl>
                                          </p:spTgt>
                                        </p:tgtEl>
                                        <p:attrNameLst>
                                          <p:attrName>style.visibility</p:attrName>
                                        </p:attrNameLst>
                                      </p:cBhvr>
                                      <p:to>
                                        <p:strVal val="visible"/>
                                      </p:to>
                                    </p:set>
                                    <p:animEffect transition="in" filter="fade">
                                      <p:cBhvr>
                                        <p:cTn id="22" dur="500"/>
                                        <p:tgtEl>
                                          <p:spTgt spid="33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0">
                                            <p:txEl>
                                              <p:pRg st="2" end="2"/>
                                            </p:txEl>
                                          </p:spTgt>
                                        </p:tgtEl>
                                        <p:attrNameLst>
                                          <p:attrName>style.visibility</p:attrName>
                                        </p:attrNameLst>
                                      </p:cBhvr>
                                      <p:to>
                                        <p:strVal val="visible"/>
                                      </p:to>
                                    </p:set>
                                    <p:animEffect transition="in" filter="fade">
                                      <p:cBhvr>
                                        <p:cTn id="27" dur="500"/>
                                        <p:tgtEl>
                                          <p:spTgt spid="33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0">
                                            <p:txEl>
                                              <p:pRg st="3" end="3"/>
                                            </p:txEl>
                                          </p:spTgt>
                                        </p:tgtEl>
                                        <p:attrNameLst>
                                          <p:attrName>style.visibility</p:attrName>
                                        </p:attrNameLst>
                                      </p:cBhvr>
                                      <p:to>
                                        <p:strVal val="visible"/>
                                      </p:to>
                                    </p:set>
                                    <p:animEffect transition="in" filter="fade">
                                      <p:cBhvr>
                                        <p:cTn id="32" dur="500"/>
                                        <p:tgtEl>
                                          <p:spTgt spid="33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0">
                                            <p:txEl>
                                              <p:pRg st="4" end="4"/>
                                            </p:txEl>
                                          </p:spTgt>
                                        </p:tgtEl>
                                        <p:attrNameLst>
                                          <p:attrName>style.visibility</p:attrName>
                                        </p:attrNameLst>
                                      </p:cBhvr>
                                      <p:to>
                                        <p:strVal val="visible"/>
                                      </p:to>
                                    </p:set>
                                    <p:animEffect transition="in" filter="fade">
                                      <p:cBhvr>
                                        <p:cTn id="37" dur="500"/>
                                        <p:tgtEl>
                                          <p:spTgt spid="330">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35" name="Shape 335"/>
        <p:cNvGrpSpPr/>
        <p:nvPr/>
      </p:nvGrpSpPr>
      <p:grpSpPr>
        <a:xfrm>
          <a:off x="0" y="0"/>
          <a:ext cx="0" cy="0"/>
          <a:chOff x="0" y="0"/>
          <a:chExt cx="0" cy="0"/>
        </a:xfrm>
      </p:grpSpPr>
      <p:sp>
        <p:nvSpPr>
          <p:cNvPr id="336" name="Google Shape;336;p25"/>
          <p:cNvSpPr txBox="1"/>
          <p:nvPr>
            <p:ph type="title"/>
          </p:nvPr>
        </p:nvSpPr>
        <p:spPr>
          <a:xfrm>
            <a:off x="638556" y="467330"/>
            <a:ext cx="4832802" cy="124358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2800"/>
              <a:buFont typeface="Calibri" panose="020F0502020204030204"/>
              <a:buNone/>
            </a:pPr>
            <a:r>
              <a:rPr lang="en-US" sz="2800" b="1">
                <a:solidFill>
                  <a:schemeClr val="dk1"/>
                </a:solidFill>
                <a:latin typeface="Calibri" panose="020F0502020204030204"/>
                <a:ea typeface="Calibri" panose="020F0502020204030204"/>
                <a:cs typeface="Calibri" panose="020F0502020204030204"/>
                <a:sym typeface="Calibri" panose="020F0502020204030204"/>
              </a:rPr>
              <a:t>Concurrency and Multi-Threading in Dart</a:t>
            </a:r>
            <a:endParaRPr sz="2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37" name="Google Shape;337;p25" descr="A person standing on a globe surrounded by laptops&#10;&#10;Description automatically generated"/>
          <p:cNvPicPr preferRelativeResize="0"/>
          <p:nvPr/>
        </p:nvPicPr>
        <p:blipFill rotWithShape="1">
          <a:blip r:embed="rId1"/>
          <a:srcRect r="-259" b="7239"/>
          <a:stretch>
            <a:fillRect/>
          </a:stretch>
        </p:blipFill>
        <p:spPr>
          <a:xfrm>
            <a:off x="6906808" y="1772755"/>
            <a:ext cx="4125543" cy="3816910"/>
          </a:xfrm>
          <a:prstGeom prst="rect">
            <a:avLst/>
          </a:prstGeom>
          <a:noFill/>
          <a:ln>
            <a:noFill/>
          </a:ln>
        </p:spPr>
      </p:pic>
      <p:sp>
        <p:nvSpPr>
          <p:cNvPr id="338" name="Google Shape;338;p25"/>
          <p:cNvSpPr/>
          <p:nvPr/>
        </p:nvSpPr>
        <p:spPr>
          <a:xfrm>
            <a:off x="1168317" y="2135746"/>
            <a:ext cx="5424593" cy="794197"/>
          </a:xfrm>
          <a:prstGeom prst="round1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ctr"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Understand the concepts of threads and isolates.​​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9" name="Google Shape;339;p25"/>
          <p:cNvSpPr/>
          <p:nvPr/>
        </p:nvSpPr>
        <p:spPr>
          <a:xfrm>
            <a:off x="1168316" y="3284112"/>
            <a:ext cx="5424593" cy="794197"/>
          </a:xfrm>
          <a:prstGeom prst="round1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ctr"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Use the isolate library for creating  and managing isolates.​​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0" name="Google Shape;340;p25"/>
          <p:cNvSpPr/>
          <p:nvPr/>
        </p:nvSpPr>
        <p:spPr>
          <a:xfrm>
            <a:off x="1168316" y="4432478"/>
            <a:ext cx="5424593" cy="794197"/>
          </a:xfrm>
          <a:prstGeom prst="round1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ctr"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Use the Future class for synchronizing concurrent operations.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41" name="Google Shape;341;p25" descr="A blue and black logo&#10;&#10;Description automatically generated"/>
          <p:cNvPicPr preferRelativeResize="0"/>
          <p:nvPr/>
        </p:nvPicPr>
        <p:blipFill rotWithShape="1">
          <a:blip r:embed="rId2"/>
          <a:srcRect/>
          <a:stretch>
            <a:fill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fade">
                                      <p:cBhvr>
                                        <p:cTn id="7" dur="500"/>
                                        <p:tgtEl>
                                          <p:spTgt spid="3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500"/>
                                        <p:tgtEl>
                                          <p:spTgt spid="3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8"/>
                                        </p:tgtEl>
                                        <p:attrNameLst>
                                          <p:attrName>style.visibility</p:attrName>
                                        </p:attrNameLst>
                                      </p:cBhvr>
                                      <p:to>
                                        <p:strVal val="visible"/>
                                      </p:to>
                                    </p:set>
                                    <p:animEffect transition="in" filter="fade">
                                      <p:cBhvr>
                                        <p:cTn id="17" dur="500"/>
                                        <p:tgtEl>
                                          <p:spTgt spid="3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500"/>
                                        <p:tgtEl>
                                          <p:spTgt spid="3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0"/>
                                        </p:tgtEl>
                                        <p:attrNameLst>
                                          <p:attrName>style.visibility</p:attrName>
                                        </p:attrNameLst>
                                      </p:cBhvr>
                                      <p:to>
                                        <p:strVal val="visible"/>
                                      </p:to>
                                    </p:set>
                                    <p:animEffect transition="in" filter="fade">
                                      <p:cBhvr>
                                        <p:cTn id="27" dur="5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45" name="Shape 345"/>
        <p:cNvGrpSpPr/>
        <p:nvPr/>
      </p:nvGrpSpPr>
      <p:grpSpPr>
        <a:xfrm>
          <a:off x="0" y="0"/>
          <a:ext cx="0" cy="0"/>
          <a:chOff x="0" y="0"/>
          <a:chExt cx="0" cy="0"/>
        </a:xfrm>
      </p:grpSpPr>
      <p:sp>
        <p:nvSpPr>
          <p:cNvPr id="346" name="Google Shape;346;p26"/>
          <p:cNvSpPr txBox="1"/>
          <p:nvPr>
            <p:ph type="title"/>
          </p:nvPr>
        </p:nvSpPr>
        <p:spPr>
          <a:xfrm>
            <a:off x="1051796" y="687143"/>
            <a:ext cx="5219307" cy="161620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1"/>
              </a:buClr>
              <a:buSzPts val="2800"/>
              <a:buFont typeface="Calibri" panose="020F0502020204030204"/>
              <a:buNone/>
            </a:pPr>
            <a:br>
              <a:rPr lang="en-US" sz="2800" b="1">
                <a:latin typeface="Calibri" panose="020F0502020204030204"/>
                <a:ea typeface="Calibri" panose="020F0502020204030204"/>
                <a:cs typeface="Calibri" panose="020F0502020204030204"/>
                <a:sym typeface="Calibri" panose="020F0502020204030204"/>
              </a:rPr>
            </a:br>
            <a:r>
              <a:rPr lang="en-US" sz="2800" b="1">
                <a:solidFill>
                  <a:schemeClr val="dk1"/>
                </a:solidFill>
                <a:latin typeface="Calibri" panose="020F0502020204030204"/>
                <a:ea typeface="Calibri" panose="020F0502020204030204"/>
                <a:cs typeface="Calibri" panose="020F0502020204030204"/>
                <a:sym typeface="Calibri" panose="020F0502020204030204"/>
              </a:rPr>
              <a:t>Conclusion</a:t>
            </a:r>
            <a:endParaRPr sz="2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Clr>
                <a:schemeClr val="accent1"/>
              </a:buClr>
              <a:buSzPts val="2800"/>
              <a:buFont typeface="Calibri" panose="020F0502020204030204"/>
              <a:buNone/>
            </a:pPr>
            <a:br>
              <a:rPr lang="en-US" sz="2800">
                <a:latin typeface="Calibri" panose="020F0502020204030204"/>
                <a:ea typeface="Calibri" panose="020F0502020204030204"/>
                <a:cs typeface="Calibri" panose="020F0502020204030204"/>
                <a:sym typeface="Calibri" panose="020F0502020204030204"/>
              </a:rPr>
            </a:br>
            <a:endParaRPr sz="2800">
              <a:latin typeface="Calibri" panose="020F0502020204030204"/>
              <a:ea typeface="Calibri" panose="020F0502020204030204"/>
              <a:cs typeface="Calibri" panose="020F0502020204030204"/>
              <a:sym typeface="Calibri" panose="020F0502020204030204"/>
            </a:endParaRPr>
          </a:p>
        </p:txBody>
      </p:sp>
      <p:pic>
        <p:nvPicPr>
          <p:cNvPr id="347" name="Google Shape;347;p26" descr="A couple of white people holding a tablet and a pen&#10;&#10;Description automatically generated"/>
          <p:cNvPicPr preferRelativeResize="0"/>
          <p:nvPr/>
        </p:nvPicPr>
        <p:blipFill rotWithShape="1">
          <a:blip r:embed="rId1"/>
          <a:srcRect/>
          <a:stretch>
            <a:fillRect/>
          </a:stretch>
        </p:blipFill>
        <p:spPr>
          <a:xfrm>
            <a:off x="7008019" y="1719615"/>
            <a:ext cx="4273463" cy="3418770"/>
          </a:xfrm>
          <a:prstGeom prst="roundRect">
            <a:avLst>
              <a:gd name="adj" fmla="val 8594"/>
            </a:avLst>
          </a:prstGeom>
          <a:solidFill>
            <a:srgbClr val="ECECEC"/>
          </a:solidFill>
          <a:ln>
            <a:noFill/>
          </a:ln>
          <a:effectLst>
            <a:reflection stA="38000" endPos="28000" dist="5000" dir="5400000" sy="-100000" algn="bl" rotWithShape="0"/>
          </a:effectLst>
        </p:spPr>
      </p:pic>
      <p:sp>
        <p:nvSpPr>
          <p:cNvPr id="348" name="Google Shape;348;p26"/>
          <p:cNvSpPr/>
          <p:nvPr/>
        </p:nvSpPr>
        <p:spPr>
          <a:xfrm>
            <a:off x="1051796" y="2019870"/>
            <a:ext cx="4871332" cy="3712190"/>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Asynchronous programming and collections are essential tools for Dart developers.​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Dart provides a rich set of features for asynchronous programming and collections.​</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By following best practices and using advanced techniques, you can write high-quality Dart code.​</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49" name="Google Shape;349;p26" descr="A blue and black logo&#10;&#10;Description automatically generated"/>
          <p:cNvPicPr preferRelativeResize="0"/>
          <p:nvPr/>
        </p:nvPicPr>
        <p:blipFill rotWithShape="1">
          <a:blip r:embed="rId2"/>
          <a:srcRect/>
          <a:stretch>
            <a:fill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7"/>
                                        </p:tgtEl>
                                        <p:attrNameLst>
                                          <p:attrName>style.visibility</p:attrName>
                                        </p:attrNameLst>
                                      </p:cBhvr>
                                      <p:to>
                                        <p:strVal val="visible"/>
                                      </p:to>
                                    </p:set>
                                    <p:animEffect transition="in" filter="fade">
                                      <p:cBhvr>
                                        <p:cTn id="7" dur="500"/>
                                        <p:tgtEl>
                                          <p:spTgt spid="3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6"/>
                                        </p:tgtEl>
                                        <p:attrNameLst>
                                          <p:attrName>style.visibility</p:attrName>
                                        </p:attrNameLst>
                                      </p:cBhvr>
                                      <p:to>
                                        <p:strVal val="visible"/>
                                      </p:to>
                                    </p:set>
                                    <p:animEffect transition="in" filter="fade">
                                      <p:cBhvr>
                                        <p:cTn id="12" dur="500"/>
                                        <p:tgtEl>
                                          <p:spTgt spid="3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8"/>
                                        </p:tgtEl>
                                        <p:attrNameLst>
                                          <p:attrName>style.visibility</p:attrName>
                                        </p:attrNameLst>
                                      </p:cBhvr>
                                      <p:to>
                                        <p:strVal val="visible"/>
                                      </p:to>
                                    </p:set>
                                    <p:animEffect transition="in" filter="fade">
                                      <p:cBhvr>
                                        <p:cTn id="17" dur="500"/>
                                        <p:tgtEl>
                                          <p:spTgt spid="3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8">
                                            <p:txEl>
                                              <p:pRg st="0" end="0"/>
                                            </p:txEl>
                                          </p:spTgt>
                                        </p:tgtEl>
                                        <p:attrNameLst>
                                          <p:attrName>style.visibility</p:attrName>
                                        </p:attrNameLst>
                                      </p:cBhvr>
                                      <p:to>
                                        <p:strVal val="visible"/>
                                      </p:to>
                                    </p:set>
                                    <p:animEffect transition="in" filter="fade">
                                      <p:cBhvr>
                                        <p:cTn id="22" dur="500"/>
                                        <p:tgtEl>
                                          <p:spTgt spid="34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8">
                                            <p:txEl>
                                              <p:pRg st="1" end="1"/>
                                            </p:txEl>
                                          </p:spTgt>
                                        </p:tgtEl>
                                        <p:attrNameLst>
                                          <p:attrName>style.visibility</p:attrName>
                                        </p:attrNameLst>
                                      </p:cBhvr>
                                      <p:to>
                                        <p:strVal val="visible"/>
                                      </p:to>
                                    </p:set>
                                    <p:animEffect transition="in" filter="fade">
                                      <p:cBhvr>
                                        <p:cTn id="27" dur="500"/>
                                        <p:tgtEl>
                                          <p:spTgt spid="34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8">
                                            <p:txEl>
                                              <p:pRg st="2" end="2"/>
                                            </p:txEl>
                                          </p:spTgt>
                                        </p:tgtEl>
                                        <p:attrNameLst>
                                          <p:attrName>style.visibility</p:attrName>
                                        </p:attrNameLst>
                                      </p:cBhvr>
                                      <p:to>
                                        <p:strVal val="visible"/>
                                      </p:to>
                                    </p:set>
                                    <p:animEffect transition="in" filter="fade">
                                      <p:cBhvr>
                                        <p:cTn id="32" dur="500"/>
                                        <p:tgtEl>
                                          <p:spTgt spid="34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8">
                                            <p:txEl>
                                              <p:pRg st="3" end="3"/>
                                            </p:txEl>
                                          </p:spTgt>
                                        </p:tgtEl>
                                        <p:attrNameLst>
                                          <p:attrName>style.visibility</p:attrName>
                                        </p:attrNameLst>
                                      </p:cBhvr>
                                      <p:to>
                                        <p:strVal val="visible"/>
                                      </p:to>
                                    </p:set>
                                    <p:animEffect transition="in" filter="fade">
                                      <p:cBhvr>
                                        <p:cTn id="37" dur="500"/>
                                        <p:tgtEl>
                                          <p:spTgt spid="348">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8">
                                            <p:txEl>
                                              <p:pRg st="4" end="4"/>
                                            </p:txEl>
                                          </p:spTgt>
                                        </p:tgtEl>
                                        <p:attrNameLst>
                                          <p:attrName>style.visibility</p:attrName>
                                        </p:attrNameLst>
                                      </p:cBhvr>
                                      <p:to>
                                        <p:strVal val="visible"/>
                                      </p:to>
                                    </p:set>
                                    <p:animEffect transition="in" filter="fade">
                                      <p:cBhvr>
                                        <p:cTn id="42" dur="500"/>
                                        <p:tgtEl>
                                          <p:spTgt spid="348">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48">
                                            <p:txEl>
                                              <p:pRg st="5" end="5"/>
                                            </p:txEl>
                                          </p:spTgt>
                                        </p:tgtEl>
                                        <p:attrNameLst>
                                          <p:attrName>style.visibility</p:attrName>
                                        </p:attrNameLst>
                                      </p:cBhvr>
                                      <p:to>
                                        <p:strVal val="visible"/>
                                      </p:to>
                                    </p:set>
                                    <p:animEffect transition="in" filter="fade">
                                      <p:cBhvr>
                                        <p:cTn id="47" dur="500"/>
                                        <p:tgtEl>
                                          <p:spTgt spid="348">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48" name="Shape 148"/>
        <p:cNvGrpSpPr/>
        <p:nvPr/>
      </p:nvGrpSpPr>
      <p:grpSpPr>
        <a:xfrm>
          <a:off x="0" y="0"/>
          <a:ext cx="0" cy="0"/>
          <a:chOff x="0" y="0"/>
          <a:chExt cx="0" cy="0"/>
        </a:xfrm>
      </p:grpSpPr>
      <p:sp>
        <p:nvSpPr>
          <p:cNvPr id="149" name="Google Shape;149;p3"/>
          <p:cNvSpPr txBox="1"/>
          <p:nvPr>
            <p:ph type="title"/>
          </p:nvPr>
        </p:nvSpPr>
        <p:spPr>
          <a:xfrm>
            <a:off x="3278122" y="186265"/>
            <a:ext cx="5262521" cy="140389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2800"/>
              <a:buFont typeface="Calibri" panose="020F0502020204030204"/>
              <a:buNone/>
            </a:pPr>
            <a:r>
              <a:rPr lang="en-US" sz="2800" b="1">
                <a:solidFill>
                  <a:schemeClr val="dk1"/>
                </a:solidFill>
                <a:latin typeface="Calibri" panose="020F0502020204030204"/>
                <a:ea typeface="Calibri" panose="020F0502020204030204"/>
                <a:cs typeface="Calibri" panose="020F0502020204030204"/>
                <a:sym typeface="Calibri" panose="020F0502020204030204"/>
              </a:rPr>
              <a:t>Asynchronous Programming in Dart</a:t>
            </a:r>
            <a:endParaRPr sz="2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 name="Google Shape;150;p3"/>
          <p:cNvSpPr txBox="1"/>
          <p:nvPr>
            <p:ph type="body" idx="1"/>
          </p:nvPr>
        </p:nvSpPr>
        <p:spPr>
          <a:xfrm>
            <a:off x="968311" y="1402538"/>
            <a:ext cx="4619621" cy="3843666"/>
          </a:xfrm>
          <a:prstGeom prst="rect">
            <a:avLst/>
          </a:prstGeom>
          <a:noFill/>
          <a:ln>
            <a:noFill/>
          </a:ln>
        </p:spPr>
        <p:txBody>
          <a:bodyPr spcFirstLastPara="1" wrap="square" lIns="91425" tIns="45700" rIns="91425" bIns="45700" anchor="t" anchorCtr="0">
            <a:noAutofit/>
          </a:bodyPr>
          <a:lstStyle/>
          <a:p>
            <a:pPr marL="342900" lvl="0" indent="-261620" algn="l" rtl="0">
              <a:lnSpc>
                <a:spcPct val="100000"/>
              </a:lnSpc>
              <a:spcBef>
                <a:spcPts val="0"/>
              </a:spcBef>
              <a:spcAft>
                <a:spcPts val="0"/>
              </a:spcAft>
              <a:buSzPts val="1280"/>
              <a:buFont typeface="Noto Sans Symbols"/>
              <a:buNone/>
            </a:pPr>
            <a:endParaRPr sz="1600">
              <a:solidFill>
                <a:schemeClr val="dk1"/>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SzPts val="1280"/>
              <a:buNone/>
            </a:pPr>
            <a:endParaRPr sz="1600">
              <a:solidFill>
                <a:schemeClr val="dk1"/>
              </a:solidFill>
              <a:latin typeface="Bookman Old Style" panose="02050604050505020204"/>
              <a:ea typeface="Bookman Old Style" panose="02050604050505020204"/>
              <a:cs typeface="Bookman Old Style" panose="02050604050505020204"/>
              <a:sym typeface="Bookman Old Style" panose="02050604050505020204"/>
            </a:endParaRPr>
          </a:p>
        </p:txBody>
      </p:sp>
      <p:pic>
        <p:nvPicPr>
          <p:cNvPr id="151" name="Google Shape;151;p3" descr="A person and person sitting at a table with a computer&#10;&#10;Description automatically generated"/>
          <p:cNvPicPr preferRelativeResize="0"/>
          <p:nvPr/>
        </p:nvPicPr>
        <p:blipFill rotWithShape="1">
          <a:blip r:embed="rId1"/>
          <a:srcRect l="8663" t="16821" r="9825" b="6788"/>
          <a:stretch>
            <a:fillRect/>
          </a:stretch>
        </p:blipFill>
        <p:spPr>
          <a:xfrm>
            <a:off x="4309439" y="3844952"/>
            <a:ext cx="2975212" cy="2731149"/>
          </a:xfrm>
          <a:prstGeom prst="ellipse">
            <a:avLst/>
          </a:prstGeom>
          <a:noFill/>
          <a:ln>
            <a:noFill/>
          </a:ln>
        </p:spPr>
      </p:pic>
      <p:sp>
        <p:nvSpPr>
          <p:cNvPr id="152" name="Google Shape;152;p3"/>
          <p:cNvSpPr/>
          <p:nvPr/>
        </p:nvSpPr>
        <p:spPr>
          <a:xfrm>
            <a:off x="90946" y="1063302"/>
            <a:ext cx="4828733" cy="2984320"/>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Futures</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Represent an asynchronous operation that eventually completes.​</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27000" algn="l" rtl="0">
              <a:lnSpc>
                <a:spcPct val="100000"/>
              </a:lnSpc>
              <a:spcBef>
                <a:spcPts val="0"/>
              </a:spcBef>
              <a:spcAft>
                <a:spcPts val="0"/>
              </a:spcAft>
              <a:buClr>
                <a:schemeClr val="dk1"/>
              </a:buClr>
              <a:buSzPts val="16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Handle the result of the operation with .then or await.​</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Use await to wait for the result to be available.​</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3" name="Google Shape;153;p3"/>
          <p:cNvSpPr/>
          <p:nvPr/>
        </p:nvSpPr>
        <p:spPr>
          <a:xfrm>
            <a:off x="7383439" y="3848669"/>
            <a:ext cx="4705861" cy="2943375"/>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Streams</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Represent sequence of data elements received asynchronously.​</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Listen to the stream of data using methods like listen.​</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Use async for loop to iterate over the stream elements.​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54" name="Google Shape;154;p3" descr="A blue and black logo&#10;&#10;Description automatically generated"/>
          <p:cNvPicPr preferRelativeResize="0"/>
          <p:nvPr/>
        </p:nvPicPr>
        <p:blipFill rotWithShape="1">
          <a:blip r:embed="rId2"/>
          <a:srcRect/>
          <a:stretch>
            <a:fill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fade">
                                      <p:cBhvr>
                                        <p:cTn id="12" dur="5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2"/>
                                        </p:tgtEl>
                                        <p:attrNameLst>
                                          <p:attrName>style.visibility</p:attrName>
                                        </p:attrNameLst>
                                      </p:cBhvr>
                                      <p:to>
                                        <p:strVal val="visible"/>
                                      </p:to>
                                    </p:set>
                                    <p:animEffect transition="in" filter="fade">
                                      <p:cBhvr>
                                        <p:cTn id="17" dur="500"/>
                                        <p:tgtEl>
                                          <p:spTgt spid="1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
                                        </p:tgtEl>
                                        <p:attrNameLst>
                                          <p:attrName>style.visibility</p:attrName>
                                        </p:attrNameLst>
                                      </p:cBhvr>
                                      <p:to>
                                        <p:strVal val="visible"/>
                                      </p:to>
                                    </p:set>
                                    <p:animEffect transition="in" filter="fade">
                                      <p:cBhvr>
                                        <p:cTn id="22" dur="500"/>
                                        <p:tgtEl>
                                          <p:spTgt spid="1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2">
                                            <p:txEl>
                                              <p:pRg st="0" end="0"/>
                                            </p:txEl>
                                          </p:spTgt>
                                        </p:tgtEl>
                                        <p:attrNameLst>
                                          <p:attrName>style.visibility</p:attrName>
                                        </p:attrNameLst>
                                      </p:cBhvr>
                                      <p:to>
                                        <p:strVal val="visible"/>
                                      </p:to>
                                    </p:set>
                                    <p:animEffect transition="in" filter="fade">
                                      <p:cBhvr>
                                        <p:cTn id="27" dur="500"/>
                                        <p:tgtEl>
                                          <p:spTgt spid="15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2">
                                            <p:txEl>
                                              <p:pRg st="1" end="1"/>
                                            </p:txEl>
                                          </p:spTgt>
                                        </p:tgtEl>
                                        <p:attrNameLst>
                                          <p:attrName>style.visibility</p:attrName>
                                        </p:attrNameLst>
                                      </p:cBhvr>
                                      <p:to>
                                        <p:strVal val="visible"/>
                                      </p:to>
                                    </p:set>
                                    <p:animEffect transition="in" filter="fade">
                                      <p:cBhvr>
                                        <p:cTn id="32" dur="500"/>
                                        <p:tgtEl>
                                          <p:spTgt spid="15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2">
                                            <p:txEl>
                                              <p:pRg st="2" end="2"/>
                                            </p:txEl>
                                          </p:spTgt>
                                        </p:tgtEl>
                                        <p:attrNameLst>
                                          <p:attrName>style.visibility</p:attrName>
                                        </p:attrNameLst>
                                      </p:cBhvr>
                                      <p:to>
                                        <p:strVal val="visible"/>
                                      </p:to>
                                    </p:set>
                                    <p:animEffect transition="in" filter="fade">
                                      <p:cBhvr>
                                        <p:cTn id="37" dur="500"/>
                                        <p:tgtEl>
                                          <p:spTgt spid="15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2">
                                            <p:txEl>
                                              <p:pRg st="3" end="3"/>
                                            </p:txEl>
                                          </p:spTgt>
                                        </p:tgtEl>
                                        <p:attrNameLst>
                                          <p:attrName>style.visibility</p:attrName>
                                        </p:attrNameLst>
                                      </p:cBhvr>
                                      <p:to>
                                        <p:strVal val="visible"/>
                                      </p:to>
                                    </p:set>
                                    <p:animEffect transition="in" filter="fade">
                                      <p:cBhvr>
                                        <p:cTn id="42" dur="500"/>
                                        <p:tgtEl>
                                          <p:spTgt spid="15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2">
                                            <p:txEl>
                                              <p:pRg st="4" end="4"/>
                                            </p:txEl>
                                          </p:spTgt>
                                        </p:tgtEl>
                                        <p:attrNameLst>
                                          <p:attrName>style.visibility</p:attrName>
                                        </p:attrNameLst>
                                      </p:cBhvr>
                                      <p:to>
                                        <p:strVal val="visible"/>
                                      </p:to>
                                    </p:set>
                                    <p:animEffect transition="in" filter="fade">
                                      <p:cBhvr>
                                        <p:cTn id="47" dur="500"/>
                                        <p:tgtEl>
                                          <p:spTgt spid="152">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2">
                                            <p:txEl>
                                              <p:pRg st="5" end="5"/>
                                            </p:txEl>
                                          </p:spTgt>
                                        </p:tgtEl>
                                        <p:attrNameLst>
                                          <p:attrName>style.visibility</p:attrName>
                                        </p:attrNameLst>
                                      </p:cBhvr>
                                      <p:to>
                                        <p:strVal val="visible"/>
                                      </p:to>
                                    </p:set>
                                    <p:animEffect transition="in" filter="fade">
                                      <p:cBhvr>
                                        <p:cTn id="52" dur="500"/>
                                        <p:tgtEl>
                                          <p:spTgt spid="152">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2">
                                            <p:txEl>
                                              <p:pRg st="6" end="6"/>
                                            </p:txEl>
                                          </p:spTgt>
                                        </p:tgtEl>
                                        <p:attrNameLst>
                                          <p:attrName>style.visibility</p:attrName>
                                        </p:attrNameLst>
                                      </p:cBhvr>
                                      <p:to>
                                        <p:strVal val="visible"/>
                                      </p:to>
                                    </p:set>
                                    <p:animEffect transition="in" filter="fade">
                                      <p:cBhvr>
                                        <p:cTn id="57" dur="500"/>
                                        <p:tgtEl>
                                          <p:spTgt spid="152">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3">
                                            <p:txEl>
                                              <p:pRg st="0" end="0"/>
                                            </p:txEl>
                                          </p:spTgt>
                                        </p:tgtEl>
                                        <p:attrNameLst>
                                          <p:attrName>style.visibility</p:attrName>
                                        </p:attrNameLst>
                                      </p:cBhvr>
                                      <p:to>
                                        <p:strVal val="visible"/>
                                      </p:to>
                                    </p:set>
                                    <p:animEffect transition="in" filter="fade">
                                      <p:cBhvr>
                                        <p:cTn id="62" dur="500"/>
                                        <p:tgtEl>
                                          <p:spTgt spid="153">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53">
                                            <p:txEl>
                                              <p:pRg st="1" end="1"/>
                                            </p:txEl>
                                          </p:spTgt>
                                        </p:tgtEl>
                                        <p:attrNameLst>
                                          <p:attrName>style.visibility</p:attrName>
                                        </p:attrNameLst>
                                      </p:cBhvr>
                                      <p:to>
                                        <p:strVal val="visible"/>
                                      </p:to>
                                    </p:set>
                                    <p:animEffect transition="in" filter="fade">
                                      <p:cBhvr>
                                        <p:cTn id="67" dur="500"/>
                                        <p:tgtEl>
                                          <p:spTgt spid="153">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53">
                                            <p:txEl>
                                              <p:pRg st="2" end="2"/>
                                            </p:txEl>
                                          </p:spTgt>
                                        </p:tgtEl>
                                        <p:attrNameLst>
                                          <p:attrName>style.visibility</p:attrName>
                                        </p:attrNameLst>
                                      </p:cBhvr>
                                      <p:to>
                                        <p:strVal val="visible"/>
                                      </p:to>
                                    </p:set>
                                    <p:animEffect transition="in" filter="fade">
                                      <p:cBhvr>
                                        <p:cTn id="72" dur="500"/>
                                        <p:tgtEl>
                                          <p:spTgt spid="153">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53">
                                            <p:txEl>
                                              <p:pRg st="3" end="3"/>
                                            </p:txEl>
                                          </p:spTgt>
                                        </p:tgtEl>
                                        <p:attrNameLst>
                                          <p:attrName>style.visibility</p:attrName>
                                        </p:attrNameLst>
                                      </p:cBhvr>
                                      <p:to>
                                        <p:strVal val="visible"/>
                                      </p:to>
                                    </p:set>
                                    <p:animEffect transition="in" filter="fade">
                                      <p:cBhvr>
                                        <p:cTn id="77" dur="500"/>
                                        <p:tgtEl>
                                          <p:spTgt spid="153">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53">
                                            <p:txEl>
                                              <p:pRg st="4" end="4"/>
                                            </p:txEl>
                                          </p:spTgt>
                                        </p:tgtEl>
                                        <p:attrNameLst>
                                          <p:attrName>style.visibility</p:attrName>
                                        </p:attrNameLst>
                                      </p:cBhvr>
                                      <p:to>
                                        <p:strVal val="visible"/>
                                      </p:to>
                                    </p:set>
                                    <p:animEffect transition="in" filter="fade">
                                      <p:cBhvr>
                                        <p:cTn id="82" dur="500"/>
                                        <p:tgtEl>
                                          <p:spTgt spid="153">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53">
                                            <p:txEl>
                                              <p:pRg st="5" end="5"/>
                                            </p:txEl>
                                          </p:spTgt>
                                        </p:tgtEl>
                                        <p:attrNameLst>
                                          <p:attrName>style.visibility</p:attrName>
                                        </p:attrNameLst>
                                      </p:cBhvr>
                                      <p:to>
                                        <p:strVal val="visible"/>
                                      </p:to>
                                    </p:set>
                                    <p:animEffect transition="in" filter="fade">
                                      <p:cBhvr>
                                        <p:cTn id="87" dur="500"/>
                                        <p:tgtEl>
                                          <p:spTgt spid="153">
                                            <p:txEl>
                                              <p:pRg st="5" end="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53">
                                            <p:txEl>
                                              <p:pRg st="6" end="6"/>
                                            </p:txEl>
                                          </p:spTgt>
                                        </p:tgtEl>
                                        <p:attrNameLst>
                                          <p:attrName>style.visibility</p:attrName>
                                        </p:attrNameLst>
                                      </p:cBhvr>
                                      <p:to>
                                        <p:strVal val="visible"/>
                                      </p:to>
                                    </p:set>
                                    <p:animEffect transition="in" filter="fade">
                                      <p:cBhvr>
                                        <p:cTn id="92" dur="500"/>
                                        <p:tgtEl>
                                          <p:spTgt spid="153">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4"/>
          <p:cNvSpPr txBox="1"/>
          <p:nvPr>
            <p:ph type="title"/>
          </p:nvPr>
        </p:nvSpPr>
        <p:spPr>
          <a:xfrm>
            <a:off x="663686" y="389603"/>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Font typeface="Calibri" panose="020F0502020204030204"/>
              <a:buNone/>
            </a:pPr>
            <a:r>
              <a:rPr lang="en-US" sz="2800" b="1">
                <a:solidFill>
                  <a:schemeClr val="dk1"/>
                </a:solidFill>
                <a:latin typeface="Calibri" panose="020F0502020204030204"/>
                <a:ea typeface="Calibri" panose="020F0502020204030204"/>
                <a:cs typeface="Calibri" panose="020F0502020204030204"/>
                <a:sym typeface="Calibri" panose="020F0502020204030204"/>
              </a:rPr>
              <a:t>Example of Future</a:t>
            </a:r>
            <a:endParaRPr lang="en-US" sz="2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 name="Google Shape;160;p4"/>
          <p:cNvSpPr/>
          <p:nvPr/>
        </p:nvSpPr>
        <p:spPr>
          <a:xfrm>
            <a:off x="504967" y="1173708"/>
            <a:ext cx="5044874" cy="5063320"/>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1F1F1F"/>
                </a:solidFill>
                <a:latin typeface="Calibri" panose="020F0502020204030204"/>
                <a:ea typeface="Calibri" panose="020F0502020204030204"/>
                <a:cs typeface="Calibri" panose="020F0502020204030204"/>
                <a:sym typeface="Calibri" panose="020F0502020204030204"/>
              </a:rPr>
              <a:t>1. Asynchronous Function:</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rgbClr val="1F1F1F"/>
              </a:buClr>
              <a:buSzPts val="1600"/>
              <a:buFont typeface="Arial" panose="020B060402020202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Fetch User Age() is an asynchronous function that will eventually return an integer (user's age).</a:t>
            </a:r>
            <a:endPar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a:p>
            <a:pPr marL="228600" marR="0" lvl="0" indent="-127000" algn="l" rtl="0">
              <a:lnSpc>
                <a:spcPct val="100000"/>
              </a:lnSpc>
              <a:spcBef>
                <a:spcPts val="0"/>
              </a:spcBef>
              <a:spcAft>
                <a:spcPts val="0"/>
              </a:spcAft>
              <a:buClr>
                <a:srgbClr val="1F1F1F"/>
              </a:buClr>
              <a:buSzPts val="16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rgbClr val="1F1F1F"/>
              </a:buClr>
              <a:buSzPts val="1600"/>
              <a:buFont typeface="Arial" panose="020B060402020202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It uses the async keyword to handle time-consuming operations without blocking the code's flow.</a:t>
            </a:r>
            <a:endPar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1F1F1F"/>
                </a:solidFill>
                <a:latin typeface="Calibri" panose="020F0502020204030204"/>
                <a:ea typeface="Calibri" panose="020F0502020204030204"/>
                <a:cs typeface="Calibri" panose="020F0502020204030204"/>
                <a:sym typeface="Calibri" panose="020F0502020204030204"/>
              </a:rPr>
              <a:t>2. Simulating a Network Request:</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rgbClr val="1F1F1F"/>
              </a:buClr>
              <a:buSzPts val="1600"/>
              <a:buFont typeface="Arial" panose="020B060402020202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await Future .delayed(Duration(seconds: 2)) creates a 2-second delay, acting as a placeholder for a network request.</a:t>
            </a:r>
            <a:endPar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a:p>
            <a:pPr marL="228600" marR="0" lvl="0" indent="-127000" algn="l" rtl="0">
              <a:lnSpc>
                <a:spcPct val="100000"/>
              </a:lnSpc>
              <a:spcBef>
                <a:spcPts val="0"/>
              </a:spcBef>
              <a:spcAft>
                <a:spcPts val="0"/>
              </a:spcAft>
              <a:buClr>
                <a:srgbClr val="1F1F1F"/>
              </a:buClr>
              <a:buSzPts val="16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rgbClr val="1F1F1F"/>
              </a:buClr>
              <a:buSzPts val="1600"/>
              <a:buFont typeface="Arial" panose="020B060402020202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The await keyword pauses the function's execution until the delay (or actual network request) completes.</a:t>
            </a:r>
            <a:endParaRPr sz="1800" b="0"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p:txBody>
      </p:sp>
      <p:pic>
        <p:nvPicPr>
          <p:cNvPr id="161" name="Google Shape;161;p4" descr="A blue and black logo&#10;&#10;Description automatically generated"/>
          <p:cNvPicPr preferRelativeResize="0"/>
          <p:nvPr/>
        </p:nvPicPr>
        <p:blipFill rotWithShape="1">
          <a:blip r:embed="rId1"/>
          <a:srcRect/>
          <a:stretch>
            <a:fillRect/>
          </a:stretch>
        </p:blipFill>
        <p:spPr>
          <a:xfrm>
            <a:off x="-49167" y="5847008"/>
            <a:ext cx="1579403" cy="1174125"/>
          </a:xfrm>
          <a:prstGeom prst="rect">
            <a:avLst/>
          </a:prstGeom>
          <a:noFill/>
          <a:ln>
            <a:noFill/>
          </a:ln>
        </p:spPr>
      </p:pic>
      <p:pic>
        <p:nvPicPr>
          <p:cNvPr id="162" name="Google Shape;162;p4"/>
          <p:cNvPicPr preferRelativeResize="0"/>
          <p:nvPr/>
        </p:nvPicPr>
        <p:blipFill rotWithShape="1">
          <a:blip r:embed="rId2"/>
          <a:srcRect/>
          <a:stretch>
            <a:fillRect/>
          </a:stretch>
        </p:blipFill>
        <p:spPr>
          <a:xfrm>
            <a:off x="5708560" y="1559862"/>
            <a:ext cx="6361392" cy="2692258"/>
          </a:xfrm>
          <a:prstGeom prst="rect">
            <a:avLst/>
          </a:prstGeom>
          <a:noFill/>
          <a:ln>
            <a:noFill/>
          </a:ln>
        </p:spPr>
      </p:pic>
      <p:pic>
        <p:nvPicPr>
          <p:cNvPr id="163" name="Google Shape;163;p4"/>
          <p:cNvPicPr preferRelativeResize="0"/>
          <p:nvPr/>
        </p:nvPicPr>
        <p:blipFill rotWithShape="1">
          <a:blip r:embed="rId3"/>
          <a:srcRect/>
          <a:stretch>
            <a:fillRect/>
          </a:stretch>
        </p:blipFill>
        <p:spPr>
          <a:xfrm>
            <a:off x="8038531" y="4985102"/>
            <a:ext cx="4031421" cy="13546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500"/>
                                        <p:tgtEl>
                                          <p:spTgt spid="1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0">
                                            <p:txEl>
                                              <p:pRg st="0" end="0"/>
                                            </p:txEl>
                                          </p:spTgt>
                                        </p:tgtEl>
                                        <p:attrNameLst>
                                          <p:attrName>style.visibility</p:attrName>
                                        </p:attrNameLst>
                                      </p:cBhvr>
                                      <p:to>
                                        <p:strVal val="visible"/>
                                      </p:to>
                                    </p:set>
                                    <p:animEffect transition="in" filter="fade">
                                      <p:cBhvr>
                                        <p:cTn id="17" dur="500"/>
                                        <p:tgtEl>
                                          <p:spTgt spid="1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0">
                                            <p:txEl>
                                              <p:pRg st="1" end="1"/>
                                            </p:txEl>
                                          </p:spTgt>
                                        </p:tgtEl>
                                        <p:attrNameLst>
                                          <p:attrName>style.visibility</p:attrName>
                                        </p:attrNameLst>
                                      </p:cBhvr>
                                      <p:to>
                                        <p:strVal val="visible"/>
                                      </p:to>
                                    </p:set>
                                    <p:animEffect transition="in" filter="fade">
                                      <p:cBhvr>
                                        <p:cTn id="22" dur="500"/>
                                        <p:tgtEl>
                                          <p:spTgt spid="16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0">
                                            <p:txEl>
                                              <p:pRg st="2" end="2"/>
                                            </p:txEl>
                                          </p:spTgt>
                                        </p:tgtEl>
                                        <p:attrNameLst>
                                          <p:attrName>style.visibility</p:attrName>
                                        </p:attrNameLst>
                                      </p:cBhvr>
                                      <p:to>
                                        <p:strVal val="visible"/>
                                      </p:to>
                                    </p:set>
                                    <p:animEffect transition="in" filter="fade">
                                      <p:cBhvr>
                                        <p:cTn id="27" dur="500"/>
                                        <p:tgtEl>
                                          <p:spTgt spid="16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0">
                                            <p:txEl>
                                              <p:pRg st="3" end="3"/>
                                            </p:txEl>
                                          </p:spTgt>
                                        </p:tgtEl>
                                        <p:attrNameLst>
                                          <p:attrName>style.visibility</p:attrName>
                                        </p:attrNameLst>
                                      </p:cBhvr>
                                      <p:to>
                                        <p:strVal val="visible"/>
                                      </p:to>
                                    </p:set>
                                    <p:animEffect transition="in" filter="fade">
                                      <p:cBhvr>
                                        <p:cTn id="32" dur="500"/>
                                        <p:tgtEl>
                                          <p:spTgt spid="16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0">
                                            <p:txEl>
                                              <p:pRg st="4" end="4"/>
                                            </p:txEl>
                                          </p:spTgt>
                                        </p:tgtEl>
                                        <p:attrNameLst>
                                          <p:attrName>style.visibility</p:attrName>
                                        </p:attrNameLst>
                                      </p:cBhvr>
                                      <p:to>
                                        <p:strVal val="visible"/>
                                      </p:to>
                                    </p:set>
                                    <p:animEffect transition="in" filter="fade">
                                      <p:cBhvr>
                                        <p:cTn id="37" dur="500"/>
                                        <p:tgtEl>
                                          <p:spTgt spid="160">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0">
                                            <p:txEl>
                                              <p:pRg st="5" end="5"/>
                                            </p:txEl>
                                          </p:spTgt>
                                        </p:tgtEl>
                                        <p:attrNameLst>
                                          <p:attrName>style.visibility</p:attrName>
                                        </p:attrNameLst>
                                      </p:cBhvr>
                                      <p:to>
                                        <p:strVal val="visible"/>
                                      </p:to>
                                    </p:set>
                                    <p:animEffect transition="in" filter="fade">
                                      <p:cBhvr>
                                        <p:cTn id="42" dur="500"/>
                                        <p:tgtEl>
                                          <p:spTgt spid="160">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0">
                                            <p:txEl>
                                              <p:pRg st="6" end="6"/>
                                            </p:txEl>
                                          </p:spTgt>
                                        </p:tgtEl>
                                        <p:attrNameLst>
                                          <p:attrName>style.visibility</p:attrName>
                                        </p:attrNameLst>
                                      </p:cBhvr>
                                      <p:to>
                                        <p:strVal val="visible"/>
                                      </p:to>
                                    </p:set>
                                    <p:animEffect transition="in" filter="fade">
                                      <p:cBhvr>
                                        <p:cTn id="47" dur="500"/>
                                        <p:tgtEl>
                                          <p:spTgt spid="160">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0">
                                            <p:txEl>
                                              <p:pRg st="7" end="7"/>
                                            </p:txEl>
                                          </p:spTgt>
                                        </p:tgtEl>
                                        <p:attrNameLst>
                                          <p:attrName>style.visibility</p:attrName>
                                        </p:attrNameLst>
                                      </p:cBhvr>
                                      <p:to>
                                        <p:strVal val="visible"/>
                                      </p:to>
                                    </p:set>
                                    <p:animEffect transition="in" filter="fade">
                                      <p:cBhvr>
                                        <p:cTn id="52" dur="500"/>
                                        <p:tgtEl>
                                          <p:spTgt spid="160">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0">
                                            <p:txEl>
                                              <p:pRg st="8" end="8"/>
                                            </p:txEl>
                                          </p:spTgt>
                                        </p:tgtEl>
                                        <p:attrNameLst>
                                          <p:attrName>style.visibility</p:attrName>
                                        </p:attrNameLst>
                                      </p:cBhvr>
                                      <p:to>
                                        <p:strVal val="visible"/>
                                      </p:to>
                                    </p:set>
                                    <p:animEffect transition="in" filter="fade">
                                      <p:cBhvr>
                                        <p:cTn id="57" dur="500"/>
                                        <p:tgtEl>
                                          <p:spTgt spid="160">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62"/>
                                        </p:tgtEl>
                                        <p:attrNameLst>
                                          <p:attrName>style.visibility</p:attrName>
                                        </p:attrNameLst>
                                      </p:cBhvr>
                                      <p:to>
                                        <p:strVal val="visible"/>
                                      </p:to>
                                    </p:set>
                                    <p:animEffect transition="in" filter="fade">
                                      <p:cBhvr>
                                        <p:cTn id="62" dur="500"/>
                                        <p:tgtEl>
                                          <p:spTgt spid="16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63"/>
                                        </p:tgtEl>
                                        <p:attrNameLst>
                                          <p:attrName>style.visibility</p:attrName>
                                        </p:attrNameLst>
                                      </p:cBhvr>
                                      <p:to>
                                        <p:strVal val="visible"/>
                                      </p:to>
                                    </p:set>
                                    <p:animEffect transition="in" filter="fade">
                                      <p:cBhvr>
                                        <p:cTn id="67"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5"/>
          <p:cNvSpPr txBox="1"/>
          <p:nvPr>
            <p:ph type="title"/>
          </p:nvPr>
        </p:nvSpPr>
        <p:spPr>
          <a:xfrm>
            <a:off x="591475" y="223234"/>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Font typeface="Calibri" panose="020F0502020204030204"/>
              <a:buNone/>
            </a:pPr>
            <a:r>
              <a:rPr lang="en-US" sz="2800" b="1">
                <a:solidFill>
                  <a:schemeClr val="dk1"/>
                </a:solidFill>
                <a:latin typeface="Calibri" panose="020F0502020204030204"/>
                <a:ea typeface="Calibri" panose="020F0502020204030204"/>
                <a:cs typeface="Calibri" panose="020F0502020204030204"/>
                <a:sym typeface="Calibri" panose="020F0502020204030204"/>
              </a:rPr>
              <a:t>Example of Stream</a:t>
            </a:r>
            <a:endParaRPr lang="en-US" sz="28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Clr>
                <a:schemeClr val="accent1"/>
              </a:buClr>
              <a:buSzPts val="3600"/>
              <a:buFont typeface="Trebuchet MS" panose="020B0603020202020204"/>
              <a:buNone/>
            </a:pPr>
          </a:p>
        </p:txBody>
      </p:sp>
      <p:pic>
        <p:nvPicPr>
          <p:cNvPr id="169" name="Google Shape;169;p5" descr="A computer code on a black background&#10;&#10;Description automatically generated"/>
          <p:cNvPicPr preferRelativeResize="0"/>
          <p:nvPr/>
        </p:nvPicPr>
        <p:blipFill rotWithShape="1">
          <a:blip r:embed="rId1"/>
          <a:srcRect/>
          <a:stretch>
            <a:fillRect/>
          </a:stretch>
        </p:blipFill>
        <p:spPr>
          <a:xfrm>
            <a:off x="498014" y="4766759"/>
            <a:ext cx="6718478" cy="1868127"/>
          </a:xfrm>
          <a:prstGeom prst="rect">
            <a:avLst/>
          </a:prstGeom>
          <a:noFill/>
          <a:ln>
            <a:noFill/>
          </a:ln>
          <a:effectLst>
            <a:outerShdw blurRad="292100" dist="139700" dir="2700000" algn="tl" rotWithShape="0">
              <a:srgbClr val="333333">
                <a:alpha val="64313"/>
              </a:srgbClr>
            </a:outerShdw>
          </a:effectLst>
        </p:spPr>
      </p:pic>
      <p:pic>
        <p:nvPicPr>
          <p:cNvPr id="170" name="Google Shape;170;p5" descr="A black background with white text&#10;&#10;Description automatically generated"/>
          <p:cNvPicPr preferRelativeResize="0"/>
          <p:nvPr/>
        </p:nvPicPr>
        <p:blipFill rotWithShape="1">
          <a:blip r:embed="rId2"/>
          <a:srcRect/>
          <a:stretch>
            <a:fillRect/>
          </a:stretch>
        </p:blipFill>
        <p:spPr>
          <a:xfrm>
            <a:off x="7352294" y="4244327"/>
            <a:ext cx="3400960" cy="2383261"/>
          </a:xfrm>
          <a:prstGeom prst="rect">
            <a:avLst/>
          </a:prstGeom>
          <a:noFill/>
          <a:ln>
            <a:noFill/>
          </a:ln>
        </p:spPr>
      </p:pic>
      <p:pic>
        <p:nvPicPr>
          <p:cNvPr id="171" name="Google Shape;171;p5" descr="A blue and black logo&#10;&#10;Description automatically generated"/>
          <p:cNvPicPr preferRelativeResize="0"/>
          <p:nvPr/>
        </p:nvPicPr>
        <p:blipFill rotWithShape="1">
          <a:blip r:embed="rId3"/>
          <a:srcRect/>
          <a:stretch>
            <a:fillRect/>
          </a:stretch>
        </p:blipFill>
        <p:spPr>
          <a:xfrm>
            <a:off x="10608101" y="5782613"/>
            <a:ext cx="1579403" cy="1174125"/>
          </a:xfrm>
          <a:prstGeom prst="rect">
            <a:avLst/>
          </a:prstGeom>
          <a:noFill/>
          <a:ln>
            <a:noFill/>
          </a:ln>
        </p:spPr>
      </p:pic>
      <p:sp>
        <p:nvSpPr>
          <p:cNvPr id="172" name="Google Shape;172;p5"/>
          <p:cNvSpPr/>
          <p:nvPr/>
        </p:nvSpPr>
        <p:spPr>
          <a:xfrm>
            <a:off x="501740" y="952500"/>
            <a:ext cx="5076421" cy="3563154"/>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00000"/>
              </a:lnSpc>
              <a:spcBef>
                <a:spcPts val="0"/>
              </a:spcBef>
              <a:spcAft>
                <a:spcPts val="0"/>
              </a:spcAft>
              <a:buClr>
                <a:srgbClr val="000000"/>
              </a:buClr>
              <a:buSzPts val="1800"/>
              <a:buFont typeface="Arial" panose="020B0604020202020204"/>
              <a:buAutoNum type="arabicPeriod"/>
            </a:pPr>
            <a:r>
              <a:rPr lang="en-US" sz="1800" b="1" i="0" u="none" strike="noStrike" cap="none">
                <a:solidFill>
                  <a:srgbClr val="1F1F1F"/>
                </a:solidFill>
                <a:latin typeface="Calibri" panose="020F0502020204030204"/>
                <a:ea typeface="Calibri" panose="020F0502020204030204"/>
                <a:cs typeface="Calibri" panose="020F0502020204030204"/>
                <a:sym typeface="Calibri" panose="020F0502020204030204"/>
              </a:rPr>
              <a:t>Creating a Stream:</a:t>
            </a: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a:t>
            </a:r>
            <a:endPar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1F1F1F"/>
              </a:buClr>
              <a:buSzPts val="1600"/>
              <a:buFont typeface="Calibri" panose="020F050202020403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Stream&lt;int&gt; counter Stream = Stream&lt;int&gt;.periodic(Duration(seconds: 1), (x) =&gt; x);​</a:t>
            </a:r>
            <a:endPar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1F1F1F"/>
              </a:buClr>
              <a:buSzPts val="1600"/>
              <a:buFont typeface="Calibri" panose="020F050202020403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Creates a Stream called counter Stream that emits an integer every second.​</a:t>
            </a:r>
            <a:endPar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1F1F1F"/>
              </a:buClr>
              <a:buSzPts val="1600"/>
              <a:buFont typeface="Calibri" panose="020F050202020403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Stream&lt;int&gt; specifies that the Stream produces integer values.​</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5"/>
          <p:cNvSpPr/>
          <p:nvPr/>
        </p:nvSpPr>
        <p:spPr>
          <a:xfrm>
            <a:off x="5929648" y="949816"/>
            <a:ext cx="4947633" cy="2736760"/>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1F1F1F"/>
                </a:solidFill>
                <a:latin typeface="Calibri" panose="020F0502020204030204"/>
                <a:ea typeface="Calibri" panose="020F0502020204030204"/>
                <a:cs typeface="Calibri" panose="020F0502020204030204"/>
                <a:sym typeface="Calibri" panose="020F0502020204030204"/>
              </a:rPr>
              <a:t>2.  Asynchronously Iterating over the Stream:</a:t>
            </a: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a:t>
            </a:r>
            <a:endPar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1F1F1F"/>
              </a:buClr>
              <a:buSzPts val="1600"/>
              <a:buFont typeface="Calibri" panose="020F050202020403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await for (int value in counter Stream) { ... }​</a:t>
            </a:r>
            <a:endPar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a:p>
            <a:pPr marL="285750" marR="0" lvl="0" indent="-184150" algn="l" rtl="0">
              <a:lnSpc>
                <a:spcPct val="100000"/>
              </a:lnSpc>
              <a:spcBef>
                <a:spcPts val="0"/>
              </a:spcBef>
              <a:spcAft>
                <a:spcPts val="0"/>
              </a:spcAft>
              <a:buClr>
                <a:srgbClr val="1F1F1F"/>
              </a:buClr>
              <a:buSzPts val="1600"/>
              <a:buFont typeface="Calibri" panose="020F050202020403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1F1F1F"/>
              </a:buClr>
              <a:buSzPts val="1600"/>
              <a:buFont typeface="Calibri" panose="020F050202020403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Uses an await for loop to iterate over the elements of the Stream asynchronously.​</a:t>
            </a:r>
            <a:endPar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1F1F1F"/>
              </a:buClr>
              <a:buSzPts val="1600"/>
              <a:buFont typeface="Calibri" panose="020F050202020403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await for pauses execution until the next value is available from the Stream.​</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5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8"/>
                                        </p:tgtEl>
                                        <p:attrNameLst>
                                          <p:attrName>style.visibility</p:attrName>
                                        </p:attrNameLst>
                                      </p:cBhvr>
                                      <p:to>
                                        <p:strVal val="visible"/>
                                      </p:to>
                                    </p:set>
                                    <p:animEffect transition="in" filter="fade">
                                      <p:cBhvr>
                                        <p:cTn id="17" dur="500"/>
                                        <p:tgtEl>
                                          <p:spTgt spid="1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2"/>
                                        </p:tgtEl>
                                        <p:attrNameLst>
                                          <p:attrName>style.visibility</p:attrName>
                                        </p:attrNameLst>
                                      </p:cBhvr>
                                      <p:to>
                                        <p:strVal val="visible"/>
                                      </p:to>
                                    </p:set>
                                    <p:animEffect transition="in" filter="fade">
                                      <p:cBhvr>
                                        <p:cTn id="22" dur="500"/>
                                        <p:tgtEl>
                                          <p:spTgt spid="1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3"/>
                                        </p:tgtEl>
                                        <p:attrNameLst>
                                          <p:attrName>style.visibility</p:attrName>
                                        </p:attrNameLst>
                                      </p:cBhvr>
                                      <p:to>
                                        <p:strVal val="visible"/>
                                      </p:to>
                                    </p:set>
                                    <p:animEffect transition="in" filter="fade">
                                      <p:cBhvr>
                                        <p:cTn id="27" dur="500"/>
                                        <p:tgtEl>
                                          <p:spTgt spid="1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2">
                                            <p:txEl>
                                              <p:pRg st="0" end="0"/>
                                            </p:txEl>
                                          </p:spTgt>
                                        </p:tgtEl>
                                        <p:attrNameLst>
                                          <p:attrName>style.visibility</p:attrName>
                                        </p:attrNameLst>
                                      </p:cBhvr>
                                      <p:to>
                                        <p:strVal val="visible"/>
                                      </p:to>
                                    </p:set>
                                    <p:animEffect transition="in" filter="fade">
                                      <p:cBhvr>
                                        <p:cTn id="32" dur="500"/>
                                        <p:tgtEl>
                                          <p:spTgt spid="17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2">
                                            <p:txEl>
                                              <p:pRg st="1" end="1"/>
                                            </p:txEl>
                                          </p:spTgt>
                                        </p:tgtEl>
                                        <p:attrNameLst>
                                          <p:attrName>style.visibility</p:attrName>
                                        </p:attrNameLst>
                                      </p:cBhvr>
                                      <p:to>
                                        <p:strVal val="visible"/>
                                      </p:to>
                                    </p:set>
                                    <p:animEffect transition="in" filter="fade">
                                      <p:cBhvr>
                                        <p:cTn id="37" dur="500"/>
                                        <p:tgtEl>
                                          <p:spTgt spid="17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2">
                                            <p:txEl>
                                              <p:pRg st="2" end="2"/>
                                            </p:txEl>
                                          </p:spTgt>
                                        </p:tgtEl>
                                        <p:attrNameLst>
                                          <p:attrName>style.visibility</p:attrName>
                                        </p:attrNameLst>
                                      </p:cBhvr>
                                      <p:to>
                                        <p:strVal val="visible"/>
                                      </p:to>
                                    </p:set>
                                    <p:animEffect transition="in" filter="fade">
                                      <p:cBhvr>
                                        <p:cTn id="42" dur="500"/>
                                        <p:tgtEl>
                                          <p:spTgt spid="17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2">
                                            <p:txEl>
                                              <p:pRg st="3" end="3"/>
                                            </p:txEl>
                                          </p:spTgt>
                                        </p:tgtEl>
                                        <p:attrNameLst>
                                          <p:attrName>style.visibility</p:attrName>
                                        </p:attrNameLst>
                                      </p:cBhvr>
                                      <p:to>
                                        <p:strVal val="visible"/>
                                      </p:to>
                                    </p:set>
                                    <p:animEffect transition="in" filter="fade">
                                      <p:cBhvr>
                                        <p:cTn id="47" dur="500"/>
                                        <p:tgtEl>
                                          <p:spTgt spid="17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2">
                                            <p:txEl>
                                              <p:pRg st="4" end="4"/>
                                            </p:txEl>
                                          </p:spTgt>
                                        </p:tgtEl>
                                        <p:attrNameLst>
                                          <p:attrName>style.visibility</p:attrName>
                                        </p:attrNameLst>
                                      </p:cBhvr>
                                      <p:to>
                                        <p:strVal val="visible"/>
                                      </p:to>
                                    </p:set>
                                    <p:animEffect transition="in" filter="fade">
                                      <p:cBhvr>
                                        <p:cTn id="52" dur="500"/>
                                        <p:tgtEl>
                                          <p:spTgt spid="172">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2">
                                            <p:txEl>
                                              <p:pRg st="5" end="5"/>
                                            </p:txEl>
                                          </p:spTgt>
                                        </p:tgtEl>
                                        <p:attrNameLst>
                                          <p:attrName>style.visibility</p:attrName>
                                        </p:attrNameLst>
                                      </p:cBhvr>
                                      <p:to>
                                        <p:strVal val="visible"/>
                                      </p:to>
                                    </p:set>
                                    <p:animEffect transition="in" filter="fade">
                                      <p:cBhvr>
                                        <p:cTn id="57" dur="500"/>
                                        <p:tgtEl>
                                          <p:spTgt spid="172">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2">
                                            <p:txEl>
                                              <p:pRg st="6" end="6"/>
                                            </p:txEl>
                                          </p:spTgt>
                                        </p:tgtEl>
                                        <p:attrNameLst>
                                          <p:attrName>style.visibility</p:attrName>
                                        </p:attrNameLst>
                                      </p:cBhvr>
                                      <p:to>
                                        <p:strVal val="visible"/>
                                      </p:to>
                                    </p:set>
                                    <p:animEffect transition="in" filter="fade">
                                      <p:cBhvr>
                                        <p:cTn id="62" dur="500"/>
                                        <p:tgtEl>
                                          <p:spTgt spid="172">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3">
                                            <p:txEl>
                                              <p:pRg st="0" end="0"/>
                                            </p:txEl>
                                          </p:spTgt>
                                        </p:tgtEl>
                                        <p:attrNameLst>
                                          <p:attrName>style.visibility</p:attrName>
                                        </p:attrNameLst>
                                      </p:cBhvr>
                                      <p:to>
                                        <p:strVal val="visible"/>
                                      </p:to>
                                    </p:set>
                                    <p:animEffect transition="in" filter="fade">
                                      <p:cBhvr>
                                        <p:cTn id="67" dur="500"/>
                                        <p:tgtEl>
                                          <p:spTgt spid="17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73">
                                            <p:txEl>
                                              <p:pRg st="1" end="1"/>
                                            </p:txEl>
                                          </p:spTgt>
                                        </p:tgtEl>
                                        <p:attrNameLst>
                                          <p:attrName>style.visibility</p:attrName>
                                        </p:attrNameLst>
                                      </p:cBhvr>
                                      <p:to>
                                        <p:strVal val="visible"/>
                                      </p:to>
                                    </p:set>
                                    <p:animEffect transition="in" filter="fade">
                                      <p:cBhvr>
                                        <p:cTn id="72" dur="500"/>
                                        <p:tgtEl>
                                          <p:spTgt spid="173">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73">
                                            <p:txEl>
                                              <p:pRg st="2" end="2"/>
                                            </p:txEl>
                                          </p:spTgt>
                                        </p:tgtEl>
                                        <p:attrNameLst>
                                          <p:attrName>style.visibility</p:attrName>
                                        </p:attrNameLst>
                                      </p:cBhvr>
                                      <p:to>
                                        <p:strVal val="visible"/>
                                      </p:to>
                                    </p:set>
                                    <p:animEffect transition="in" filter="fade">
                                      <p:cBhvr>
                                        <p:cTn id="77" dur="500"/>
                                        <p:tgtEl>
                                          <p:spTgt spid="173">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73">
                                            <p:txEl>
                                              <p:pRg st="3" end="3"/>
                                            </p:txEl>
                                          </p:spTgt>
                                        </p:tgtEl>
                                        <p:attrNameLst>
                                          <p:attrName>style.visibility</p:attrName>
                                        </p:attrNameLst>
                                      </p:cBhvr>
                                      <p:to>
                                        <p:strVal val="visible"/>
                                      </p:to>
                                    </p:set>
                                    <p:animEffect transition="in" filter="fade">
                                      <p:cBhvr>
                                        <p:cTn id="82" dur="500"/>
                                        <p:tgtEl>
                                          <p:spTgt spid="173">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73">
                                            <p:txEl>
                                              <p:pRg st="4" end="4"/>
                                            </p:txEl>
                                          </p:spTgt>
                                        </p:tgtEl>
                                        <p:attrNameLst>
                                          <p:attrName>style.visibility</p:attrName>
                                        </p:attrNameLst>
                                      </p:cBhvr>
                                      <p:to>
                                        <p:strVal val="visible"/>
                                      </p:to>
                                    </p:set>
                                    <p:animEffect transition="in" filter="fade">
                                      <p:cBhvr>
                                        <p:cTn id="87" dur="500"/>
                                        <p:tgtEl>
                                          <p:spTgt spid="173">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73">
                                            <p:txEl>
                                              <p:pRg st="5" end="5"/>
                                            </p:txEl>
                                          </p:spTgt>
                                        </p:tgtEl>
                                        <p:attrNameLst>
                                          <p:attrName>style.visibility</p:attrName>
                                        </p:attrNameLst>
                                      </p:cBhvr>
                                      <p:to>
                                        <p:strVal val="visible"/>
                                      </p:to>
                                    </p:set>
                                    <p:animEffect transition="in" filter="fade">
                                      <p:cBhvr>
                                        <p:cTn id="92" dur="500"/>
                                        <p:tgtEl>
                                          <p:spTgt spid="173">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73">
                                            <p:txEl>
                                              <p:pRg st="6" end="6"/>
                                            </p:txEl>
                                          </p:spTgt>
                                        </p:tgtEl>
                                        <p:attrNameLst>
                                          <p:attrName>style.visibility</p:attrName>
                                        </p:attrNameLst>
                                      </p:cBhvr>
                                      <p:to>
                                        <p:strVal val="visible"/>
                                      </p:to>
                                    </p:set>
                                    <p:animEffect transition="in" filter="fade">
                                      <p:cBhvr>
                                        <p:cTn id="97" dur="500"/>
                                        <p:tgtEl>
                                          <p:spTgt spid="173">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78" name="Shape 178"/>
        <p:cNvGrpSpPr/>
        <p:nvPr/>
      </p:nvGrpSpPr>
      <p:grpSpPr>
        <a:xfrm>
          <a:off x="0" y="0"/>
          <a:ext cx="0" cy="0"/>
          <a:chOff x="0" y="0"/>
          <a:chExt cx="0" cy="0"/>
        </a:xfrm>
      </p:grpSpPr>
      <p:sp>
        <p:nvSpPr>
          <p:cNvPr id="179" name="Google Shape;179;p6"/>
          <p:cNvSpPr txBox="1"/>
          <p:nvPr>
            <p:ph type="title"/>
          </p:nvPr>
        </p:nvSpPr>
        <p:spPr>
          <a:xfrm>
            <a:off x="3912651" y="171919"/>
            <a:ext cx="3737268" cy="1320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Calibri" panose="020F0502020204030204"/>
              <a:buNone/>
            </a:pPr>
            <a:r>
              <a:rPr lang="en-US" sz="2800" b="1">
                <a:solidFill>
                  <a:schemeClr val="dk1"/>
                </a:solidFill>
                <a:latin typeface="Calibri" panose="020F0502020204030204"/>
                <a:ea typeface="Calibri" panose="020F0502020204030204"/>
                <a:cs typeface="Calibri" panose="020F0502020204030204"/>
                <a:sym typeface="Calibri" panose="020F0502020204030204"/>
              </a:rPr>
              <a:t>Async and Await</a:t>
            </a:r>
            <a:endParaRPr sz="28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0"/>
              </a:spcBef>
              <a:spcAft>
                <a:spcPts val="0"/>
              </a:spcAft>
              <a:buClr>
                <a:schemeClr val="accent1"/>
              </a:buClr>
              <a:buSzPts val="2800"/>
              <a:buFont typeface="Trebuchet MS" panose="020B0603020202020204"/>
              <a:buNone/>
            </a:pPr>
            <a:br>
              <a:rPr lang="en-US" sz="2800"/>
            </a:br>
            <a:endParaRPr sz="2800"/>
          </a:p>
        </p:txBody>
      </p:sp>
      <p:sp>
        <p:nvSpPr>
          <p:cNvPr id="180" name="Google Shape;180;p6"/>
          <p:cNvSpPr/>
          <p:nvPr/>
        </p:nvSpPr>
        <p:spPr>
          <a:xfrm rot="10800000">
            <a:off x="0" y="0"/>
            <a:ext cx="842596" cy="5666154"/>
          </a:xfrm>
          <a:prstGeom prst="triangle">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81" name="Google Shape;181;p6" descr="A computer screen shot of text&#10;&#10;Description automatically generated"/>
          <p:cNvPicPr preferRelativeResize="0"/>
          <p:nvPr/>
        </p:nvPicPr>
        <p:blipFill rotWithShape="1">
          <a:blip r:embed="rId1"/>
          <a:srcRect/>
          <a:stretch>
            <a:fillRect/>
          </a:stretch>
        </p:blipFill>
        <p:spPr>
          <a:xfrm>
            <a:off x="5557700" y="746243"/>
            <a:ext cx="6520569" cy="2711999"/>
          </a:xfrm>
          <a:prstGeom prst="rect">
            <a:avLst/>
          </a:prstGeom>
          <a:noFill/>
          <a:ln>
            <a:noFill/>
          </a:ln>
          <a:effectLst>
            <a:outerShdw blurRad="292100" dist="139700" dir="2700000" algn="tl" rotWithShape="0">
              <a:srgbClr val="333333">
                <a:alpha val="64313"/>
              </a:srgbClr>
            </a:outerShdw>
          </a:effectLst>
        </p:spPr>
      </p:pic>
      <p:pic>
        <p:nvPicPr>
          <p:cNvPr id="182" name="Google Shape;182;p6" descr="A black background with white text&#10;&#10;Description automatically generated"/>
          <p:cNvPicPr preferRelativeResize="0"/>
          <p:nvPr>
            <p:ph type="body" idx="1"/>
          </p:nvPr>
        </p:nvPicPr>
        <p:blipFill rotWithShape="1">
          <a:blip r:embed="rId2"/>
          <a:srcRect/>
          <a:stretch>
            <a:fillRect/>
          </a:stretch>
        </p:blipFill>
        <p:spPr>
          <a:xfrm>
            <a:off x="312116" y="4230174"/>
            <a:ext cx="4558584" cy="1651715"/>
          </a:xfrm>
          <a:prstGeom prst="rect">
            <a:avLst/>
          </a:prstGeom>
          <a:noFill/>
          <a:ln>
            <a:noFill/>
          </a:ln>
          <a:effectLst>
            <a:outerShdw blurRad="292100" dist="139700" dir="2700000" algn="tl" rotWithShape="0">
              <a:srgbClr val="333333">
                <a:alpha val="64313"/>
              </a:srgbClr>
            </a:outerShdw>
          </a:effectLst>
        </p:spPr>
      </p:pic>
      <p:pic>
        <p:nvPicPr>
          <p:cNvPr id="183" name="Google Shape;183;p6" descr="A blue and black logo&#10;&#10;Description automatically generated"/>
          <p:cNvPicPr preferRelativeResize="0"/>
          <p:nvPr/>
        </p:nvPicPr>
        <p:blipFill rotWithShape="1">
          <a:blip r:embed="rId3"/>
          <a:srcRect/>
          <a:stretch>
            <a:fillRect/>
          </a:stretch>
        </p:blipFill>
        <p:spPr>
          <a:xfrm>
            <a:off x="-49167" y="5847008"/>
            <a:ext cx="1579403" cy="1174125"/>
          </a:xfrm>
          <a:prstGeom prst="rect">
            <a:avLst/>
          </a:prstGeom>
          <a:noFill/>
          <a:ln>
            <a:noFill/>
          </a:ln>
        </p:spPr>
      </p:pic>
      <p:sp>
        <p:nvSpPr>
          <p:cNvPr id="184" name="Google Shape;184;p6"/>
          <p:cNvSpPr/>
          <p:nvPr/>
        </p:nvSpPr>
        <p:spPr>
          <a:xfrm>
            <a:off x="134810" y="733948"/>
            <a:ext cx="5266372" cy="3111932"/>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800" b="1" i="0" u="none" strike="noStrike" cap="none">
                <a:solidFill>
                  <a:srgbClr val="1F1F1F"/>
                </a:solidFill>
                <a:latin typeface="Calibri" panose="020F0502020204030204"/>
                <a:ea typeface="Calibri" panose="020F0502020204030204"/>
                <a:cs typeface="Calibri" panose="020F0502020204030204"/>
                <a:sym typeface="Calibri" panose="020F0502020204030204"/>
              </a:rPr>
              <a:t>1.async:</a:t>
            </a:r>
            <a:endParaRPr lang="en-US" sz="1800" b="1"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rgbClr val="1F1F1F"/>
              </a:buClr>
              <a:buSzPts val="1400"/>
              <a:buFont typeface="Calibri" panose="020F050202020403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Used to </a:t>
            </a:r>
            <a:r>
              <a:rPr lang="en-US" sz="1800" b="1" i="0" u="none" strike="noStrike" cap="none">
                <a:solidFill>
                  <a:srgbClr val="1F1F1F"/>
                </a:solidFill>
                <a:latin typeface="Calibri" panose="020F0502020204030204"/>
                <a:ea typeface="Calibri" panose="020F0502020204030204"/>
                <a:cs typeface="Calibri" panose="020F0502020204030204"/>
                <a:sym typeface="Calibri" panose="020F0502020204030204"/>
              </a:rPr>
              <a:t>mark a function</a:t>
            </a: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 as asynchronous. This means the function might take some time to complete because it may be waiting for an external event, like a network request or user input.</a:t>
            </a:r>
            <a:endPar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rgbClr val="1F1F1F"/>
              </a:buClr>
              <a:buSzPts val="1400"/>
              <a:buFont typeface="Calibri" panose="020F050202020403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When an async function is called, it immediately returns a Future object that represents the eventual result of the function.</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6"/>
          <p:cNvSpPr/>
          <p:nvPr/>
        </p:nvSpPr>
        <p:spPr>
          <a:xfrm>
            <a:off x="5401182" y="3575905"/>
            <a:ext cx="6499666" cy="3225774"/>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800" b="1" i="0" u="none" strike="noStrike" cap="none">
                <a:solidFill>
                  <a:srgbClr val="1F1F1F"/>
                </a:solidFill>
                <a:latin typeface="Calibri" panose="020F0502020204030204"/>
                <a:ea typeface="Calibri" panose="020F0502020204030204"/>
                <a:cs typeface="Calibri" panose="020F0502020204030204"/>
                <a:sym typeface="Calibri" panose="020F0502020204030204"/>
              </a:rPr>
              <a:t>2. await:</a:t>
            </a:r>
            <a:endParaRPr lang="en-US" sz="1800" b="1"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rgbClr val="1F1F1F"/>
              </a:buClr>
              <a:buSzPts val="1400"/>
              <a:buFont typeface="Calibri" panose="020F050202020403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Used </a:t>
            </a:r>
            <a:r>
              <a:rPr lang="en-US" sz="1800" b="1" i="0" u="none" strike="noStrike" cap="none">
                <a:solidFill>
                  <a:srgbClr val="1F1F1F"/>
                </a:solidFill>
                <a:latin typeface="Calibri" panose="020F0502020204030204"/>
                <a:ea typeface="Calibri" panose="020F0502020204030204"/>
                <a:cs typeface="Calibri" panose="020F0502020204030204"/>
                <a:sym typeface="Calibri" panose="020F0502020204030204"/>
              </a:rPr>
              <a:t>within an async function</a:t>
            </a: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 to </a:t>
            </a:r>
            <a:r>
              <a:rPr lang="en-US" sz="1800" b="1" i="0" u="none" strike="noStrike" cap="none">
                <a:solidFill>
                  <a:srgbClr val="1F1F1F"/>
                </a:solidFill>
                <a:latin typeface="Calibri" panose="020F0502020204030204"/>
                <a:ea typeface="Calibri" panose="020F0502020204030204"/>
                <a:cs typeface="Calibri" panose="020F0502020204030204"/>
                <a:sym typeface="Calibri" panose="020F0502020204030204"/>
              </a:rPr>
              <a:t>pause the execution</a:t>
            </a: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 of the function until the awaited value is ready.</a:t>
            </a:r>
            <a:endPar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a:p>
            <a:pPr marL="228600" marR="0" lvl="0" indent="-139700" algn="l" rtl="0">
              <a:lnSpc>
                <a:spcPct val="100000"/>
              </a:lnSpc>
              <a:spcBef>
                <a:spcPts val="0"/>
              </a:spcBef>
              <a:spcAft>
                <a:spcPts val="0"/>
              </a:spcAft>
              <a:buClr>
                <a:srgbClr val="1F1F1F"/>
              </a:buClr>
              <a:buSzPts val="1400"/>
              <a:buFont typeface="Calibri" panose="020F050202020403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rgbClr val="1F1F1F"/>
              </a:buClr>
              <a:buSzPts val="1400"/>
              <a:buFont typeface="Calibri" panose="020F050202020403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The awaited value can be anything that represents an asynchronous operation, such as another Future or a stream.</a:t>
            </a:r>
            <a:endPar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a:p>
            <a:pPr marL="228600" marR="0" lvl="0" indent="-139700" algn="l" rtl="0">
              <a:lnSpc>
                <a:spcPct val="100000"/>
              </a:lnSpc>
              <a:spcBef>
                <a:spcPts val="0"/>
              </a:spcBef>
              <a:spcAft>
                <a:spcPts val="0"/>
              </a:spcAft>
              <a:buClr>
                <a:srgbClr val="1F1F1F"/>
              </a:buClr>
              <a:buSzPts val="1400"/>
              <a:buFont typeface="Calibri" panose="020F050202020403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rgbClr val="1F1F1F"/>
              </a:buClr>
              <a:buSzPts val="1400"/>
              <a:buFont typeface="Calibri" panose="020F050202020403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While the awaited value is being retrieved, the rest of the code in the async function </a:t>
            </a:r>
            <a:r>
              <a:rPr lang="en-US" sz="1800" b="1" i="0" u="none" strike="noStrike" cap="none">
                <a:solidFill>
                  <a:srgbClr val="1F1F1F"/>
                </a:solidFill>
                <a:latin typeface="Calibri" panose="020F0502020204030204"/>
                <a:ea typeface="Calibri" panose="020F0502020204030204"/>
                <a:cs typeface="Calibri" panose="020F0502020204030204"/>
                <a:sym typeface="Calibri" panose="020F0502020204030204"/>
              </a:rPr>
              <a:t>doesn't wait</a:t>
            </a: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 </a:t>
            </a:r>
            <a:endParaRPr sz="1800" b="0"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fade">
                                      <p:cBhvr>
                                        <p:cTn id="12" dur="500"/>
                                        <p:tgtEl>
                                          <p:spTgt spid="1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2"/>
                                        </p:tgtEl>
                                        <p:attrNameLst>
                                          <p:attrName>style.visibility</p:attrName>
                                        </p:attrNameLst>
                                      </p:cBhvr>
                                      <p:to>
                                        <p:strVal val="visible"/>
                                      </p:to>
                                    </p:set>
                                    <p:animEffect transition="in" filter="fade">
                                      <p:cBhvr>
                                        <p:cTn id="17" dur="500"/>
                                        <p:tgtEl>
                                          <p:spTgt spid="18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gtEl>
                                        <p:attrNameLst>
                                          <p:attrName>style.visibility</p:attrName>
                                        </p:attrNameLst>
                                      </p:cBhvr>
                                      <p:to>
                                        <p:strVal val="visible"/>
                                      </p:to>
                                    </p:set>
                                    <p:animEffect transition="in" filter="fade">
                                      <p:cBhvr>
                                        <p:cTn id="22" dur="500"/>
                                        <p:tgtEl>
                                          <p:spTgt spid="18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
                                            <p:txEl>
                                              <p:pRg st="0" end="0"/>
                                            </p:txEl>
                                          </p:spTgt>
                                        </p:tgtEl>
                                        <p:attrNameLst>
                                          <p:attrName>style.visibility</p:attrName>
                                        </p:attrNameLst>
                                      </p:cBhvr>
                                      <p:to>
                                        <p:strVal val="visible"/>
                                      </p:to>
                                    </p:set>
                                    <p:animEffect transition="in" filter="fade">
                                      <p:cBhvr>
                                        <p:cTn id="27" dur="500"/>
                                        <p:tgtEl>
                                          <p:spTgt spid="18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
                                            <p:txEl>
                                              <p:pRg st="1" end="1"/>
                                            </p:txEl>
                                          </p:spTgt>
                                        </p:tgtEl>
                                        <p:attrNameLst>
                                          <p:attrName>style.visibility</p:attrName>
                                        </p:attrNameLst>
                                      </p:cBhvr>
                                      <p:to>
                                        <p:strVal val="visible"/>
                                      </p:to>
                                    </p:set>
                                    <p:animEffect transition="in" filter="fade">
                                      <p:cBhvr>
                                        <p:cTn id="32" dur="500"/>
                                        <p:tgtEl>
                                          <p:spTgt spid="18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
                                            <p:txEl>
                                              <p:pRg st="2" end="2"/>
                                            </p:txEl>
                                          </p:spTgt>
                                        </p:tgtEl>
                                        <p:attrNameLst>
                                          <p:attrName>style.visibility</p:attrName>
                                        </p:attrNameLst>
                                      </p:cBhvr>
                                      <p:to>
                                        <p:strVal val="visible"/>
                                      </p:to>
                                    </p:set>
                                    <p:animEffect transition="in" filter="fade">
                                      <p:cBhvr>
                                        <p:cTn id="37" dur="500"/>
                                        <p:tgtEl>
                                          <p:spTgt spid="18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
                                            <p:txEl>
                                              <p:pRg st="3" end="3"/>
                                            </p:txEl>
                                          </p:spTgt>
                                        </p:tgtEl>
                                        <p:attrNameLst>
                                          <p:attrName>style.visibility</p:attrName>
                                        </p:attrNameLst>
                                      </p:cBhvr>
                                      <p:to>
                                        <p:strVal val="visible"/>
                                      </p:to>
                                    </p:set>
                                    <p:animEffect transition="in" filter="fade">
                                      <p:cBhvr>
                                        <p:cTn id="42" dur="500"/>
                                        <p:tgtEl>
                                          <p:spTgt spid="18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
                                            <p:txEl>
                                              <p:pRg st="4" end="4"/>
                                            </p:txEl>
                                          </p:spTgt>
                                        </p:tgtEl>
                                        <p:attrNameLst>
                                          <p:attrName>style.visibility</p:attrName>
                                        </p:attrNameLst>
                                      </p:cBhvr>
                                      <p:to>
                                        <p:strVal val="visible"/>
                                      </p:to>
                                    </p:set>
                                    <p:animEffect transition="in" filter="fade">
                                      <p:cBhvr>
                                        <p:cTn id="47" dur="500"/>
                                        <p:tgtEl>
                                          <p:spTgt spid="18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5"/>
                                        </p:tgtEl>
                                        <p:attrNameLst>
                                          <p:attrName>style.visibility</p:attrName>
                                        </p:attrNameLst>
                                      </p:cBhvr>
                                      <p:to>
                                        <p:strVal val="visible"/>
                                      </p:to>
                                    </p:set>
                                    <p:animEffect transition="in" filter="fade">
                                      <p:cBhvr>
                                        <p:cTn id="52" dur="500"/>
                                        <p:tgtEl>
                                          <p:spTgt spid="18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5">
                                            <p:txEl>
                                              <p:pRg st="0" end="0"/>
                                            </p:txEl>
                                          </p:spTgt>
                                        </p:tgtEl>
                                        <p:attrNameLst>
                                          <p:attrName>style.visibility</p:attrName>
                                        </p:attrNameLst>
                                      </p:cBhvr>
                                      <p:to>
                                        <p:strVal val="visible"/>
                                      </p:to>
                                    </p:set>
                                    <p:animEffect transition="in" filter="fade">
                                      <p:cBhvr>
                                        <p:cTn id="57" dur="500"/>
                                        <p:tgtEl>
                                          <p:spTgt spid="18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5">
                                            <p:txEl>
                                              <p:pRg st="1" end="1"/>
                                            </p:txEl>
                                          </p:spTgt>
                                        </p:tgtEl>
                                        <p:attrNameLst>
                                          <p:attrName>style.visibility</p:attrName>
                                        </p:attrNameLst>
                                      </p:cBhvr>
                                      <p:to>
                                        <p:strVal val="visible"/>
                                      </p:to>
                                    </p:set>
                                    <p:animEffect transition="in" filter="fade">
                                      <p:cBhvr>
                                        <p:cTn id="62" dur="500"/>
                                        <p:tgtEl>
                                          <p:spTgt spid="185">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85">
                                            <p:txEl>
                                              <p:pRg st="2" end="2"/>
                                            </p:txEl>
                                          </p:spTgt>
                                        </p:tgtEl>
                                        <p:attrNameLst>
                                          <p:attrName>style.visibility</p:attrName>
                                        </p:attrNameLst>
                                      </p:cBhvr>
                                      <p:to>
                                        <p:strVal val="visible"/>
                                      </p:to>
                                    </p:set>
                                    <p:animEffect transition="in" filter="fade">
                                      <p:cBhvr>
                                        <p:cTn id="67" dur="500"/>
                                        <p:tgtEl>
                                          <p:spTgt spid="185">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5">
                                            <p:txEl>
                                              <p:pRg st="3" end="3"/>
                                            </p:txEl>
                                          </p:spTgt>
                                        </p:tgtEl>
                                        <p:attrNameLst>
                                          <p:attrName>style.visibility</p:attrName>
                                        </p:attrNameLst>
                                      </p:cBhvr>
                                      <p:to>
                                        <p:strVal val="visible"/>
                                      </p:to>
                                    </p:set>
                                    <p:animEffect transition="in" filter="fade">
                                      <p:cBhvr>
                                        <p:cTn id="72" dur="500"/>
                                        <p:tgtEl>
                                          <p:spTgt spid="185">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85">
                                            <p:txEl>
                                              <p:pRg st="4" end="4"/>
                                            </p:txEl>
                                          </p:spTgt>
                                        </p:tgtEl>
                                        <p:attrNameLst>
                                          <p:attrName>style.visibility</p:attrName>
                                        </p:attrNameLst>
                                      </p:cBhvr>
                                      <p:to>
                                        <p:strVal val="visible"/>
                                      </p:to>
                                    </p:set>
                                    <p:animEffect transition="in" filter="fade">
                                      <p:cBhvr>
                                        <p:cTn id="77" dur="500"/>
                                        <p:tgtEl>
                                          <p:spTgt spid="185">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85">
                                            <p:txEl>
                                              <p:pRg st="5" end="5"/>
                                            </p:txEl>
                                          </p:spTgt>
                                        </p:tgtEl>
                                        <p:attrNameLst>
                                          <p:attrName>style.visibility</p:attrName>
                                        </p:attrNameLst>
                                      </p:cBhvr>
                                      <p:to>
                                        <p:strVal val="visible"/>
                                      </p:to>
                                    </p:set>
                                    <p:animEffect transition="in" filter="fade">
                                      <p:cBhvr>
                                        <p:cTn id="82" dur="500"/>
                                        <p:tgtEl>
                                          <p:spTgt spid="185">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85">
                                            <p:txEl>
                                              <p:pRg st="6" end="6"/>
                                            </p:txEl>
                                          </p:spTgt>
                                        </p:tgtEl>
                                        <p:attrNameLst>
                                          <p:attrName>style.visibility</p:attrName>
                                        </p:attrNameLst>
                                      </p:cBhvr>
                                      <p:to>
                                        <p:strVal val="visible"/>
                                      </p:to>
                                    </p:set>
                                    <p:animEffect transition="in" filter="fade">
                                      <p:cBhvr>
                                        <p:cTn id="87" dur="500"/>
                                        <p:tgtEl>
                                          <p:spTgt spid="185">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85">
                                            <p:txEl>
                                              <p:pRg st="7" end="7"/>
                                            </p:txEl>
                                          </p:spTgt>
                                        </p:tgtEl>
                                        <p:attrNameLst>
                                          <p:attrName>style.visibility</p:attrName>
                                        </p:attrNameLst>
                                      </p:cBhvr>
                                      <p:to>
                                        <p:strVal val="visible"/>
                                      </p:to>
                                    </p:set>
                                    <p:animEffect transition="in" filter="fade">
                                      <p:cBhvr>
                                        <p:cTn id="92" dur="500"/>
                                        <p:tgtEl>
                                          <p:spTgt spid="185">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8"/>
          <p:cNvSpPr txBox="1"/>
          <p:nvPr>
            <p:ph type="title"/>
          </p:nvPr>
        </p:nvSpPr>
        <p:spPr>
          <a:xfrm>
            <a:off x="677333" y="336645"/>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Font typeface="Calibri" panose="020F0502020204030204"/>
              <a:buNone/>
            </a:pPr>
            <a:r>
              <a:rPr lang="en-US" sz="2800" b="1">
                <a:solidFill>
                  <a:schemeClr val="dk1"/>
                </a:solidFill>
                <a:latin typeface="Calibri" panose="020F0502020204030204"/>
                <a:ea typeface="Calibri" panose="020F0502020204030204"/>
                <a:cs typeface="Calibri" panose="020F0502020204030204"/>
                <a:sym typeface="Calibri" panose="020F0502020204030204"/>
              </a:rPr>
              <a:t>Collections in Dart</a:t>
            </a:r>
            <a:r>
              <a:rPr lang="en-US" sz="2800">
                <a:latin typeface="Calibri" panose="020F0502020204030204"/>
                <a:ea typeface="Calibri" panose="020F0502020204030204"/>
                <a:cs typeface="Calibri" panose="020F0502020204030204"/>
                <a:sym typeface="Calibri" panose="020F0502020204030204"/>
              </a:rPr>
              <a:t>​</a:t>
            </a:r>
            <a:endParaRPr lang="en-US" sz="2800">
              <a:latin typeface="Calibri" panose="020F0502020204030204"/>
              <a:ea typeface="Calibri" panose="020F0502020204030204"/>
              <a:cs typeface="Calibri" panose="020F0502020204030204"/>
              <a:sym typeface="Calibri" panose="020F0502020204030204"/>
            </a:endParaRPr>
          </a:p>
        </p:txBody>
      </p:sp>
      <p:sp>
        <p:nvSpPr>
          <p:cNvPr id="192" name="Google Shape;192;p8"/>
          <p:cNvSpPr/>
          <p:nvPr/>
        </p:nvSpPr>
        <p:spPr>
          <a:xfrm>
            <a:off x="416937" y="1149222"/>
            <a:ext cx="7975348" cy="4094327"/>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Like any other programming languages dart doesn’t support arrays</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27000" algn="l" rtl="0">
              <a:lnSpc>
                <a:spcPct val="100000"/>
              </a:lnSpc>
              <a:spcBef>
                <a:spcPts val="0"/>
              </a:spcBef>
              <a:spcAft>
                <a:spcPts val="0"/>
              </a:spcAft>
              <a:buClr>
                <a:schemeClr val="dk1"/>
              </a:buClr>
              <a:buSzPts val="1600"/>
              <a:buFont typeface="Calibri" panose="020F050202020403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Dart collections can be used as data structures like an array. ​</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27000" algn="l" rtl="0">
              <a:lnSpc>
                <a:spcPct val="100000"/>
              </a:lnSpc>
              <a:spcBef>
                <a:spcPts val="0"/>
              </a:spcBef>
              <a:spcAft>
                <a:spcPts val="0"/>
              </a:spcAft>
              <a:buClr>
                <a:schemeClr val="dk1"/>
              </a:buClr>
              <a:buSzPts val="1600"/>
              <a:buFont typeface="Calibri" panose="020F050202020403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 collection is an object that represents a group of objects called elements.​</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27000" algn="l" rtl="0">
              <a:lnSpc>
                <a:spcPct val="100000"/>
              </a:lnSpc>
              <a:spcBef>
                <a:spcPts val="0"/>
              </a:spcBef>
              <a:spcAft>
                <a:spcPts val="0"/>
              </a:spcAft>
              <a:buClr>
                <a:schemeClr val="dk1"/>
              </a:buClr>
              <a:buSzPts val="1600"/>
              <a:buFont typeface="Calibri" panose="020F050202020403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Iterables are a kind of collection.​</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27000" algn="l" rtl="0">
              <a:lnSpc>
                <a:spcPct val="100000"/>
              </a:lnSpc>
              <a:spcBef>
                <a:spcPts val="0"/>
              </a:spcBef>
              <a:spcAft>
                <a:spcPts val="0"/>
              </a:spcAft>
              <a:buClr>
                <a:schemeClr val="dk1"/>
              </a:buClr>
              <a:buSzPts val="1600"/>
              <a:buFont typeface="Calibri" panose="020F050202020403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 collection can be empty, or it can contain many elements. ​</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27000" algn="l" rtl="0">
              <a:lnSpc>
                <a:spcPct val="100000"/>
              </a:lnSpc>
              <a:spcBef>
                <a:spcPts val="0"/>
              </a:spcBef>
              <a:spcAft>
                <a:spcPts val="0"/>
              </a:spcAft>
              <a:buClr>
                <a:schemeClr val="dk1"/>
              </a:buClr>
              <a:buSzPts val="1600"/>
              <a:buFont typeface="Calibri" panose="020F050202020403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chemeClr val="dk1"/>
              </a:buClr>
              <a:buSzPts val="16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Depending on the purpose, collections can have different structures and implementations.​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93" name="Google Shape;193;p8" descr="A blue and black logo&#10;&#10;Description automatically generated"/>
          <p:cNvPicPr preferRelativeResize="0"/>
          <p:nvPr/>
        </p:nvPicPr>
        <p:blipFill rotWithShape="1">
          <a:blip r:embed="rId1"/>
          <a:srcRect/>
          <a:stretch>
            <a:fillRect/>
          </a:stretch>
        </p:blipFill>
        <p:spPr>
          <a:xfrm>
            <a:off x="-49167" y="5847008"/>
            <a:ext cx="1579403" cy="1174125"/>
          </a:xfrm>
          <a:prstGeom prst="rect">
            <a:avLst/>
          </a:prstGeom>
          <a:noFill/>
          <a:ln>
            <a:noFill/>
          </a:ln>
        </p:spPr>
      </p:pic>
      <p:sp>
        <p:nvSpPr>
          <p:cNvPr id="194" name="Google Shape;194;p8"/>
          <p:cNvSpPr/>
          <p:nvPr/>
        </p:nvSpPr>
        <p:spPr>
          <a:xfrm>
            <a:off x="8570384" y="2605269"/>
            <a:ext cx="3080596" cy="686873"/>
          </a:xfrm>
          <a:prstGeom prst="homePlate">
            <a:avLst>
              <a:gd name="adj" fmla="val 5000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Dart collections can be basically classified as:​</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 name="Google Shape;195;p8"/>
          <p:cNvSpPr/>
          <p:nvPr/>
        </p:nvSpPr>
        <p:spPr>
          <a:xfrm>
            <a:off x="9176158" y="3443251"/>
            <a:ext cx="2243069" cy="665408"/>
          </a:xfrm>
          <a:prstGeom prst="round2DiagRect">
            <a:avLst>
              <a:gd name="adj1" fmla="val 16667"/>
              <a:gd name="adj2" fmla="val 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List​​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6" name="Google Shape;196;p8"/>
          <p:cNvSpPr/>
          <p:nvPr/>
        </p:nvSpPr>
        <p:spPr>
          <a:xfrm>
            <a:off x="9176157" y="6026602"/>
            <a:ext cx="2243069" cy="665408"/>
          </a:xfrm>
          <a:prstGeom prst="round2DiagRect">
            <a:avLst>
              <a:gd name="adj1" fmla="val 16667"/>
              <a:gd name="adj2" fmla="val 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Queue​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7" name="Google Shape;197;p8"/>
          <p:cNvSpPr/>
          <p:nvPr/>
        </p:nvSpPr>
        <p:spPr>
          <a:xfrm>
            <a:off x="9176158" y="4304368"/>
            <a:ext cx="2243069" cy="665408"/>
          </a:xfrm>
          <a:prstGeom prst="round2DiagRect">
            <a:avLst>
              <a:gd name="adj1" fmla="val 16667"/>
              <a:gd name="adj2" fmla="val 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Set​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8" name="Google Shape;198;p8"/>
          <p:cNvSpPr/>
          <p:nvPr/>
        </p:nvSpPr>
        <p:spPr>
          <a:xfrm>
            <a:off x="9176158" y="5165485"/>
            <a:ext cx="2243069" cy="665408"/>
          </a:xfrm>
          <a:prstGeom prst="round2DiagRect">
            <a:avLst>
              <a:gd name="adj1" fmla="val 16667"/>
              <a:gd name="adj2" fmla="val 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Map​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fade">
                                      <p:cBhvr>
                                        <p:cTn id="12" dur="500"/>
                                        <p:tgtEl>
                                          <p:spTgt spid="1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2">
                                            <p:txEl>
                                              <p:pRg st="0" end="0"/>
                                            </p:txEl>
                                          </p:spTgt>
                                        </p:tgtEl>
                                        <p:attrNameLst>
                                          <p:attrName>style.visibility</p:attrName>
                                        </p:attrNameLst>
                                      </p:cBhvr>
                                      <p:to>
                                        <p:strVal val="visible"/>
                                      </p:to>
                                    </p:set>
                                    <p:animEffect transition="in" filter="fade">
                                      <p:cBhvr>
                                        <p:cTn id="17" dur="500"/>
                                        <p:tgtEl>
                                          <p:spTgt spid="19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2">
                                            <p:txEl>
                                              <p:pRg st="1" end="1"/>
                                            </p:txEl>
                                          </p:spTgt>
                                        </p:tgtEl>
                                        <p:attrNameLst>
                                          <p:attrName>style.visibility</p:attrName>
                                        </p:attrNameLst>
                                      </p:cBhvr>
                                      <p:to>
                                        <p:strVal val="visible"/>
                                      </p:to>
                                    </p:set>
                                    <p:animEffect transition="in" filter="fade">
                                      <p:cBhvr>
                                        <p:cTn id="22" dur="500"/>
                                        <p:tgtEl>
                                          <p:spTgt spid="19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2">
                                            <p:txEl>
                                              <p:pRg st="2" end="2"/>
                                            </p:txEl>
                                          </p:spTgt>
                                        </p:tgtEl>
                                        <p:attrNameLst>
                                          <p:attrName>style.visibility</p:attrName>
                                        </p:attrNameLst>
                                      </p:cBhvr>
                                      <p:to>
                                        <p:strVal val="visible"/>
                                      </p:to>
                                    </p:set>
                                    <p:animEffect transition="in" filter="fade">
                                      <p:cBhvr>
                                        <p:cTn id="27" dur="500"/>
                                        <p:tgtEl>
                                          <p:spTgt spid="19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2">
                                            <p:txEl>
                                              <p:pRg st="3" end="3"/>
                                            </p:txEl>
                                          </p:spTgt>
                                        </p:tgtEl>
                                        <p:attrNameLst>
                                          <p:attrName>style.visibility</p:attrName>
                                        </p:attrNameLst>
                                      </p:cBhvr>
                                      <p:to>
                                        <p:strVal val="visible"/>
                                      </p:to>
                                    </p:set>
                                    <p:animEffect transition="in" filter="fade">
                                      <p:cBhvr>
                                        <p:cTn id="32" dur="500"/>
                                        <p:tgtEl>
                                          <p:spTgt spid="19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2">
                                            <p:txEl>
                                              <p:pRg st="4" end="4"/>
                                            </p:txEl>
                                          </p:spTgt>
                                        </p:tgtEl>
                                        <p:attrNameLst>
                                          <p:attrName>style.visibility</p:attrName>
                                        </p:attrNameLst>
                                      </p:cBhvr>
                                      <p:to>
                                        <p:strVal val="visible"/>
                                      </p:to>
                                    </p:set>
                                    <p:animEffect transition="in" filter="fade">
                                      <p:cBhvr>
                                        <p:cTn id="37" dur="500"/>
                                        <p:tgtEl>
                                          <p:spTgt spid="19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2">
                                            <p:txEl>
                                              <p:pRg st="5" end="5"/>
                                            </p:txEl>
                                          </p:spTgt>
                                        </p:tgtEl>
                                        <p:attrNameLst>
                                          <p:attrName>style.visibility</p:attrName>
                                        </p:attrNameLst>
                                      </p:cBhvr>
                                      <p:to>
                                        <p:strVal val="visible"/>
                                      </p:to>
                                    </p:set>
                                    <p:animEffect transition="in" filter="fade">
                                      <p:cBhvr>
                                        <p:cTn id="42" dur="500"/>
                                        <p:tgtEl>
                                          <p:spTgt spid="192">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2">
                                            <p:txEl>
                                              <p:pRg st="6" end="6"/>
                                            </p:txEl>
                                          </p:spTgt>
                                        </p:tgtEl>
                                        <p:attrNameLst>
                                          <p:attrName>style.visibility</p:attrName>
                                        </p:attrNameLst>
                                      </p:cBhvr>
                                      <p:to>
                                        <p:strVal val="visible"/>
                                      </p:to>
                                    </p:set>
                                    <p:animEffect transition="in" filter="fade">
                                      <p:cBhvr>
                                        <p:cTn id="47" dur="500"/>
                                        <p:tgtEl>
                                          <p:spTgt spid="192">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2">
                                            <p:txEl>
                                              <p:pRg st="7" end="7"/>
                                            </p:txEl>
                                          </p:spTgt>
                                        </p:tgtEl>
                                        <p:attrNameLst>
                                          <p:attrName>style.visibility</p:attrName>
                                        </p:attrNameLst>
                                      </p:cBhvr>
                                      <p:to>
                                        <p:strVal val="visible"/>
                                      </p:to>
                                    </p:set>
                                    <p:animEffect transition="in" filter="fade">
                                      <p:cBhvr>
                                        <p:cTn id="52" dur="500"/>
                                        <p:tgtEl>
                                          <p:spTgt spid="192">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2">
                                            <p:txEl>
                                              <p:pRg st="8" end="8"/>
                                            </p:txEl>
                                          </p:spTgt>
                                        </p:tgtEl>
                                        <p:attrNameLst>
                                          <p:attrName>style.visibility</p:attrName>
                                        </p:attrNameLst>
                                      </p:cBhvr>
                                      <p:to>
                                        <p:strVal val="visible"/>
                                      </p:to>
                                    </p:set>
                                    <p:animEffect transition="in" filter="fade">
                                      <p:cBhvr>
                                        <p:cTn id="57" dur="500"/>
                                        <p:tgtEl>
                                          <p:spTgt spid="192">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2">
                                            <p:txEl>
                                              <p:pRg st="9" end="9"/>
                                            </p:txEl>
                                          </p:spTgt>
                                        </p:tgtEl>
                                        <p:attrNameLst>
                                          <p:attrName>style.visibility</p:attrName>
                                        </p:attrNameLst>
                                      </p:cBhvr>
                                      <p:to>
                                        <p:strVal val="visible"/>
                                      </p:to>
                                    </p:set>
                                    <p:animEffect transition="in" filter="fade">
                                      <p:cBhvr>
                                        <p:cTn id="62" dur="500"/>
                                        <p:tgtEl>
                                          <p:spTgt spid="192">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92">
                                            <p:txEl>
                                              <p:pRg st="10" end="10"/>
                                            </p:txEl>
                                          </p:spTgt>
                                        </p:tgtEl>
                                        <p:attrNameLst>
                                          <p:attrName>style.visibility</p:attrName>
                                        </p:attrNameLst>
                                      </p:cBhvr>
                                      <p:to>
                                        <p:strVal val="visible"/>
                                      </p:to>
                                    </p:set>
                                    <p:animEffect transition="in" filter="fade">
                                      <p:cBhvr>
                                        <p:cTn id="67" dur="500"/>
                                        <p:tgtEl>
                                          <p:spTgt spid="192">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94"/>
                                        </p:tgtEl>
                                        <p:attrNameLst>
                                          <p:attrName>style.visibility</p:attrName>
                                        </p:attrNameLst>
                                      </p:cBhvr>
                                      <p:to>
                                        <p:strVal val="visible"/>
                                      </p:to>
                                    </p:set>
                                    <p:animEffect transition="in" filter="fade">
                                      <p:cBhvr>
                                        <p:cTn id="72" dur="500"/>
                                        <p:tgtEl>
                                          <p:spTgt spid="19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95"/>
                                        </p:tgtEl>
                                        <p:attrNameLst>
                                          <p:attrName>style.visibility</p:attrName>
                                        </p:attrNameLst>
                                      </p:cBhvr>
                                      <p:to>
                                        <p:strVal val="visible"/>
                                      </p:to>
                                    </p:set>
                                    <p:animEffect transition="in" filter="fade">
                                      <p:cBhvr>
                                        <p:cTn id="77" dur="500"/>
                                        <p:tgtEl>
                                          <p:spTgt spid="19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95">
                                            <p:txEl>
                                              <p:pRg st="0" end="0"/>
                                            </p:txEl>
                                          </p:spTgt>
                                        </p:tgtEl>
                                        <p:attrNameLst>
                                          <p:attrName>style.visibility</p:attrName>
                                        </p:attrNameLst>
                                      </p:cBhvr>
                                      <p:to>
                                        <p:strVal val="visible"/>
                                      </p:to>
                                    </p:set>
                                    <p:animEffect transition="in" filter="fade">
                                      <p:cBhvr>
                                        <p:cTn id="82" dur="500"/>
                                        <p:tgtEl>
                                          <p:spTgt spid="195">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97"/>
                                        </p:tgtEl>
                                        <p:attrNameLst>
                                          <p:attrName>style.visibility</p:attrName>
                                        </p:attrNameLst>
                                      </p:cBhvr>
                                      <p:to>
                                        <p:strVal val="visible"/>
                                      </p:to>
                                    </p:set>
                                    <p:animEffect transition="in" filter="fade">
                                      <p:cBhvr>
                                        <p:cTn id="87" dur="500"/>
                                        <p:tgtEl>
                                          <p:spTgt spid="19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97">
                                            <p:txEl>
                                              <p:pRg st="0" end="0"/>
                                            </p:txEl>
                                          </p:spTgt>
                                        </p:tgtEl>
                                        <p:attrNameLst>
                                          <p:attrName>style.visibility</p:attrName>
                                        </p:attrNameLst>
                                      </p:cBhvr>
                                      <p:to>
                                        <p:strVal val="visible"/>
                                      </p:to>
                                    </p:set>
                                    <p:animEffect transition="in" filter="fade">
                                      <p:cBhvr>
                                        <p:cTn id="92" dur="500"/>
                                        <p:tgtEl>
                                          <p:spTgt spid="19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98"/>
                                        </p:tgtEl>
                                        <p:attrNameLst>
                                          <p:attrName>style.visibility</p:attrName>
                                        </p:attrNameLst>
                                      </p:cBhvr>
                                      <p:to>
                                        <p:strVal val="visible"/>
                                      </p:to>
                                    </p:set>
                                    <p:animEffect transition="in" filter="fade">
                                      <p:cBhvr>
                                        <p:cTn id="97" dur="500"/>
                                        <p:tgtEl>
                                          <p:spTgt spid="19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98">
                                            <p:txEl>
                                              <p:pRg st="0" end="0"/>
                                            </p:txEl>
                                          </p:spTgt>
                                        </p:tgtEl>
                                        <p:attrNameLst>
                                          <p:attrName>style.visibility</p:attrName>
                                        </p:attrNameLst>
                                      </p:cBhvr>
                                      <p:to>
                                        <p:strVal val="visible"/>
                                      </p:to>
                                    </p:set>
                                    <p:animEffect transition="in" filter="fade">
                                      <p:cBhvr>
                                        <p:cTn id="102" dur="500"/>
                                        <p:tgtEl>
                                          <p:spTgt spid="198">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96"/>
                                        </p:tgtEl>
                                        <p:attrNameLst>
                                          <p:attrName>style.visibility</p:attrName>
                                        </p:attrNameLst>
                                      </p:cBhvr>
                                      <p:to>
                                        <p:strVal val="visible"/>
                                      </p:to>
                                    </p:set>
                                    <p:animEffect transition="in" filter="fade">
                                      <p:cBhvr>
                                        <p:cTn id="107" dur="500"/>
                                        <p:tgtEl>
                                          <p:spTgt spid="19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96">
                                            <p:txEl>
                                              <p:pRg st="0" end="0"/>
                                            </p:txEl>
                                          </p:spTgt>
                                        </p:tgtEl>
                                        <p:attrNameLst>
                                          <p:attrName>style.visibility</p:attrName>
                                        </p:attrNameLst>
                                      </p:cBhvr>
                                      <p:to>
                                        <p:strVal val="visible"/>
                                      </p:to>
                                    </p:set>
                                    <p:animEffect transition="in" filter="fade">
                                      <p:cBhvr>
                                        <p:cTn id="112" dur="500"/>
                                        <p:tgtEl>
                                          <p:spTgt spid="196">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02" name="Shape 202"/>
        <p:cNvGrpSpPr/>
        <p:nvPr/>
      </p:nvGrpSpPr>
      <p:grpSpPr>
        <a:xfrm>
          <a:off x="0" y="0"/>
          <a:ext cx="0" cy="0"/>
          <a:chOff x="0" y="0"/>
          <a:chExt cx="0" cy="0"/>
        </a:xfrm>
      </p:grpSpPr>
      <p:sp>
        <p:nvSpPr>
          <p:cNvPr id="203" name="Google Shape;203;p9"/>
          <p:cNvSpPr txBox="1"/>
          <p:nvPr>
            <p:ph type="title"/>
          </p:nvPr>
        </p:nvSpPr>
        <p:spPr>
          <a:xfrm>
            <a:off x="2574786" y="220228"/>
            <a:ext cx="1135869" cy="13208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2800"/>
              <a:buFont typeface="Calibri" panose="020F0502020204030204"/>
              <a:buNone/>
            </a:pPr>
            <a:r>
              <a:rPr lang="en-US" sz="2800" b="1">
                <a:solidFill>
                  <a:schemeClr val="dk1"/>
                </a:solidFill>
                <a:latin typeface="Calibri" panose="020F0502020204030204"/>
                <a:ea typeface="Calibri" panose="020F0502020204030204"/>
                <a:cs typeface="Calibri" panose="020F0502020204030204"/>
                <a:sym typeface="Calibri" panose="020F0502020204030204"/>
              </a:rPr>
              <a:t>Lists</a:t>
            </a:r>
            <a:endParaRPr sz="2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4" name="Google Shape;204;p9" descr="A bird next to a phone&#10;&#10;Description automatically generated"/>
          <p:cNvPicPr preferRelativeResize="0"/>
          <p:nvPr/>
        </p:nvPicPr>
        <p:blipFill rotWithShape="1">
          <a:blip r:embed="rId1"/>
          <a:srcRect l="27384" r="45019" b="2"/>
          <a:stretch>
            <a:fillRect/>
          </a:stretch>
        </p:blipFill>
        <p:spPr>
          <a:xfrm>
            <a:off x="1" y="10"/>
            <a:ext cx="2204759" cy="3433854"/>
          </a:xfrm>
          <a:custGeom>
            <a:avLst/>
            <a:gdLst/>
            <a:ahLst/>
            <a:cxnLst/>
            <a:rect l="l" t="t" r="r" b="b"/>
            <a:pathLst>
              <a:path w="2204759" h="3433864" extrusionOk="0">
                <a:moveTo>
                  <a:pt x="0" y="0"/>
                </a:moveTo>
                <a:lnTo>
                  <a:pt x="1674254" y="0"/>
                </a:lnTo>
                <a:lnTo>
                  <a:pt x="2204759" y="3433864"/>
                </a:lnTo>
                <a:lnTo>
                  <a:pt x="0" y="3433864"/>
                </a:lnTo>
                <a:close/>
              </a:path>
            </a:pathLst>
          </a:custGeom>
          <a:solidFill>
            <a:srgbClr val="FFFFFF"/>
          </a:solidFill>
          <a:ln>
            <a:noFill/>
          </a:ln>
        </p:spPr>
      </p:pic>
      <p:pic>
        <p:nvPicPr>
          <p:cNvPr id="205" name="Google Shape;205;p9" descr="A line art of a symbol&#10;&#10;Description automatically generated"/>
          <p:cNvPicPr preferRelativeResize="0"/>
          <p:nvPr/>
        </p:nvPicPr>
        <p:blipFill rotWithShape="1">
          <a:blip r:embed="rId2"/>
          <a:srcRect l="6956" r="13428" b="5"/>
          <a:stretch>
            <a:fillRect/>
          </a:stretch>
        </p:blipFill>
        <p:spPr>
          <a:xfrm>
            <a:off x="20" y="3433864"/>
            <a:ext cx="2734036" cy="3433865"/>
          </a:xfrm>
          <a:custGeom>
            <a:avLst/>
            <a:gdLst/>
            <a:ahLst/>
            <a:cxnLst/>
            <a:rect l="l" t="t" r="r" b="b"/>
            <a:pathLst>
              <a:path w="2734056" h="3433865" extrusionOk="0">
                <a:moveTo>
                  <a:pt x="0" y="0"/>
                </a:moveTo>
                <a:lnTo>
                  <a:pt x="2204758" y="0"/>
                </a:lnTo>
                <a:lnTo>
                  <a:pt x="2734056" y="3426053"/>
                </a:lnTo>
                <a:lnTo>
                  <a:pt x="2734056" y="3433865"/>
                </a:lnTo>
                <a:lnTo>
                  <a:pt x="461457" y="3433865"/>
                </a:lnTo>
                <a:lnTo>
                  <a:pt x="0" y="706119"/>
                </a:lnTo>
                <a:close/>
              </a:path>
            </a:pathLst>
          </a:custGeom>
          <a:noFill/>
          <a:ln>
            <a:noFill/>
          </a:ln>
        </p:spPr>
      </p:pic>
      <p:cxnSp>
        <p:nvCxnSpPr>
          <p:cNvPr id="206" name="Google Shape;206;p9"/>
          <p:cNvCxnSpPr/>
          <p:nvPr/>
        </p:nvCxnSpPr>
        <p:spPr>
          <a:xfrm>
            <a:off x="0" y="3433864"/>
            <a:ext cx="2226733" cy="0"/>
          </a:xfrm>
          <a:prstGeom prst="straightConnector1">
            <a:avLst/>
          </a:prstGeom>
          <a:noFill/>
          <a:ln w="12700" cap="rnd" cmpd="sng">
            <a:solidFill>
              <a:schemeClr val="lt1"/>
            </a:solidFill>
            <a:prstDash val="solid"/>
            <a:round/>
            <a:headEnd type="none" w="sm" len="sm"/>
            <a:tailEnd type="none" w="sm" len="sm"/>
          </a:ln>
        </p:spPr>
      </p:cxnSp>
      <p:sp>
        <p:nvSpPr>
          <p:cNvPr id="207" name="Google Shape;207;p9"/>
          <p:cNvSpPr/>
          <p:nvPr/>
        </p:nvSpPr>
        <p:spPr>
          <a:xfrm>
            <a:off x="0" y="4013201"/>
            <a:ext cx="476655" cy="2844800"/>
          </a:xfrm>
          <a:prstGeom prst="triangle">
            <a:avLst>
              <a:gd name="adj" fmla="val 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9"/>
          <p:cNvSpPr/>
          <p:nvPr/>
        </p:nvSpPr>
        <p:spPr>
          <a:xfrm>
            <a:off x="4080681" y="1064525"/>
            <a:ext cx="3893472" cy="2948676"/>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1F1F1F"/>
                </a:solidFill>
                <a:latin typeface="Calibri" panose="020F0502020204030204"/>
                <a:ea typeface="Calibri" panose="020F0502020204030204"/>
                <a:cs typeface="Calibri" panose="020F0502020204030204"/>
                <a:sym typeface="Calibri" panose="020F0502020204030204"/>
              </a:rPr>
              <a:t>Lists</a:t>
            </a: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100000"/>
              </a:lnSpc>
              <a:spcBef>
                <a:spcPts val="0"/>
              </a:spcBef>
              <a:spcAft>
                <a:spcPts val="0"/>
              </a:spcAft>
              <a:buClr>
                <a:srgbClr val="1F1F1F"/>
              </a:buClr>
              <a:buSzPts val="1600"/>
              <a:buFont typeface="Calibri" panose="020F050202020403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Lists are ordered collections of elements that can be accessed by index.​</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1F1F1F"/>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100000"/>
              </a:lnSpc>
              <a:spcBef>
                <a:spcPts val="0"/>
              </a:spcBef>
              <a:spcAft>
                <a:spcPts val="0"/>
              </a:spcAft>
              <a:buClr>
                <a:srgbClr val="1F1F1F"/>
              </a:buClr>
              <a:buSzPts val="1600"/>
              <a:buFont typeface="Calibri" panose="020F0502020204030204"/>
              <a:buChar char="•"/>
            </a:pPr>
            <a:r>
              <a:rPr lang="en-US" sz="1800" b="0" i="0" u="none" strike="noStrike" cap="none">
                <a:solidFill>
                  <a:srgbClr val="1F1F1F"/>
                </a:solidFill>
                <a:latin typeface="Calibri" panose="020F0502020204030204"/>
                <a:ea typeface="Calibri" panose="020F0502020204030204"/>
                <a:cs typeface="Calibri" panose="020F0502020204030204"/>
                <a:sym typeface="Calibri" panose="020F0502020204030204"/>
              </a:rPr>
              <a:t>The List class provides methods for adding, removing, and searching for elements.​</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09" name="Google Shape;209;p9" descr="A blue and black logo&#10;&#10;Description automatically generated"/>
          <p:cNvPicPr preferRelativeResize="0"/>
          <p:nvPr/>
        </p:nvPicPr>
        <p:blipFill rotWithShape="1">
          <a:blip r:embed="rId3"/>
          <a:srcRect/>
          <a:stretch>
            <a:fillRect/>
          </a:stretch>
        </p:blipFill>
        <p:spPr>
          <a:xfrm>
            <a:off x="10608101" y="5782613"/>
            <a:ext cx="1579403" cy="1174125"/>
          </a:xfrm>
          <a:prstGeom prst="rect">
            <a:avLst/>
          </a:prstGeom>
          <a:noFill/>
          <a:ln>
            <a:noFill/>
          </a:ln>
        </p:spPr>
      </p:pic>
      <p:sp>
        <p:nvSpPr>
          <p:cNvPr id="210" name="Google Shape;210;p9"/>
          <p:cNvSpPr/>
          <p:nvPr/>
        </p:nvSpPr>
        <p:spPr>
          <a:xfrm>
            <a:off x="5035496" y="5213327"/>
            <a:ext cx="2243069" cy="665408"/>
          </a:xfrm>
          <a:prstGeom prst="round2DiagRect">
            <a:avLst>
              <a:gd name="adj1" fmla="val 16667"/>
              <a:gd name="adj2" fmla="val 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Fixed Length List</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1" name="Google Shape;211;p9"/>
          <p:cNvSpPr/>
          <p:nvPr/>
        </p:nvSpPr>
        <p:spPr>
          <a:xfrm>
            <a:off x="5035496" y="6053069"/>
            <a:ext cx="2243069" cy="633212"/>
          </a:xfrm>
          <a:prstGeom prst="round2DiagRect">
            <a:avLst>
              <a:gd name="adj1" fmla="val 16667"/>
              <a:gd name="adj2" fmla="val 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Growable List</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2" name="Google Shape;212;p9"/>
          <p:cNvSpPr/>
          <p:nvPr/>
        </p:nvSpPr>
        <p:spPr>
          <a:xfrm>
            <a:off x="4142687" y="4352120"/>
            <a:ext cx="4228563" cy="686873"/>
          </a:xfrm>
          <a:prstGeom prst="homePlate">
            <a:avLst>
              <a:gd name="adj" fmla="val 5000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panose="020F0502020204030204"/>
                <a:ea typeface="Calibri" panose="020F0502020204030204"/>
                <a:cs typeface="Calibri" panose="020F0502020204030204"/>
                <a:sym typeface="Calibri" panose="020F0502020204030204"/>
              </a:rPr>
              <a:t>List in dart can be classified as:</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
                                        </p:tgtEl>
                                        <p:attrNameLst>
                                          <p:attrName>style.visibility</p:attrName>
                                        </p:attrNameLst>
                                      </p:cBhvr>
                                      <p:to>
                                        <p:strVal val="visible"/>
                                      </p:to>
                                    </p:set>
                                    <p:animEffect transition="in" filter="fade">
                                      <p:cBhvr>
                                        <p:cTn id="12" dur="500"/>
                                        <p:tgtEl>
                                          <p:spTgt spid="2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3"/>
                                        </p:tgtEl>
                                        <p:attrNameLst>
                                          <p:attrName>style.visibility</p:attrName>
                                        </p:attrNameLst>
                                      </p:cBhvr>
                                      <p:to>
                                        <p:strVal val="visible"/>
                                      </p:to>
                                    </p:set>
                                    <p:animEffect transition="in" filter="fade">
                                      <p:cBhvr>
                                        <p:cTn id="17" dur="500"/>
                                        <p:tgtEl>
                                          <p:spTgt spid="20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8"/>
                                        </p:tgtEl>
                                        <p:attrNameLst>
                                          <p:attrName>style.visibility</p:attrName>
                                        </p:attrNameLst>
                                      </p:cBhvr>
                                      <p:to>
                                        <p:strVal val="visible"/>
                                      </p:to>
                                    </p:set>
                                    <p:animEffect transition="in" filter="fade">
                                      <p:cBhvr>
                                        <p:cTn id="22" dur="500"/>
                                        <p:tgtEl>
                                          <p:spTgt spid="20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8">
                                            <p:txEl>
                                              <p:pRg st="0" end="0"/>
                                            </p:txEl>
                                          </p:spTgt>
                                        </p:tgtEl>
                                        <p:attrNameLst>
                                          <p:attrName>style.visibility</p:attrName>
                                        </p:attrNameLst>
                                      </p:cBhvr>
                                      <p:to>
                                        <p:strVal val="visible"/>
                                      </p:to>
                                    </p:set>
                                    <p:animEffect transition="in" filter="fade">
                                      <p:cBhvr>
                                        <p:cTn id="27" dur="500"/>
                                        <p:tgtEl>
                                          <p:spTgt spid="20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8">
                                            <p:txEl>
                                              <p:pRg st="1" end="1"/>
                                            </p:txEl>
                                          </p:spTgt>
                                        </p:tgtEl>
                                        <p:attrNameLst>
                                          <p:attrName>style.visibility</p:attrName>
                                        </p:attrNameLst>
                                      </p:cBhvr>
                                      <p:to>
                                        <p:strVal val="visible"/>
                                      </p:to>
                                    </p:set>
                                    <p:animEffect transition="in" filter="fade">
                                      <p:cBhvr>
                                        <p:cTn id="32" dur="500"/>
                                        <p:tgtEl>
                                          <p:spTgt spid="20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8">
                                            <p:txEl>
                                              <p:pRg st="2" end="2"/>
                                            </p:txEl>
                                          </p:spTgt>
                                        </p:tgtEl>
                                        <p:attrNameLst>
                                          <p:attrName>style.visibility</p:attrName>
                                        </p:attrNameLst>
                                      </p:cBhvr>
                                      <p:to>
                                        <p:strVal val="visible"/>
                                      </p:to>
                                    </p:set>
                                    <p:animEffect transition="in" filter="fade">
                                      <p:cBhvr>
                                        <p:cTn id="37" dur="500"/>
                                        <p:tgtEl>
                                          <p:spTgt spid="20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8">
                                            <p:txEl>
                                              <p:pRg st="3" end="3"/>
                                            </p:txEl>
                                          </p:spTgt>
                                        </p:tgtEl>
                                        <p:attrNameLst>
                                          <p:attrName>style.visibility</p:attrName>
                                        </p:attrNameLst>
                                      </p:cBhvr>
                                      <p:to>
                                        <p:strVal val="visible"/>
                                      </p:to>
                                    </p:set>
                                    <p:animEffect transition="in" filter="fade">
                                      <p:cBhvr>
                                        <p:cTn id="42" dur="500"/>
                                        <p:tgtEl>
                                          <p:spTgt spid="20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8">
                                            <p:txEl>
                                              <p:pRg st="4" end="4"/>
                                            </p:txEl>
                                          </p:spTgt>
                                        </p:tgtEl>
                                        <p:attrNameLst>
                                          <p:attrName>style.visibility</p:attrName>
                                        </p:attrNameLst>
                                      </p:cBhvr>
                                      <p:to>
                                        <p:strVal val="visible"/>
                                      </p:to>
                                    </p:set>
                                    <p:animEffect transition="in" filter="fade">
                                      <p:cBhvr>
                                        <p:cTn id="47" dur="500"/>
                                        <p:tgtEl>
                                          <p:spTgt spid="20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8">
                                            <p:txEl>
                                              <p:pRg st="5" end="5"/>
                                            </p:txEl>
                                          </p:spTgt>
                                        </p:tgtEl>
                                        <p:attrNameLst>
                                          <p:attrName>style.visibility</p:attrName>
                                        </p:attrNameLst>
                                      </p:cBhvr>
                                      <p:to>
                                        <p:strVal val="visible"/>
                                      </p:to>
                                    </p:set>
                                    <p:animEffect transition="in" filter="fade">
                                      <p:cBhvr>
                                        <p:cTn id="52" dur="500"/>
                                        <p:tgtEl>
                                          <p:spTgt spid="208">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2"/>
                                        </p:tgtEl>
                                        <p:attrNameLst>
                                          <p:attrName>style.visibility</p:attrName>
                                        </p:attrNameLst>
                                      </p:cBhvr>
                                      <p:to>
                                        <p:strVal val="visible"/>
                                      </p:to>
                                    </p:set>
                                    <p:animEffect transition="in" filter="fade">
                                      <p:cBhvr>
                                        <p:cTn id="57" dur="500"/>
                                        <p:tgtEl>
                                          <p:spTgt spid="2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10"/>
                                        </p:tgtEl>
                                        <p:attrNameLst>
                                          <p:attrName>style.visibility</p:attrName>
                                        </p:attrNameLst>
                                      </p:cBhvr>
                                      <p:to>
                                        <p:strVal val="visible"/>
                                      </p:to>
                                    </p:set>
                                    <p:animEffect transition="in" filter="fade">
                                      <p:cBhvr>
                                        <p:cTn id="62" dur="500"/>
                                        <p:tgtEl>
                                          <p:spTgt spid="21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10">
                                            <p:txEl>
                                              <p:pRg st="0" end="0"/>
                                            </p:txEl>
                                          </p:spTgt>
                                        </p:tgtEl>
                                        <p:attrNameLst>
                                          <p:attrName>style.visibility</p:attrName>
                                        </p:attrNameLst>
                                      </p:cBhvr>
                                      <p:to>
                                        <p:strVal val="visible"/>
                                      </p:to>
                                    </p:set>
                                    <p:animEffect transition="in" filter="fade">
                                      <p:cBhvr>
                                        <p:cTn id="67" dur="500"/>
                                        <p:tgtEl>
                                          <p:spTgt spid="210">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11"/>
                                        </p:tgtEl>
                                        <p:attrNameLst>
                                          <p:attrName>style.visibility</p:attrName>
                                        </p:attrNameLst>
                                      </p:cBhvr>
                                      <p:to>
                                        <p:strVal val="visible"/>
                                      </p:to>
                                    </p:set>
                                    <p:animEffect transition="in" filter="fade">
                                      <p:cBhvr>
                                        <p:cTn id="72" dur="500"/>
                                        <p:tgtEl>
                                          <p:spTgt spid="21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11">
                                            <p:txEl>
                                              <p:pRg st="0" end="0"/>
                                            </p:txEl>
                                          </p:spTgt>
                                        </p:tgtEl>
                                        <p:attrNameLst>
                                          <p:attrName>style.visibility</p:attrName>
                                        </p:attrNameLst>
                                      </p:cBhvr>
                                      <p:to>
                                        <p:strVal val="visible"/>
                                      </p:to>
                                    </p:set>
                                    <p:animEffect transition="in" filter="fade">
                                      <p:cBhvr>
                                        <p:cTn id="77" dur="500"/>
                                        <p:tgtEl>
                                          <p:spTgt spid="21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p10"/>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rgbClr val="000000"/>
              </a:buClr>
              <a:buSzPct val="100000"/>
              <a:buFont typeface="Calibri" panose="020F0502020204030204"/>
              <a:buNone/>
            </a:pPr>
            <a:r>
              <a:rPr lang="en-US" sz="2800" b="1">
                <a:solidFill>
                  <a:srgbClr val="000000"/>
                </a:solidFill>
                <a:latin typeface="Calibri" panose="020F0502020204030204"/>
                <a:ea typeface="Calibri" panose="020F0502020204030204"/>
                <a:cs typeface="Calibri" panose="020F0502020204030204"/>
                <a:sym typeface="Calibri" panose="020F0502020204030204"/>
              </a:rPr>
              <a:t>List in dart can be classified as:</a:t>
            </a:r>
            <a:endParaRPr sz="2800" b="1">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Clr>
                <a:schemeClr val="accent1"/>
              </a:buClr>
              <a:buSzPct val="100000"/>
              <a:buFont typeface="Trebuchet MS" panose="020B0603020202020204"/>
              <a:buNone/>
            </a:pPr>
            <a:br>
              <a:rPr lang="en-US"/>
            </a:br>
            <a:endParaRPr lang="en-US"/>
          </a:p>
        </p:txBody>
      </p:sp>
      <p:sp>
        <p:nvSpPr>
          <p:cNvPr id="218" name="Google Shape;218;p10"/>
          <p:cNvSpPr/>
          <p:nvPr/>
        </p:nvSpPr>
        <p:spPr>
          <a:xfrm>
            <a:off x="797849" y="2124008"/>
            <a:ext cx="3928056" cy="3219718"/>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Fixed Length List</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In Fixed Length List the list’s length cannot be changed at run-time.</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These list’s are defined with a specific length.</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9" name="Google Shape;219;p10" descr="A screenshot of a computer program&#10;&#10;Description automatically generated"/>
          <p:cNvPicPr preferRelativeResize="0"/>
          <p:nvPr/>
        </p:nvPicPr>
        <p:blipFill rotWithShape="1">
          <a:blip r:embed="rId1"/>
          <a:srcRect/>
          <a:stretch>
            <a:fillRect/>
          </a:stretch>
        </p:blipFill>
        <p:spPr>
          <a:xfrm>
            <a:off x="6588349" y="1455547"/>
            <a:ext cx="4636393" cy="1989382"/>
          </a:xfrm>
          <a:prstGeom prst="rect">
            <a:avLst/>
          </a:prstGeom>
          <a:noFill/>
          <a:ln>
            <a:noFill/>
          </a:ln>
          <a:effectLst>
            <a:outerShdw blurRad="292100" dist="139700" dir="2700000" algn="tl" rotWithShape="0">
              <a:srgbClr val="333333">
                <a:alpha val="64313"/>
              </a:srgbClr>
            </a:outerShdw>
          </a:effectLst>
        </p:spPr>
      </p:pic>
      <p:pic>
        <p:nvPicPr>
          <p:cNvPr id="220" name="Google Shape;220;p10" descr="A black background with white text&#10;&#10;Description automatically generated"/>
          <p:cNvPicPr preferRelativeResize="0"/>
          <p:nvPr/>
        </p:nvPicPr>
        <p:blipFill rotWithShape="1">
          <a:blip r:embed="rId2"/>
          <a:srcRect/>
          <a:stretch>
            <a:fillRect/>
          </a:stretch>
        </p:blipFill>
        <p:spPr>
          <a:xfrm>
            <a:off x="6568226" y="4342460"/>
            <a:ext cx="2338320" cy="1440153"/>
          </a:xfrm>
          <a:prstGeom prst="rect">
            <a:avLst/>
          </a:prstGeom>
          <a:noFill/>
          <a:ln>
            <a:noFill/>
          </a:ln>
        </p:spPr>
      </p:pic>
      <p:pic>
        <p:nvPicPr>
          <p:cNvPr id="221" name="Google Shape;221;p10" descr="A blue and black logo&#10;&#10;Description automatically generated"/>
          <p:cNvPicPr preferRelativeResize="0"/>
          <p:nvPr/>
        </p:nvPicPr>
        <p:blipFill rotWithShape="1">
          <a:blip r:embed="rId3"/>
          <a:srcRect/>
          <a:stretch>
            <a:fillRect/>
          </a:stretch>
        </p:blipFill>
        <p:spPr>
          <a:xfrm>
            <a:off x="10608101" y="5782613"/>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500"/>
                                        <p:tgtEl>
                                          <p:spTgt spid="2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7"/>
                                        </p:tgtEl>
                                        <p:attrNameLst>
                                          <p:attrName>style.visibility</p:attrName>
                                        </p:attrNameLst>
                                      </p:cBhvr>
                                      <p:to>
                                        <p:strVal val="visible"/>
                                      </p:to>
                                    </p:set>
                                    <p:animEffect transition="in" filter="fade">
                                      <p:cBhvr>
                                        <p:cTn id="12" dur="500"/>
                                        <p:tgtEl>
                                          <p:spTgt spid="2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8"/>
                                        </p:tgtEl>
                                        <p:attrNameLst>
                                          <p:attrName>style.visibility</p:attrName>
                                        </p:attrNameLst>
                                      </p:cBhvr>
                                      <p:to>
                                        <p:strVal val="visible"/>
                                      </p:to>
                                    </p:set>
                                    <p:animEffect transition="in" filter="fade">
                                      <p:cBhvr>
                                        <p:cTn id="17" dur="500"/>
                                        <p:tgtEl>
                                          <p:spTgt spid="2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0"/>
                                        </p:tgtEl>
                                        <p:attrNameLst>
                                          <p:attrName>style.visibility</p:attrName>
                                        </p:attrNameLst>
                                      </p:cBhvr>
                                      <p:to>
                                        <p:strVal val="visible"/>
                                      </p:to>
                                    </p:set>
                                    <p:animEffect transition="in" filter="fade">
                                      <p:cBhvr>
                                        <p:cTn id="22" dur="500"/>
                                        <p:tgtEl>
                                          <p:spTgt spid="2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8">
                                            <p:txEl>
                                              <p:pRg st="0" end="0"/>
                                            </p:txEl>
                                          </p:spTgt>
                                        </p:tgtEl>
                                        <p:attrNameLst>
                                          <p:attrName>style.visibility</p:attrName>
                                        </p:attrNameLst>
                                      </p:cBhvr>
                                      <p:to>
                                        <p:strVal val="visible"/>
                                      </p:to>
                                    </p:set>
                                    <p:animEffect transition="in" filter="fade">
                                      <p:cBhvr>
                                        <p:cTn id="27" dur="500"/>
                                        <p:tgtEl>
                                          <p:spTgt spid="2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8">
                                            <p:txEl>
                                              <p:pRg st="1" end="1"/>
                                            </p:txEl>
                                          </p:spTgt>
                                        </p:tgtEl>
                                        <p:attrNameLst>
                                          <p:attrName>style.visibility</p:attrName>
                                        </p:attrNameLst>
                                      </p:cBhvr>
                                      <p:to>
                                        <p:strVal val="visible"/>
                                      </p:to>
                                    </p:set>
                                    <p:animEffect transition="in" filter="fade">
                                      <p:cBhvr>
                                        <p:cTn id="32" dur="500"/>
                                        <p:tgtEl>
                                          <p:spTgt spid="21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8">
                                            <p:txEl>
                                              <p:pRg st="2" end="2"/>
                                            </p:txEl>
                                          </p:spTgt>
                                        </p:tgtEl>
                                        <p:attrNameLst>
                                          <p:attrName>style.visibility</p:attrName>
                                        </p:attrNameLst>
                                      </p:cBhvr>
                                      <p:to>
                                        <p:strVal val="visible"/>
                                      </p:to>
                                    </p:set>
                                    <p:animEffect transition="in" filter="fade">
                                      <p:cBhvr>
                                        <p:cTn id="37" dur="500"/>
                                        <p:tgtEl>
                                          <p:spTgt spid="21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8">
                                            <p:txEl>
                                              <p:pRg st="3" end="3"/>
                                            </p:txEl>
                                          </p:spTgt>
                                        </p:tgtEl>
                                        <p:attrNameLst>
                                          <p:attrName>style.visibility</p:attrName>
                                        </p:attrNameLst>
                                      </p:cBhvr>
                                      <p:to>
                                        <p:strVal val="visible"/>
                                      </p:to>
                                    </p:set>
                                    <p:animEffect transition="in" filter="fade">
                                      <p:cBhvr>
                                        <p:cTn id="42" dur="500"/>
                                        <p:tgtEl>
                                          <p:spTgt spid="21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8">
                                            <p:txEl>
                                              <p:pRg st="4" end="4"/>
                                            </p:txEl>
                                          </p:spTgt>
                                        </p:tgtEl>
                                        <p:attrNameLst>
                                          <p:attrName>style.visibility</p:attrName>
                                        </p:attrNameLst>
                                      </p:cBhvr>
                                      <p:to>
                                        <p:strVal val="visible"/>
                                      </p:to>
                                    </p:set>
                                    <p:animEffect transition="in" filter="fade">
                                      <p:cBhvr>
                                        <p:cTn id="47" dur="500"/>
                                        <p:tgtEl>
                                          <p:spTgt spid="218">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7102</Words>
  <Application>WPS Presentation</Application>
  <PresentationFormat/>
  <Paragraphs>299</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SimSun</vt:lpstr>
      <vt:lpstr>Wingdings</vt:lpstr>
      <vt:lpstr>Arial</vt:lpstr>
      <vt:lpstr>Trebuchet MS</vt:lpstr>
      <vt:lpstr>Noto Sans Symbols</vt:lpstr>
      <vt:lpstr>Segoe Print</vt:lpstr>
      <vt:lpstr>Calibri</vt:lpstr>
      <vt:lpstr>Bookman Old Style</vt:lpstr>
      <vt:lpstr>Microsoft YaHei</vt:lpstr>
      <vt:lpstr>Arial Unicode MS</vt:lpstr>
      <vt:lpstr>Facet</vt:lpstr>
      <vt:lpstr>PowerPoint 演示文稿</vt:lpstr>
      <vt:lpstr> </vt:lpstr>
      <vt:lpstr>Asynchronous Programming in Dart</vt:lpstr>
      <vt:lpstr>Example of Future</vt:lpstr>
      <vt:lpstr>Example of Stream</vt:lpstr>
      <vt:lpstr> </vt:lpstr>
      <vt:lpstr>Collections in Dart​</vt:lpstr>
      <vt:lpstr>Lists</vt:lpstr>
      <vt:lpstr> </vt:lpstr>
      <vt:lpstr>Growable List </vt:lpstr>
      <vt:lpstr>Set</vt:lpstr>
      <vt:lpstr>PowerPoint 演示文稿</vt:lpstr>
      <vt:lpstr> </vt:lpstr>
      <vt:lpstr>Using Map Constructor </vt:lpstr>
      <vt:lpstr> </vt:lpstr>
      <vt:lpstr> </vt:lpstr>
      <vt:lpstr> </vt:lpstr>
      <vt:lpstr> </vt:lpstr>
      <vt:lpstr> Performance Optimization in Dart</vt:lpstr>
      <vt:lpstr> </vt:lpstr>
      <vt:lpstr>PowerPoint 演示文稿</vt:lpstr>
      <vt:lpstr>In this example:</vt:lpstr>
      <vt:lpstr>Concurrency and Multi-Threading in Dart</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sivani sivanandhan</cp:lastModifiedBy>
  <cp:revision>1</cp:revision>
  <dcterms:created xsi:type="dcterms:W3CDTF">2025-07-22T05:24:49Z</dcterms:created>
  <dcterms:modified xsi:type="dcterms:W3CDTF">2025-07-22T05:24:49Z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CFB9D1E769AB41168356B66BA493B3A2_12</vt:lpwstr>
  </property>
  <property fmtid="{D5CDD505-2E9C-101B-9397-08002B2CF9AE}" pid="3" name="KSOProductBuildVer">
    <vt:lpwstr>2057-12.2.0.21931</vt:lpwstr>
  </property>
</Properties>
</file>