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Play" panose="00000500000000000000"/>
      <p:regular r:id="rId22"/>
    </p:embeddedFont>
    <p:embeddedFont>
      <p:font typeface="Calibri" panose="020F0502020204030204"/>
      <p:regular r:id="rId23"/>
      <p:bold r:id="rId24"/>
      <p:italic r:id="rId25"/>
      <p:boldItalic r:id="rId26"/>
    </p:embeddedFont>
    <p:embeddedFont>
      <p:font typeface="Gill Sans" panose="020B0502020104020203"/>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a:solidFill>
                  <a:srgbClr val="0D0D0D"/>
                </a:solidFill>
                <a:latin typeface="Arial" panose="020B0604020202020204"/>
                <a:ea typeface="Arial" panose="020B0604020202020204"/>
                <a:cs typeface="Arial" panose="020B0604020202020204"/>
                <a:sym typeface="Arial" panose="020B0604020202020204"/>
              </a:rPr>
              <a:t>Hello everyone, welcome to our session on "Unleashing The Power of Forms, Media and Accessibility in flutter." In this presentation We will cover Forms and user input, Essential Form Widgets, Form validation, Ensuring Data Integrity, </a:t>
            </a:r>
            <a:r>
              <a:rPr lang="en-US" sz="1100">
                <a:solidFill>
                  <a:srgbClr val="0D0D0D"/>
                </a:solidFill>
                <a:latin typeface="Arial" panose="020B0604020202020204"/>
                <a:ea typeface="Arial" panose="020B0604020202020204"/>
                <a:cs typeface="Arial" panose="020B0604020202020204"/>
                <a:sym typeface="Arial" panose="020B0604020202020204"/>
              </a:rPr>
              <a:t>Custom</a:t>
            </a:r>
            <a:r>
              <a:rPr lang="en-US" sz="1100">
                <a:solidFill>
                  <a:srgbClr val="0D0D0D"/>
                </a:solidFill>
                <a:latin typeface="Arial" panose="020B0604020202020204"/>
                <a:ea typeface="Arial" panose="020B0604020202020204"/>
                <a:cs typeface="Arial" panose="020B0604020202020204"/>
                <a:sym typeface="Arial" panose="020B0604020202020204"/>
              </a:rPr>
              <a:t> validation methods, Displaying error using UI, Working with Media, Flutter Building Adaptive apps and Flutter Accessibility in apps  </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68eeaae215_1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68eeaae215_1_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Ensuring Data Integrity:</a:t>
            </a:r>
            <a:endParaRPr lang="en-US"/>
          </a:p>
          <a:p>
            <a:pPr marL="0" lvl="0" indent="0" algn="l" rtl="0">
              <a:lnSpc>
                <a:spcPct val="100000"/>
              </a:lnSpc>
              <a:spcBef>
                <a:spcPts val="0"/>
              </a:spcBef>
              <a:spcAft>
                <a:spcPts val="0"/>
              </a:spcAft>
              <a:buSzPts val="1400"/>
              <a:buNone/>
            </a:pPr>
            <a:r>
              <a:rPr lang="en-US"/>
              <a:t>Form validation plays a crucial role in guaranteeing accurate and complete user input</a:t>
            </a:r>
            <a:endParaRPr lang="en-US"/>
          </a:p>
          <a:p>
            <a:pPr marL="0" lvl="0" indent="0" algn="l" rtl="0">
              <a:lnSpc>
                <a:spcPct val="100000"/>
              </a:lnSpc>
              <a:spcBef>
                <a:spcPts val="0"/>
              </a:spcBef>
              <a:spcAft>
                <a:spcPts val="0"/>
              </a:spcAft>
              <a:buSzPts val="1400"/>
              <a:buNone/>
            </a:pPr>
            <a:r>
              <a:rPr lang="en-US"/>
              <a:t>Flutter offers various validation techniques to enforce input rules and prevent invalid data submission</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p>
        </p:txBody>
      </p:sp>
      <p:sp>
        <p:nvSpPr>
          <p:cNvPr id="209" name="Google Shape;209;g268eeaae215_1_6: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268eeaae215_1_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68eeaae215_1_2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panose="020B0604020202020204"/>
              <a:buNone/>
            </a:pPr>
            <a:r>
              <a:rPr lang="en-US"/>
              <a:t>Custom Validation Methods:</a:t>
            </a:r>
            <a:endParaRPr lang="en-US"/>
          </a:p>
          <a:p>
            <a:pPr marL="0" lvl="0" indent="0" algn="l" rtl="0">
              <a:spcBef>
                <a:spcPts val="0"/>
              </a:spcBef>
              <a:spcAft>
                <a:spcPts val="0"/>
              </a:spcAft>
              <a:buClr>
                <a:schemeClr val="dk1"/>
              </a:buClr>
              <a:buSzPts val="1400"/>
              <a:buFont typeface="Arial" panose="020B0604020202020204"/>
              <a:buNone/>
            </a:pPr>
            <a:r>
              <a:rPr lang="en-US"/>
              <a:t>Implement custom validation logic to handle specific input requirements</a:t>
            </a:r>
            <a:endParaRPr lang="en-US"/>
          </a:p>
          <a:p>
            <a:pPr marL="0" lvl="0" indent="0" algn="l" rtl="0">
              <a:spcBef>
                <a:spcPts val="0"/>
              </a:spcBef>
              <a:spcAft>
                <a:spcPts val="0"/>
              </a:spcAft>
              <a:buClr>
                <a:schemeClr val="dk1"/>
              </a:buClr>
              <a:buSzPts val="1400"/>
              <a:buFont typeface="Arial" panose="020B0604020202020204"/>
              <a:buNone/>
            </a:pPr>
            <a:r>
              <a:rPr lang="en-US"/>
              <a:t>Validate input patterns, lengths, and data formats</a:t>
            </a:r>
            <a:endParaRPr lang="en-US"/>
          </a:p>
          <a:p>
            <a:pPr marL="0" lvl="0" indent="0" algn="l" rtl="0">
              <a:spcBef>
                <a:spcPts val="0"/>
              </a:spcBef>
              <a:spcAft>
                <a:spcPts val="0"/>
              </a:spcAft>
              <a:buClr>
                <a:schemeClr val="dk1"/>
              </a:buClr>
              <a:buSzPts val="1400"/>
              <a:buFont typeface="Arial" panose="020B0604020202020204"/>
              <a:buNone/>
            </a:pPr>
            <a:r>
              <a:rPr lang="en-US"/>
              <a:t>Display error messages to guide users towards valid input</a:t>
            </a:r>
            <a:endParaRPr lang="en-US"/>
          </a:p>
        </p:txBody>
      </p:sp>
      <p:sp>
        <p:nvSpPr>
          <p:cNvPr id="223" name="Google Shape;223;g268eeaae215_1_2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268eeaae215_1_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68eeaae215_1_4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D</a:t>
            </a:r>
            <a:r>
              <a:rPr lang="en-US"/>
              <a:t>isplaying Error Using UI</a:t>
            </a:r>
            <a:endParaRPr lang="en-US"/>
          </a:p>
          <a:p>
            <a:pPr marL="0" lvl="0" indent="0" algn="l" rtl="0">
              <a:spcBef>
                <a:spcPts val="0"/>
              </a:spcBef>
              <a:spcAft>
                <a:spcPts val="0"/>
              </a:spcAft>
              <a:buSzPts val="1400"/>
              <a:buNone/>
            </a:pPr>
            <a:r>
              <a:rPr lang="en-US"/>
              <a:t>Leverage InputDecorations to provide visual feedback during validation</a:t>
            </a:r>
            <a:endParaRPr lang="en-US"/>
          </a:p>
          <a:p>
            <a:pPr marL="0" lvl="0" indent="0" algn="l" rtl="0">
              <a:spcBef>
                <a:spcPts val="0"/>
              </a:spcBef>
              <a:spcAft>
                <a:spcPts val="0"/>
              </a:spcAft>
              <a:buSzPts val="1400"/>
              <a:buNone/>
            </a:pPr>
            <a:r>
              <a:rPr lang="en-US"/>
              <a:t>Display error messages and highlight invalid input fields</a:t>
            </a:r>
            <a:endParaRPr lang="en-US"/>
          </a:p>
          <a:p>
            <a:pPr marL="0" lvl="0" indent="0" algn="l" rtl="0">
              <a:spcBef>
                <a:spcPts val="0"/>
              </a:spcBef>
              <a:spcAft>
                <a:spcPts val="0"/>
              </a:spcAft>
              <a:buSzPts val="1400"/>
              <a:buNone/>
            </a:pPr>
            <a:r>
              <a:rPr lang="en-US"/>
              <a:t>Enhance user understanding of input errors and improve form usability</a:t>
            </a:r>
            <a:endParaRPr lang="en-US"/>
          </a:p>
          <a:p>
            <a:pPr marL="0" lvl="0" indent="0" algn="l" rtl="0">
              <a:spcBef>
                <a:spcPts val="0"/>
              </a:spcBef>
              <a:spcAft>
                <a:spcPts val="0"/>
              </a:spcAft>
              <a:buSzPts val="1400"/>
              <a:buNone/>
            </a:pPr>
          </a:p>
          <a:p>
            <a:pPr marL="0" lvl="0" indent="0" algn="l" rtl="0">
              <a:spcBef>
                <a:spcPts val="0"/>
              </a:spcBef>
              <a:spcAft>
                <a:spcPts val="0"/>
              </a:spcAft>
              <a:buSzPts val="1400"/>
              <a:buNone/>
            </a:pPr>
          </a:p>
        </p:txBody>
      </p:sp>
      <p:sp>
        <p:nvSpPr>
          <p:cNvPr id="237" name="Google Shape;237;g268eeaae215_1_4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Displaying </a:t>
            </a:r>
            <a:r>
              <a:rPr lang="en-US"/>
              <a:t>Images:</a:t>
            </a:r>
            <a:endParaRPr lang="en-US"/>
          </a:p>
          <a:p>
            <a:pPr marL="0" lvl="0" indent="0" algn="l" rtl="0">
              <a:lnSpc>
                <a:spcPct val="100000"/>
              </a:lnSpc>
              <a:spcBef>
                <a:spcPts val="0"/>
              </a:spcBef>
              <a:spcAft>
                <a:spcPts val="0"/>
              </a:spcAft>
              <a:buSzPts val="1400"/>
              <a:buNone/>
            </a:pPr>
            <a:r>
              <a:rPr lang="en-US"/>
              <a:t>Images add visual appeal and convey information effectively in Flutter apps</a:t>
            </a:r>
            <a:endParaRPr lang="en-US"/>
          </a:p>
          <a:p>
            <a:pPr marL="0" lvl="0" indent="0" algn="l" rtl="0">
              <a:lnSpc>
                <a:spcPct val="100000"/>
              </a:lnSpc>
              <a:spcBef>
                <a:spcPts val="0"/>
              </a:spcBef>
              <a:spcAft>
                <a:spcPts val="0"/>
              </a:spcAft>
              <a:buSzPts val="1400"/>
              <a:buNone/>
            </a:pPr>
            <a:r>
              <a:rPr lang="en-US"/>
              <a:t>Display images from various sources, including assets, network, and external storage</a:t>
            </a:r>
            <a:endParaRPr lang="en-US"/>
          </a:p>
          <a:p>
            <a:pPr marL="0" lvl="0" indent="0" algn="l" rtl="0">
              <a:lnSpc>
                <a:spcPct val="100000"/>
              </a:lnSpc>
              <a:spcBef>
                <a:spcPts val="0"/>
              </a:spcBef>
              <a:spcAft>
                <a:spcPts val="0"/>
              </a:spcAft>
              <a:buSzPts val="1400"/>
              <a:buNone/>
            </a:pPr>
            <a:r>
              <a:rPr lang="en-US"/>
              <a:t>Utilize Image widget to manage image properties, resizing, and applying filters</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Enhancing with Icons:</a:t>
            </a:r>
            <a:endParaRPr lang="en-US"/>
          </a:p>
          <a:p>
            <a:pPr marL="0" lvl="0" indent="0" algn="l" rtl="0">
              <a:lnSpc>
                <a:spcPct val="100000"/>
              </a:lnSpc>
              <a:spcBef>
                <a:spcPts val="0"/>
              </a:spcBef>
              <a:spcAft>
                <a:spcPts val="0"/>
              </a:spcAft>
              <a:buSzPts val="1400"/>
              <a:buNone/>
            </a:pPr>
            <a:r>
              <a:rPr lang="en-US"/>
              <a:t>Icons provide a concise and consistent way to represent actions, concepts, and objects</a:t>
            </a:r>
            <a:endParaRPr lang="en-US"/>
          </a:p>
          <a:p>
            <a:pPr marL="0" lvl="0" indent="0" algn="l" rtl="0">
              <a:lnSpc>
                <a:spcPct val="100000"/>
              </a:lnSpc>
              <a:spcBef>
                <a:spcPts val="0"/>
              </a:spcBef>
              <a:spcAft>
                <a:spcPts val="0"/>
              </a:spcAft>
              <a:buSzPts val="1400"/>
              <a:buNone/>
            </a:pPr>
            <a:r>
              <a:rPr lang="en-US"/>
              <a:t>Integrate icons from Font Awesome, Material Icons, and custom icon fonts</a:t>
            </a:r>
            <a:endParaRPr lang="en-US"/>
          </a:p>
          <a:p>
            <a:pPr marL="0" lvl="0" indent="0" algn="l" rtl="0">
              <a:lnSpc>
                <a:spcPct val="100000"/>
              </a:lnSpc>
              <a:spcBef>
                <a:spcPts val="0"/>
              </a:spcBef>
              <a:spcAft>
                <a:spcPts val="0"/>
              </a:spcAft>
              <a:buSzPts val="1400"/>
              <a:buNone/>
            </a:pPr>
            <a:r>
              <a:rPr lang="en-US"/>
              <a:t>Use Icon widget to display icons and customize their appearance</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Customizing Fonts:</a:t>
            </a:r>
            <a:endParaRPr lang="en-US"/>
          </a:p>
          <a:p>
            <a:pPr marL="0" lvl="0" indent="0" algn="l" rtl="0">
              <a:lnSpc>
                <a:spcPct val="100000"/>
              </a:lnSpc>
              <a:spcBef>
                <a:spcPts val="0"/>
              </a:spcBef>
              <a:spcAft>
                <a:spcPts val="0"/>
              </a:spcAft>
              <a:buSzPts val="1400"/>
              <a:buNone/>
            </a:pPr>
            <a:r>
              <a:rPr lang="en-US"/>
              <a:t>Fonts play a significant role in establishing the app's brand identity and enhancing readability</a:t>
            </a:r>
            <a:endParaRPr lang="en-US"/>
          </a:p>
          <a:p>
            <a:pPr marL="0" lvl="0" indent="0" algn="l" rtl="0">
              <a:lnSpc>
                <a:spcPct val="100000"/>
              </a:lnSpc>
              <a:spcBef>
                <a:spcPts val="0"/>
              </a:spcBef>
              <a:spcAft>
                <a:spcPts val="0"/>
              </a:spcAft>
              <a:buSzPts val="1400"/>
              <a:buNone/>
            </a:pPr>
            <a:r>
              <a:rPr lang="en-US"/>
              <a:t>Manage app fonts using FontFamily and TextTheme</a:t>
            </a:r>
            <a:endParaRPr lang="en-US"/>
          </a:p>
          <a:p>
            <a:pPr marL="0" lvl="0" indent="0" algn="l" rtl="0">
              <a:lnSpc>
                <a:spcPct val="100000"/>
              </a:lnSpc>
              <a:spcBef>
                <a:spcPts val="0"/>
              </a:spcBef>
              <a:spcAft>
                <a:spcPts val="0"/>
              </a:spcAft>
              <a:buSzPts val="1400"/>
              <a:buNone/>
            </a:pPr>
            <a:r>
              <a:rPr lang="en-US"/>
              <a:t>Customize font families, sizes, weights, and styles to achieve desired visual effects</a:t>
            </a:r>
            <a:endParaRPr lang="en-US"/>
          </a:p>
          <a:p>
            <a:pPr marL="0" lvl="0" indent="0" algn="l" rtl="0">
              <a:lnSpc>
                <a:spcPct val="100000"/>
              </a:lnSpc>
              <a:spcBef>
                <a:spcPts val="0"/>
              </a:spcBef>
              <a:spcAft>
                <a:spcPts val="0"/>
              </a:spcAft>
              <a:buSzPts val="1400"/>
              <a:buNone/>
            </a:pPr>
          </a:p>
        </p:txBody>
      </p:sp>
      <p:sp>
        <p:nvSpPr>
          <p:cNvPr id="251" name="Google Shape;251;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panose="020B0604020202020204"/>
              <a:buNone/>
            </a:pPr>
            <a:r>
              <a:rPr lang="en-US" sz="1100" b="1">
                <a:latin typeface="Arial" panose="020B0604020202020204"/>
                <a:ea typeface="Arial" panose="020B0604020202020204"/>
                <a:cs typeface="Arial" panose="020B0604020202020204"/>
                <a:sym typeface="Arial" panose="020B0604020202020204"/>
              </a:rPr>
              <a:t>Adapting to Diverse Screens:</a:t>
            </a:r>
            <a:endParaRPr sz="11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Adaptive design ensures a seamless user experience across various screen sizes and orientations</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Utilize Media Queries to respond to device dimensions and adapt layouts accordingly</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Create responsive UIs that scale gracefully for different devices</a:t>
            </a: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p:txBody>
      </p:sp>
      <p:sp>
        <p:nvSpPr>
          <p:cNvPr id="270" name="Google Shape;27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6837625210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r>
              <a:rPr lang="en-US" sz="1100" b="1">
                <a:latin typeface="Arial" panose="020B0604020202020204"/>
                <a:ea typeface="Arial" panose="020B0604020202020204"/>
                <a:cs typeface="Arial" panose="020B0604020202020204"/>
                <a:sym typeface="Arial" panose="020B0604020202020204"/>
              </a:rPr>
              <a:t>Embracing Accessibility:</a:t>
            </a:r>
            <a:endParaRPr sz="11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1100"/>
              <a:buChar char="•"/>
            </a:pPr>
            <a:r>
              <a:rPr lang="en-US" sz="900">
                <a:latin typeface="Arial" panose="020B0604020202020204"/>
                <a:ea typeface="Arial" panose="020B0604020202020204"/>
                <a:cs typeface="Arial" panose="020B0604020202020204"/>
                <a:sym typeface="Arial" panose="020B0604020202020204"/>
              </a:rPr>
              <a:t>Accessibility makes Flutter apps inclusive and usable for people with disabilities</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Employ semantic widgets like Text, Image, and Button for accessibility</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Implement features like screen readers and color contrast adjustments</a:t>
            </a: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p:txBody>
      </p:sp>
      <p:sp>
        <p:nvSpPr>
          <p:cNvPr id="281" name="Google Shape;281;g26837625210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en-US" b="1">
                <a:latin typeface="Gill Sans" panose="020B0502020104020203"/>
                <a:ea typeface="Gill Sans" panose="020B0502020104020203"/>
                <a:cs typeface="Gill Sans" panose="020B0502020104020203"/>
                <a:sym typeface="Gill Sans" panose="020B0502020104020203"/>
              </a:rPr>
              <a:t>Crafting Effective Forms</a:t>
            </a:r>
            <a:endParaRPr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600"/>
              </a:spcBef>
              <a:spcAft>
                <a:spcPts val="0"/>
              </a:spcAft>
              <a:buClr>
                <a:srgbClr val="000000"/>
              </a:buClr>
              <a:buSzPts val="1800"/>
              <a:buFont typeface="Arial" panose="020B0604020202020204"/>
              <a:buNone/>
            </a:pPr>
            <a:endParaRPr b="0" i="0" u="none" strike="noStrike" cap="none">
              <a:latin typeface="Play" panose="00000500000000000000"/>
              <a:ea typeface="Play" panose="00000500000000000000"/>
              <a:cs typeface="Play" panose="00000500000000000000"/>
              <a:sym typeface="Play" panose="00000500000000000000"/>
            </a:endParaRPr>
          </a:p>
          <a:p>
            <a:pPr marL="285750" marR="0" lvl="0" indent="-285750" algn="l" rtl="0">
              <a:lnSpc>
                <a:spcPct val="100000"/>
              </a:lnSpc>
              <a:spcBef>
                <a:spcPts val="60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Forms are essential for gathering user input and driving app functionality</a:t>
            </a:r>
            <a:endParaRPr b="0" i="0" u="none" strike="noStrike" cap="none">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Flutter provides a rich collection of form widgets for various input types</a:t>
            </a:r>
            <a:endParaRPr b="0" i="0" u="none" strike="noStrike" cap="none">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Building intuitive forms enhances user experience and data collection</a:t>
            </a:r>
            <a:endParaRPr b="0" i="0" u="none" strike="noStrike" cap="none">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2" name="Google Shape;10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TextField</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Checkbox</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RadioButton</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Slider</a:t>
            </a:r>
            <a:endParaRPr sz="4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DropdownButton</a:t>
            </a:r>
            <a:endParaRPr sz="200"/>
          </a:p>
          <a:p>
            <a:pPr marL="0" lvl="0" indent="0" algn="l" rtl="0">
              <a:lnSpc>
                <a:spcPct val="100000"/>
              </a:lnSpc>
              <a:spcBef>
                <a:spcPts val="0"/>
              </a:spcBef>
              <a:spcAft>
                <a:spcPts val="0"/>
              </a:spcAft>
              <a:buSzPts val="1400"/>
              <a:buNone/>
            </a:pPr>
            <a:endParaRPr sz="200"/>
          </a:p>
        </p:txBody>
      </p:sp>
      <p:sp>
        <p:nvSpPr>
          <p:cNvPr id="113" name="Google Shape;113;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TextField: Capturing text input from users</a:t>
            </a:r>
            <a:endParaRPr lang="en-US"/>
          </a:p>
          <a:p>
            <a:pPr marL="0" lvl="0" indent="0" algn="l" rtl="0">
              <a:lnSpc>
                <a:spcPct val="100000"/>
              </a:lnSpc>
              <a:spcBef>
                <a:spcPts val="0"/>
              </a:spcBef>
              <a:spcAft>
                <a:spcPts val="0"/>
              </a:spcAft>
              <a:buSzPts val="1400"/>
              <a:buNone/>
            </a:pPr>
          </a:p>
        </p:txBody>
      </p:sp>
      <p:sp>
        <p:nvSpPr>
          <p:cNvPr id="126" name="Google Shape;126;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Checkbox: Enabling multiple selections from a set of options</a:t>
            </a:r>
            <a:endParaRPr lang="en-US"/>
          </a:p>
        </p:txBody>
      </p:sp>
      <p:sp>
        <p:nvSpPr>
          <p:cNvPr id="139" name="Google Shape;139;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RadioButton: Selecting a single option from a group of choices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53" name="Google Shape;153;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Slider: Choosing a value from a continuous range</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68" name="Google Shape;168;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DropdownButton: Selecting an item from a list of options</a:t>
            </a:r>
            <a:endParaRPr lang="en-US"/>
          </a:p>
          <a:p>
            <a:pPr marL="0" lvl="0" indent="0" algn="l" rtl="0">
              <a:lnSpc>
                <a:spcPct val="100000"/>
              </a:lnSpc>
              <a:spcBef>
                <a:spcPts val="0"/>
              </a:spcBef>
              <a:spcAft>
                <a:spcPts val="0"/>
              </a:spcAft>
              <a:buSzPts val="1400"/>
              <a:buNone/>
            </a:pPr>
          </a:p>
        </p:txBody>
      </p:sp>
      <p:sp>
        <p:nvSpPr>
          <p:cNvPr id="181" name="Google Shape;181;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Form Validation?</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Clr>
                <a:srgbClr val="000000"/>
              </a:buClr>
              <a:buSzPts val="1400"/>
              <a:buFont typeface="Arial" panose="020B0604020202020204"/>
              <a:buNone/>
            </a:pPr>
            <a:r>
              <a:rPr lang="en-US"/>
              <a:t>Form validation in Flutter involves checking whether the information entered by the user in a form is correct and meets certain criteria, such as filling all required fields or providing valid data.</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94" name="Google Shape;194;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8" name="Shape 18"/>
        <p:cNvGrpSpPr/>
        <p:nvPr/>
      </p:nvGrpSpPr>
      <p:grpSpPr>
        <a:xfrm>
          <a:off x="0" y="0"/>
          <a:ext cx="0" cy="0"/>
          <a:chOff x="0" y="0"/>
          <a:chExt cx="0" cy="0"/>
        </a:xfrm>
      </p:grpSpPr>
      <p:sp>
        <p:nvSpPr>
          <p:cNvPr id="19" name="Google Shape;19;p1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0" name="Google Shape;20;p14"/>
          <p:cNvSpPr txBox="1"/>
          <p:nvPr>
            <p:ph type="ctrTitle"/>
          </p:nvPr>
        </p:nvSpPr>
        <p:spPr>
          <a:xfrm>
            <a:off x="1143000" y="1181098"/>
            <a:ext cx="8986580" cy="28324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800"/>
              <a:buFont typeface="Play" panose="00000500000000000000"/>
              <a:buNone/>
              <a:defRPr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type="subTitle" idx="1"/>
          </p:nvPr>
        </p:nvSpPr>
        <p:spPr>
          <a:xfrm>
            <a:off x="1143000" y="5463522"/>
            <a:ext cx="8986580" cy="65031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panose="00000500000000000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panose="000005000000000000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 name="Google Shape;22;p14"/>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cxnSp>
        <p:nvCxnSpPr>
          <p:cNvPr id="25" name="Google Shape;25;p1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23"/>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type="body" idx="1"/>
          </p:nvPr>
        </p:nvSpPr>
        <p:spPr>
          <a:xfrm rot="5400000">
            <a:off x="4312441" y="-837415"/>
            <a:ext cx="3567118" cy="99059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0" name="Google Shape;80;p23"/>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24"/>
          <p:cNvSpPr txBox="1"/>
          <p:nvPr>
            <p:ph type="title"/>
          </p:nvPr>
        </p:nvSpPr>
        <p:spPr>
          <a:xfrm rot="5400000">
            <a:off x="7296149" y="2146976"/>
            <a:ext cx="5029201" cy="24764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type="body" idx="1"/>
          </p:nvPr>
        </p:nvSpPr>
        <p:spPr>
          <a:xfrm rot="5400000">
            <a:off x="2290864" y="-277238"/>
            <a:ext cx="5029201" cy="732492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6" name="Google Shape;86;p24"/>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4"/>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29" name="Google Shape;29;p15"/>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1143000" y="1709738"/>
            <a:ext cx="8520952"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Play" panose="000005000000000000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type="body" idx="1"/>
          </p:nvPr>
        </p:nvSpPr>
        <p:spPr>
          <a:xfrm>
            <a:off x="1143000" y="4589466"/>
            <a:ext cx="8520952" cy="81326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Font typeface="Play" panose="00000500000000000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Font typeface="Play" panose="000005000000000000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16"/>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type="body" idx="1"/>
          </p:nvPr>
        </p:nvSpPr>
        <p:spPr>
          <a:xfrm>
            <a:off x="1143000" y="2339501"/>
            <a:ext cx="4798979"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1" name="Google Shape;41;p17"/>
          <p:cNvSpPr txBox="1"/>
          <p:nvPr>
            <p:ph type="body" idx="2"/>
          </p:nvPr>
        </p:nvSpPr>
        <p:spPr>
          <a:xfrm>
            <a:off x="6250020" y="2339501"/>
            <a:ext cx="4798980"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2" name="Google Shape;42;p17"/>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1143000" y="1133272"/>
            <a:ext cx="9905999" cy="84630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type="body" idx="1"/>
          </p:nvPr>
        </p:nvSpPr>
        <p:spPr>
          <a:xfrm>
            <a:off x="1142999" y="2067127"/>
            <a:ext cx="4798980"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panose="00000500000000000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panose="000005000000000000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8" name="Google Shape;48;p18"/>
          <p:cNvSpPr txBox="1"/>
          <p:nvPr>
            <p:ph type="body" idx="2"/>
          </p:nvPr>
        </p:nvSpPr>
        <p:spPr>
          <a:xfrm>
            <a:off x="1143001" y="2864795"/>
            <a:ext cx="4798978"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18"/>
          <p:cNvSpPr txBox="1"/>
          <p:nvPr>
            <p:ph type="body" idx="3"/>
          </p:nvPr>
        </p:nvSpPr>
        <p:spPr>
          <a:xfrm>
            <a:off x="6250018" y="2067127"/>
            <a:ext cx="4798981"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panose="00000500000000000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panose="000005000000000000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50" name="Google Shape;50;p18"/>
          <p:cNvSpPr txBox="1"/>
          <p:nvPr>
            <p:ph type="body" idx="4"/>
          </p:nvPr>
        </p:nvSpPr>
        <p:spPr>
          <a:xfrm>
            <a:off x="6250019" y="2864795"/>
            <a:ext cx="4798982"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18"/>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2019300" y="1322615"/>
            <a:ext cx="8175171" cy="42127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000"/>
              <a:buFont typeface="Play" panose="00000500000000000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59" name="Shape 59"/>
        <p:cNvGrpSpPr/>
        <p:nvPr/>
      </p:nvGrpSpPr>
      <p:grpSpPr>
        <a:xfrm>
          <a:off x="0" y="0"/>
          <a:ext cx="0" cy="0"/>
          <a:chOff x="0" y="0"/>
          <a:chExt cx="0" cy="0"/>
        </a:xfrm>
      </p:grpSpPr>
      <p:sp>
        <p:nvSpPr>
          <p:cNvPr id="60" name="Google Shape;60;p20"/>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63" name="Shape 63"/>
        <p:cNvGrpSpPr/>
        <p:nvPr/>
      </p:nvGrpSpPr>
      <p:grpSpPr>
        <a:xfrm>
          <a:off x="0" y="0"/>
          <a:ext cx="0" cy="0"/>
          <a:chOff x="0" y="0"/>
          <a:chExt cx="0" cy="0"/>
        </a:xfrm>
      </p:grpSpPr>
      <p:sp>
        <p:nvSpPr>
          <p:cNvPr id="64" name="Google Shape;64;p21"/>
          <p:cNvSpPr txBox="1"/>
          <p:nvPr>
            <p:ph type="title"/>
          </p:nvPr>
        </p:nvSpPr>
        <p:spPr>
          <a:xfrm>
            <a:off x="1143000" y="1600200"/>
            <a:ext cx="3932237" cy="196498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panose="00000500000000000000"/>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type="body" idx="1"/>
          </p:nvPr>
        </p:nvSpPr>
        <p:spPr>
          <a:xfrm>
            <a:off x="5627451" y="987425"/>
            <a:ext cx="542154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Clr>
                <a:schemeClr val="lt1"/>
              </a:buClr>
              <a:buSzPts val="3200"/>
              <a:buChar char="•"/>
              <a:defRPr sz="3200"/>
            </a:lvl1pPr>
            <a:lvl2pPr marL="914400" lvl="1" indent="-228600" algn="l">
              <a:lnSpc>
                <a:spcPct val="120000"/>
              </a:lnSpc>
              <a:spcBef>
                <a:spcPts val="500"/>
              </a:spcBef>
              <a:spcAft>
                <a:spcPts val="0"/>
              </a:spcAft>
              <a:buClr>
                <a:schemeClr val="lt1"/>
              </a:buClr>
              <a:buSzPts val="2800"/>
              <a:buFont typeface="Play" panose="00000500000000000000"/>
              <a:buNone/>
              <a:defRPr sz="2800"/>
            </a:lvl2pPr>
            <a:lvl3pPr marL="1371600" lvl="2" indent="-381000" algn="l">
              <a:lnSpc>
                <a:spcPct val="120000"/>
              </a:lnSpc>
              <a:spcBef>
                <a:spcPts val="500"/>
              </a:spcBef>
              <a:spcAft>
                <a:spcPts val="0"/>
              </a:spcAft>
              <a:buClr>
                <a:schemeClr val="lt1"/>
              </a:buClr>
              <a:buSzPts val="2400"/>
              <a:buChar char="•"/>
              <a:defRPr sz="2400"/>
            </a:lvl3pPr>
            <a:lvl4pPr marL="1828800" lvl="3" indent="-228600" algn="l">
              <a:lnSpc>
                <a:spcPct val="120000"/>
              </a:lnSpc>
              <a:spcBef>
                <a:spcPts val="500"/>
              </a:spcBef>
              <a:spcAft>
                <a:spcPts val="0"/>
              </a:spcAft>
              <a:buClr>
                <a:schemeClr val="lt1"/>
              </a:buClr>
              <a:buSzPts val="2000"/>
              <a:buFont typeface="Play" panose="00000500000000000000"/>
              <a:buNone/>
              <a:defRPr sz="2000"/>
            </a:lvl4pPr>
            <a:lvl5pPr marL="2286000" lvl="4" indent="-355600" algn="l">
              <a:lnSpc>
                <a:spcPct val="12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p:txBody>
      </p:sp>
      <p:sp>
        <p:nvSpPr>
          <p:cNvPr id="66" name="Google Shape;66;p21"/>
          <p:cNvSpPr txBox="1"/>
          <p:nvPr>
            <p:ph type="body" idx="2"/>
          </p:nvPr>
        </p:nvSpPr>
        <p:spPr>
          <a:xfrm>
            <a:off x="1143000" y="3662464"/>
            <a:ext cx="3932237" cy="220652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panose="000005000000000000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panose="00000500000000000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67" name="Google Shape;67;p21"/>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0" name="Shape 70"/>
        <p:cNvGrpSpPr/>
        <p:nvPr/>
      </p:nvGrpSpPr>
      <p:grpSpPr>
        <a:xfrm>
          <a:off x="0" y="0"/>
          <a:ext cx="0" cy="0"/>
          <a:chOff x="0" y="0"/>
          <a:chExt cx="0" cy="0"/>
        </a:xfrm>
      </p:grpSpPr>
      <p:sp>
        <p:nvSpPr>
          <p:cNvPr id="71" name="Google Shape;71;p22"/>
          <p:cNvSpPr/>
          <p:nvPr>
            <p:ph type="pic" idx="2"/>
          </p:nvPr>
        </p:nvSpPr>
        <p:spPr>
          <a:xfrm>
            <a:off x="5513614" y="987425"/>
            <a:ext cx="5535386" cy="4873625"/>
          </a:xfrm>
          <a:prstGeom prst="rect">
            <a:avLst/>
          </a:prstGeom>
          <a:noFill/>
          <a:ln>
            <a:noFill/>
          </a:ln>
        </p:spPr>
      </p:sp>
      <p:sp>
        <p:nvSpPr>
          <p:cNvPr id="72" name="Google Shape;72;p22"/>
          <p:cNvSpPr txBox="1"/>
          <p:nvPr>
            <p:ph type="body" idx="1"/>
          </p:nvPr>
        </p:nvSpPr>
        <p:spPr>
          <a:xfrm>
            <a:off x="1143000" y="3657601"/>
            <a:ext cx="3932236" cy="22113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panose="000005000000000000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panose="00000500000000000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73" name="Google Shape;73;p22"/>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
        <p:nvSpPr>
          <p:cNvPr id="76" name="Google Shape;76;p22"/>
          <p:cNvSpPr txBox="1"/>
          <p:nvPr>
            <p:ph type="title"/>
          </p:nvPr>
        </p:nvSpPr>
        <p:spPr>
          <a:xfrm>
            <a:off x="1143000" y="1600201"/>
            <a:ext cx="3932236" cy="1959428"/>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panose="00000500000000000000"/>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p13"/>
          <p:cNvSpPr/>
          <p:nvPr/>
        </p:nvSpPr>
        <p:spPr>
          <a:xfrm>
            <a:off x="9749268" y="4070878"/>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1" name="Google Shape;11;p13"/>
          <p:cNvSpPr/>
          <p:nvPr/>
        </p:nvSpPr>
        <p:spPr>
          <a:xfrm rot="10800000">
            <a:off x="0" y="0"/>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2" name="Google Shape;12;p13"/>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13" name="Google Shape;13;p13"/>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000"/>
              <a:buFont typeface="Play" panose="00000500000000000000"/>
              <a:buNone/>
              <a:defRPr sz="400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3"/>
          <p:cNvSpPr txBox="1"/>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panose="020B0604020202020204"/>
              <a:buChar char="•"/>
              <a:defRPr sz="200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228600" algn="l" rtl="0">
              <a:lnSpc>
                <a:spcPct val="120000"/>
              </a:lnSpc>
              <a:spcBef>
                <a:spcPts val="500"/>
              </a:spcBef>
              <a:spcAft>
                <a:spcPts val="0"/>
              </a:spcAft>
              <a:buClr>
                <a:schemeClr val="lt1"/>
              </a:buClr>
              <a:buSzPts val="1800"/>
              <a:buFont typeface="Play" panose="00000500000000000000"/>
              <a:buNone/>
              <a:defRPr sz="1800" b="0" i="1"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30200" algn="l" rtl="0">
              <a:lnSpc>
                <a:spcPct val="12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228600" algn="l" rtl="0">
              <a:lnSpc>
                <a:spcPct val="120000"/>
              </a:lnSpc>
              <a:spcBef>
                <a:spcPts val="500"/>
              </a:spcBef>
              <a:spcAft>
                <a:spcPts val="0"/>
              </a:spcAft>
              <a:buClr>
                <a:schemeClr val="lt1"/>
              </a:buClr>
              <a:buSzPts val="1400"/>
              <a:buFont typeface="Play" panose="00000500000000000000"/>
              <a:buNone/>
              <a:defRPr sz="1400" b="0" i="1"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20000"/>
              </a:lnSpc>
              <a:spcBef>
                <a:spcPts val="500"/>
              </a:spcBef>
              <a:spcAft>
                <a:spcPts val="0"/>
              </a:spcAft>
              <a:buClr>
                <a:schemeClr val="lt1"/>
              </a:buClr>
              <a:buSzPts val="1400"/>
              <a:buFont typeface="Arial" panose="020B0604020202020204"/>
              <a:buChar char="•"/>
              <a:defRPr sz="14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5" name="Google Shape;15;p13"/>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6" name="Google Shape;16;p13"/>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7" name="Google Shape;17;p13"/>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2"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94" name="Google Shape;94;p1" descr="A smartphone and a pen in a cup&#10;&#10;Description automatically generated"/>
          <p:cNvPicPr preferRelativeResize="0"/>
          <p:nvPr/>
        </p:nvPicPr>
        <p:blipFill rotWithShape="1">
          <a:blip r:embed="rId1"/>
          <a:srcRect t="16039" b="19119"/>
          <a:stretch>
            <a:fillRect/>
          </a:stretch>
        </p:blipFill>
        <p:spPr>
          <a:xfrm>
            <a:off x="20" y="-3"/>
            <a:ext cx="12191980" cy="6858001"/>
          </a:xfrm>
          <a:prstGeom prst="rect">
            <a:avLst/>
          </a:prstGeom>
          <a:noFill/>
          <a:ln>
            <a:noFill/>
          </a:ln>
        </p:spPr>
      </p:pic>
      <p:sp>
        <p:nvSpPr>
          <p:cNvPr id="95" name="Google Shape;95;p1"/>
          <p:cNvSpPr/>
          <p:nvPr/>
        </p:nvSpPr>
        <p:spPr>
          <a:xfrm rot="5400000">
            <a:off x="1127553" y="-1127553"/>
            <a:ext cx="6858000" cy="9113106"/>
          </a:xfrm>
          <a:custGeom>
            <a:avLst/>
            <a:gdLst/>
            <a:ahLst/>
            <a:cxnLst/>
            <a:rect l="l" t="t" r="r" b="b"/>
            <a:pathLst>
              <a:path w="6858000" h="9113106" extrusionOk="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96" name="Google Shape;96;p1"/>
          <p:cNvSpPr txBox="1"/>
          <p:nvPr>
            <p:ph type="ctrTitle"/>
          </p:nvPr>
        </p:nvSpPr>
        <p:spPr>
          <a:xfrm>
            <a:off x="494733" y="1181101"/>
            <a:ext cx="6363267" cy="283240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FFFFFF"/>
              </a:buClr>
              <a:buSzPct val="100000"/>
              <a:buFont typeface="Gill Sans" panose="020B0502020104020203"/>
              <a:buNone/>
            </a:pPr>
            <a:r>
              <a:rPr lang="en-US" sz="4400" b="1">
                <a:solidFill>
                  <a:srgbClr val="FFFFFF"/>
                </a:solidFill>
                <a:latin typeface="Gill Sans" panose="020B0502020104020203"/>
                <a:ea typeface="Gill Sans" panose="020B0502020104020203"/>
                <a:cs typeface="Gill Sans" panose="020B0502020104020203"/>
                <a:sym typeface="Gill Sans" panose="020B0502020104020203"/>
              </a:rPr>
              <a:t>UNLEASHING THE POWER OF FORMS, MEDIA, AND ACCESSIBILITY IN FLUTTER</a:t>
            </a:r>
            <a:r>
              <a:rPr lang="en-US" sz="4400">
                <a:solidFill>
                  <a:srgbClr val="FFFFFF"/>
                </a:solidFill>
                <a:latin typeface="Gill Sans" panose="020B0502020104020203"/>
                <a:ea typeface="Gill Sans" panose="020B0502020104020203"/>
                <a:cs typeface="Gill Sans" panose="020B0502020104020203"/>
                <a:sym typeface="Gill Sans" panose="020B0502020104020203"/>
              </a:rPr>
              <a:t> </a:t>
            </a:r>
            <a:endParaRPr sz="4400">
              <a:solidFill>
                <a:srgbClr val="FFFFFF"/>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90000"/>
              </a:lnSpc>
              <a:spcBef>
                <a:spcPts val="0"/>
              </a:spcBef>
              <a:spcAft>
                <a:spcPts val="0"/>
              </a:spcAft>
              <a:buClr>
                <a:schemeClr val="lt1"/>
              </a:buClr>
              <a:buSzPct val="100000"/>
              <a:buFont typeface="Play" panose="00000500000000000000"/>
              <a:buNone/>
            </a:pPr>
            <a:endParaRPr sz="3400">
              <a:solidFill>
                <a:srgbClr val="FFFFFF"/>
              </a:solidFill>
            </a:endParaRPr>
          </a:p>
        </p:txBody>
      </p:sp>
      <p:sp>
        <p:nvSpPr>
          <p:cNvPr id="97" name="Google Shape;97;p1"/>
          <p:cNvSpPr txBox="1"/>
          <p:nvPr>
            <p:ph type="subTitle" idx="1"/>
          </p:nvPr>
        </p:nvSpPr>
        <p:spPr>
          <a:xfrm>
            <a:off x="1143001" y="4499477"/>
            <a:ext cx="2650066" cy="132735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1800"/>
              <a:buNone/>
            </a:pPr>
            <a:r>
              <a:rPr lang="en-US">
                <a:solidFill>
                  <a:srgbClr val="FFFFFF"/>
                </a:solidFill>
                <a:latin typeface="Arial" panose="020B0604020202020204"/>
                <a:ea typeface="Arial" panose="020B0604020202020204"/>
                <a:cs typeface="Arial" panose="020B0604020202020204"/>
                <a:sym typeface="Arial" panose="020B0604020202020204"/>
              </a:rPr>
              <a:t>A Comprehensive Guide to Building User-Centric Applications</a:t>
            </a:r>
            <a:endParaRPr>
              <a:solidFill>
                <a:srgbClr val="FFFFFF"/>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Clr>
                <a:schemeClr val="lt1"/>
              </a:buClr>
              <a:buSzPts val="1800"/>
              <a:buNone/>
            </a:pPr>
            <a:endParaRPr>
              <a:solidFill>
                <a:srgbClr val="FFFFFF"/>
              </a:solidFill>
            </a:endParaRPr>
          </a:p>
        </p:txBody>
      </p:sp>
      <p:sp>
        <p:nvSpPr>
          <p:cNvPr id="98" name="Google Shape;98;p1"/>
          <p:cNvSpPr/>
          <p:nvPr/>
        </p:nvSpPr>
        <p:spPr>
          <a:xfrm>
            <a:off x="7523854" y="1544347"/>
            <a:ext cx="4676439" cy="5313651"/>
          </a:xfrm>
          <a:custGeom>
            <a:avLst/>
            <a:gdLst/>
            <a:ahLst/>
            <a:cxnLst/>
            <a:rect l="l" t="t" r="r" b="b"/>
            <a:pathLst>
              <a:path w="6846874" h="5422604" extrusionOk="0">
                <a:moveTo>
                  <a:pt x="6846874" y="5422604"/>
                </a:moveTo>
                <a:lnTo>
                  <a:pt x="0" y="5422603"/>
                </a:lnTo>
                <a:lnTo>
                  <a:pt x="6839561" y="0"/>
                </a:lnTo>
                <a:cubicBezTo>
                  <a:pt x="6841999" y="1807535"/>
                  <a:pt x="6844436" y="3615069"/>
                  <a:pt x="6846874" y="5422604"/>
                </a:cubicBez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99" name="Google Shape;99;p1"/>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fade">
                                      <p:cBhvr>
                                        <p:cTn id="11" dur="500"/>
                                        <p:tgtEl>
                                          <p:spTgt spid="9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7">
                                            <p:txEl>
                                              <p:pRg st="1" end="1"/>
                                            </p:txEl>
                                          </p:spTgt>
                                        </p:tgtEl>
                                        <p:attrNameLst>
                                          <p:attrName>style.visibility</p:attrName>
                                        </p:attrNameLst>
                                      </p:cBhvr>
                                      <p:to>
                                        <p:strVal val="visible"/>
                                      </p:to>
                                    </p:set>
                                    <p:animEffect transition="in" filter="fade">
                                      <p:cBhvr>
                                        <p:cTn id="16" dur="500"/>
                                        <p:tgtEl>
                                          <p:spTgt spid="9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10" name="Shape 210"/>
        <p:cNvGrpSpPr/>
        <p:nvPr/>
      </p:nvGrpSpPr>
      <p:grpSpPr>
        <a:xfrm>
          <a:off x="0" y="0"/>
          <a:ext cx="0" cy="0"/>
          <a:chOff x="0" y="0"/>
          <a:chExt cx="0" cy="0"/>
        </a:xfrm>
      </p:grpSpPr>
      <p:sp>
        <p:nvSpPr>
          <p:cNvPr id="211" name="Google Shape;211;g268eeaae215_1_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12" name="Google Shape;212;g268eeaae215_1_6"/>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13" name="Google Shape;213;g268eeaae215_1_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14" name="Google Shape;214;g268eeaae215_1_6"/>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15" name="Google Shape;215;g268eeaae215_1_6"/>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16" name="Google Shape;216;g268eeaae215_1_6"/>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17" name="Google Shape;217;g268eeaae215_1_6"/>
          <p:cNvSpPr txBox="1"/>
          <p:nvPr/>
        </p:nvSpPr>
        <p:spPr>
          <a:xfrm>
            <a:off x="4653650" y="122475"/>
            <a:ext cx="57909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r>
              <a:rPr lang="en-US" sz="3900" b="1">
                <a:solidFill>
                  <a:srgbClr val="FFFFFF"/>
                </a:solidFill>
              </a:rPr>
              <a:t>Ensuring Data Integrity</a:t>
            </a:r>
            <a:endParaRPr sz="4700" b="1">
              <a:solidFill>
                <a:srgbClr val="FFFFFF"/>
              </a:solidFill>
            </a:endParaRPr>
          </a:p>
        </p:txBody>
      </p:sp>
      <p:sp>
        <p:nvSpPr>
          <p:cNvPr id="218" name="Google Shape;218;g268eeaae215_1_6"/>
          <p:cNvSpPr/>
          <p:nvPr/>
        </p:nvSpPr>
        <p:spPr>
          <a:xfrm>
            <a:off x="3324050" y="2073025"/>
            <a:ext cx="4688700" cy="2860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3000">
                <a:solidFill>
                  <a:schemeClr val="lt1"/>
                </a:solidFill>
              </a:rPr>
              <a:t>Form validation in Flutter ensures accurate user input by enforcing rules and preventing invalid data submission.</a:t>
            </a:r>
            <a:endParaRPr sz="3000">
              <a:solidFill>
                <a:schemeClr val="lt1"/>
              </a:solidFill>
            </a:endParaRPr>
          </a:p>
          <a:p>
            <a:pPr marL="0" lvl="0" indent="0" algn="l" rtl="0">
              <a:spcBef>
                <a:spcPts val="0"/>
              </a:spcBef>
              <a:spcAft>
                <a:spcPts val="0"/>
              </a:spcAft>
              <a:buClr>
                <a:schemeClr val="dk1"/>
              </a:buClr>
              <a:buSzPts val="1100"/>
              <a:buFont typeface="Arial" panose="020B0604020202020204"/>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19" name="Google Shape;219;g268eeaae215_1_6"/>
          <p:cNvPicPr preferRelativeResize="0"/>
          <p:nvPr/>
        </p:nvPicPr>
        <p:blipFill rotWithShape="1">
          <a:blip r:embed="rId3"/>
          <a:srcRect l="3655" t="2036" r="4254" b="1902"/>
          <a:stretch>
            <a:fillRect/>
          </a:stretch>
        </p:blipFill>
        <p:spPr>
          <a:xfrm>
            <a:off x="8713175" y="1032200"/>
            <a:ext cx="2525225" cy="57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24" name="Shape 224"/>
        <p:cNvGrpSpPr/>
        <p:nvPr/>
      </p:nvGrpSpPr>
      <p:grpSpPr>
        <a:xfrm>
          <a:off x="0" y="0"/>
          <a:ext cx="0" cy="0"/>
          <a:chOff x="0" y="0"/>
          <a:chExt cx="0" cy="0"/>
        </a:xfrm>
      </p:grpSpPr>
      <p:sp>
        <p:nvSpPr>
          <p:cNvPr id="225" name="Google Shape;225;g268eeaae215_1_2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26" name="Google Shape;226;g268eeaae215_1_28"/>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27" name="Google Shape;227;g268eeaae215_1_2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28" name="Google Shape;228;g268eeaae215_1_28"/>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29" name="Google Shape;229;g268eeaae215_1_28"/>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30" name="Google Shape;230;g268eeaae215_1_28"/>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31" name="Google Shape;231;g268eeaae215_1_28"/>
          <p:cNvSpPr txBox="1"/>
          <p:nvPr/>
        </p:nvSpPr>
        <p:spPr>
          <a:xfrm>
            <a:off x="2564700" y="1027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3900" b="1">
                <a:solidFill>
                  <a:srgbClr val="FFFFFF"/>
                </a:solidFill>
              </a:rPr>
              <a:t>Custom Validation Methods</a:t>
            </a:r>
            <a:endParaRPr sz="3900" b="1">
              <a:solidFill>
                <a:srgbClr val="FFFFFF"/>
              </a:solidFill>
            </a:endParaRPr>
          </a:p>
          <a:p>
            <a:pPr marL="0" lvl="0" indent="0" algn="l" rtl="0">
              <a:spcBef>
                <a:spcPts val="0"/>
              </a:spcBef>
              <a:spcAft>
                <a:spcPts val="0"/>
              </a:spcAft>
              <a:buClr>
                <a:schemeClr val="dk1"/>
              </a:buClr>
              <a:buSzPts val="1100"/>
              <a:buFont typeface="Arial" panose="020B0604020202020204"/>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32" name="Google Shape;232;g268eeaae215_1_28"/>
          <p:cNvSpPr/>
          <p:nvPr/>
        </p:nvSpPr>
        <p:spPr>
          <a:xfrm>
            <a:off x="1070100" y="1429325"/>
            <a:ext cx="7206900" cy="38169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2800">
                <a:solidFill>
                  <a:schemeClr val="lt1"/>
                </a:solidFill>
              </a:rPr>
              <a:t>Custom Validation Methods</a:t>
            </a:r>
            <a:endParaRPr sz="2800">
              <a:solidFill>
                <a:schemeClr val="lt1"/>
              </a:solidFill>
            </a:endParaRPr>
          </a:p>
          <a:p>
            <a:pPr marL="0" lvl="0" indent="0" algn="l" rtl="0">
              <a:spcBef>
                <a:spcPts val="0"/>
              </a:spcBef>
              <a:spcAft>
                <a:spcPts val="0"/>
              </a:spcAft>
              <a:buNone/>
            </a:pPr>
            <a:r>
              <a:rPr lang="en-US" sz="2800">
                <a:solidFill>
                  <a:schemeClr val="lt1"/>
                </a:solidFill>
              </a:rPr>
              <a:t>Implement custom validation logic to handle specific input requirements</a:t>
            </a:r>
            <a:endParaRPr sz="2800">
              <a:solidFill>
                <a:schemeClr val="lt1"/>
              </a:solidFill>
            </a:endParaRPr>
          </a:p>
          <a:p>
            <a:pPr marL="0" lvl="0" indent="0" algn="l" rtl="0">
              <a:spcBef>
                <a:spcPts val="0"/>
              </a:spcBef>
              <a:spcAft>
                <a:spcPts val="0"/>
              </a:spcAft>
              <a:buNone/>
            </a:pPr>
            <a:r>
              <a:rPr lang="en-US" sz="2800">
                <a:solidFill>
                  <a:schemeClr val="lt1"/>
                </a:solidFill>
              </a:rPr>
              <a:t>Validate input patterns, lengths, and data formats</a:t>
            </a:r>
            <a:endParaRPr sz="2800">
              <a:solidFill>
                <a:schemeClr val="lt1"/>
              </a:solidFill>
            </a:endParaRPr>
          </a:p>
          <a:p>
            <a:pPr marL="0" lvl="0" indent="0" algn="l" rtl="0">
              <a:spcBef>
                <a:spcPts val="0"/>
              </a:spcBef>
              <a:spcAft>
                <a:spcPts val="0"/>
              </a:spcAft>
              <a:buNone/>
            </a:pPr>
            <a:r>
              <a:rPr lang="en-US" sz="2800">
                <a:solidFill>
                  <a:schemeClr val="lt1"/>
                </a:solidFill>
              </a:rPr>
              <a:t>Display error messages to guide users towards valid input</a:t>
            </a:r>
            <a:endParaRPr sz="2800">
              <a:solidFill>
                <a:schemeClr val="lt1"/>
              </a:solidFill>
            </a:endParaRPr>
          </a:p>
          <a:p>
            <a:pPr marL="0" lvl="0" indent="0" algn="l" rtl="0">
              <a:spcBef>
                <a:spcPts val="0"/>
              </a:spcBef>
              <a:spcAft>
                <a:spcPts val="0"/>
              </a:spcAft>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33" name="Google Shape;233;g268eeaae215_1_28"/>
          <p:cNvPicPr preferRelativeResize="0"/>
          <p:nvPr/>
        </p:nvPicPr>
        <p:blipFill rotWithShape="1">
          <a:blip r:embed="rId3"/>
          <a:srcRect l="66309" t="16470" r="6319" b="10360"/>
          <a:stretch>
            <a:fillRect/>
          </a:stretch>
        </p:blipFill>
        <p:spPr>
          <a:xfrm>
            <a:off x="8786525" y="709425"/>
            <a:ext cx="3066601" cy="614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38" name="Shape 238"/>
        <p:cNvGrpSpPr/>
        <p:nvPr/>
      </p:nvGrpSpPr>
      <p:grpSpPr>
        <a:xfrm>
          <a:off x="0" y="0"/>
          <a:ext cx="0" cy="0"/>
          <a:chOff x="0" y="0"/>
          <a:chExt cx="0" cy="0"/>
        </a:xfrm>
      </p:grpSpPr>
      <p:sp>
        <p:nvSpPr>
          <p:cNvPr id="239" name="Google Shape;239;g268eeaae215_1_4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40" name="Google Shape;240;g268eeaae215_1_47"/>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41" name="Google Shape;241;g268eeaae215_1_4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42" name="Google Shape;242;g268eeaae215_1_47"/>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43" name="Google Shape;243;g268eeaae215_1_47"/>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44" name="Google Shape;244;g268eeaae215_1_47"/>
          <p:cNvSpPr/>
          <p:nvPr/>
        </p:nvSpPr>
        <p:spPr>
          <a:xfrm>
            <a:off x="25" y="0"/>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45" name="Google Shape;245;g268eeaae215_1_47"/>
          <p:cNvSpPr txBox="1"/>
          <p:nvPr/>
        </p:nvSpPr>
        <p:spPr>
          <a:xfrm>
            <a:off x="2966925" y="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900" b="1">
                <a:solidFill>
                  <a:srgbClr val="FFFFFF"/>
                </a:solidFill>
              </a:rPr>
              <a:t>Displaying Error Using UI</a:t>
            </a: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46" name="Google Shape;246;g268eeaae215_1_47"/>
          <p:cNvSpPr/>
          <p:nvPr/>
        </p:nvSpPr>
        <p:spPr>
          <a:xfrm>
            <a:off x="1399200" y="2173675"/>
            <a:ext cx="6463800" cy="3127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r>
              <a:rPr lang="en-US" sz="2800">
                <a:solidFill>
                  <a:schemeClr val="lt1"/>
                </a:solidFill>
              </a:rPr>
              <a:t>Leverage </a:t>
            </a:r>
            <a:r>
              <a:rPr lang="en-US" sz="2800">
                <a:solidFill>
                  <a:schemeClr val="lt1"/>
                </a:solidFill>
              </a:rPr>
              <a:t>InputDecorations</a:t>
            </a:r>
            <a:r>
              <a:rPr lang="en-US" sz="2800">
                <a:solidFill>
                  <a:schemeClr val="lt1"/>
                </a:solidFill>
              </a:rPr>
              <a:t> to provide visual feedback during validation</a:t>
            </a:r>
            <a:endParaRPr sz="2800">
              <a:solidFill>
                <a:schemeClr val="lt1"/>
              </a:solidFill>
            </a:endParaRPr>
          </a:p>
          <a:p>
            <a:pPr marL="0" lvl="0" indent="0" algn="l" rtl="0">
              <a:spcBef>
                <a:spcPts val="0"/>
              </a:spcBef>
              <a:spcAft>
                <a:spcPts val="0"/>
              </a:spcAft>
              <a:buNone/>
            </a:pPr>
            <a:r>
              <a:rPr lang="en-US" sz="2800">
                <a:solidFill>
                  <a:schemeClr val="lt1"/>
                </a:solidFill>
              </a:rPr>
              <a:t>Display error messages and highlight invalid input fields</a:t>
            </a:r>
            <a:endParaRPr sz="2800">
              <a:solidFill>
                <a:schemeClr val="lt1"/>
              </a:solidFill>
            </a:endParaRPr>
          </a:p>
          <a:p>
            <a:pPr marL="0" lvl="0" indent="0" algn="l" rtl="0">
              <a:spcBef>
                <a:spcPts val="0"/>
              </a:spcBef>
              <a:spcAft>
                <a:spcPts val="0"/>
              </a:spcAft>
              <a:buNone/>
            </a:pPr>
            <a:r>
              <a:rPr lang="en-US" sz="2800">
                <a:solidFill>
                  <a:schemeClr val="lt1"/>
                </a:solidFill>
              </a:rPr>
              <a:t>Enhance user understanding of input errors and improve form usability</a:t>
            </a:r>
            <a:endParaRPr sz="2800">
              <a:solidFill>
                <a:schemeClr val="lt1"/>
              </a:solidFill>
            </a:endParaRPr>
          </a:p>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47" name="Google Shape;247;g268eeaae215_1_47"/>
          <p:cNvPicPr preferRelativeResize="0"/>
          <p:nvPr/>
        </p:nvPicPr>
        <p:blipFill rotWithShape="1">
          <a:blip r:embed="rId3"/>
          <a:srcRect l="4699" t="2317" r="3683" b="2317"/>
          <a:stretch>
            <a:fillRect/>
          </a:stretch>
        </p:blipFill>
        <p:spPr>
          <a:xfrm>
            <a:off x="9025750" y="613050"/>
            <a:ext cx="3051650" cy="61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52" name="Shape 252"/>
        <p:cNvGrpSpPr/>
        <p:nvPr/>
      </p:nvGrpSpPr>
      <p:grpSpPr>
        <a:xfrm>
          <a:off x="0" y="0"/>
          <a:ext cx="0" cy="0"/>
          <a:chOff x="0" y="0"/>
          <a:chExt cx="0" cy="0"/>
        </a:xfrm>
      </p:grpSpPr>
      <p:sp>
        <p:nvSpPr>
          <p:cNvPr id="253" name="Google Shape;253;p1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54" name="Google Shape;254;p10"/>
          <p:cNvSpPr/>
          <p:nvPr/>
        </p:nvSpPr>
        <p:spPr>
          <a:xfrm>
            <a:off x="3210669" y="0"/>
            <a:ext cx="9103027" cy="6858000"/>
          </a:xfrm>
          <a:custGeom>
            <a:avLst/>
            <a:gdLst/>
            <a:ahLst/>
            <a:cxnLst/>
            <a:rect l="l" t="t" r="r" b="b"/>
            <a:pathLst>
              <a:path w="9103027" h="6858000" extrusionOk="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55" name="Google Shape;255;p10" descr="A person standing next to a large cellphone&#10;&#10;Description automatically generated"/>
          <p:cNvPicPr preferRelativeResize="0"/>
          <p:nvPr/>
        </p:nvPicPr>
        <p:blipFill rotWithShape="1">
          <a:blip r:embed="rId1"/>
          <a:srcRect t="11219" r="-1" b="7984"/>
          <a:stretch>
            <a:fillRect/>
          </a:stretch>
        </p:blipFill>
        <p:spPr>
          <a:xfrm>
            <a:off x="0" y="10"/>
            <a:ext cx="9488350" cy="6857990"/>
          </a:xfrm>
          <a:custGeom>
            <a:avLst/>
            <a:gdLst/>
            <a:ahLst/>
            <a:cxnLst/>
            <a:rect l="l" t="t" r="r" b="b"/>
            <a:pathLst>
              <a:path w="9102534" h="6858000" extrusionOk="0">
                <a:moveTo>
                  <a:pt x="0" y="0"/>
                </a:moveTo>
                <a:lnTo>
                  <a:pt x="9102534" y="0"/>
                </a:lnTo>
                <a:lnTo>
                  <a:pt x="9102532" y="2"/>
                </a:lnTo>
                <a:cubicBezTo>
                  <a:pt x="9102532" y="3"/>
                  <a:pt x="9102531" y="3"/>
                  <a:pt x="9102531" y="4"/>
                </a:cubicBezTo>
                <a:lnTo>
                  <a:pt x="3091942" y="6858000"/>
                </a:lnTo>
                <a:lnTo>
                  <a:pt x="0" y="6858000"/>
                </a:lnTo>
                <a:close/>
              </a:path>
            </a:pathLst>
          </a:custGeom>
          <a:noFill/>
          <a:ln>
            <a:noFill/>
          </a:ln>
        </p:spPr>
      </p:pic>
      <p:sp>
        <p:nvSpPr>
          <p:cNvPr id="256" name="Google Shape;256;p10"/>
          <p:cNvSpPr txBox="1"/>
          <p:nvPr>
            <p:ph type="title"/>
          </p:nvPr>
        </p:nvSpPr>
        <p:spPr>
          <a:xfrm>
            <a:off x="7978311" y="1545647"/>
            <a:ext cx="3813900" cy="19584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FFFFFF"/>
              </a:buClr>
              <a:buSzPct val="100000"/>
              <a:buFont typeface="Gill Sans" panose="020B0502020104020203"/>
              <a:buNone/>
            </a:pPr>
            <a:r>
              <a:rPr lang="en-US">
                <a:solidFill>
                  <a:srgbClr val="FFFFFF"/>
                </a:solidFill>
                <a:latin typeface="Gill Sans" panose="020B0502020104020203"/>
                <a:ea typeface="Gill Sans" panose="020B0502020104020203"/>
                <a:cs typeface="Gill Sans" panose="020B0502020104020203"/>
                <a:sym typeface="Gill Sans" panose="020B0502020104020203"/>
              </a:rPr>
              <a:t>Working with Media (Images, Icons, and Fonts)</a:t>
            </a:r>
            <a:endParaRPr>
              <a:solidFill>
                <a:srgbClr val="FFFFFF"/>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00000"/>
              <a:buFont typeface="Play" panose="00000500000000000000"/>
              <a:buNone/>
            </a:pPr>
            <a:endParaRPr sz="3700">
              <a:solidFill>
                <a:srgbClr val="FFFFFF"/>
              </a:solidFill>
            </a:endParaRPr>
          </a:p>
        </p:txBody>
      </p:sp>
      <p:sp>
        <p:nvSpPr>
          <p:cNvPr id="257" name="Google Shape;257;p10"/>
          <p:cNvSpPr txBox="1"/>
          <p:nvPr>
            <p:ph type="body" idx="1"/>
          </p:nvPr>
        </p:nvSpPr>
        <p:spPr>
          <a:xfrm rot="10800000" flipH="1">
            <a:off x="2161966" y="6044821"/>
            <a:ext cx="95600" cy="346354"/>
          </a:xfrm>
          <a:prstGeom prst="rect">
            <a:avLst/>
          </a:prstGeom>
          <a:noFill/>
          <a:ln>
            <a:noFill/>
          </a:ln>
        </p:spPr>
        <p:txBody>
          <a:bodyPr spcFirstLastPara="1" wrap="square" lIns="91425" tIns="45700" rIns="91425" bIns="45700" anchor="b" anchorCtr="0">
            <a:normAutofit fontScale="77500" lnSpcReduction="20000"/>
          </a:bodyPr>
          <a:lstStyle/>
          <a:p>
            <a:pPr marL="228600" lvl="0" indent="-228600" algn="r" rtl="0">
              <a:lnSpc>
                <a:spcPct val="120000"/>
              </a:lnSpc>
              <a:spcBef>
                <a:spcPts val="0"/>
              </a:spcBef>
              <a:spcAft>
                <a:spcPts val="0"/>
              </a:spcAft>
              <a:buClr>
                <a:schemeClr val="lt1"/>
              </a:buClr>
              <a:buSzPct val="100000"/>
              <a:buChar char="•"/>
            </a:pPr>
            <a:r>
              <a:rPr lang="en-US"/>
              <a:t>.</a:t>
            </a:r>
            <a:endParaRPr lang="en-US"/>
          </a:p>
        </p:txBody>
      </p:sp>
      <p:cxnSp>
        <p:nvCxnSpPr>
          <p:cNvPr id="258" name="Google Shape;258;p10"/>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259" name="Google Shape;259;p10"/>
          <p:cNvSpPr txBox="1"/>
          <p:nvPr/>
        </p:nvSpPr>
        <p:spPr>
          <a:xfrm>
            <a:off x="7978308" y="3920025"/>
            <a:ext cx="4037400" cy="1908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a:solidFill>
                  <a:schemeClr val="lt1"/>
                </a:solidFill>
                <a:latin typeface="Gill Sans" panose="020B0502020104020203"/>
                <a:ea typeface="Gill Sans" panose="020B0502020104020203"/>
                <a:cs typeface="Gill Sans" panose="020B0502020104020203"/>
                <a:sym typeface="Gill Sans" panose="020B0502020104020203"/>
              </a:rPr>
              <a:t>Displaying </a:t>
            </a: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Images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Enhancing with Icons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Customizing Fonts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60" name="Google Shape;260;p10"/>
          <p:cNvPicPr preferRelativeResize="0"/>
          <p:nvPr/>
        </p:nvPicPr>
        <p:blipFill rotWithShape="1">
          <a:blip r:embed="rId2"/>
          <a:srcRect/>
          <a:stretch>
            <a:fillRect/>
          </a:stretch>
        </p:blipFill>
        <p:spPr>
          <a:xfrm>
            <a:off x="10685875" y="0"/>
            <a:ext cx="1506125" cy="1129601"/>
          </a:xfrm>
          <a:prstGeom prst="rect">
            <a:avLst/>
          </a:prstGeom>
          <a:noFill/>
          <a:ln>
            <a:noFill/>
          </a:ln>
        </p:spPr>
      </p:pic>
      <p:pic>
        <p:nvPicPr>
          <p:cNvPr id="261" name="Google Shape;261;p10"/>
          <p:cNvPicPr preferRelativeResize="0"/>
          <p:nvPr/>
        </p:nvPicPr>
        <p:blipFill rotWithShape="1">
          <a:blip r:embed="rId3"/>
          <a:srcRect l="18293" t="13844" r="62904" b="13989"/>
          <a:stretch>
            <a:fillRect/>
          </a:stretch>
        </p:blipFill>
        <p:spPr>
          <a:xfrm>
            <a:off x="1877950" y="646455"/>
            <a:ext cx="2844222" cy="5951361"/>
          </a:xfrm>
          <a:prstGeom prst="rect">
            <a:avLst/>
          </a:prstGeom>
          <a:noFill/>
          <a:ln>
            <a:noFill/>
          </a:ln>
        </p:spPr>
      </p:pic>
      <p:pic>
        <p:nvPicPr>
          <p:cNvPr id="262" name="Google Shape;262;p10"/>
          <p:cNvPicPr preferRelativeResize="0"/>
          <p:nvPr/>
        </p:nvPicPr>
        <p:blipFill rotWithShape="1">
          <a:blip r:embed="rId4"/>
          <a:srcRect/>
          <a:stretch>
            <a:fillRect/>
          </a:stretch>
        </p:blipFill>
        <p:spPr>
          <a:xfrm>
            <a:off x="2257566" y="1130405"/>
            <a:ext cx="2175876" cy="144960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63" name="Google Shape;263;p10"/>
          <p:cNvPicPr preferRelativeResize="0"/>
          <p:nvPr/>
        </p:nvPicPr>
        <p:blipFill rotWithShape="1">
          <a:blip r:embed="rId5"/>
          <a:srcRect/>
          <a:stretch>
            <a:fillRect/>
          </a:stretch>
        </p:blipFill>
        <p:spPr>
          <a:xfrm>
            <a:off x="2364182" y="2988478"/>
            <a:ext cx="758396" cy="760045"/>
          </a:xfrm>
          <a:prstGeom prst="rect">
            <a:avLst/>
          </a:prstGeom>
          <a:noFill/>
          <a:ln>
            <a:noFill/>
          </a:ln>
        </p:spPr>
      </p:pic>
      <p:pic>
        <p:nvPicPr>
          <p:cNvPr id="264" name="Google Shape;264;p10"/>
          <p:cNvPicPr preferRelativeResize="0"/>
          <p:nvPr/>
        </p:nvPicPr>
        <p:blipFill rotWithShape="1">
          <a:blip r:embed="rId6"/>
          <a:srcRect/>
          <a:stretch>
            <a:fillRect/>
          </a:stretch>
        </p:blipFill>
        <p:spPr>
          <a:xfrm>
            <a:off x="2489749" y="3748515"/>
            <a:ext cx="507270" cy="507270"/>
          </a:xfrm>
          <a:prstGeom prst="rect">
            <a:avLst/>
          </a:prstGeom>
          <a:noFill/>
          <a:ln>
            <a:noFill/>
          </a:ln>
        </p:spPr>
      </p:pic>
      <p:sp>
        <p:nvSpPr>
          <p:cNvPr id="265" name="Google Shape;265;p10"/>
          <p:cNvSpPr/>
          <p:nvPr/>
        </p:nvSpPr>
        <p:spPr>
          <a:xfrm>
            <a:off x="2364164" y="4634663"/>
            <a:ext cx="958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𝓯𝓵𝓾𝓽𝓽𝓮𝓻</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10"/>
          <p:cNvSpPr/>
          <p:nvPr/>
        </p:nvSpPr>
        <p:spPr>
          <a:xfrm>
            <a:off x="2242233" y="5142752"/>
            <a:ext cx="144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ｆｌｕｔｔｅｒ</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10"/>
          <p:cNvSpPr/>
          <p:nvPr/>
        </p:nvSpPr>
        <p:spPr>
          <a:xfrm>
            <a:off x="2342430" y="5828627"/>
            <a:ext cx="1002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ᎦᏝᏬᏖᏖᏋᏒ</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Effect transition="in" filter="fade">
                                      <p:cBhvr>
                                        <p:cTn id="27" dur="500"/>
                                        <p:tgtEl>
                                          <p:spTgt spid="255"/>
                                        </p:tgtEl>
                                      </p:cBhvr>
                                    </p:animEffect>
                                  </p:childTnLst>
                                </p:cTn>
                              </p:par>
                              <p:par>
                                <p:cTn id="28" presetID="10" presetClass="entr" presetSubtype="0" fill="hold" nodeType="withEffect">
                                  <p:stCondLst>
                                    <p:cond delay="0"/>
                                  </p:stCondLst>
                                  <p:childTnLst>
                                    <p:set>
                                      <p:cBhvr>
                                        <p:cTn id="29" dur="1" fill="hold">
                                          <p:stCondLst>
                                            <p:cond delay="0"/>
                                          </p:stCondLst>
                                        </p:cTn>
                                        <p:tgtEl>
                                          <p:spTgt spid="264"/>
                                        </p:tgtEl>
                                        <p:attrNameLst>
                                          <p:attrName>style.visibility</p:attrName>
                                        </p:attrNameLst>
                                      </p:cBhvr>
                                      <p:to>
                                        <p:strVal val="visible"/>
                                      </p:to>
                                    </p:set>
                                    <p:animEffect transition="in" filter="fade">
                                      <p:cBhvr>
                                        <p:cTn id="30" dur="500"/>
                                        <p:tgtEl>
                                          <p:spTgt spid="26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9"/>
                                        </p:tgtEl>
                                        <p:attrNameLst>
                                          <p:attrName>style.visibility</p:attrName>
                                        </p:attrNameLst>
                                      </p:cBhvr>
                                      <p:to>
                                        <p:strVal val="visible"/>
                                      </p:to>
                                    </p:set>
                                    <p:animEffect transition="in" filter="fade">
                                      <p:cBhvr>
                                        <p:cTn id="35" dur="500"/>
                                        <p:tgtEl>
                                          <p:spTgt spid="2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7"/>
                                        </p:tgtEl>
                                        <p:attrNameLst>
                                          <p:attrName>style.visibility</p:attrName>
                                        </p:attrNameLst>
                                      </p:cBhvr>
                                      <p:to>
                                        <p:strVal val="visible"/>
                                      </p:to>
                                    </p:set>
                                    <p:animEffect transition="in" filter="fade">
                                      <p:cBhvr>
                                        <p:cTn id="40" dur="500"/>
                                        <p:tgtEl>
                                          <p:spTgt spid="25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7"/>
                                        </p:tgtEl>
                                        <p:attrNameLst>
                                          <p:attrName>style.visibility</p:attrName>
                                        </p:attrNameLst>
                                      </p:cBhvr>
                                      <p:to>
                                        <p:strVal val="visible"/>
                                      </p:to>
                                    </p:set>
                                    <p:animEffect transition="in" filter="fade">
                                      <p:cBhvr>
                                        <p:cTn id="45"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1" name="Shape 271"/>
        <p:cNvGrpSpPr/>
        <p:nvPr/>
      </p:nvGrpSpPr>
      <p:grpSpPr>
        <a:xfrm>
          <a:off x="0" y="0"/>
          <a:ext cx="0" cy="0"/>
          <a:chOff x="0" y="0"/>
          <a:chExt cx="0" cy="0"/>
        </a:xfrm>
      </p:grpSpPr>
      <p:sp>
        <p:nvSpPr>
          <p:cNvPr id="272" name="Google Shape;272;p1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73" name="Google Shape;273;p11" descr="A mobile app development with crane and a phone&#10;&#10;Description automatically generated"/>
          <p:cNvPicPr preferRelativeResize="0"/>
          <p:nvPr/>
        </p:nvPicPr>
        <p:blipFill rotWithShape="1">
          <a:blip r:embed="rId1"/>
          <a:srcRect t="9827" r="1" b="1497"/>
          <a:stretch>
            <a:fillRect/>
          </a:stretch>
        </p:blipFill>
        <p:spPr>
          <a:xfrm>
            <a:off x="3093268" y="10"/>
            <a:ext cx="9098732" cy="685799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74" name="Google Shape;274;p11"/>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75" name="Google Shape;275;p11"/>
          <p:cNvSpPr txBox="1"/>
          <p:nvPr>
            <p:ph type="title"/>
          </p:nvPr>
        </p:nvSpPr>
        <p:spPr>
          <a:xfrm>
            <a:off x="358255" y="361146"/>
            <a:ext cx="9002859" cy="136089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panose="00000500000000000000"/>
              <a:buNone/>
            </a:pPr>
            <a:r>
              <a:rPr lang="en-US"/>
              <a:t>Flutter - Building Adaptive Apps </a:t>
            </a:r>
            <a:endParaRPr lang="en-US"/>
          </a:p>
          <a:p>
            <a:pPr marL="0" lvl="0" indent="0" algn="l" rtl="0">
              <a:lnSpc>
                <a:spcPct val="100000"/>
              </a:lnSpc>
              <a:spcBef>
                <a:spcPts val="0"/>
              </a:spcBef>
              <a:spcAft>
                <a:spcPts val="0"/>
              </a:spcAft>
              <a:buClr>
                <a:schemeClr val="lt1"/>
              </a:buClr>
              <a:buSzPts val="4000"/>
              <a:buFont typeface="Play" panose="00000500000000000000"/>
              <a:buNone/>
            </a:pPr>
          </a:p>
        </p:txBody>
      </p:sp>
      <p:sp>
        <p:nvSpPr>
          <p:cNvPr id="276" name="Google Shape;276;p11"/>
          <p:cNvSpPr txBox="1"/>
          <p:nvPr>
            <p:ph type="body" idx="1"/>
          </p:nvPr>
        </p:nvSpPr>
        <p:spPr>
          <a:xfrm rot="10800000">
            <a:off x="7957341" y="769961"/>
            <a:ext cx="66407" cy="72187"/>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lang="en-US"/>
          </a:p>
        </p:txBody>
      </p:sp>
      <p:pic>
        <p:nvPicPr>
          <p:cNvPr id="277" name="Google Shape;277;p11"/>
          <p:cNvPicPr preferRelativeResize="0"/>
          <p:nvPr/>
        </p:nvPicPr>
        <p:blipFill rotWithShape="1">
          <a:blip r:embed="rId2"/>
          <a:srcRect/>
          <a:stretch>
            <a:fillRect/>
          </a:stretch>
        </p:blipFill>
        <p:spPr>
          <a:xfrm>
            <a:off x="10685875" y="0"/>
            <a:ext cx="1506125" cy="1129601"/>
          </a:xfrm>
          <a:prstGeom prst="rect">
            <a:avLst/>
          </a:prstGeom>
          <a:noFill/>
          <a:ln>
            <a:noFill/>
          </a:ln>
        </p:spPr>
      </p:pic>
      <p:sp>
        <p:nvSpPr>
          <p:cNvPr id="278" name="Google Shape;278;p11"/>
          <p:cNvSpPr txBox="1"/>
          <p:nvPr/>
        </p:nvSpPr>
        <p:spPr>
          <a:xfrm>
            <a:off x="168625" y="1439998"/>
            <a:ext cx="6742500" cy="46602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700" b="1" i="0" u="none" strike="noStrike" cap="none">
                <a:solidFill>
                  <a:schemeClr val="lt1"/>
                </a:solidFill>
                <a:latin typeface="Arial" panose="020B0604020202020204"/>
                <a:ea typeface="Arial" panose="020B0604020202020204"/>
                <a:cs typeface="Arial" panose="020B0604020202020204"/>
                <a:sym typeface="Arial" panose="020B0604020202020204"/>
              </a:rPr>
              <a:t>Adapting to Diverse Screens:</a:t>
            </a:r>
            <a:endParaRPr sz="27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Adaptive design ensures a seamless user experience across various screen sizes and orientations</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500">
              <a:solidFill>
                <a:schemeClr val="lt1"/>
              </a:solidFill>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Utilize Media Queries to respond to device dimensions and adapt layouts accordingly</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500">
              <a:solidFill>
                <a:schemeClr val="lt1"/>
              </a:solidFill>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Create responsive UIs that scale gracefully for different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devices</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lay" panose="00000500000000000000"/>
              <a:ea typeface="Play" panose="00000500000000000000"/>
              <a:cs typeface="Play" panose="00000500000000000000"/>
              <a:sym typeface="Play" panose="000005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82" name="Shape 282"/>
        <p:cNvGrpSpPr/>
        <p:nvPr/>
      </p:nvGrpSpPr>
      <p:grpSpPr>
        <a:xfrm>
          <a:off x="0" y="0"/>
          <a:ext cx="0" cy="0"/>
          <a:chOff x="0" y="0"/>
          <a:chExt cx="0" cy="0"/>
        </a:xfrm>
      </p:grpSpPr>
      <p:sp>
        <p:nvSpPr>
          <p:cNvPr id="283" name="Google Shape;283;g26837625210_0_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84" name="Google Shape;284;g26837625210_0_0" descr="A mobile app development with crane and a phone&#10;&#10;Description automatically generated"/>
          <p:cNvPicPr preferRelativeResize="0"/>
          <p:nvPr/>
        </p:nvPicPr>
        <p:blipFill rotWithShape="1">
          <a:blip r:embed="rId1"/>
          <a:srcRect t="9825" b="1498"/>
          <a:stretch>
            <a:fillRect/>
          </a:stretch>
        </p:blipFill>
        <p:spPr>
          <a:xfrm>
            <a:off x="3093268" y="10"/>
            <a:ext cx="9098732" cy="685800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85" name="Google Shape;285;g26837625210_0_0"/>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86" name="Google Shape;286;g26837625210_0_0"/>
          <p:cNvSpPr txBox="1"/>
          <p:nvPr>
            <p:ph type="title"/>
          </p:nvPr>
        </p:nvSpPr>
        <p:spPr>
          <a:xfrm>
            <a:off x="114655" y="286196"/>
            <a:ext cx="9003000" cy="1360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panose="00000500000000000000"/>
              <a:buNone/>
            </a:pPr>
            <a:r>
              <a:rPr lang="en-US"/>
              <a:t>Flutter - Accessibility In </a:t>
            </a:r>
            <a:r>
              <a:rPr lang="en-US"/>
              <a:t>Apps </a:t>
            </a:r>
            <a:endParaRPr lang="en-US"/>
          </a:p>
          <a:p>
            <a:pPr marL="0" lvl="0" indent="0" algn="l" rtl="0">
              <a:lnSpc>
                <a:spcPct val="100000"/>
              </a:lnSpc>
              <a:spcBef>
                <a:spcPts val="0"/>
              </a:spcBef>
              <a:spcAft>
                <a:spcPts val="0"/>
              </a:spcAft>
              <a:buClr>
                <a:schemeClr val="lt1"/>
              </a:buClr>
              <a:buSzPts val="4000"/>
              <a:buFont typeface="Play" panose="00000500000000000000"/>
              <a:buNone/>
            </a:pPr>
          </a:p>
        </p:txBody>
      </p:sp>
      <p:sp>
        <p:nvSpPr>
          <p:cNvPr id="287" name="Google Shape;287;g26837625210_0_0"/>
          <p:cNvSpPr txBox="1"/>
          <p:nvPr>
            <p:ph type="body" idx="1"/>
          </p:nvPr>
        </p:nvSpPr>
        <p:spPr>
          <a:xfrm rot="10800000">
            <a:off x="7957448" y="769848"/>
            <a:ext cx="66300" cy="72300"/>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lang="en-US"/>
          </a:p>
        </p:txBody>
      </p:sp>
      <p:sp>
        <p:nvSpPr>
          <p:cNvPr id="288" name="Google Shape;288;g26837625210_0_0"/>
          <p:cNvSpPr txBox="1"/>
          <p:nvPr/>
        </p:nvSpPr>
        <p:spPr>
          <a:xfrm>
            <a:off x="194352" y="1253514"/>
            <a:ext cx="6742500" cy="503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900" b="1" i="0" u="none" strike="noStrike" cap="none">
                <a:solidFill>
                  <a:schemeClr val="lt1"/>
                </a:solidFill>
                <a:latin typeface="Arial" panose="020B0604020202020204"/>
                <a:ea typeface="Arial" panose="020B0604020202020204"/>
                <a:cs typeface="Arial" panose="020B0604020202020204"/>
                <a:sym typeface="Arial" panose="020B0604020202020204"/>
              </a:rPr>
              <a:t>Embracing Accessibility:</a:t>
            </a:r>
            <a:endParaRPr sz="29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9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55600" algn="l" rtl="0">
              <a:lnSpc>
                <a:spcPct val="100000"/>
              </a:lnSpc>
              <a:spcBef>
                <a:spcPts val="0"/>
              </a:spcBef>
              <a:spcAft>
                <a:spcPts val="0"/>
              </a:spcAft>
              <a:buClr>
                <a:schemeClr val="lt1"/>
              </a:buClr>
              <a:buSzPts val="29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Accessibility makes Flutter apps inclusive and usable for people with disabilities</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700">
              <a:solidFill>
                <a:schemeClr val="lt1"/>
              </a:solidFill>
            </a:endParaRPr>
          </a:p>
          <a:p>
            <a:pPr marL="285750" marR="0" lvl="0" indent="-355600" algn="l" rtl="0">
              <a:lnSpc>
                <a:spcPct val="100000"/>
              </a:lnSpc>
              <a:spcBef>
                <a:spcPts val="0"/>
              </a:spcBef>
              <a:spcAft>
                <a:spcPts val="0"/>
              </a:spcAft>
              <a:buClr>
                <a:schemeClr val="lt1"/>
              </a:buClr>
              <a:buSzPts val="27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Employ semantic widgets like Text, Image, and Button for accessibility</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700">
              <a:solidFill>
                <a:schemeClr val="lt1"/>
              </a:solidFill>
            </a:endParaRPr>
          </a:p>
          <a:p>
            <a:pPr marL="285750" marR="0" lvl="0" indent="-355600" algn="l" rtl="0">
              <a:lnSpc>
                <a:spcPct val="100000"/>
              </a:lnSpc>
              <a:spcBef>
                <a:spcPts val="0"/>
              </a:spcBef>
              <a:spcAft>
                <a:spcPts val="0"/>
              </a:spcAft>
              <a:buClr>
                <a:schemeClr val="lt1"/>
              </a:buClr>
              <a:buSzPts val="27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Implement features like screen readers and color contrast adjustments</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89" name="Google Shape;289;g26837625210_0_0"/>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03" name="Shape 103"/>
        <p:cNvGrpSpPr/>
        <p:nvPr/>
      </p:nvGrpSpPr>
      <p:grpSpPr>
        <a:xfrm>
          <a:off x="0" y="0"/>
          <a:ext cx="0" cy="0"/>
          <a:chOff x="0" y="0"/>
          <a:chExt cx="0" cy="0"/>
        </a:xfrm>
      </p:grpSpPr>
      <p:sp>
        <p:nvSpPr>
          <p:cNvPr id="104" name="Google Shape;104;p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05" name="Google Shape;105;p2" descr="A paper cut out of hands on a tablet&#10;&#10;Description automatically generated"/>
          <p:cNvPicPr preferRelativeResize="0"/>
          <p:nvPr>
            <p:ph type="body" idx="1"/>
          </p:nvPr>
        </p:nvPicPr>
        <p:blipFill rotWithShape="1">
          <a:blip r:embed="rId1"/>
          <a:srcRect l="1396" r="10039" b="-1"/>
          <a:stretch>
            <a:fillRect/>
          </a:stretch>
        </p:blipFill>
        <p:spPr>
          <a:xfrm>
            <a:off x="6190950" y="1129600"/>
            <a:ext cx="6000900" cy="5728500"/>
          </a:xfrm>
          <a:prstGeom prst="rect">
            <a:avLst/>
          </a:prstGeom>
          <a:noFill/>
          <a:ln>
            <a:noFill/>
          </a:ln>
        </p:spPr>
      </p:pic>
      <p:sp>
        <p:nvSpPr>
          <p:cNvPr id="106" name="Google Shape;106;p2"/>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07" name="Google Shape;107;p2"/>
          <p:cNvSpPr txBox="1"/>
          <p:nvPr>
            <p:ph type="title"/>
          </p:nvPr>
        </p:nvSpPr>
        <p:spPr>
          <a:xfrm>
            <a:off x="1196575" y="118750"/>
            <a:ext cx="8643900" cy="1360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ct val="100000"/>
              <a:buFont typeface="Gill Sans" panose="020B0502020104020203"/>
              <a:buNone/>
            </a:pPr>
            <a:r>
              <a:rPr lang="en-US" b="1">
                <a:solidFill>
                  <a:schemeClr val="lt1"/>
                </a:solidFill>
                <a:latin typeface="Gill Sans" panose="020B0502020104020203"/>
                <a:ea typeface="Gill Sans" panose="020B0502020104020203"/>
                <a:cs typeface="Gill Sans" panose="020B0502020104020203"/>
                <a:sym typeface="Gill Sans" panose="020B0502020104020203"/>
              </a:rPr>
              <a:t>Introduction to Forms and User Input  </a:t>
            </a:r>
            <a:endParaRPr b="1">
              <a:solidFill>
                <a:schemeClr val="lt1"/>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00000"/>
              <a:buFont typeface="Play" panose="00000500000000000000"/>
              <a:buNone/>
            </a:pPr>
            <a:endParaRPr>
              <a:solidFill>
                <a:schemeClr val="lt1"/>
              </a:solidFill>
              <a:latin typeface="Play" panose="00000500000000000000"/>
              <a:ea typeface="Play" panose="00000500000000000000"/>
              <a:cs typeface="Play" panose="00000500000000000000"/>
              <a:sym typeface="Play" panose="00000500000000000000"/>
            </a:endParaRPr>
          </a:p>
        </p:txBody>
      </p:sp>
      <p:sp>
        <p:nvSpPr>
          <p:cNvPr id="108" name="Google Shape;108;p2"/>
          <p:cNvSpPr txBox="1"/>
          <p:nvPr/>
        </p:nvSpPr>
        <p:spPr>
          <a:xfrm>
            <a:off x="190175" y="1306375"/>
            <a:ext cx="6001200" cy="5176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en-US" sz="28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Crafting Effective Forms</a:t>
            </a:r>
            <a:endParaRPr sz="28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20000"/>
              </a:lnSpc>
              <a:spcBef>
                <a:spcPts val="0"/>
              </a:spcBef>
              <a:spcAft>
                <a:spcPts val="0"/>
              </a:spcAft>
              <a:buClr>
                <a:srgbClr val="000000"/>
              </a:buClr>
              <a:buSzPts val="2000"/>
              <a:buFont typeface="Arial" panose="020B0604020202020204"/>
              <a:buNone/>
            </a:pPr>
            <a:endParaRPr sz="2800" b="1">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336550" algn="l" rtl="0">
              <a:lnSpc>
                <a:spcPct val="100000"/>
              </a:lnSpc>
              <a:spcBef>
                <a:spcPts val="60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Forms are essential for gathering user input and driving app functionality</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60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Flutter provides a rich collection of form widgets for various input types</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Building intuitive forms enhances user experience and data collection</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09" name="Google Shape;109;p2"/>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4" name="Shape 114"/>
        <p:cNvGrpSpPr/>
        <p:nvPr/>
      </p:nvGrpSpPr>
      <p:grpSpPr>
        <a:xfrm>
          <a:off x="0" y="0"/>
          <a:ext cx="0" cy="0"/>
          <a:chOff x="0" y="0"/>
          <a:chExt cx="0" cy="0"/>
        </a:xfrm>
      </p:grpSpPr>
      <p:sp>
        <p:nvSpPr>
          <p:cNvPr id="115" name="Google Shape;115;p3"/>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16" name="Google Shape;116;p3"/>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17" name="Google Shape;117;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18" name="Google Shape;118;p3"/>
          <p:cNvSpPr txBox="1"/>
          <p:nvPr>
            <p:ph type="title"/>
          </p:nvPr>
        </p:nvSpPr>
        <p:spPr>
          <a:xfrm>
            <a:off x="479425" y="696595"/>
            <a:ext cx="4296410" cy="131064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11000"/>
              <a:buFont typeface="Gill Sans" panose="020B0502020104020203"/>
              <a:buNone/>
            </a:pPr>
            <a:r>
              <a:rPr lang="en-US" cap="none">
                <a:latin typeface="Gill Sans" panose="020B0502020104020203"/>
                <a:ea typeface="Gill Sans" panose="020B0502020104020203"/>
                <a:cs typeface="Gill Sans" panose="020B0502020104020203"/>
                <a:sym typeface="Gill Sans" panose="020B0502020104020203"/>
              </a:rPr>
              <a:t>ESSENTIAL </a:t>
            </a:r>
            <a:br>
              <a:rPr lang="en-US" cap="none">
                <a:latin typeface="Gill Sans" panose="020B0502020104020203"/>
                <a:ea typeface="Gill Sans" panose="020B0502020104020203"/>
                <a:cs typeface="Gill Sans" panose="020B0502020104020203"/>
                <a:sym typeface="Gill Sans" panose="020B0502020104020203"/>
              </a:rPr>
            </a:br>
            <a:r>
              <a:rPr lang="en-US" cap="none">
                <a:latin typeface="Gill Sans" panose="020B0502020104020203"/>
                <a:ea typeface="Gill Sans" panose="020B0502020104020203"/>
                <a:cs typeface="Gill Sans" panose="020B0502020104020203"/>
                <a:sym typeface="Gill Sans" panose="020B0502020104020203"/>
              </a:rPr>
              <a:t>FORM WIDGETS </a:t>
            </a:r>
            <a:endParaRPr cap="none">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11000"/>
              <a:buFont typeface="Play" panose="00000500000000000000"/>
              <a:buNone/>
            </a:pPr>
            <a:endParaRPr sz="4800" cap="none"/>
          </a:p>
        </p:txBody>
      </p:sp>
      <p:sp>
        <p:nvSpPr>
          <p:cNvPr id="119" name="Google Shape;119;p3"/>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20" name="Google Shape;120;p3"/>
          <p:cNvSpPr txBox="1"/>
          <p:nvPr/>
        </p:nvSpPr>
        <p:spPr>
          <a:xfrm>
            <a:off x="767061" y="2189243"/>
            <a:ext cx="2536209" cy="28623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TextField</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Checkbox</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RadioButton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Slider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DropdownButton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1" name="Google Shape;121;p3"/>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22" name="Google Shape;122;p3"/>
          <p:cNvPicPr preferRelativeResize="0"/>
          <p:nvPr/>
        </p:nvPicPr>
        <p:blipFill rotWithShape="1">
          <a:blip r:embed="rId2"/>
          <a:srcRect/>
          <a:stretch>
            <a:fillRect/>
          </a:stretch>
        </p:blipFill>
        <p:spPr>
          <a:xfrm>
            <a:off x="4490950" y="1034875"/>
            <a:ext cx="6981300" cy="51096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27" name="Shape 127"/>
        <p:cNvGrpSpPr/>
        <p:nvPr/>
      </p:nvGrpSpPr>
      <p:grpSpPr>
        <a:xfrm>
          <a:off x="0" y="0"/>
          <a:ext cx="0" cy="0"/>
          <a:chOff x="0" y="0"/>
          <a:chExt cx="0" cy="0"/>
        </a:xfrm>
      </p:grpSpPr>
      <p:sp>
        <p:nvSpPr>
          <p:cNvPr id="128" name="Google Shape;128;p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29" name="Google Shape;129;p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30" name="Google Shape;130;p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31" name="Google Shape;131;p4"/>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32" name="Google Shape;132;p4"/>
          <p:cNvSpPr txBox="1"/>
          <p:nvPr/>
        </p:nvSpPr>
        <p:spPr>
          <a:xfrm>
            <a:off x="119361" y="188358"/>
            <a:ext cx="2536209" cy="11360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TextField</a:t>
            </a:r>
            <a:endParaRPr sz="28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4"/>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34" name="Google Shape;134;p4"/>
          <p:cNvPicPr preferRelativeResize="0"/>
          <p:nvPr/>
        </p:nvPicPr>
        <p:blipFill rotWithShape="1">
          <a:blip r:embed="rId2"/>
          <a:srcRect b="2959"/>
          <a:stretch>
            <a:fillRect/>
          </a:stretch>
        </p:blipFill>
        <p:spPr>
          <a:xfrm>
            <a:off x="2005600" y="260350"/>
            <a:ext cx="3082025" cy="6149524"/>
          </a:xfrm>
          <a:prstGeom prst="rect">
            <a:avLst/>
          </a:prstGeom>
          <a:noFill/>
          <a:ln>
            <a:noFill/>
          </a:ln>
        </p:spPr>
      </p:pic>
      <p:pic>
        <p:nvPicPr>
          <p:cNvPr id="135" name="Google Shape;135;p4"/>
          <p:cNvPicPr preferRelativeResize="0"/>
          <p:nvPr/>
        </p:nvPicPr>
        <p:blipFill>
          <a:blip r:embed="rId3"/>
          <a:stretch>
            <a:fillRect/>
          </a:stretch>
        </p:blipFill>
        <p:spPr>
          <a:xfrm>
            <a:off x="5511425" y="1430101"/>
            <a:ext cx="5817475" cy="360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40" name="Shape 140"/>
        <p:cNvGrpSpPr/>
        <p:nvPr/>
      </p:nvGrpSpPr>
      <p:grpSpPr>
        <a:xfrm>
          <a:off x="0" y="0"/>
          <a:ext cx="0" cy="0"/>
          <a:chOff x="0" y="0"/>
          <a:chExt cx="0" cy="0"/>
        </a:xfrm>
      </p:grpSpPr>
      <p:sp>
        <p:nvSpPr>
          <p:cNvPr id="141" name="Google Shape;141;p5"/>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42" name="Google Shape;142;p5"/>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43" name="Google Shape;143;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44" name="Google Shape;144;p5"/>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45" name="Google Shape;145;p5"/>
          <p:cNvSpPr txBox="1"/>
          <p:nvPr/>
        </p:nvSpPr>
        <p:spPr>
          <a:xfrm>
            <a:off x="46971" y="115968"/>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Checkbox</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46" name="Google Shape;146;p5"/>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47" name="Google Shape;147;p5"/>
          <p:cNvPicPr preferRelativeResize="0"/>
          <p:nvPr/>
        </p:nvPicPr>
        <p:blipFill rotWithShape="1">
          <a:blip r:embed="rId2"/>
          <a:srcRect b="3549"/>
          <a:stretch>
            <a:fillRect/>
          </a:stretch>
        </p:blipFill>
        <p:spPr>
          <a:xfrm>
            <a:off x="2093450" y="231250"/>
            <a:ext cx="3224849" cy="6395500"/>
          </a:xfrm>
          <a:prstGeom prst="rect">
            <a:avLst/>
          </a:prstGeom>
          <a:noFill/>
          <a:ln>
            <a:noFill/>
          </a:ln>
        </p:spPr>
      </p:pic>
      <p:pic>
        <p:nvPicPr>
          <p:cNvPr id="148" name="Google Shape;148;p5"/>
          <p:cNvPicPr preferRelativeResize="0"/>
          <p:nvPr/>
        </p:nvPicPr>
        <p:blipFill>
          <a:blip r:embed="rId3"/>
          <a:stretch>
            <a:fillRect/>
          </a:stretch>
        </p:blipFill>
        <p:spPr>
          <a:xfrm>
            <a:off x="6027275" y="1375537"/>
            <a:ext cx="4106925" cy="4106925"/>
          </a:xfrm>
          <a:prstGeom prst="rect">
            <a:avLst/>
          </a:prstGeom>
          <a:noFill/>
          <a:ln>
            <a:noFill/>
          </a:ln>
        </p:spPr>
      </p:pic>
      <p:pic>
        <p:nvPicPr>
          <p:cNvPr id="149" name="Google Shape;149;p5"/>
          <p:cNvPicPr preferRelativeResize="0"/>
          <p:nvPr/>
        </p:nvPicPr>
        <p:blipFill>
          <a:blip r:embed="rId4"/>
          <a:stretch>
            <a:fillRect/>
          </a:stretch>
        </p:blipFill>
        <p:spPr>
          <a:xfrm>
            <a:off x="2748600" y="2723525"/>
            <a:ext cx="1914525" cy="2152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4" name="Shape 154"/>
        <p:cNvGrpSpPr/>
        <p:nvPr/>
      </p:nvGrpSpPr>
      <p:grpSpPr>
        <a:xfrm>
          <a:off x="0" y="0"/>
          <a:ext cx="0" cy="0"/>
          <a:chOff x="0" y="0"/>
          <a:chExt cx="0" cy="0"/>
        </a:xfrm>
      </p:grpSpPr>
      <p:sp>
        <p:nvSpPr>
          <p:cNvPr id="155" name="Google Shape;155;p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56" name="Google Shape;156;p6"/>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57" name="Google Shape;157;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58" name="Google Shape;158;p6"/>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59" name="Google Shape;159;p6"/>
          <p:cNvSpPr txBox="1"/>
          <p:nvPr/>
        </p:nvSpPr>
        <p:spPr>
          <a:xfrm>
            <a:off x="-19" y="-237"/>
            <a:ext cx="2536209" cy="144399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RadioButton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0" name="Google Shape;160;p6"/>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61" name="Google Shape;161;p6"/>
          <p:cNvPicPr preferRelativeResize="0"/>
          <p:nvPr/>
        </p:nvPicPr>
        <p:blipFill rotWithShape="1">
          <a:blip r:embed="rId2"/>
          <a:srcRect b="2439"/>
          <a:stretch>
            <a:fillRect/>
          </a:stretch>
        </p:blipFill>
        <p:spPr>
          <a:xfrm>
            <a:off x="2305875" y="156950"/>
            <a:ext cx="3353874" cy="6544123"/>
          </a:xfrm>
          <a:prstGeom prst="rect">
            <a:avLst/>
          </a:prstGeom>
          <a:noFill/>
          <a:ln>
            <a:noFill/>
          </a:ln>
        </p:spPr>
      </p:pic>
      <p:pic>
        <p:nvPicPr>
          <p:cNvPr id="162" name="Google Shape;162;p6"/>
          <p:cNvPicPr preferRelativeResize="0"/>
          <p:nvPr/>
        </p:nvPicPr>
        <p:blipFill rotWithShape="1">
          <a:blip r:embed="rId2"/>
          <a:srcRect l="31829" t="54110" b="29418"/>
          <a:stretch>
            <a:fillRect/>
          </a:stretch>
        </p:blipFill>
        <p:spPr>
          <a:xfrm>
            <a:off x="2536200" y="3231748"/>
            <a:ext cx="2337574" cy="1129600"/>
          </a:xfrm>
          <a:prstGeom prst="rect">
            <a:avLst/>
          </a:prstGeom>
          <a:noFill/>
          <a:ln>
            <a:noFill/>
          </a:ln>
        </p:spPr>
      </p:pic>
      <p:pic>
        <p:nvPicPr>
          <p:cNvPr id="163" name="Google Shape;163;p6"/>
          <p:cNvPicPr preferRelativeResize="0"/>
          <p:nvPr/>
        </p:nvPicPr>
        <p:blipFill>
          <a:blip r:embed="rId3"/>
          <a:stretch>
            <a:fillRect/>
          </a:stretch>
        </p:blipFill>
        <p:spPr>
          <a:xfrm>
            <a:off x="3258814" y="2752475"/>
            <a:ext cx="1202236" cy="1608875"/>
          </a:xfrm>
          <a:prstGeom prst="rect">
            <a:avLst/>
          </a:prstGeom>
          <a:noFill/>
          <a:ln>
            <a:noFill/>
          </a:ln>
        </p:spPr>
      </p:pic>
      <p:pic>
        <p:nvPicPr>
          <p:cNvPr id="164" name="Google Shape;164;p6"/>
          <p:cNvPicPr preferRelativeResize="0"/>
          <p:nvPr/>
        </p:nvPicPr>
        <p:blipFill>
          <a:blip r:embed="rId4"/>
          <a:stretch>
            <a:fillRect/>
          </a:stretch>
        </p:blipFill>
        <p:spPr>
          <a:xfrm>
            <a:off x="6032300" y="228369"/>
            <a:ext cx="4738950" cy="634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69" name="Shape 169"/>
        <p:cNvGrpSpPr/>
        <p:nvPr/>
      </p:nvGrpSpPr>
      <p:grpSpPr>
        <a:xfrm>
          <a:off x="0" y="0"/>
          <a:ext cx="0" cy="0"/>
          <a:chOff x="0" y="0"/>
          <a:chExt cx="0" cy="0"/>
        </a:xfrm>
      </p:grpSpPr>
      <p:sp>
        <p:nvSpPr>
          <p:cNvPr id="170" name="Google Shape;170;p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71" name="Google Shape;171;p7"/>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72" name="Google Shape;172;p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73" name="Google Shape;173;p7"/>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74" name="Google Shape;174;p7"/>
          <p:cNvSpPr txBox="1"/>
          <p:nvPr/>
        </p:nvSpPr>
        <p:spPr>
          <a:xfrm>
            <a:off x="407016" y="332503"/>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Slider</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5" name="Google Shape;175;p7"/>
          <p:cNvPicPr preferRelativeResize="0"/>
          <p:nvPr/>
        </p:nvPicPr>
        <p:blipFill rotWithShape="1">
          <a:blip r:embed="rId1"/>
          <a:srcRect/>
          <a:stretch>
            <a:fillRect/>
          </a:stretch>
        </p:blipFill>
        <p:spPr>
          <a:xfrm>
            <a:off x="1991672" y="189480"/>
            <a:ext cx="2848373" cy="6239746"/>
          </a:xfrm>
          <a:prstGeom prst="rect">
            <a:avLst/>
          </a:prstGeom>
          <a:noFill/>
          <a:ln>
            <a:noFill/>
          </a:ln>
        </p:spPr>
      </p:pic>
      <p:pic>
        <p:nvPicPr>
          <p:cNvPr id="176" name="Google Shape;176;p7"/>
          <p:cNvPicPr preferRelativeResize="0"/>
          <p:nvPr/>
        </p:nvPicPr>
        <p:blipFill rotWithShape="1">
          <a:blip r:embed="rId2"/>
          <a:srcRect/>
          <a:stretch>
            <a:fillRect/>
          </a:stretch>
        </p:blipFill>
        <p:spPr>
          <a:xfrm>
            <a:off x="5375910" y="404495"/>
            <a:ext cx="5782945" cy="5655310"/>
          </a:xfrm>
          <a:prstGeom prst="rect">
            <a:avLst/>
          </a:prstGeom>
          <a:noFill/>
          <a:ln>
            <a:noFill/>
          </a:ln>
        </p:spPr>
      </p:pic>
      <p:pic>
        <p:nvPicPr>
          <p:cNvPr id="177" name="Google Shape;177;p7"/>
          <p:cNvPicPr preferRelativeResize="0"/>
          <p:nvPr/>
        </p:nvPicPr>
        <p:blipFill rotWithShape="1">
          <a:blip r:embed="rId3"/>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500"/>
                                        <p:tgtEl>
                                          <p:spTgt spid="175"/>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animEffect transition="in" filter="fade">
                                      <p:cBhvr>
                                        <p:cTn id="13"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82" name="Shape 182"/>
        <p:cNvGrpSpPr/>
        <p:nvPr/>
      </p:nvGrpSpPr>
      <p:grpSpPr>
        <a:xfrm>
          <a:off x="0" y="0"/>
          <a:ext cx="0" cy="0"/>
          <a:chOff x="0" y="0"/>
          <a:chExt cx="0" cy="0"/>
        </a:xfrm>
      </p:grpSpPr>
      <p:sp>
        <p:nvSpPr>
          <p:cNvPr id="183" name="Google Shape;183;p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84" name="Google Shape;184;p8"/>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85" name="Google Shape;185;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86" name="Google Shape;186;p8"/>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87" name="Google Shape;187;p8"/>
          <p:cNvSpPr txBox="1"/>
          <p:nvPr/>
        </p:nvSpPr>
        <p:spPr>
          <a:xfrm>
            <a:off x="94075" y="5"/>
            <a:ext cx="3127500" cy="83100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DropdownButton</a:t>
            </a:r>
            <a:endParaRPr sz="2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88" name="Google Shape;188;p8"/>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89" name="Google Shape;189;p8"/>
          <p:cNvPicPr preferRelativeResize="0"/>
          <p:nvPr/>
        </p:nvPicPr>
        <p:blipFill rotWithShape="1">
          <a:blip r:embed="rId2"/>
          <a:srcRect/>
          <a:stretch>
            <a:fillRect/>
          </a:stretch>
        </p:blipFill>
        <p:spPr>
          <a:xfrm>
            <a:off x="2207260" y="764540"/>
            <a:ext cx="2637790" cy="5906135"/>
          </a:xfrm>
          <a:prstGeom prst="rect">
            <a:avLst/>
          </a:prstGeom>
          <a:noFill/>
          <a:ln>
            <a:noFill/>
          </a:ln>
        </p:spPr>
      </p:pic>
      <p:pic>
        <p:nvPicPr>
          <p:cNvPr id="190" name="Google Shape;190;p8"/>
          <p:cNvPicPr preferRelativeResize="0"/>
          <p:nvPr/>
        </p:nvPicPr>
        <p:blipFill rotWithShape="1">
          <a:blip r:embed="rId3"/>
          <a:srcRect/>
          <a:stretch>
            <a:fillRect/>
          </a:stretch>
        </p:blipFill>
        <p:spPr>
          <a:xfrm>
            <a:off x="5231765" y="728980"/>
            <a:ext cx="5707380" cy="58432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95" name="Shape 195"/>
        <p:cNvGrpSpPr/>
        <p:nvPr/>
      </p:nvGrpSpPr>
      <p:grpSpPr>
        <a:xfrm>
          <a:off x="0" y="0"/>
          <a:ext cx="0" cy="0"/>
          <a:chOff x="0" y="0"/>
          <a:chExt cx="0" cy="0"/>
        </a:xfrm>
      </p:grpSpPr>
      <p:sp>
        <p:nvSpPr>
          <p:cNvPr id="196" name="Google Shape;196;p9"/>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97" name="Google Shape;197;p9"/>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98" name="Google Shape;198;p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99" name="Google Shape;199;p9"/>
          <p:cNvPicPr preferRelativeResize="0"/>
          <p:nvPr/>
        </p:nvPicPr>
        <p:blipFill rotWithShape="1">
          <a:blip r:embed="rId1"/>
          <a:srcRect t="16393" b="16393"/>
          <a:stretch>
            <a:fillRect/>
          </a:stretch>
        </p:blipFill>
        <p:spPr>
          <a:xfrm>
            <a:off x="7" y="10"/>
            <a:ext cx="12191980" cy="6857988"/>
          </a:xfrm>
          <a:prstGeom prst="rect">
            <a:avLst/>
          </a:prstGeom>
          <a:noFill/>
          <a:ln>
            <a:noFill/>
          </a:ln>
        </p:spPr>
      </p:pic>
      <p:sp>
        <p:nvSpPr>
          <p:cNvPr id="200" name="Google Shape;200;p9"/>
          <p:cNvSpPr/>
          <p:nvPr/>
        </p:nvSpPr>
        <p:spPr>
          <a:xfrm>
            <a:off x="3626"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01" name="Google Shape;201;p9"/>
          <p:cNvSpPr txBox="1"/>
          <p:nvPr/>
        </p:nvSpPr>
        <p:spPr>
          <a:xfrm>
            <a:off x="2382781" y="5013729"/>
            <a:ext cx="41001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Ensuring Data Integrity</a:t>
            </a: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r>
              <a:rPr lang="en-US"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 Validation Methods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r>
              <a:rPr lang="en-US" sz="2000" b="1">
                <a:solidFill>
                  <a:schemeClr val="lt1"/>
                </a:solidFill>
                <a:latin typeface="Gill Sans" panose="020B0502020104020203"/>
                <a:ea typeface="Gill Sans" panose="020B0502020104020203"/>
                <a:cs typeface="Gill Sans" panose="020B0502020104020203"/>
                <a:sym typeface="Gill Sans" panose="020B0502020104020203"/>
              </a:rPr>
              <a:t>Displaying Error Using UI</a:t>
            </a: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pic>
        <p:nvPicPr>
          <p:cNvPr id="202" name="Google Shape;202;p9"/>
          <p:cNvPicPr preferRelativeResize="0"/>
          <p:nvPr/>
        </p:nvPicPr>
        <p:blipFill rotWithShape="1">
          <a:blip r:embed="rId2"/>
          <a:srcRect/>
          <a:stretch>
            <a:fillRect/>
          </a:stretch>
        </p:blipFill>
        <p:spPr>
          <a:xfrm>
            <a:off x="3625" y="0"/>
            <a:ext cx="1506125" cy="1129601"/>
          </a:xfrm>
          <a:prstGeom prst="rect">
            <a:avLst/>
          </a:prstGeom>
          <a:noFill/>
          <a:ln>
            <a:noFill/>
          </a:ln>
        </p:spPr>
      </p:pic>
      <p:sp>
        <p:nvSpPr>
          <p:cNvPr id="203" name="Google Shape;203;p9"/>
          <p:cNvSpPr/>
          <p:nvPr/>
        </p:nvSpPr>
        <p:spPr>
          <a:xfrm>
            <a:off x="4865700" y="506275"/>
            <a:ext cx="5160600" cy="899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4000"/>
              <a:buFont typeface="Gill Sans" panose="020B0502020104020203"/>
              <a:buNone/>
            </a:pPr>
            <a:r>
              <a:rPr lang="en-US" sz="4000">
                <a:solidFill>
                  <a:schemeClr val="lt1"/>
                </a:solidFill>
                <a:latin typeface="Gill Sans" panose="020B0502020104020203"/>
                <a:ea typeface="Gill Sans" panose="020B0502020104020203"/>
                <a:cs typeface="Gill Sans" panose="020B0502020104020203"/>
                <a:sym typeface="Gill Sans" panose="020B0502020104020203"/>
              </a:rPr>
              <a:t> </a:t>
            </a:r>
            <a:r>
              <a:rPr lang="en-US" sz="4000">
                <a:solidFill>
                  <a:schemeClr val="lt1"/>
                </a:solidFill>
                <a:latin typeface="Gill Sans" panose="020B0502020104020203"/>
                <a:ea typeface="Gill Sans" panose="020B0502020104020203"/>
                <a:cs typeface="Gill Sans" panose="020B0502020104020203"/>
                <a:sym typeface="Gill Sans" panose="020B0502020104020203"/>
              </a:rPr>
              <a:t>FORM VALIDATION </a:t>
            </a:r>
            <a:endParaRPr sz="4800">
              <a:solidFill>
                <a:schemeClr val="lt1"/>
              </a:solidFill>
              <a:latin typeface="Play" panose="00000500000000000000"/>
              <a:ea typeface="Play" panose="00000500000000000000"/>
              <a:cs typeface="Play" panose="00000500000000000000"/>
              <a:sym typeface="Play" panose="00000500000000000000"/>
            </a:endParaRPr>
          </a:p>
          <a:p>
            <a:pPr marL="0" lvl="0" indent="0" algn="ctr" rtl="0">
              <a:spcBef>
                <a:spcPts val="0"/>
              </a:spcBef>
              <a:spcAft>
                <a:spcPts val="0"/>
              </a:spcAft>
              <a:buNone/>
            </a:pPr>
            <a:endParaRPr>
              <a:latin typeface="Play" panose="00000500000000000000"/>
              <a:ea typeface="Play" panose="00000500000000000000"/>
              <a:cs typeface="Play" panose="00000500000000000000"/>
              <a:sym typeface="Play" panose="00000500000000000000"/>
            </a:endParaRPr>
          </a:p>
        </p:txBody>
      </p:sp>
      <p:sp>
        <p:nvSpPr>
          <p:cNvPr id="204" name="Google Shape;204;p9"/>
          <p:cNvSpPr/>
          <p:nvPr/>
        </p:nvSpPr>
        <p:spPr>
          <a:xfrm>
            <a:off x="333600" y="1758688"/>
            <a:ext cx="6024000" cy="276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2200">
                <a:solidFill>
                  <a:schemeClr val="dk1"/>
                </a:solidFill>
              </a:rPr>
              <a:t>Form validation in Flutter involves checking whether the information entered by the user in a form is correct and meets certain criteria, such as filling all required fields or providing valid data.</a:t>
            </a:r>
            <a:endParaRPr sz="2200">
              <a:solidFill>
                <a:schemeClr val="dk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05" name="Google Shape;205;p9"/>
          <p:cNvPicPr preferRelativeResize="0"/>
          <p:nvPr/>
        </p:nvPicPr>
        <p:blipFill>
          <a:blip r:embed="rId3"/>
          <a:stretch>
            <a:fillRect/>
          </a:stretch>
        </p:blipFill>
        <p:spPr>
          <a:xfrm>
            <a:off x="6739075" y="1563650"/>
            <a:ext cx="5160600" cy="4989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Words>
  <Application>WPS Presentation</Application>
  <PresentationFormat/>
  <Paragraphs>136</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Play</vt:lpstr>
      <vt:lpstr>Calibri</vt:lpstr>
      <vt:lpstr>Gill Sans</vt:lpstr>
      <vt:lpstr>Microsoft YaHei</vt:lpstr>
      <vt:lpstr>Arial Unicode MS</vt:lpstr>
      <vt:lpstr>BatangChe</vt:lpstr>
      <vt:lpstr>Segoe Print</vt:lpstr>
      <vt:lpstr>RegattaVTI</vt:lpstr>
      <vt:lpstr>UNLEASHING THE POWER OF FORMS, MEDIA, AND ACCESSIBILITY IN FLUTTER </vt:lpstr>
      <vt:lpstr>Introduction to Forms and User Input  </vt:lpstr>
      <vt:lpstr>ESSENTIAL  FORM WIDGETS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with Media (Images, Icons, and Fonts)</vt:lpstr>
      <vt:lpstr>Flutter - Building Adaptive Apps </vt:lpstr>
      <vt:lpstr>Flutter - Accessibility In Apps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FORMS, MEDIA, AND ACCESSIBILITY IN FLUTTER </dc:title>
  <dc:creator>Hisham</dc:creator>
  <cp:lastModifiedBy>Riyana</cp:lastModifiedBy>
  <cp:revision>1</cp:revision>
  <dcterms:created xsi:type="dcterms:W3CDTF">2025-06-13T07:45:03Z</dcterms:created>
  <dcterms:modified xsi:type="dcterms:W3CDTF">2025-06-13T07:45:05Z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225913BCD4D64084A81CED0A8D1CFF1B_12</vt:lpwstr>
  </property>
  <property fmtid="{D5CDD505-2E9C-101B-9397-08002B2CF9AE}" pid="3" name="KSOProductBuildVer">
    <vt:lpwstr>1033-12.2.0.21179</vt:lpwstr>
  </property>
</Properties>
</file>