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4QZHeKvZWdoj7COgvhYcoRvM4x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en-US" sz="1100">
                <a:solidFill>
                  <a:srgbClr val="0D0D0D"/>
                </a:solidFill>
                <a:latin typeface="Arial"/>
                <a:ea typeface="Arial"/>
                <a:cs typeface="Arial"/>
                <a:sym typeface="Arial"/>
              </a:rPr>
              <a:t>Hello everyone, welcome to our session on "Asynchronous Programming and Collections in Dart”.</a:t>
            </a:r>
            <a:r>
              <a:rPr lang="en-US"/>
              <a:t>, </a:t>
            </a:r>
            <a:r>
              <a:rPr lang="en-US" sz="1200" b="0" i="0" u="none" strike="noStrike" cap="none">
                <a:solidFill>
                  <a:schemeClr val="dk1"/>
                </a:solidFill>
                <a:latin typeface="Calibri"/>
                <a:ea typeface="Calibri"/>
                <a:cs typeface="Calibri"/>
                <a:sym typeface="Calibri"/>
              </a:rPr>
              <a:t>In this presentation we will delve into the world of advanced Dart programming, exploring powerful features and techniques that can take your coding skills to the next level. We'll cover asynchronous programming with Futures and Streams, data manipulation with Collections and Generics, advanced data structures, best practices and style guides, advanced features like mixins and extensions, performance optimization, and concurrency and multi-threading. Get ready to unlock the full potential of Dart and build exceptional applications!</a:t>
            </a:r>
            <a:endParaRPr b="0"/>
          </a:p>
          <a:p>
            <a:pPr marL="457200" marR="0" lvl="0" indent="-228600" algn="l" rtl="0">
              <a:lnSpc>
                <a:spcPct val="100000"/>
              </a:lnSpc>
              <a:spcBef>
                <a:spcPts val="0"/>
              </a:spcBef>
              <a:spcAft>
                <a:spcPts val="0"/>
              </a:spcAft>
              <a:buSzPts val="1400"/>
              <a:buNone/>
            </a:pPr>
            <a:br>
              <a:rPr lang="en-US"/>
            </a:br>
            <a:endParaRPr/>
          </a:p>
        </p:txBody>
      </p:sp>
      <p:sp>
        <p:nvSpPr>
          <p:cNvPr id="129" name="Google Shape;129;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a:solidFill>
                  <a:schemeClr val="dk1"/>
                </a:solidFill>
                <a:latin typeface="Calibri"/>
                <a:ea typeface="Calibri"/>
                <a:cs typeface="Calibri"/>
                <a:sym typeface="Calibri"/>
              </a:rPr>
              <a:t>Set represents a collection of objects in which each object can occur only once. </a:t>
            </a:r>
            <a:endParaRPr/>
          </a:p>
          <a:p>
            <a:pPr marL="0" lvl="0" indent="0" algn="l" rtl="0">
              <a:lnSpc>
                <a:spcPct val="100000"/>
              </a:lnSpc>
              <a:spcBef>
                <a:spcPts val="0"/>
              </a:spcBef>
              <a:spcAft>
                <a:spcPts val="0"/>
              </a:spcAft>
              <a:buSzPts val="1400"/>
              <a:buNone/>
            </a:pPr>
            <a:endParaRPr/>
          </a:p>
        </p:txBody>
      </p:sp>
      <p:sp>
        <p:nvSpPr>
          <p:cNvPr id="232" name="Google Shape;23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Maps</a:t>
            </a:r>
            <a:r>
              <a:rPr lang="en-US" sz="1200">
                <a:solidFill>
                  <a:schemeClr val="dk1"/>
                </a:solidFill>
                <a:latin typeface="Calibri"/>
                <a:ea typeface="Calibri"/>
                <a:cs typeface="Calibri"/>
                <a:sym typeface="Calibri"/>
              </a:rPr>
              <a:t>​​</a:t>
            </a:r>
            <a:endParaRPr sz="14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a:t>
            </a:r>
            <a:endParaRPr/>
          </a:p>
          <a:p>
            <a:pPr marL="228600" marR="0" lvl="0" indent="-228600" algn="l" rtl="0">
              <a:lnSpc>
                <a:spcPct val="100000"/>
              </a:lnSpc>
              <a:spcBef>
                <a:spcPts val="0"/>
              </a:spcBef>
              <a:spcAft>
                <a:spcPts val="0"/>
              </a:spcAft>
              <a:buClr>
                <a:schemeClr val="dk1"/>
              </a:buClr>
              <a:buSzPts val="1600"/>
              <a:buFont typeface="Calibri"/>
              <a:buChar char="•"/>
            </a:pPr>
            <a:r>
              <a:rPr lang="en-US" sz="1200">
                <a:solidFill>
                  <a:schemeClr val="dk1"/>
                </a:solidFill>
                <a:latin typeface="Calibri"/>
                <a:ea typeface="Calibri"/>
                <a:cs typeface="Calibri"/>
                <a:sym typeface="Calibri"/>
              </a:rPr>
              <a:t>Maps are collections of key-value pairs.​​</a:t>
            </a:r>
            <a:endParaRPr/>
          </a:p>
          <a:p>
            <a:pPr marL="228600" marR="0" lvl="0" indent="-127000" algn="l" rtl="0">
              <a:lnSpc>
                <a:spcPct val="100000"/>
              </a:lnSpc>
              <a:spcBef>
                <a:spcPts val="0"/>
              </a:spcBef>
              <a:spcAft>
                <a:spcPts val="0"/>
              </a:spcAft>
              <a:buClr>
                <a:schemeClr val="dk1"/>
              </a:buClr>
              <a:buSzPts val="1600"/>
              <a:buFont typeface="Trebuchet MS"/>
              <a:buNone/>
            </a:pPr>
            <a:endParaRPr sz="1200">
              <a:solidFill>
                <a:schemeClr val="dk1"/>
              </a:solidFill>
              <a:latin typeface="Calibri"/>
              <a:ea typeface="Calibri"/>
              <a:cs typeface="Calibri"/>
              <a:sym typeface="Calibri"/>
            </a:endParaRPr>
          </a:p>
          <a:p>
            <a:pPr marL="228600" marR="0" lvl="0" indent="-228600" algn="l" rtl="0">
              <a:lnSpc>
                <a:spcPct val="100000"/>
              </a:lnSpc>
              <a:spcBef>
                <a:spcPts val="0"/>
              </a:spcBef>
              <a:spcAft>
                <a:spcPts val="0"/>
              </a:spcAft>
              <a:buClr>
                <a:schemeClr val="dk1"/>
              </a:buClr>
              <a:buSzPts val="1600"/>
              <a:buFont typeface="Calibri"/>
              <a:buChar char="•"/>
            </a:pPr>
            <a:r>
              <a:rPr lang="en-US" sz="1200">
                <a:solidFill>
                  <a:schemeClr val="dk1"/>
                </a:solidFill>
                <a:latin typeface="Calibri"/>
                <a:ea typeface="Calibri"/>
                <a:cs typeface="Calibri"/>
                <a:sym typeface="Calibri"/>
              </a:rPr>
              <a:t>The Map class provides methods for associating keys with values and retrieving values by key.</a:t>
            </a:r>
            <a:endParaRPr sz="1400">
              <a:solidFill>
                <a:schemeClr val="dk1"/>
              </a:solidFill>
              <a:latin typeface="Trebuchet MS"/>
              <a:ea typeface="Trebuchet MS"/>
              <a:cs typeface="Trebuchet MS"/>
              <a:sym typeface="Trebuchet MS"/>
            </a:endParaRPr>
          </a:p>
          <a:p>
            <a:pPr marL="0" lvl="0" indent="0" algn="l" rtl="0">
              <a:lnSpc>
                <a:spcPct val="100000"/>
              </a:lnSpc>
              <a:spcBef>
                <a:spcPts val="0"/>
              </a:spcBef>
              <a:spcAft>
                <a:spcPts val="0"/>
              </a:spcAft>
              <a:buSzPts val="1400"/>
              <a:buNone/>
            </a:pPr>
            <a:endParaRPr/>
          </a:p>
        </p:txBody>
      </p:sp>
      <p:sp>
        <p:nvSpPr>
          <p:cNvPr id="240" name="Google Shape;24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1">
                <a:solidFill>
                  <a:srgbClr val="292929"/>
                </a:solidFill>
                <a:latin typeface="Calibri"/>
                <a:ea typeface="Calibri"/>
                <a:cs typeface="Calibri"/>
                <a:sym typeface="Calibri"/>
              </a:rPr>
              <a:t>Using Map Literal</a:t>
            </a:r>
            <a:endParaRPr/>
          </a:p>
          <a:p>
            <a:pPr marL="228600" marR="0" lvl="0" indent="-228600" algn="l" rtl="0">
              <a:lnSpc>
                <a:spcPct val="100000"/>
              </a:lnSpc>
              <a:spcBef>
                <a:spcPts val="0"/>
              </a:spcBef>
              <a:spcAft>
                <a:spcPts val="0"/>
              </a:spcAft>
              <a:buClr>
                <a:srgbClr val="292929"/>
              </a:buClr>
              <a:buSzPts val="1600"/>
              <a:buFont typeface="Calibri"/>
              <a:buChar char="•"/>
            </a:pPr>
            <a:r>
              <a:rPr lang="en-US" sz="1200">
                <a:solidFill>
                  <a:srgbClr val="292929"/>
                </a:solidFill>
                <a:latin typeface="Calibri"/>
                <a:ea typeface="Calibri"/>
                <a:cs typeface="Calibri"/>
                <a:sym typeface="Calibri"/>
              </a:rPr>
              <a:t>Just like we declare list using </a:t>
            </a:r>
            <a:r>
              <a:rPr lang="en-US" sz="1200" i="1">
                <a:solidFill>
                  <a:srgbClr val="292929"/>
                </a:solidFill>
                <a:latin typeface="Calibri"/>
                <a:ea typeface="Calibri"/>
                <a:cs typeface="Calibri"/>
                <a:sym typeface="Calibri"/>
              </a:rPr>
              <a:t>var </a:t>
            </a:r>
            <a:r>
              <a:rPr lang="en-US" sz="1200">
                <a:solidFill>
                  <a:srgbClr val="292929"/>
                </a:solidFill>
                <a:latin typeface="Calibri"/>
                <a:ea typeface="Calibri"/>
                <a:cs typeface="Calibri"/>
                <a:sym typeface="Calibri"/>
              </a:rPr>
              <a:t>keyword, we can also use var for declaring Maps.</a:t>
            </a:r>
            <a:endParaRPr/>
          </a:p>
          <a:p>
            <a:pPr marL="228600" marR="0" lvl="0" indent="-228600" algn="l" rtl="0">
              <a:lnSpc>
                <a:spcPct val="100000"/>
              </a:lnSpc>
              <a:spcBef>
                <a:spcPts val="0"/>
              </a:spcBef>
              <a:spcAft>
                <a:spcPts val="0"/>
              </a:spcAft>
              <a:buClr>
                <a:srgbClr val="292929"/>
              </a:buClr>
              <a:buSzPts val="1600"/>
              <a:buFont typeface="Calibri"/>
              <a:buChar char="•"/>
            </a:pPr>
            <a:r>
              <a:rPr lang="en-US" sz="1200">
                <a:solidFill>
                  <a:srgbClr val="292929"/>
                </a:solidFill>
                <a:latin typeface="Calibri"/>
                <a:ea typeface="Calibri"/>
                <a:cs typeface="Calibri"/>
                <a:sym typeface="Calibri"/>
              </a:rPr>
              <a:t>The main difference between declaration is, for declaring list we use [](square brackets), but to declare maps we have to use {}(curly braces).</a:t>
            </a:r>
            <a:endParaRPr/>
          </a:p>
          <a:p>
            <a:pPr marL="228600" marR="0" lvl="0" indent="-228600" algn="l" rtl="0">
              <a:lnSpc>
                <a:spcPct val="100000"/>
              </a:lnSpc>
              <a:spcBef>
                <a:spcPts val="0"/>
              </a:spcBef>
              <a:spcAft>
                <a:spcPts val="0"/>
              </a:spcAft>
              <a:buClr>
                <a:srgbClr val="292929"/>
              </a:buClr>
              <a:buSzPts val="1600"/>
              <a:buFont typeface="Calibri"/>
              <a:buChar char="•"/>
            </a:pPr>
            <a:r>
              <a:rPr lang="en-US" sz="1200" b="1">
                <a:solidFill>
                  <a:srgbClr val="292929"/>
                </a:solidFill>
                <a:latin typeface="Calibri"/>
                <a:ea typeface="Calibri"/>
                <a:cs typeface="Calibri"/>
                <a:sym typeface="Calibri"/>
              </a:rPr>
              <a:t>for declaring list use [ ]</a:t>
            </a:r>
            <a:endParaRPr/>
          </a:p>
          <a:p>
            <a:pPr marL="228600" marR="0" lvl="0" indent="-228600" algn="l" rtl="0">
              <a:lnSpc>
                <a:spcPct val="100000"/>
              </a:lnSpc>
              <a:spcBef>
                <a:spcPts val="0"/>
              </a:spcBef>
              <a:spcAft>
                <a:spcPts val="0"/>
              </a:spcAft>
              <a:buClr>
                <a:srgbClr val="292929"/>
              </a:buClr>
              <a:buSzPts val="1600"/>
              <a:buFont typeface="Calibri"/>
              <a:buChar char="•"/>
            </a:pPr>
            <a:r>
              <a:rPr lang="en-US" sz="1200" b="1">
                <a:solidFill>
                  <a:srgbClr val="292929"/>
                </a:solidFill>
                <a:latin typeface="Calibri"/>
                <a:ea typeface="Calibri"/>
                <a:cs typeface="Calibri"/>
                <a:sym typeface="Calibri"/>
              </a:rPr>
              <a:t>for declaring map use {}</a:t>
            </a:r>
            <a:endParaRPr/>
          </a:p>
          <a:p>
            <a:pPr marL="0" lvl="0" indent="0" algn="l" rtl="0">
              <a:lnSpc>
                <a:spcPct val="100000"/>
              </a:lnSpc>
              <a:spcBef>
                <a:spcPts val="0"/>
              </a:spcBef>
              <a:spcAft>
                <a:spcPts val="0"/>
              </a:spcAft>
              <a:buSzPts val="1400"/>
              <a:buNone/>
            </a:pPr>
            <a:endParaRPr/>
          </a:p>
        </p:txBody>
      </p:sp>
      <p:sp>
        <p:nvSpPr>
          <p:cNvPr id="252" name="Google Shape;25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1">
                <a:solidFill>
                  <a:srgbClr val="292929"/>
                </a:solidFill>
                <a:latin typeface="Calibri"/>
                <a:ea typeface="Calibri"/>
                <a:cs typeface="Calibri"/>
                <a:sym typeface="Calibri"/>
              </a:rPr>
              <a:t>Using Map Constructor</a:t>
            </a:r>
            <a:endParaRPr/>
          </a:p>
          <a:p>
            <a:pPr marL="0" marR="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292929"/>
              </a:buClr>
              <a:buSzPts val="1600"/>
              <a:buFont typeface="Arial"/>
              <a:buChar char="•"/>
            </a:pPr>
            <a:r>
              <a:rPr lang="en-US" sz="1200">
                <a:solidFill>
                  <a:srgbClr val="292929"/>
                </a:solidFill>
                <a:latin typeface="Calibri"/>
                <a:ea typeface="Calibri"/>
                <a:cs typeface="Calibri"/>
                <a:sym typeface="Calibri"/>
              </a:rPr>
              <a:t>For declaring Map we can also use Map() constructor.</a:t>
            </a:r>
            <a:endParaRPr/>
          </a:p>
          <a:p>
            <a:pPr marL="285750" marR="0" lvl="0" indent="-184150" algn="l" rtl="0">
              <a:lnSpc>
                <a:spcPct val="100000"/>
              </a:lnSpc>
              <a:spcBef>
                <a:spcPts val="0"/>
              </a:spcBef>
              <a:spcAft>
                <a:spcPts val="0"/>
              </a:spcAft>
              <a:buClr>
                <a:srgbClr val="292929"/>
              </a:buClr>
              <a:buSzPts val="1600"/>
              <a:buFont typeface="Arial"/>
              <a:buNone/>
            </a:pPr>
            <a:endParaRPr sz="120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292929"/>
              </a:buClr>
              <a:buSzPts val="1600"/>
              <a:buFont typeface="Arial"/>
              <a:buChar char="•"/>
            </a:pPr>
            <a:r>
              <a:rPr lang="en-US" sz="1200">
                <a:solidFill>
                  <a:srgbClr val="292929"/>
                </a:solidFill>
                <a:latin typeface="Calibri"/>
                <a:ea typeface="Calibri"/>
                <a:cs typeface="Calibri"/>
                <a:sym typeface="Calibri"/>
              </a:rPr>
              <a:t>It’s just which way you like. </a:t>
            </a:r>
            <a:endParaRPr/>
          </a:p>
          <a:p>
            <a:pPr marL="457200" marR="0" lvl="0" indent="-228600" algn="l" rtl="0">
              <a:lnSpc>
                <a:spcPct val="100000"/>
              </a:lnSpc>
              <a:spcBef>
                <a:spcPts val="0"/>
              </a:spcBef>
              <a:spcAft>
                <a:spcPts val="0"/>
              </a:spcAft>
              <a:buClr>
                <a:srgbClr val="292929"/>
              </a:buClr>
              <a:buSzPts val="1600"/>
              <a:buNone/>
            </a:pPr>
            <a:endParaRPr sz="120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292929"/>
              </a:buClr>
              <a:buSzPts val="1600"/>
              <a:buFont typeface="Arial"/>
              <a:buChar char="•"/>
            </a:pPr>
            <a:r>
              <a:rPr lang="en-US" sz="1200">
                <a:solidFill>
                  <a:srgbClr val="292929"/>
                </a:solidFill>
                <a:latin typeface="Calibri"/>
                <a:ea typeface="Calibri"/>
                <a:cs typeface="Calibri"/>
                <a:sym typeface="Calibri"/>
              </a:rPr>
              <a:t>There nothing wrong if you declare map using standard method.</a:t>
            </a:r>
            <a:endParaRPr sz="1200">
              <a:solidFill>
                <a:schemeClr val="dk1"/>
              </a:solidFill>
              <a:latin typeface="Calibri"/>
              <a:ea typeface="Calibri"/>
              <a:cs typeface="Calibri"/>
              <a:sym typeface="Calibri"/>
            </a:endParaRPr>
          </a:p>
          <a:p>
            <a:pPr marL="457200" marR="0" lvl="0" indent="-22860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A </a:t>
            </a:r>
            <a:r>
              <a:rPr lang="en-US" sz="1200" b="1" i="0" u="none" strike="noStrike" cap="none">
                <a:solidFill>
                  <a:schemeClr val="dk1"/>
                </a:solidFill>
                <a:latin typeface="Calibri"/>
                <a:ea typeface="Calibri"/>
                <a:cs typeface="Calibri"/>
                <a:sym typeface="Calibri"/>
              </a:rPr>
              <a:t>Map</a:t>
            </a:r>
            <a:r>
              <a:rPr lang="en-US" sz="1200" b="0" i="0" u="none" strike="noStrike" cap="none">
                <a:solidFill>
                  <a:schemeClr val="dk1"/>
                </a:solidFill>
                <a:latin typeface="Calibri"/>
                <a:ea typeface="Calibri"/>
                <a:cs typeface="Calibri"/>
                <a:sym typeface="Calibri"/>
              </a:rPr>
              <a:t> is a collection of data that is organized into key-value pairs. Any type of key and value can be used. It is a </a:t>
            </a:r>
            <a:r>
              <a:rPr lang="en-US" sz="1200" b="1" i="0" u="none" strike="noStrike" cap="none">
                <a:solidFill>
                  <a:schemeClr val="dk1"/>
                </a:solidFill>
                <a:latin typeface="Calibri"/>
                <a:ea typeface="Calibri"/>
                <a:cs typeface="Calibri"/>
                <a:sym typeface="Calibri"/>
              </a:rPr>
              <a:t>growable</a:t>
            </a:r>
            <a:r>
              <a:rPr lang="en-US" sz="1200" b="0" i="0" u="none" strike="noStrike" cap="none">
                <a:solidFill>
                  <a:schemeClr val="dk1"/>
                </a:solidFill>
                <a:latin typeface="Calibri"/>
                <a:ea typeface="Calibri"/>
                <a:cs typeface="Calibri"/>
                <a:sym typeface="Calibri"/>
              </a:rPr>
              <a:t> collection, which means it can shrink and grow in run-time.</a:t>
            </a:r>
            <a:endParaRPr/>
          </a:p>
          <a:p>
            <a:pPr marL="457200" marR="0" lvl="0" indent="-22860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To declare a Map we can use the </a:t>
            </a:r>
            <a:r>
              <a:rPr lang="en-US" sz="1200" b="1" i="0" u="none" strike="noStrike" cap="none">
                <a:solidFill>
                  <a:schemeClr val="dk1"/>
                </a:solidFill>
                <a:latin typeface="Calibri"/>
                <a:ea typeface="Calibri"/>
                <a:cs typeface="Calibri"/>
                <a:sym typeface="Calibri"/>
              </a:rPr>
              <a:t>Map() constructor</a:t>
            </a:r>
            <a:r>
              <a:rPr lang="en-US" sz="1200" b="0" i="0" u="none" strike="noStrike" cap="none">
                <a:solidFill>
                  <a:schemeClr val="dk1"/>
                </a:solidFill>
                <a:latin typeface="Calibri"/>
                <a:ea typeface="Calibri"/>
                <a:cs typeface="Calibri"/>
                <a:sym typeface="Calibri"/>
              </a:rPr>
              <a:t>.</a:t>
            </a:r>
            <a:endParaRPr/>
          </a:p>
          <a:p>
            <a:pPr marL="0" lvl="0" indent="0" algn="l" rtl="0">
              <a:lnSpc>
                <a:spcPct val="100000"/>
              </a:lnSpc>
              <a:spcBef>
                <a:spcPts val="0"/>
              </a:spcBef>
              <a:spcAft>
                <a:spcPts val="0"/>
              </a:spcAft>
              <a:buSzPts val="1400"/>
              <a:buNone/>
            </a:pPr>
            <a:endParaRPr/>
          </a:p>
        </p:txBody>
      </p:sp>
      <p:sp>
        <p:nvSpPr>
          <p:cNvPr id="260" name="Google Shape;26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dk1"/>
              </a:buClr>
              <a:buSzPts val="1600"/>
              <a:buFont typeface="Calibri"/>
              <a:buChar char="•"/>
            </a:pPr>
            <a:r>
              <a:rPr lang="en-US"/>
              <a:t>What are Queues?</a:t>
            </a:r>
            <a:endParaRPr/>
          </a:p>
          <a:p>
            <a:pPr marL="228600" marR="0" lvl="0" indent="-228600" algn="l" rtl="0">
              <a:lnSpc>
                <a:spcPct val="100000"/>
              </a:lnSpc>
              <a:spcBef>
                <a:spcPts val="0"/>
              </a:spcBef>
              <a:spcAft>
                <a:spcPts val="0"/>
              </a:spcAft>
              <a:buClr>
                <a:schemeClr val="dk1"/>
              </a:buClr>
              <a:buSzPts val="1600"/>
              <a:buFont typeface="Calibri"/>
              <a:buChar char="•"/>
            </a:pPr>
            <a:r>
              <a:rPr lang="en-US" sz="1200">
                <a:solidFill>
                  <a:schemeClr val="dk1"/>
                </a:solidFill>
                <a:latin typeface="Calibri"/>
                <a:ea typeface="Calibri"/>
                <a:cs typeface="Calibri"/>
                <a:sym typeface="Calibri"/>
              </a:rPr>
              <a:t>Queues are useful when you want to build a first-in, first-out (FIFO) collection.</a:t>
            </a:r>
            <a:endParaRPr/>
          </a:p>
          <a:p>
            <a:pPr marL="228600" marR="0" lvl="0" indent="-228600" algn="l" rtl="0">
              <a:lnSpc>
                <a:spcPct val="100000"/>
              </a:lnSpc>
              <a:spcBef>
                <a:spcPts val="0"/>
              </a:spcBef>
              <a:spcAft>
                <a:spcPts val="0"/>
              </a:spcAft>
              <a:buClr>
                <a:schemeClr val="dk1"/>
              </a:buClr>
              <a:buSzPts val="1600"/>
              <a:buFont typeface="Calibri"/>
              <a:buChar char="•"/>
            </a:pPr>
            <a:r>
              <a:rPr lang="en-US" sz="1200">
                <a:solidFill>
                  <a:schemeClr val="dk1"/>
                </a:solidFill>
                <a:latin typeface="Calibri"/>
                <a:ea typeface="Calibri"/>
                <a:cs typeface="Calibri"/>
                <a:sym typeface="Calibri"/>
              </a:rPr>
              <a:t>The values are removed / read in the order of their insertion.</a:t>
            </a:r>
            <a:endParaRPr/>
          </a:p>
          <a:p>
            <a:pPr marL="228600" marR="0" lvl="0" indent="-228600" algn="l" rtl="0">
              <a:lnSpc>
                <a:spcPct val="100000"/>
              </a:lnSpc>
              <a:spcBef>
                <a:spcPts val="0"/>
              </a:spcBef>
              <a:spcAft>
                <a:spcPts val="0"/>
              </a:spcAft>
              <a:buClr>
                <a:schemeClr val="dk1"/>
              </a:buClr>
              <a:buSzPts val="1600"/>
              <a:buFont typeface="Calibri"/>
              <a:buChar char="•"/>
            </a:pPr>
            <a:r>
              <a:rPr lang="en-US" sz="1200">
                <a:solidFill>
                  <a:schemeClr val="dk1"/>
                </a:solidFill>
                <a:latin typeface="Calibri"/>
                <a:ea typeface="Calibri"/>
                <a:cs typeface="Calibri"/>
                <a:sym typeface="Calibri"/>
              </a:rPr>
              <a:t>The add() function can be used to insert values to the queue. </a:t>
            </a:r>
            <a:endParaRPr/>
          </a:p>
          <a:p>
            <a:pPr marL="228600" marR="0" lvl="0" indent="-228600" algn="l" rtl="0">
              <a:lnSpc>
                <a:spcPct val="100000"/>
              </a:lnSpc>
              <a:spcBef>
                <a:spcPts val="0"/>
              </a:spcBef>
              <a:spcAft>
                <a:spcPts val="0"/>
              </a:spcAft>
              <a:buClr>
                <a:schemeClr val="dk1"/>
              </a:buClr>
              <a:buSzPts val="1600"/>
              <a:buFont typeface="Calibri"/>
              <a:buChar char="•"/>
            </a:pPr>
            <a:r>
              <a:rPr lang="en-US" sz="1200">
                <a:solidFill>
                  <a:schemeClr val="dk1"/>
                </a:solidFill>
                <a:latin typeface="Calibri"/>
                <a:ea typeface="Calibri"/>
                <a:cs typeface="Calibri"/>
                <a:sym typeface="Calibri"/>
              </a:rPr>
              <a:t>This function inserts the value specified to the end of the queue.</a:t>
            </a:r>
            <a:endParaRPr/>
          </a:p>
          <a:p>
            <a:pPr marL="0" lvl="0" indent="0" algn="l" rtl="0">
              <a:lnSpc>
                <a:spcPct val="100000"/>
              </a:lnSpc>
              <a:spcBef>
                <a:spcPts val="0"/>
              </a:spcBef>
              <a:spcAft>
                <a:spcPts val="0"/>
              </a:spcAft>
              <a:buSzPts val="1400"/>
              <a:buNone/>
            </a:pPr>
            <a:endParaRPr/>
          </a:p>
        </p:txBody>
      </p:sp>
      <p:sp>
        <p:nvSpPr>
          <p:cNvPr id="268" name="Google Shape;26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200" b="1" i="0" u="none" strike="noStrike" cap="none">
                <a:solidFill>
                  <a:schemeClr val="dk1"/>
                </a:solidFill>
                <a:latin typeface="Calibri"/>
                <a:ea typeface="Calibri"/>
                <a:cs typeface="Calibri"/>
                <a:sym typeface="Calibri"/>
              </a:rPr>
              <a:t>Generics with collections</a:t>
            </a:r>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This should only be done when you really need a collection containing many different types. If you know the intended type of a list's elements, you should specify that type within the angle brackets, which will allow the Dart analyzer to help you avoid errors:</a:t>
            </a:r>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Similarly, if you intend for a map to contain keys and values of a particular type, include them in the declaration:</a:t>
            </a:r>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With maps, the first type within the angle brackets constrains the map's keys while the second does the same for the map's values. It should be noted that Dart allows you to use any type for map keys, whereas in some languages only strings are allowed.</a:t>
            </a:r>
            <a:endParaRPr/>
          </a:p>
        </p:txBody>
      </p:sp>
      <p:sp>
        <p:nvSpPr>
          <p:cNvPr id="276" name="Google Shape;27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Write clean, readable, and maintainable code.​</a:t>
            </a:r>
            <a:endParaRPr/>
          </a:p>
          <a:p>
            <a:pPr marL="0" marR="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Follow consistent naming conventions.​</a:t>
            </a:r>
            <a:endParaRPr/>
          </a:p>
          <a:p>
            <a:pPr marL="285750" marR="0" lvl="0" indent="-184150" algn="l" rtl="0">
              <a:lnSpc>
                <a:spcPct val="100000"/>
              </a:lnSpc>
              <a:spcBef>
                <a:spcPts val="0"/>
              </a:spcBef>
              <a:spcAft>
                <a:spcPts val="0"/>
              </a:spcAft>
              <a:buClr>
                <a:schemeClr val="dk1"/>
              </a:buClr>
              <a:buSzPts val="1600"/>
              <a:buFont typeface="Arial"/>
              <a:buNone/>
            </a:pPr>
            <a:endParaRPr sz="120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Use comments to explain complex code.​</a:t>
            </a:r>
            <a:endParaRPr/>
          </a:p>
          <a:p>
            <a:pPr marL="285750" marR="0" lvl="0" indent="-184150" algn="l" rtl="0">
              <a:lnSpc>
                <a:spcPct val="100000"/>
              </a:lnSpc>
              <a:spcBef>
                <a:spcPts val="0"/>
              </a:spcBef>
              <a:spcAft>
                <a:spcPts val="0"/>
              </a:spcAft>
              <a:buClr>
                <a:schemeClr val="dk1"/>
              </a:buClr>
              <a:buSzPts val="1600"/>
              <a:buFont typeface="Arial"/>
              <a:buNone/>
            </a:pPr>
            <a:endParaRPr sz="120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Test your code thoroughly.​</a:t>
            </a:r>
            <a:endParaRPr/>
          </a:p>
          <a:p>
            <a:pPr marL="0" lvl="0" indent="0" algn="l" rtl="0">
              <a:lnSpc>
                <a:spcPct val="100000"/>
              </a:lnSpc>
              <a:spcBef>
                <a:spcPts val="0"/>
              </a:spcBef>
              <a:spcAft>
                <a:spcPts val="0"/>
              </a:spcAft>
              <a:buSzPts val="1400"/>
              <a:buNone/>
            </a:pPr>
            <a:endParaRPr/>
          </a:p>
        </p:txBody>
      </p:sp>
      <p:sp>
        <p:nvSpPr>
          <p:cNvPr id="284" name="Google Shape;28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Trees</a:t>
            </a:r>
            <a:r>
              <a:rPr lang="en-US" sz="1200">
                <a:solidFill>
                  <a:schemeClr val="dk1"/>
                </a:solidFill>
                <a:latin typeface="Calibri"/>
                <a:ea typeface="Calibri"/>
                <a:cs typeface="Calibri"/>
                <a:sym typeface="Calibri"/>
              </a:rPr>
              <a:t>​</a:t>
            </a:r>
            <a:endParaRPr sz="1200"/>
          </a:p>
          <a:p>
            <a:pPr marL="457200" lvl="0" indent="-22860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a:p>
            <a:pPr marL="285750" lvl="0" indent="-285750" algn="l" rtl="0">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Trees are hierarchical data structures that consist of nodes connected by edges.​</a:t>
            </a:r>
            <a:endParaRPr sz="1200"/>
          </a:p>
          <a:p>
            <a:pPr marL="457200" lvl="0" indent="-22860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a:t>
            </a:r>
            <a:endParaRPr sz="1200"/>
          </a:p>
          <a:p>
            <a:pPr marL="285750" lvl="0" indent="-285750" algn="l" rtl="0">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Dart provides the Tree class for representing and manipulating trees.​</a:t>
            </a:r>
            <a:endParaRPr sz="1200"/>
          </a:p>
          <a:p>
            <a:pPr marL="457200" lvl="0" indent="-228600" algn="l" rtl="0">
              <a:lnSpc>
                <a:spcPct val="100000"/>
              </a:lnSpc>
              <a:spcBef>
                <a:spcPts val="0"/>
              </a:spcBef>
              <a:spcAft>
                <a:spcPts val="0"/>
              </a:spcAft>
              <a:buSzPts val="1400"/>
              <a:buNone/>
            </a:pPr>
            <a:r>
              <a:rPr lang="en-US" sz="1200" b="1">
                <a:solidFill>
                  <a:schemeClr val="dk1"/>
                </a:solidFill>
                <a:latin typeface="Calibri"/>
                <a:ea typeface="Calibri"/>
                <a:cs typeface="Calibri"/>
                <a:sym typeface="Calibri"/>
              </a:rPr>
              <a:t>Graphs</a:t>
            </a:r>
            <a:r>
              <a:rPr lang="en-US" sz="1200">
                <a:solidFill>
                  <a:schemeClr val="dk1"/>
                </a:solidFill>
                <a:latin typeface="Calibri"/>
                <a:ea typeface="Calibri"/>
                <a:cs typeface="Calibri"/>
                <a:sym typeface="Calibri"/>
              </a:rPr>
              <a:t>​</a:t>
            </a:r>
            <a:endParaRPr sz="1200"/>
          </a:p>
          <a:p>
            <a:pPr marL="457200" lvl="0" indent="-22860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a:p>
            <a:pPr marL="228600" lvl="0" indent="-228600" algn="l" rtl="0">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Graphs are collections of nodes connected by edges.​</a:t>
            </a:r>
            <a:endParaRPr sz="1200"/>
          </a:p>
          <a:p>
            <a:pPr marL="457200" lvl="0" indent="-22860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a:t>
            </a:r>
            <a:endParaRPr sz="1200"/>
          </a:p>
          <a:p>
            <a:pPr marL="228600" lvl="0" indent="-228600" algn="l" rtl="0">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Dart provides the Graph class for representing and manipulating graphs.​</a:t>
            </a:r>
            <a:endParaRPr sz="1200"/>
          </a:p>
          <a:p>
            <a:pPr marL="0" lvl="0" indent="0" algn="l" rtl="0">
              <a:lnSpc>
                <a:spcPct val="100000"/>
              </a:lnSpc>
              <a:spcBef>
                <a:spcPts val="0"/>
              </a:spcBef>
              <a:spcAft>
                <a:spcPts val="0"/>
              </a:spcAft>
              <a:buSzPts val="1400"/>
              <a:buNone/>
            </a:pPr>
            <a:endParaRPr/>
          </a:p>
        </p:txBody>
      </p:sp>
      <p:sp>
        <p:nvSpPr>
          <p:cNvPr id="293" name="Google Shape;29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Use efficient data structures and algorithms.​</a:t>
            </a:r>
            <a:endParaRPr/>
          </a:p>
          <a:p>
            <a:pPr marL="228600" marR="0" lvl="0" indent="-127000" algn="l" rtl="0">
              <a:lnSpc>
                <a:spcPct val="100000"/>
              </a:lnSpc>
              <a:spcBef>
                <a:spcPts val="0"/>
              </a:spcBef>
              <a:spcAft>
                <a:spcPts val="0"/>
              </a:spcAft>
              <a:buClr>
                <a:schemeClr val="dk1"/>
              </a:buClr>
              <a:buSzPts val="1600"/>
              <a:buFont typeface="Arial"/>
              <a:buNone/>
            </a:pPr>
            <a:endParaRPr sz="1200">
              <a:solidFill>
                <a:schemeClr val="dk1"/>
              </a:solidFill>
              <a:latin typeface="Calibri"/>
              <a:ea typeface="Calibri"/>
              <a:cs typeface="Calibri"/>
              <a:sym typeface="Calibri"/>
            </a:endParaRPr>
          </a:p>
          <a:p>
            <a:pPr marL="228600" marR="0" lvl="0" indent="-228600" algn="l" rtl="0">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Optimize code for the target platform.​</a:t>
            </a:r>
            <a:endParaRPr/>
          </a:p>
          <a:p>
            <a:pPr marL="228600" marR="0" lvl="0" indent="-127000" algn="l" rtl="0">
              <a:lnSpc>
                <a:spcPct val="100000"/>
              </a:lnSpc>
              <a:spcBef>
                <a:spcPts val="0"/>
              </a:spcBef>
              <a:spcAft>
                <a:spcPts val="0"/>
              </a:spcAft>
              <a:buClr>
                <a:schemeClr val="dk1"/>
              </a:buClr>
              <a:buSzPts val="1600"/>
              <a:buFont typeface="Arial"/>
              <a:buNone/>
            </a:pPr>
            <a:endParaRPr sz="1200">
              <a:solidFill>
                <a:srgbClr val="404040"/>
              </a:solidFill>
              <a:latin typeface="Bookman Old Style"/>
              <a:ea typeface="Bookman Old Style"/>
              <a:cs typeface="Bookman Old Style"/>
              <a:sym typeface="Bookman Old Style"/>
            </a:endParaRPr>
          </a:p>
          <a:p>
            <a:pPr marL="0" lvl="0" indent="0" algn="l" rtl="0">
              <a:lnSpc>
                <a:spcPct val="100000"/>
              </a:lnSpc>
              <a:spcBef>
                <a:spcPts val="0"/>
              </a:spcBef>
              <a:spcAft>
                <a:spcPts val="0"/>
              </a:spcAft>
              <a:buSzPts val="1400"/>
              <a:buNone/>
            </a:pPr>
            <a:endParaRPr/>
          </a:p>
        </p:txBody>
      </p:sp>
      <p:sp>
        <p:nvSpPr>
          <p:cNvPr id="303" name="Google Shape;30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Extensions: Add functionality to existing classes without modifying their source code.​</a:t>
            </a:r>
            <a:endParaRPr/>
          </a:p>
          <a:p>
            <a:pPr marL="285750" marR="0" lvl="0" indent="-184150" algn="l" rtl="0">
              <a:lnSpc>
                <a:spcPct val="100000"/>
              </a:lnSpc>
              <a:spcBef>
                <a:spcPts val="0"/>
              </a:spcBef>
              <a:spcAft>
                <a:spcPts val="0"/>
              </a:spcAft>
              <a:buClr>
                <a:schemeClr val="dk1"/>
              </a:buClr>
              <a:buSzPts val="1600"/>
              <a:buFont typeface="Arial"/>
              <a:buNone/>
            </a:pPr>
            <a:endParaRPr sz="120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Metaprogramming: Manipulate code at runtime for powerful capabilities.​</a:t>
            </a:r>
            <a:endParaRPr/>
          </a:p>
          <a:p>
            <a:pPr marL="0" lvl="0" indent="0" algn="l" rtl="0">
              <a:lnSpc>
                <a:spcPct val="100000"/>
              </a:lnSpc>
              <a:spcBef>
                <a:spcPts val="0"/>
              </a:spcBef>
              <a:spcAft>
                <a:spcPts val="0"/>
              </a:spcAft>
              <a:buSzPts val="1400"/>
              <a:buNone/>
            </a:pPr>
            <a:endParaRPr/>
          </a:p>
        </p:txBody>
      </p:sp>
      <p:sp>
        <p:nvSpPr>
          <p:cNvPr id="312" name="Google Shape;31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What is Asynchronous Programming?</a:t>
            </a:r>
            <a:endParaRPr/>
          </a:p>
          <a:p>
            <a:pPr marL="0" lvl="0" indent="0" algn="l" rtl="0">
              <a:lnSpc>
                <a:spcPct val="100000"/>
              </a:lnSpc>
              <a:spcBef>
                <a:spcPts val="0"/>
              </a:spcBef>
              <a:spcAft>
                <a:spcPts val="0"/>
              </a:spcAft>
              <a:buSzPts val="1400"/>
              <a:buNone/>
            </a:pPr>
            <a:r>
              <a:rPr lang="en-US"/>
              <a:t>Asynchronous programming is a way for a computer program to handle multiple tasks simultaneously rather than executing them one after the other. </a:t>
            </a:r>
            <a:endParaRPr/>
          </a:p>
          <a:p>
            <a:pPr marL="171450" lvl="0" indent="-171450" algn="l" rtl="0">
              <a:lnSpc>
                <a:spcPct val="100000"/>
              </a:lnSpc>
              <a:spcBef>
                <a:spcPts val="0"/>
              </a:spcBef>
              <a:spcAft>
                <a:spcPts val="0"/>
              </a:spcAft>
              <a:buClr>
                <a:schemeClr val="dk1"/>
              </a:buClr>
              <a:buSzPts val="1200"/>
              <a:buFont typeface="Arial"/>
              <a:buChar char="•"/>
            </a:pPr>
            <a:r>
              <a:rPr lang="en-US" b="1"/>
              <a:t>Synchronous vs. Asynchronous:</a:t>
            </a:r>
            <a:endParaRPr/>
          </a:p>
          <a:p>
            <a:pPr marL="171450" lvl="0" indent="-171450" algn="l" rtl="0">
              <a:lnSpc>
                <a:spcPct val="100000"/>
              </a:lnSpc>
              <a:spcBef>
                <a:spcPts val="0"/>
              </a:spcBef>
              <a:spcAft>
                <a:spcPts val="0"/>
              </a:spcAft>
              <a:buClr>
                <a:schemeClr val="dk1"/>
              </a:buClr>
              <a:buSzPts val="1200"/>
              <a:buFont typeface="Arial"/>
              <a:buChar char="•"/>
            </a:pPr>
            <a:r>
              <a:rPr lang="en-US" b="1"/>
              <a:t>Synchronous:</a:t>
            </a:r>
            <a:r>
              <a:rPr lang="en-US"/>
              <a:t> Traditional code where each line executes one after the other, blocking the main thread until they finish. This can make your app unresponsive if waiting for something like downloading data.</a:t>
            </a:r>
            <a:endParaRPr/>
          </a:p>
          <a:p>
            <a:pPr marL="171450" lvl="0" indent="-171450" algn="l" rtl="0">
              <a:lnSpc>
                <a:spcPct val="100000"/>
              </a:lnSpc>
              <a:spcBef>
                <a:spcPts val="0"/>
              </a:spcBef>
              <a:spcAft>
                <a:spcPts val="0"/>
              </a:spcAft>
              <a:buClr>
                <a:schemeClr val="dk1"/>
              </a:buClr>
              <a:buSzPts val="1200"/>
              <a:buFont typeface="Arial"/>
              <a:buChar char="•"/>
            </a:pPr>
            <a:r>
              <a:rPr lang="en-US" b="1"/>
              <a:t>Asynchronous:</a:t>
            </a:r>
            <a:r>
              <a:rPr lang="en-US"/>
              <a:t> Code that launches an operation but continues executing other tasks without waiting for it to finish. This keeps the main thread free to handle other user interactions or tasks.</a:t>
            </a:r>
            <a:endParaRPr/>
          </a:p>
          <a:p>
            <a:pPr marL="0" lvl="0" indent="0" algn="l" rtl="0">
              <a:lnSpc>
                <a:spcPct val="100000"/>
              </a:lnSpc>
              <a:spcBef>
                <a:spcPts val="0"/>
              </a:spcBef>
              <a:spcAft>
                <a:spcPts val="0"/>
              </a:spcAft>
              <a:buSzPts val="1400"/>
              <a:buNone/>
            </a:pPr>
            <a:endParaRPr/>
          </a:p>
        </p:txBody>
      </p:sp>
      <p:sp>
        <p:nvSpPr>
          <p:cNvPr id="137" name="Google Shape;13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1000"/>
              </a:spcBef>
              <a:spcAft>
                <a:spcPts val="0"/>
              </a:spcAft>
              <a:buClr>
                <a:srgbClr val="404040"/>
              </a:buClr>
              <a:buSzPts val="1800"/>
              <a:buFont typeface="Arial"/>
              <a:buChar char="•"/>
            </a:pPr>
            <a:r>
              <a:rPr lang="en-US" sz="1200">
                <a:solidFill>
                  <a:srgbClr val="404040"/>
                </a:solidFill>
                <a:latin typeface="Calibri"/>
                <a:ea typeface="Calibri"/>
                <a:cs typeface="Calibri"/>
                <a:sym typeface="Calibri"/>
              </a:rPr>
              <a:t>The perform Action method in My Class takes a Boolean parameter should Log and uses an if-else statement to conditionally call the log Message method based on the value of should Log. </a:t>
            </a:r>
            <a:endParaRPr/>
          </a:p>
          <a:p>
            <a:pPr marL="285750" marR="0" lvl="0" indent="-285750" algn="l" rtl="0">
              <a:lnSpc>
                <a:spcPct val="100000"/>
              </a:lnSpc>
              <a:spcBef>
                <a:spcPts val="1000"/>
              </a:spcBef>
              <a:spcAft>
                <a:spcPts val="0"/>
              </a:spcAft>
              <a:buClr>
                <a:srgbClr val="404040"/>
              </a:buClr>
              <a:buSzPts val="1800"/>
              <a:buFont typeface="Arial"/>
              <a:buChar char="•"/>
            </a:pPr>
            <a:r>
              <a:rPr lang="en-US" sz="1200">
                <a:solidFill>
                  <a:srgbClr val="404040"/>
                </a:solidFill>
                <a:latin typeface="Calibri"/>
                <a:ea typeface="Calibri"/>
                <a:cs typeface="Calibri"/>
                <a:sym typeface="Calibri"/>
              </a:rPr>
              <a:t>In the main function, we create an instance of My Class and demonstrate two cases, one with logging enabled and one with logging disabled.</a:t>
            </a:r>
            <a:endParaRPr/>
          </a:p>
          <a:p>
            <a:pPr marL="0" marR="0" lvl="0" indent="0" algn="ctr" rtl="0">
              <a:lnSpc>
                <a:spcPct val="100000"/>
              </a:lnSpc>
              <a:spcBef>
                <a:spcPts val="0"/>
              </a:spcBef>
              <a:spcAft>
                <a:spcPts val="0"/>
              </a:spcAft>
              <a:buSzPts val="1400"/>
              <a:buNone/>
            </a:pPr>
            <a:endParaRPr sz="1200">
              <a:solidFill>
                <a:schemeClr val="dk1"/>
              </a:solidFill>
              <a:latin typeface="Trebuchet MS"/>
              <a:ea typeface="Trebuchet MS"/>
              <a:cs typeface="Trebuchet MS"/>
              <a:sym typeface="Trebuchet MS"/>
            </a:endParaRPr>
          </a:p>
          <a:p>
            <a:pPr marL="0" lvl="0" indent="0" algn="l" rtl="0">
              <a:lnSpc>
                <a:spcPct val="100000"/>
              </a:lnSpc>
              <a:spcBef>
                <a:spcPts val="0"/>
              </a:spcBef>
              <a:spcAft>
                <a:spcPts val="0"/>
              </a:spcAft>
              <a:buSzPts val="1400"/>
              <a:buNone/>
            </a:pPr>
            <a:endParaRPr/>
          </a:p>
        </p:txBody>
      </p:sp>
      <p:sp>
        <p:nvSpPr>
          <p:cNvPr id="327" name="Google Shape;32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a:ea typeface="Calibri"/>
                <a:cs typeface="Calibri"/>
                <a:sym typeface="Calibri"/>
              </a:rPr>
              <a:t>Most of the time, Dart operates on a single thread in the main isolate. Async is the ability to wait and run other parts of your code without blocking but still on a single thread. Isolates allow you to run different parts of your program in parallel using multiple threads.</a:t>
            </a:r>
            <a:endParaRPr/>
          </a:p>
        </p:txBody>
      </p:sp>
      <p:sp>
        <p:nvSpPr>
          <p:cNvPr id="334" name="Google Shape;33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600"/>
              <a:buFont typeface="Arial"/>
              <a:buChar char="•"/>
            </a:pPr>
            <a:r>
              <a:rPr lang="en-US" sz="1200" b="1" i="0" u="none" strike="noStrike" cap="none">
                <a:solidFill>
                  <a:schemeClr val="dk1"/>
                </a:solidFill>
                <a:latin typeface="Calibri"/>
                <a:ea typeface="Calibri"/>
                <a:cs typeface="Calibri"/>
                <a:sym typeface="Calibri"/>
              </a:rPr>
              <a:t>Recap of Key Takeaways:</a:t>
            </a:r>
            <a:r>
              <a:rPr lang="en-US" sz="1200" b="0" i="0" u="none" strike="noStrike" cap="none">
                <a:solidFill>
                  <a:schemeClr val="dk1"/>
                </a:solidFill>
                <a:latin typeface="Calibri"/>
                <a:ea typeface="Calibri"/>
                <a:cs typeface="Calibri"/>
                <a:sym typeface="Calibri"/>
              </a:rPr>
              <a:t> Summarizing the essential concepts and techniques covered in the presentation</a:t>
            </a:r>
            <a:endParaRPr sz="1200" b="1" i="0" u="none" strike="noStrike" cap="none">
              <a:solidFill>
                <a:schemeClr val="dk1"/>
              </a:solidFill>
              <a:latin typeface="Calibri"/>
              <a:ea typeface="Calibri"/>
              <a:cs typeface="Calibri"/>
              <a:sym typeface="Calibri"/>
            </a:endParaRPr>
          </a:p>
          <a:p>
            <a:pPr marL="285750" marR="0" lvl="0" indent="-184150" algn="l" rtl="0">
              <a:lnSpc>
                <a:spcPct val="100000"/>
              </a:lnSpc>
              <a:spcBef>
                <a:spcPts val="0"/>
              </a:spcBef>
              <a:spcAft>
                <a:spcPts val="0"/>
              </a:spcAft>
              <a:buClr>
                <a:schemeClr val="dk1"/>
              </a:buClr>
              <a:buSzPts val="1600"/>
              <a:buFont typeface="Arial"/>
              <a:buNone/>
            </a:pPr>
            <a:endParaRPr sz="120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Asynchronous programming and collections are essential tools for Dart developers.​</a:t>
            </a:r>
            <a:endParaRPr/>
          </a:p>
          <a:p>
            <a:pPr marL="0" marR="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Dart provides a rich set of features for asynchronous programming and collections.​</a:t>
            </a:r>
            <a:endParaRPr/>
          </a:p>
          <a:p>
            <a:pPr marL="0" marR="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By following best practices and using advanced techniques, you can write high-quality Dart code.​</a:t>
            </a:r>
            <a:endParaRPr/>
          </a:p>
          <a:p>
            <a:pPr marL="0" marR="0" lvl="0" indent="0" algn="l" rtl="0">
              <a:lnSpc>
                <a:spcPct val="100000"/>
              </a:lnSpc>
              <a:spcBef>
                <a:spcPts val="0"/>
              </a:spcBef>
              <a:spcAft>
                <a:spcPts val="0"/>
              </a:spcAft>
              <a:buSzPts val="1400"/>
              <a:buNone/>
            </a:pPr>
            <a:endParaRPr sz="1200">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endParaRPr/>
          </a:p>
        </p:txBody>
      </p:sp>
      <p:sp>
        <p:nvSpPr>
          <p:cNvPr id="344" name="Google Shape;344;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Dart offers two main tools for asynchronous programming:</a:t>
            </a:r>
            <a:endParaRPr/>
          </a:p>
          <a:p>
            <a:pPr marL="171450" lvl="0" indent="-171450" algn="l" rtl="0">
              <a:lnSpc>
                <a:spcPct val="100000"/>
              </a:lnSpc>
              <a:spcBef>
                <a:spcPts val="0"/>
              </a:spcBef>
              <a:spcAft>
                <a:spcPts val="0"/>
              </a:spcAft>
              <a:buClr>
                <a:schemeClr val="dk1"/>
              </a:buClr>
              <a:buSzPts val="1200"/>
              <a:buFont typeface="Arial"/>
              <a:buChar char="•"/>
            </a:pPr>
            <a:r>
              <a:rPr lang="en-US" b="1"/>
              <a:t>Future:</a:t>
            </a:r>
            <a:r>
              <a:rPr lang="en-US"/>
              <a:t> Represents an ongoing computation that eventually produces a result. You can use await keyword within an async function to pause execution until the Future is complete. This lets you continue with other tasks without blocking the main thread.</a:t>
            </a:r>
            <a:endParaRPr/>
          </a:p>
          <a:p>
            <a:pPr marL="171450" lvl="0" indent="-171450" algn="l" rtl="0">
              <a:lnSpc>
                <a:spcPct val="100000"/>
              </a:lnSpc>
              <a:spcBef>
                <a:spcPts val="0"/>
              </a:spcBef>
              <a:spcAft>
                <a:spcPts val="0"/>
              </a:spcAft>
              <a:buClr>
                <a:schemeClr val="dk1"/>
              </a:buClr>
              <a:buSzPts val="1200"/>
              <a:buFont typeface="Arial"/>
              <a:buChar char="•"/>
            </a:pPr>
            <a:r>
              <a:rPr lang="en-US" b="1"/>
              <a:t>Stream:</a:t>
            </a:r>
            <a:r>
              <a:rPr lang="en-US"/>
              <a:t> Represents a sequence of asynchronous events delivered over time. Similar to Future, you can use await for loop within an async function to receive each event as it arrives. This is handy for tasks like continuously streaming data from a server.</a:t>
            </a:r>
            <a:endParaRPr/>
          </a:p>
          <a:p>
            <a:pPr marL="0" lvl="0" indent="0" algn="l" rtl="0">
              <a:lnSpc>
                <a:spcPct val="100000"/>
              </a:lnSpc>
              <a:spcBef>
                <a:spcPts val="0"/>
              </a:spcBef>
              <a:spcAft>
                <a:spcPts val="0"/>
              </a:spcAft>
              <a:buSzPts val="1400"/>
              <a:buNone/>
            </a:pPr>
            <a:endParaRPr/>
          </a:p>
        </p:txBody>
      </p:sp>
      <p:sp>
        <p:nvSpPr>
          <p:cNvPr id="147" name="Google Shape;14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1">
                <a:solidFill>
                  <a:srgbClr val="1F1F1F"/>
                </a:solidFill>
                <a:latin typeface="Calibri"/>
                <a:ea typeface="Calibri"/>
                <a:cs typeface="Calibri"/>
                <a:sym typeface="Calibri"/>
              </a:rPr>
              <a:t>1. Asynchronous Function:</a:t>
            </a:r>
            <a:endParaRPr/>
          </a:p>
          <a:p>
            <a:pPr marL="228600" marR="0" lvl="0" indent="-228600" algn="l" rtl="0">
              <a:lnSpc>
                <a:spcPct val="100000"/>
              </a:lnSpc>
              <a:spcBef>
                <a:spcPts val="0"/>
              </a:spcBef>
              <a:spcAft>
                <a:spcPts val="0"/>
              </a:spcAft>
              <a:buClr>
                <a:srgbClr val="1F1F1F"/>
              </a:buClr>
              <a:buSzPts val="1600"/>
              <a:buFont typeface="Arial"/>
              <a:buChar char="•"/>
            </a:pPr>
            <a:r>
              <a:rPr lang="en-US" sz="1200">
                <a:solidFill>
                  <a:srgbClr val="1F1F1F"/>
                </a:solidFill>
                <a:latin typeface="Calibri"/>
                <a:ea typeface="Calibri"/>
                <a:cs typeface="Calibri"/>
                <a:sym typeface="Calibri"/>
              </a:rPr>
              <a:t>Fetch User Age() is an asynchronous function that will eventually return an integer (user's age).</a:t>
            </a:r>
            <a:endParaRPr/>
          </a:p>
          <a:p>
            <a:pPr marL="228600" marR="0" lvl="0" indent="-228600" algn="l" rtl="0">
              <a:lnSpc>
                <a:spcPct val="100000"/>
              </a:lnSpc>
              <a:spcBef>
                <a:spcPts val="0"/>
              </a:spcBef>
              <a:spcAft>
                <a:spcPts val="0"/>
              </a:spcAft>
              <a:buClr>
                <a:srgbClr val="1F1F1F"/>
              </a:buClr>
              <a:buSzPts val="1600"/>
              <a:buFont typeface="Arial"/>
              <a:buChar char="•"/>
            </a:pPr>
            <a:r>
              <a:rPr lang="en-US" sz="1200">
                <a:solidFill>
                  <a:srgbClr val="1F1F1F"/>
                </a:solidFill>
                <a:latin typeface="Calibri"/>
                <a:ea typeface="Calibri"/>
                <a:cs typeface="Calibri"/>
                <a:sym typeface="Calibri"/>
              </a:rPr>
              <a:t>It uses the async keyword to handle time-consuming operations without blocking the code's flow.</a:t>
            </a:r>
            <a:endParaRPr/>
          </a:p>
          <a:p>
            <a:pPr marL="0" marR="0" lvl="0" indent="0" algn="l" rtl="0">
              <a:lnSpc>
                <a:spcPct val="100000"/>
              </a:lnSpc>
              <a:spcBef>
                <a:spcPts val="0"/>
              </a:spcBef>
              <a:spcAft>
                <a:spcPts val="0"/>
              </a:spcAft>
              <a:buSzPts val="1400"/>
              <a:buNone/>
            </a:pPr>
            <a:r>
              <a:rPr lang="en-US" sz="1200" b="1">
                <a:solidFill>
                  <a:srgbClr val="1F1F1F"/>
                </a:solidFill>
                <a:latin typeface="Calibri"/>
                <a:ea typeface="Calibri"/>
                <a:cs typeface="Calibri"/>
                <a:sym typeface="Calibri"/>
              </a:rPr>
              <a:t>2. Simulating a Network Request:</a:t>
            </a:r>
            <a:endParaRPr/>
          </a:p>
          <a:p>
            <a:pPr marL="228600" marR="0" lvl="0" indent="-228600" algn="l" rtl="0">
              <a:lnSpc>
                <a:spcPct val="100000"/>
              </a:lnSpc>
              <a:spcBef>
                <a:spcPts val="0"/>
              </a:spcBef>
              <a:spcAft>
                <a:spcPts val="0"/>
              </a:spcAft>
              <a:buClr>
                <a:srgbClr val="1F1F1F"/>
              </a:buClr>
              <a:buSzPts val="1600"/>
              <a:buFont typeface="Arial"/>
              <a:buChar char="•"/>
            </a:pPr>
            <a:r>
              <a:rPr lang="en-US" sz="1200">
                <a:solidFill>
                  <a:srgbClr val="1F1F1F"/>
                </a:solidFill>
                <a:latin typeface="Calibri"/>
                <a:ea typeface="Calibri"/>
                <a:cs typeface="Calibri"/>
                <a:sym typeface="Calibri"/>
              </a:rPr>
              <a:t>await Future .delayed(Duration(seconds: 2)) creates a 2-second delay, acting as a placeholder for a network request.</a:t>
            </a:r>
            <a:endParaRPr/>
          </a:p>
          <a:p>
            <a:pPr marL="228600" marR="0" lvl="0" indent="-228600" algn="l" rtl="0">
              <a:lnSpc>
                <a:spcPct val="100000"/>
              </a:lnSpc>
              <a:spcBef>
                <a:spcPts val="0"/>
              </a:spcBef>
              <a:spcAft>
                <a:spcPts val="0"/>
              </a:spcAft>
              <a:buClr>
                <a:srgbClr val="1F1F1F"/>
              </a:buClr>
              <a:buSzPts val="1600"/>
              <a:buFont typeface="Arial"/>
              <a:buChar char="•"/>
            </a:pPr>
            <a:r>
              <a:rPr lang="en-US" sz="1200">
                <a:solidFill>
                  <a:srgbClr val="1F1F1F"/>
                </a:solidFill>
                <a:latin typeface="Calibri"/>
                <a:ea typeface="Calibri"/>
                <a:cs typeface="Calibri"/>
                <a:sym typeface="Calibri"/>
              </a:rPr>
              <a:t>The await keyword pauses the function's execution until the delay (or actual network request) completes.</a:t>
            </a:r>
            <a:endParaRPr/>
          </a:p>
          <a:p>
            <a:pPr marL="0" lvl="0" indent="0" algn="l" rtl="0">
              <a:lnSpc>
                <a:spcPct val="100000"/>
              </a:lnSpc>
              <a:spcBef>
                <a:spcPts val="0"/>
              </a:spcBef>
              <a:spcAft>
                <a:spcPts val="0"/>
              </a:spcAft>
              <a:buSzPts val="1400"/>
              <a:buNone/>
            </a:pPr>
            <a:endParaRPr/>
          </a:p>
        </p:txBody>
      </p:sp>
      <p:sp>
        <p:nvSpPr>
          <p:cNvPr id="157" name="Google Shape;15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a:p>
            <a:pPr marL="457200" lvl="0" indent="-228600" algn="l" rtl="0">
              <a:lnSpc>
                <a:spcPct val="100000"/>
              </a:lnSpc>
              <a:spcBef>
                <a:spcPts val="0"/>
              </a:spcBef>
              <a:spcAft>
                <a:spcPts val="0"/>
              </a:spcAft>
              <a:buSzPts val="1400"/>
              <a:buNone/>
            </a:pPr>
            <a:r>
              <a:rPr lang="en-US" b="1">
                <a:solidFill>
                  <a:srgbClr val="1F1F1F"/>
                </a:solidFill>
                <a:latin typeface="Calibri"/>
                <a:ea typeface="Calibri"/>
                <a:cs typeface="Calibri"/>
                <a:sym typeface="Calibri"/>
              </a:rPr>
              <a:t>1. async:</a:t>
            </a:r>
            <a:endParaRPr/>
          </a:p>
          <a:p>
            <a:pPr marL="228600" lvl="0" indent="-228600" algn="l" rtl="0">
              <a:lnSpc>
                <a:spcPct val="100000"/>
              </a:lnSpc>
              <a:spcBef>
                <a:spcPts val="0"/>
              </a:spcBef>
              <a:spcAft>
                <a:spcPts val="0"/>
              </a:spcAft>
              <a:buClr>
                <a:srgbClr val="1F1F1F"/>
              </a:buClr>
              <a:buSzPts val="1400"/>
              <a:buFont typeface="Calibri"/>
              <a:buChar char="•"/>
            </a:pPr>
            <a:r>
              <a:rPr lang="en-US">
                <a:solidFill>
                  <a:srgbClr val="1F1F1F"/>
                </a:solidFill>
                <a:latin typeface="Calibri"/>
                <a:ea typeface="Calibri"/>
                <a:cs typeface="Calibri"/>
                <a:sym typeface="Calibri"/>
              </a:rPr>
              <a:t>Used to </a:t>
            </a:r>
            <a:r>
              <a:rPr lang="en-US" b="1">
                <a:solidFill>
                  <a:srgbClr val="1F1F1F"/>
                </a:solidFill>
                <a:latin typeface="Calibri"/>
                <a:ea typeface="Calibri"/>
                <a:cs typeface="Calibri"/>
                <a:sym typeface="Calibri"/>
              </a:rPr>
              <a:t>mark a function</a:t>
            </a:r>
            <a:r>
              <a:rPr lang="en-US">
                <a:solidFill>
                  <a:srgbClr val="1F1F1F"/>
                </a:solidFill>
                <a:latin typeface="Calibri"/>
                <a:ea typeface="Calibri"/>
                <a:cs typeface="Calibri"/>
                <a:sym typeface="Calibri"/>
              </a:rPr>
              <a:t> as asynchronous. This means the function might take some time to complete because it may be waiting for an external event, like a network request or user input.</a:t>
            </a:r>
            <a:endParaRPr/>
          </a:p>
          <a:p>
            <a:pPr marL="228600" lvl="0" indent="-228600" algn="l" rtl="0">
              <a:lnSpc>
                <a:spcPct val="100000"/>
              </a:lnSpc>
              <a:spcBef>
                <a:spcPts val="0"/>
              </a:spcBef>
              <a:spcAft>
                <a:spcPts val="0"/>
              </a:spcAft>
              <a:buClr>
                <a:srgbClr val="1F1F1F"/>
              </a:buClr>
              <a:buSzPts val="1400"/>
              <a:buFont typeface="Calibri"/>
              <a:buChar char="•"/>
            </a:pPr>
            <a:r>
              <a:rPr lang="en-US">
                <a:solidFill>
                  <a:srgbClr val="1F1F1F"/>
                </a:solidFill>
                <a:latin typeface="Calibri"/>
                <a:ea typeface="Calibri"/>
                <a:cs typeface="Calibri"/>
                <a:sym typeface="Calibri"/>
              </a:rPr>
              <a:t>When an async function is called, it immediately returns a Future object that represents the eventual result of the function.</a:t>
            </a:r>
            <a:endParaRPr/>
          </a:p>
          <a:p>
            <a:pPr marL="457200" lvl="0" indent="-228600" algn="l" rtl="0">
              <a:lnSpc>
                <a:spcPct val="100000"/>
              </a:lnSpc>
              <a:spcBef>
                <a:spcPts val="0"/>
              </a:spcBef>
              <a:spcAft>
                <a:spcPts val="0"/>
              </a:spcAft>
              <a:buSzPts val="1400"/>
              <a:buNone/>
            </a:pPr>
            <a:r>
              <a:rPr lang="en-US" b="1">
                <a:solidFill>
                  <a:srgbClr val="1F1F1F"/>
                </a:solidFill>
                <a:latin typeface="Calibri"/>
                <a:ea typeface="Calibri"/>
                <a:cs typeface="Calibri"/>
                <a:sym typeface="Calibri"/>
              </a:rPr>
              <a:t>2. await:</a:t>
            </a:r>
            <a:endParaRPr/>
          </a:p>
          <a:p>
            <a:pPr marL="228600" lvl="0" indent="-228600" algn="l" rtl="0">
              <a:lnSpc>
                <a:spcPct val="100000"/>
              </a:lnSpc>
              <a:spcBef>
                <a:spcPts val="0"/>
              </a:spcBef>
              <a:spcAft>
                <a:spcPts val="0"/>
              </a:spcAft>
              <a:buClr>
                <a:srgbClr val="1F1F1F"/>
              </a:buClr>
              <a:buSzPts val="1400"/>
              <a:buFont typeface="Calibri"/>
              <a:buChar char="•"/>
            </a:pPr>
            <a:r>
              <a:rPr lang="en-US">
                <a:solidFill>
                  <a:srgbClr val="1F1F1F"/>
                </a:solidFill>
                <a:latin typeface="Calibri"/>
                <a:ea typeface="Calibri"/>
                <a:cs typeface="Calibri"/>
                <a:sym typeface="Calibri"/>
              </a:rPr>
              <a:t>Used </a:t>
            </a:r>
            <a:r>
              <a:rPr lang="en-US" b="1">
                <a:solidFill>
                  <a:srgbClr val="1F1F1F"/>
                </a:solidFill>
                <a:latin typeface="Calibri"/>
                <a:ea typeface="Calibri"/>
                <a:cs typeface="Calibri"/>
                <a:sym typeface="Calibri"/>
              </a:rPr>
              <a:t>within an async function</a:t>
            </a:r>
            <a:r>
              <a:rPr lang="en-US">
                <a:solidFill>
                  <a:srgbClr val="1F1F1F"/>
                </a:solidFill>
                <a:latin typeface="Calibri"/>
                <a:ea typeface="Calibri"/>
                <a:cs typeface="Calibri"/>
                <a:sym typeface="Calibri"/>
              </a:rPr>
              <a:t> to </a:t>
            </a:r>
            <a:r>
              <a:rPr lang="en-US" b="1">
                <a:solidFill>
                  <a:srgbClr val="1F1F1F"/>
                </a:solidFill>
                <a:latin typeface="Calibri"/>
                <a:ea typeface="Calibri"/>
                <a:cs typeface="Calibri"/>
                <a:sym typeface="Calibri"/>
              </a:rPr>
              <a:t>pause the execution</a:t>
            </a:r>
            <a:r>
              <a:rPr lang="en-US">
                <a:solidFill>
                  <a:srgbClr val="1F1F1F"/>
                </a:solidFill>
                <a:latin typeface="Calibri"/>
                <a:ea typeface="Calibri"/>
                <a:cs typeface="Calibri"/>
                <a:sym typeface="Calibri"/>
              </a:rPr>
              <a:t> of the function until the awaited value is ready.</a:t>
            </a:r>
            <a:endParaRPr/>
          </a:p>
          <a:p>
            <a:pPr marL="228600" lvl="0" indent="-228600" algn="l" rtl="0">
              <a:lnSpc>
                <a:spcPct val="100000"/>
              </a:lnSpc>
              <a:spcBef>
                <a:spcPts val="0"/>
              </a:spcBef>
              <a:spcAft>
                <a:spcPts val="0"/>
              </a:spcAft>
              <a:buClr>
                <a:srgbClr val="1F1F1F"/>
              </a:buClr>
              <a:buSzPts val="1400"/>
              <a:buFont typeface="Calibri"/>
              <a:buChar char="•"/>
            </a:pPr>
            <a:r>
              <a:rPr lang="en-US">
                <a:solidFill>
                  <a:srgbClr val="1F1F1F"/>
                </a:solidFill>
                <a:latin typeface="Calibri"/>
                <a:ea typeface="Calibri"/>
                <a:cs typeface="Calibri"/>
                <a:sym typeface="Calibri"/>
              </a:rPr>
              <a:t>The awaited value can be anything that represents an asynchronous operation, such as another Future or a stream.</a:t>
            </a:r>
            <a:endParaRPr/>
          </a:p>
          <a:p>
            <a:pPr marL="228600" lvl="0" indent="-228600" algn="l" rtl="0">
              <a:lnSpc>
                <a:spcPct val="100000"/>
              </a:lnSpc>
              <a:spcBef>
                <a:spcPts val="0"/>
              </a:spcBef>
              <a:spcAft>
                <a:spcPts val="0"/>
              </a:spcAft>
              <a:buClr>
                <a:srgbClr val="1F1F1F"/>
              </a:buClr>
              <a:buSzPts val="1400"/>
              <a:buFont typeface="Calibri"/>
              <a:buChar char="•"/>
            </a:pPr>
            <a:r>
              <a:rPr lang="en-US">
                <a:solidFill>
                  <a:srgbClr val="1F1F1F"/>
                </a:solidFill>
                <a:latin typeface="Calibri"/>
                <a:ea typeface="Calibri"/>
                <a:cs typeface="Calibri"/>
                <a:sym typeface="Calibri"/>
              </a:rPr>
              <a:t>While the awaited value is being retrieved, the rest of the code in the async function </a:t>
            </a:r>
            <a:r>
              <a:rPr lang="en-US" b="1">
                <a:solidFill>
                  <a:srgbClr val="1F1F1F"/>
                </a:solidFill>
                <a:latin typeface="Calibri"/>
                <a:ea typeface="Calibri"/>
                <a:cs typeface="Calibri"/>
                <a:sym typeface="Calibri"/>
              </a:rPr>
              <a:t>doesn't wait</a:t>
            </a:r>
            <a:r>
              <a:rPr lang="en-US">
                <a:solidFill>
                  <a:srgbClr val="1F1F1F"/>
                </a:solidFill>
                <a:latin typeface="Calibri"/>
                <a:ea typeface="Calibri"/>
                <a:cs typeface="Calibri"/>
                <a:sym typeface="Calibri"/>
              </a:rPr>
              <a:t>. This allows other parts of your program to continue running normally.</a:t>
            </a:r>
            <a:endParaRPr/>
          </a:p>
          <a:p>
            <a:pPr marL="228600" lvl="0" indent="-228600" algn="l" rtl="0">
              <a:lnSpc>
                <a:spcPct val="100000"/>
              </a:lnSpc>
              <a:spcBef>
                <a:spcPts val="0"/>
              </a:spcBef>
              <a:spcAft>
                <a:spcPts val="0"/>
              </a:spcAft>
              <a:buClr>
                <a:srgbClr val="1F1F1F"/>
              </a:buClr>
              <a:buSzPts val="1400"/>
              <a:buFont typeface="Calibri"/>
              <a:buChar char="•"/>
            </a:pPr>
            <a:r>
              <a:rPr lang="en-US">
                <a:solidFill>
                  <a:srgbClr val="1F1F1F"/>
                </a:solidFill>
                <a:latin typeface="Calibri"/>
                <a:ea typeface="Calibri"/>
                <a:cs typeface="Calibri"/>
                <a:sym typeface="Calibri"/>
              </a:rPr>
              <a:t>Once the awaited value is available, await resumes the execution of the async function and assigns the available value to the variable following await.</a:t>
            </a:r>
            <a:endParaRPr>
              <a:solidFill>
                <a:schemeClr val="dk1"/>
              </a:solidFill>
              <a:latin typeface="Calibri"/>
              <a:ea typeface="Calibri"/>
              <a:cs typeface="Calibri"/>
              <a:sym typeface="Calibri"/>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US" b="1"/>
              <a:t>Benefits of using async and await:</a:t>
            </a:r>
            <a:endParaRPr/>
          </a:p>
          <a:p>
            <a:pPr marL="285750" lvl="0" indent="-285750" algn="l" rtl="0">
              <a:lnSpc>
                <a:spcPct val="100000"/>
              </a:lnSpc>
              <a:spcBef>
                <a:spcPts val="0"/>
              </a:spcBef>
              <a:spcAft>
                <a:spcPts val="0"/>
              </a:spcAft>
              <a:buClr>
                <a:schemeClr val="dk1"/>
              </a:buClr>
              <a:buSzPts val="1200"/>
              <a:buFont typeface="Arial"/>
              <a:buChar char="•"/>
            </a:pPr>
            <a:r>
              <a:rPr lang="en-US"/>
              <a:t>Makes asynchronous code easier to read and understand by mimicking the flow of synchronous code.</a:t>
            </a:r>
            <a:endParaRPr/>
          </a:p>
          <a:p>
            <a:pPr marL="285750" lvl="0" indent="-285750" algn="l" rtl="0">
              <a:lnSpc>
                <a:spcPct val="100000"/>
              </a:lnSpc>
              <a:spcBef>
                <a:spcPts val="0"/>
              </a:spcBef>
              <a:spcAft>
                <a:spcPts val="0"/>
              </a:spcAft>
              <a:buClr>
                <a:schemeClr val="dk1"/>
              </a:buClr>
              <a:buSzPts val="1200"/>
              <a:buFont typeface="Arial"/>
              <a:buChar char="•"/>
            </a:pPr>
            <a:r>
              <a:rPr lang="en-US"/>
              <a:t>Reduces the need for nested callbacks or complex .then() chains, making code more concise and maintainable.</a:t>
            </a:r>
            <a:endParaRPr/>
          </a:p>
          <a:p>
            <a:pPr marL="285750" lvl="0" indent="-285750" algn="l" rtl="0">
              <a:lnSpc>
                <a:spcPct val="100000"/>
              </a:lnSpc>
              <a:spcBef>
                <a:spcPts val="0"/>
              </a:spcBef>
              <a:spcAft>
                <a:spcPts val="0"/>
              </a:spcAft>
              <a:buClr>
                <a:schemeClr val="dk1"/>
              </a:buClr>
              <a:buSzPts val="1200"/>
              <a:buFont typeface="Arial"/>
              <a:buChar char="•"/>
            </a:pPr>
            <a:r>
              <a:rPr lang="en-US"/>
              <a:t>Improves the responsiveness of your app by allowing other parts of the program to run while waiting for asynchronous operations to complete</a:t>
            </a:r>
            <a:endParaRPr/>
          </a:p>
          <a:p>
            <a:pPr marL="0" lvl="0" indent="0" algn="l" rtl="0">
              <a:lnSpc>
                <a:spcPct val="100000"/>
              </a:lnSpc>
              <a:spcBef>
                <a:spcPts val="0"/>
              </a:spcBef>
              <a:spcAft>
                <a:spcPts val="0"/>
              </a:spcAft>
              <a:buSzPts val="1400"/>
              <a:buNone/>
            </a:pPr>
            <a:endParaRPr/>
          </a:p>
        </p:txBody>
      </p:sp>
      <p:sp>
        <p:nvSpPr>
          <p:cNvPr id="177" name="Google Shape;17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An Iterable is a collection of elements that can be accessed sequentially.</a:t>
            </a:r>
            <a:endParaRPr/>
          </a:p>
          <a:p>
            <a:pPr marL="0" lvl="0" indent="0" algn="l" rtl="0">
              <a:lnSpc>
                <a:spcPct val="100000"/>
              </a:lnSpc>
              <a:spcBef>
                <a:spcPts val="0"/>
              </a:spcBef>
              <a:spcAft>
                <a:spcPts val="0"/>
              </a:spcAft>
              <a:buSzPts val="1400"/>
              <a:buNone/>
            </a:pPr>
            <a:r>
              <a:rPr lang="en-US"/>
              <a:t> </a:t>
            </a:r>
            <a:endParaRPr/>
          </a:p>
          <a:p>
            <a:pPr marL="0" lvl="0" indent="0" algn="l" rtl="0">
              <a:lnSpc>
                <a:spcPct val="100000"/>
              </a:lnSpc>
              <a:spcBef>
                <a:spcPts val="0"/>
              </a:spcBef>
              <a:spcAft>
                <a:spcPts val="0"/>
              </a:spcAft>
              <a:buSzPts val="1400"/>
              <a:buNone/>
            </a:pPr>
            <a:r>
              <a:rPr lang="en-US"/>
              <a:t>In Dart, an Iterable is an abstract class, meaning that you can’t instantiate it directly. However, you can create a new Iterable by creating a new List or Set.</a:t>
            </a:r>
            <a:endParaRPr/>
          </a:p>
          <a:p>
            <a:pPr marL="0" lvl="0" indent="0" algn="l" rtl="0">
              <a:lnSpc>
                <a:spcPct val="100000"/>
              </a:lnSpc>
              <a:spcBef>
                <a:spcPts val="0"/>
              </a:spcBef>
              <a:spcAft>
                <a:spcPts val="0"/>
              </a:spcAft>
              <a:buSzPts val="1400"/>
              <a:buNone/>
            </a:pPr>
            <a:r>
              <a:rPr lang="en-US"/>
              <a:t> </a:t>
            </a:r>
            <a:endParaRPr/>
          </a:p>
          <a:p>
            <a:pPr marL="0" lvl="0" indent="0" algn="l" rtl="0">
              <a:lnSpc>
                <a:spcPct val="100000"/>
              </a:lnSpc>
              <a:spcBef>
                <a:spcPts val="0"/>
              </a:spcBef>
              <a:spcAft>
                <a:spcPts val="0"/>
              </a:spcAft>
              <a:buSzPts val="1400"/>
              <a:buNone/>
            </a:pPr>
            <a:r>
              <a:rPr lang="en-US"/>
              <a:t>In Dart, an Iterable is an abstract class, meaning that you can’t instantiate it directly. However, you can create a new Iterable by creating a new List or Set.</a:t>
            </a:r>
            <a:endParaRPr/>
          </a:p>
        </p:txBody>
      </p:sp>
      <p:sp>
        <p:nvSpPr>
          <p:cNvPr id="189" name="Google Shape;189;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r>
              <a:rPr lang="en-US" sz="1200" b="1">
                <a:solidFill>
                  <a:srgbClr val="1F1F1F"/>
                </a:solidFill>
                <a:latin typeface="Calibri"/>
                <a:ea typeface="Calibri"/>
                <a:cs typeface="Calibri"/>
                <a:sym typeface="Calibri"/>
              </a:rPr>
              <a:t>Lists</a:t>
            </a:r>
            <a:r>
              <a:rPr lang="en-US" sz="1200">
                <a:solidFill>
                  <a:srgbClr val="1F1F1F"/>
                </a:solidFill>
                <a:latin typeface="Calibri"/>
                <a:ea typeface="Calibri"/>
                <a:cs typeface="Calibri"/>
                <a:sym typeface="Calibri"/>
              </a:rPr>
              <a:t>​</a:t>
            </a:r>
            <a:endParaRPr/>
          </a:p>
          <a:p>
            <a:pPr marL="0" marR="0" lvl="0" indent="0" algn="l" rtl="0">
              <a:lnSpc>
                <a:spcPct val="100000"/>
              </a:lnSpc>
              <a:spcBef>
                <a:spcPts val="0"/>
              </a:spcBef>
              <a:spcAft>
                <a:spcPts val="0"/>
              </a:spcAft>
              <a:buSzPts val="1400"/>
              <a:buNone/>
            </a:pPr>
            <a:r>
              <a:rPr lang="en-US" sz="1200">
                <a:solidFill>
                  <a:srgbClr val="1F1F1F"/>
                </a:solidFill>
                <a:latin typeface="Calibri"/>
                <a:ea typeface="Calibri"/>
                <a:cs typeface="Calibri"/>
                <a:sym typeface="Calibri"/>
              </a:rPr>
              <a:t>​</a:t>
            </a:r>
            <a:endParaRPr/>
          </a:p>
          <a:p>
            <a:pPr marL="228600" marR="0" lvl="0" indent="-228600" algn="l" rtl="0">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Lists are ordered collections of elements that can be accessed by index.​</a:t>
            </a:r>
            <a:endParaRPr/>
          </a:p>
          <a:p>
            <a:pPr marL="0" marR="0" lvl="0" indent="0" algn="l" rtl="0">
              <a:lnSpc>
                <a:spcPct val="100000"/>
              </a:lnSpc>
              <a:spcBef>
                <a:spcPts val="0"/>
              </a:spcBef>
              <a:spcAft>
                <a:spcPts val="0"/>
              </a:spcAft>
              <a:buSzPts val="1400"/>
              <a:buNone/>
            </a:pPr>
            <a:endParaRPr sz="1200">
              <a:solidFill>
                <a:srgbClr val="1F1F1F"/>
              </a:solidFill>
              <a:latin typeface="Calibri"/>
              <a:ea typeface="Calibri"/>
              <a:cs typeface="Calibri"/>
              <a:sym typeface="Calibri"/>
            </a:endParaRPr>
          </a:p>
          <a:p>
            <a:pPr marL="228600" marR="0" lvl="0" indent="-228600" algn="l" rtl="0">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The List class provides methods for adding, removing, and searching for elements.​</a:t>
            </a:r>
            <a:endParaRPr/>
          </a:p>
          <a:p>
            <a:pPr marL="0" lvl="0" indent="0" algn="l" rtl="0">
              <a:lnSpc>
                <a:spcPct val="100000"/>
              </a:lnSpc>
              <a:spcBef>
                <a:spcPts val="0"/>
              </a:spcBef>
              <a:spcAft>
                <a:spcPts val="0"/>
              </a:spcAft>
              <a:buSzPts val="1400"/>
              <a:buNone/>
            </a:pPr>
            <a:endParaRPr/>
          </a:p>
        </p:txBody>
      </p:sp>
      <p:sp>
        <p:nvSpPr>
          <p:cNvPr id="201" name="Google Shape;20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800"/>
              <a:buFont typeface="Arial"/>
              <a:buChar char="•"/>
            </a:pPr>
            <a:r>
              <a:rPr lang="en-US" sz="1200" b="1">
                <a:solidFill>
                  <a:schemeClr val="dk1"/>
                </a:solidFill>
                <a:latin typeface="Calibri"/>
                <a:ea typeface="Calibri"/>
                <a:cs typeface="Calibri"/>
                <a:sym typeface="Calibri"/>
              </a:rPr>
              <a:t>Fixed Length List</a:t>
            </a:r>
            <a:r>
              <a:rPr lang="en-US" sz="1200">
                <a:solidFill>
                  <a:schemeClr val="dk1"/>
                </a:solidFill>
                <a:latin typeface="Calibri"/>
                <a:ea typeface="Calibri"/>
                <a:cs typeface="Calibri"/>
                <a:sym typeface="Calibri"/>
              </a:rPr>
              <a:t>  </a:t>
            </a:r>
            <a:endParaRPr/>
          </a:p>
          <a:p>
            <a:pPr marL="0" marR="0" lvl="0" indent="0" algn="l" rtl="0">
              <a:lnSpc>
                <a:spcPct val="100000"/>
              </a:lnSpc>
              <a:spcBef>
                <a:spcPts val="0"/>
              </a:spcBef>
              <a:spcAft>
                <a:spcPts val="0"/>
              </a:spcAft>
              <a:buSzPts val="1400"/>
              <a:buNone/>
            </a:pPr>
            <a:endParaRPr sz="1200" b="1">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200">
                <a:solidFill>
                  <a:schemeClr val="dk1"/>
                </a:solidFill>
                <a:latin typeface="Calibri"/>
                <a:ea typeface="Calibri"/>
                <a:cs typeface="Calibri"/>
                <a:sym typeface="Calibri"/>
              </a:rPr>
              <a:t>In Fixed Length List the list’s length cannot be changed at run-time.</a:t>
            </a:r>
            <a:endParaRPr/>
          </a:p>
          <a:p>
            <a:pPr marL="285750" marR="0" lvl="0" indent="-285750" algn="l" rtl="0">
              <a:lnSpc>
                <a:spcPct val="100000"/>
              </a:lnSpc>
              <a:spcBef>
                <a:spcPts val="0"/>
              </a:spcBef>
              <a:spcAft>
                <a:spcPts val="0"/>
              </a:spcAft>
              <a:buClr>
                <a:schemeClr val="dk1"/>
              </a:buClr>
              <a:buSzPts val="1800"/>
              <a:buFont typeface="Arial"/>
              <a:buChar char="•"/>
            </a:pPr>
            <a:r>
              <a:rPr lang="en-US" sz="1200">
                <a:solidFill>
                  <a:schemeClr val="dk1"/>
                </a:solidFill>
                <a:latin typeface="Calibri"/>
                <a:ea typeface="Calibri"/>
                <a:cs typeface="Calibri"/>
                <a:sym typeface="Calibri"/>
              </a:rPr>
              <a:t>These list’s are defined with a specific length.</a:t>
            </a:r>
            <a:endParaRPr/>
          </a:p>
          <a:p>
            <a:pPr marL="0" lvl="0" indent="0" algn="l" rtl="0">
              <a:lnSpc>
                <a:spcPct val="100000"/>
              </a:lnSpc>
              <a:spcBef>
                <a:spcPts val="0"/>
              </a:spcBef>
              <a:spcAft>
                <a:spcPts val="0"/>
              </a:spcAft>
              <a:buSzPts val="1400"/>
              <a:buNone/>
            </a:pPr>
            <a:endParaRPr/>
          </a:p>
        </p:txBody>
      </p:sp>
      <p:sp>
        <p:nvSpPr>
          <p:cNvPr id="215" name="Google Shape;21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chemeClr val="dk1"/>
              </a:buClr>
              <a:buSzPts val="1800"/>
              <a:buFont typeface="Arial"/>
              <a:buChar char="•"/>
            </a:pPr>
            <a:r>
              <a:rPr lang="en-US" sz="1200" b="1">
                <a:solidFill>
                  <a:schemeClr val="dk1"/>
                </a:solidFill>
                <a:latin typeface="Calibri"/>
                <a:ea typeface="Calibri"/>
                <a:cs typeface="Calibri"/>
                <a:sym typeface="Calibri"/>
              </a:rPr>
              <a:t>Growable List</a:t>
            </a:r>
            <a:r>
              <a:rPr lang="en-US" sz="1200">
                <a:solidFill>
                  <a:schemeClr val="dk1"/>
                </a:solidFill>
                <a:latin typeface="Calibri"/>
                <a:ea typeface="Calibri"/>
                <a:cs typeface="Calibri"/>
                <a:sym typeface="Calibri"/>
              </a:rPr>
              <a:t> </a:t>
            </a:r>
            <a:endParaRPr/>
          </a:p>
          <a:p>
            <a:pPr marL="285750" marR="0" lvl="0" indent="-171450" algn="l" rtl="0">
              <a:lnSpc>
                <a:spcPct val="100000"/>
              </a:lnSpc>
              <a:spcBef>
                <a:spcPts val="0"/>
              </a:spcBef>
              <a:spcAft>
                <a:spcPts val="0"/>
              </a:spcAft>
              <a:buClr>
                <a:schemeClr val="dk1"/>
              </a:buClr>
              <a:buSzPts val="1800"/>
              <a:buFont typeface="Arial"/>
              <a:buNone/>
            </a:pPr>
            <a:endParaRPr sz="120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200">
                <a:solidFill>
                  <a:schemeClr val="dk1"/>
                </a:solidFill>
                <a:latin typeface="Calibri"/>
                <a:ea typeface="Calibri"/>
                <a:cs typeface="Calibri"/>
                <a:sym typeface="Calibri"/>
              </a:rPr>
              <a:t>In Growable List the list’s length can be  changed at run time.</a:t>
            </a:r>
            <a:endParaRPr/>
          </a:p>
          <a:p>
            <a:pPr marL="285750" marR="0" lvl="0" indent="-285750" algn="l" rtl="0">
              <a:lnSpc>
                <a:spcPct val="100000"/>
              </a:lnSpc>
              <a:spcBef>
                <a:spcPts val="0"/>
              </a:spcBef>
              <a:spcAft>
                <a:spcPts val="0"/>
              </a:spcAft>
              <a:buClr>
                <a:schemeClr val="dk1"/>
              </a:buClr>
              <a:buSzPts val="1800"/>
              <a:buFont typeface="Arial"/>
              <a:buChar char="•"/>
            </a:pPr>
            <a:r>
              <a:rPr lang="en-US" sz="1200">
                <a:solidFill>
                  <a:schemeClr val="dk1"/>
                </a:solidFill>
                <a:latin typeface="Calibri"/>
                <a:ea typeface="Calibri"/>
                <a:cs typeface="Calibri"/>
                <a:sym typeface="Calibri"/>
              </a:rPr>
              <a:t>The following example shows how to create a list of 3 elements and another example which creates a zero-length list using the empty List() constructor. </a:t>
            </a:r>
            <a:endParaRPr/>
          </a:p>
          <a:p>
            <a:pPr marL="285750" marR="0" lvl="0" indent="-285750" algn="l" rtl="0">
              <a:lnSpc>
                <a:spcPct val="100000"/>
              </a:lnSpc>
              <a:spcBef>
                <a:spcPts val="0"/>
              </a:spcBef>
              <a:spcAft>
                <a:spcPts val="0"/>
              </a:spcAft>
              <a:buClr>
                <a:schemeClr val="dk1"/>
              </a:buClr>
              <a:buSzPts val="1800"/>
              <a:buFont typeface="Arial"/>
              <a:buChar char="•"/>
            </a:pPr>
            <a:r>
              <a:rPr lang="en-US" sz="1200">
                <a:solidFill>
                  <a:schemeClr val="dk1"/>
                </a:solidFill>
                <a:latin typeface="Calibri"/>
                <a:ea typeface="Calibri"/>
                <a:cs typeface="Calibri"/>
                <a:sym typeface="Calibri"/>
              </a:rPr>
              <a:t>The add() function in the List class is used to dynamically add elements to the list.</a:t>
            </a:r>
            <a:endParaRPr/>
          </a:p>
          <a:p>
            <a:pPr marL="0" lvl="0" indent="0" algn="l" rtl="0">
              <a:lnSpc>
                <a:spcPct val="100000"/>
              </a:lnSpc>
              <a:spcBef>
                <a:spcPts val="0"/>
              </a:spcBef>
              <a:spcAft>
                <a:spcPts val="0"/>
              </a:spcAft>
              <a:buSzPts val="1400"/>
              <a:buNone/>
            </a:pPr>
            <a:endParaRPr/>
          </a:p>
        </p:txBody>
      </p:sp>
      <p:sp>
        <p:nvSpPr>
          <p:cNvPr id="224" name="Google Shape;22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9"/>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9"/>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29" name="Google Shape;29;p2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3"/>
        <p:cNvGrpSpPr/>
        <p:nvPr/>
      </p:nvGrpSpPr>
      <p:grpSpPr>
        <a:xfrm>
          <a:off x="0" y="0"/>
          <a:ext cx="0" cy="0"/>
          <a:chOff x="0" y="0"/>
          <a:chExt cx="0" cy="0"/>
        </a:xfrm>
      </p:grpSpPr>
      <p:sp>
        <p:nvSpPr>
          <p:cNvPr id="84" name="Google Shape;84;p38"/>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8"/>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280"/>
              <a:buFont typeface="Trebuchet MS"/>
              <a:buNone/>
              <a:defRPr sz="1600">
                <a:solidFill>
                  <a:srgbClr val="7F7F7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86" name="Google Shape;86;p38"/>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87" name="Google Shape;87;p3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3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90" name="Google Shape;90;p38"/>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91" name="Google Shape;91;p38"/>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2"/>
        <p:cNvGrpSpPr/>
        <p:nvPr/>
      </p:nvGrpSpPr>
      <p:grpSpPr>
        <a:xfrm>
          <a:off x="0" y="0"/>
          <a:ext cx="0" cy="0"/>
          <a:chOff x="0" y="0"/>
          <a:chExt cx="0" cy="0"/>
        </a:xfrm>
      </p:grpSpPr>
      <p:sp>
        <p:nvSpPr>
          <p:cNvPr id="93" name="Google Shape;93;p39"/>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9"/>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95" name="Google Shape;95;p3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3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98"/>
        <p:cNvGrpSpPr/>
        <p:nvPr/>
      </p:nvGrpSpPr>
      <p:grpSpPr>
        <a:xfrm>
          <a:off x="0" y="0"/>
          <a:ext cx="0" cy="0"/>
          <a:chOff x="0" y="0"/>
          <a:chExt cx="0" cy="0"/>
        </a:xfrm>
      </p:grpSpPr>
      <p:sp>
        <p:nvSpPr>
          <p:cNvPr id="99" name="Google Shape;99;p40"/>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40"/>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rgbClr val="3F3F3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01" name="Google Shape;101;p40"/>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2" name="Google Shape;102;p4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4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4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40"/>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06" name="Google Shape;106;p40"/>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07"/>
        <p:cNvGrpSpPr/>
        <p:nvPr/>
      </p:nvGrpSpPr>
      <p:grpSpPr>
        <a:xfrm>
          <a:off x="0" y="0"/>
          <a:ext cx="0" cy="0"/>
          <a:chOff x="0" y="0"/>
          <a:chExt cx="0" cy="0"/>
        </a:xfrm>
      </p:grpSpPr>
      <p:sp>
        <p:nvSpPr>
          <p:cNvPr id="108" name="Google Shape;108;p41"/>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41"/>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chemeClr val="accent1"/>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10" name="Google Shape;110;p41"/>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11" name="Google Shape;111;p4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4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4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4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42"/>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17" name="Google Shape;117;p4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4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4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0"/>
        <p:cNvGrpSpPr/>
        <p:nvPr/>
      </p:nvGrpSpPr>
      <p:grpSpPr>
        <a:xfrm>
          <a:off x="0" y="0"/>
          <a:ext cx="0" cy="0"/>
          <a:chOff x="0" y="0"/>
          <a:chExt cx="0" cy="0"/>
        </a:xfrm>
      </p:grpSpPr>
      <p:sp>
        <p:nvSpPr>
          <p:cNvPr id="121" name="Google Shape;121;p43"/>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43"/>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23" name="Google Shape;123;p4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4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4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30"/>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000"/>
              <a:buFont typeface="Trebuchet MS"/>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0"/>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35" name="Google Shape;35;p3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3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1"/>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41" name="Google Shape;41;p31"/>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42" name="Google Shape;42;p3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3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2"/>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48" name="Google Shape;48;p32"/>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49" name="Google Shape;49;p32"/>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50" name="Google Shape;50;p32"/>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51" name="Google Shape;51;p3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3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3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35"/>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5"/>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6" name="Google Shape;66;p35"/>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1120"/>
              <a:buNone/>
              <a:defRPr sz="1400"/>
            </a:lvl2pPr>
            <a:lvl3pPr marL="1371600" lvl="2" indent="-228600" algn="l">
              <a:lnSpc>
                <a:spcPct val="100000"/>
              </a:lnSpc>
              <a:spcBef>
                <a:spcPts val="1000"/>
              </a:spcBef>
              <a:spcAft>
                <a:spcPts val="0"/>
              </a:spcAft>
              <a:buSzPts val="960"/>
              <a:buNone/>
              <a:defRPr sz="1200"/>
            </a:lvl3pPr>
            <a:lvl4pPr marL="1828800" lvl="3" indent="-228600" algn="l">
              <a:lnSpc>
                <a:spcPct val="100000"/>
              </a:lnSpc>
              <a:spcBef>
                <a:spcPts val="1000"/>
              </a:spcBef>
              <a:spcAft>
                <a:spcPts val="0"/>
              </a:spcAft>
              <a:buSzPts val="800"/>
              <a:buNone/>
              <a:defRPr sz="1000"/>
            </a:lvl4pPr>
            <a:lvl5pPr marL="2286000" lvl="4" indent="-228600" algn="l">
              <a:lnSpc>
                <a:spcPct val="100000"/>
              </a:lnSpc>
              <a:spcBef>
                <a:spcPts val="1000"/>
              </a:spcBef>
              <a:spcAft>
                <a:spcPts val="0"/>
              </a:spcAft>
              <a:buSzPts val="800"/>
              <a:buNone/>
              <a:defRPr sz="1000"/>
            </a:lvl5pPr>
            <a:lvl6pPr marL="2743200" lvl="5" indent="-228600" algn="l">
              <a:lnSpc>
                <a:spcPct val="100000"/>
              </a:lnSpc>
              <a:spcBef>
                <a:spcPts val="1000"/>
              </a:spcBef>
              <a:spcAft>
                <a:spcPts val="0"/>
              </a:spcAft>
              <a:buSzPts val="800"/>
              <a:buNone/>
              <a:defRPr sz="1000"/>
            </a:lvl6pPr>
            <a:lvl7pPr marL="3200400" lvl="6" indent="-228600" algn="l">
              <a:lnSpc>
                <a:spcPct val="100000"/>
              </a:lnSpc>
              <a:spcBef>
                <a:spcPts val="1000"/>
              </a:spcBef>
              <a:spcAft>
                <a:spcPts val="0"/>
              </a:spcAft>
              <a:buSzPts val="800"/>
              <a:buNone/>
              <a:defRPr sz="1000"/>
            </a:lvl7pPr>
            <a:lvl8pPr marL="3657600" lvl="7" indent="-228600" algn="l">
              <a:lnSpc>
                <a:spcPct val="100000"/>
              </a:lnSpc>
              <a:spcBef>
                <a:spcPts val="1000"/>
              </a:spcBef>
              <a:spcAft>
                <a:spcPts val="0"/>
              </a:spcAft>
              <a:buSzPts val="800"/>
              <a:buNone/>
              <a:defRPr sz="1000"/>
            </a:lvl8pPr>
            <a:lvl9pPr marL="4114800" lvl="8" indent="-228600" algn="l">
              <a:lnSpc>
                <a:spcPct val="100000"/>
              </a:lnSpc>
              <a:spcBef>
                <a:spcPts val="1000"/>
              </a:spcBef>
              <a:spcAft>
                <a:spcPts val="0"/>
              </a:spcAft>
              <a:buSzPts val="800"/>
              <a:buNone/>
              <a:defRPr sz="1000"/>
            </a:lvl9pPr>
          </a:lstStyle>
          <a:p>
            <a:endParaRPr/>
          </a:p>
        </p:txBody>
      </p:sp>
      <p:sp>
        <p:nvSpPr>
          <p:cNvPr id="67" name="Google Shape;67;p3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36"/>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400"/>
              <a:buFont typeface="Trebuchet MS"/>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6"/>
          <p:cNvSpPr>
            <a:spLocks noGrp="1"/>
          </p:cNvSpPr>
          <p:nvPr>
            <p:ph type="pic" idx="2"/>
          </p:nvPr>
        </p:nvSpPr>
        <p:spPr>
          <a:xfrm>
            <a:off x="677334" y="609600"/>
            <a:ext cx="8596668" cy="3845718"/>
          </a:xfrm>
          <a:prstGeom prst="rect">
            <a:avLst/>
          </a:prstGeom>
          <a:noFill/>
          <a:ln>
            <a:noFill/>
          </a:ln>
        </p:spPr>
      </p:sp>
      <p:sp>
        <p:nvSpPr>
          <p:cNvPr id="73" name="Google Shape;73;p36"/>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74" name="Google Shape;74;p3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76" name="Google Shape;76;p3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77"/>
        <p:cNvGrpSpPr/>
        <p:nvPr/>
      </p:nvGrpSpPr>
      <p:grpSpPr>
        <a:xfrm>
          <a:off x="0" y="0"/>
          <a:ext cx="0" cy="0"/>
          <a:chOff x="0" y="0"/>
          <a:chExt cx="0" cy="0"/>
        </a:xfrm>
      </p:grpSpPr>
      <p:sp>
        <p:nvSpPr>
          <p:cNvPr id="78" name="Google Shape;78;p37"/>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7"/>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80" name="Google Shape;80;p3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27"/>
          <p:cNvGrpSpPr/>
          <p:nvPr/>
        </p:nvGrpSpPr>
        <p:grpSpPr>
          <a:xfrm>
            <a:off x="0" y="-8467"/>
            <a:ext cx="12192000" cy="6866467"/>
            <a:chOff x="0" y="-8467"/>
            <a:chExt cx="12192000" cy="6866467"/>
          </a:xfrm>
        </p:grpSpPr>
        <p:cxnSp>
          <p:nvCxnSpPr>
            <p:cNvPr id="11" name="Google Shape;11;p27"/>
            <p:cNvCxnSpPr/>
            <p:nvPr/>
          </p:nvCxnSpPr>
          <p:spPr>
            <a:xfrm>
              <a:off x="9371012" y="0"/>
              <a:ext cx="1219200" cy="6858000"/>
            </a:xfrm>
            <a:prstGeom prst="straightConnector1">
              <a:avLst/>
            </a:prstGeom>
            <a:noFill/>
            <a:ln w="9525" cap="flat" cmpd="sng">
              <a:solidFill>
                <a:schemeClr val="accent1">
                  <a:alpha val="69411"/>
                </a:schemeClr>
              </a:solidFill>
              <a:prstDash val="solid"/>
              <a:round/>
              <a:headEnd type="none" w="sm" len="sm"/>
              <a:tailEnd type="none" w="sm" len="sm"/>
            </a:ln>
          </p:spPr>
        </p:cxnSp>
        <p:cxnSp>
          <p:nvCxnSpPr>
            <p:cNvPr id="12" name="Google Shape;12;p27"/>
            <p:cNvCxnSpPr/>
            <p:nvPr/>
          </p:nvCxnSpPr>
          <p:spPr>
            <a:xfrm flipH="1">
              <a:off x="7425267" y="3681413"/>
              <a:ext cx="4763558" cy="3176587"/>
            </a:xfrm>
            <a:prstGeom prst="straightConnector1">
              <a:avLst/>
            </a:prstGeom>
            <a:noFill/>
            <a:ln w="9525" cap="flat" cmpd="sng">
              <a:solidFill>
                <a:schemeClr val="accent1">
                  <a:alpha val="69411"/>
                </a:schemeClr>
              </a:solidFill>
              <a:prstDash val="solid"/>
              <a:round/>
              <a:headEnd type="none" w="sm" len="sm"/>
              <a:tailEnd type="none" w="sm" len="sm"/>
            </a:ln>
          </p:spPr>
        </p:cxnSp>
        <p:sp>
          <p:nvSpPr>
            <p:cNvPr id="13" name="Google Shape;13;p2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14" name="Google Shape;14;p2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7"/>
            <p:cNvSpPr/>
            <p:nvPr/>
          </p:nvSpPr>
          <p:spPr>
            <a:xfrm>
              <a:off x="8932333" y="3048000"/>
              <a:ext cx="3259667" cy="3810000"/>
            </a:xfrm>
            <a:prstGeom prst="triangle">
              <a:avLst>
                <a:gd name="adj" fmla="val 100000"/>
              </a:avLst>
            </a:prstGeom>
            <a:solidFill>
              <a:srgbClr val="16B0E3">
                <a:alpha val="6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17" name="Google Shape;17;p2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18" name="Google Shape;18;p2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27"/>
            <p:cNvSpPr/>
            <p:nvPr/>
          </p:nvSpPr>
          <p:spPr>
            <a:xfrm>
              <a:off x="10371666" y="3589867"/>
              <a:ext cx="1817159" cy="3268133"/>
            </a:xfrm>
            <a:prstGeom prst="triangle">
              <a:avLst>
                <a:gd name="adj" fmla="val 100000"/>
              </a:avLst>
            </a:prstGeom>
            <a:solidFill>
              <a:srgbClr val="16B0E3">
                <a:alpha val="6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7"/>
            <p:cNvSpPr/>
            <p:nvPr/>
          </p:nvSpPr>
          <p:spPr>
            <a:xfrm>
              <a:off x="0" y="4013200"/>
              <a:ext cx="448733" cy="2844800"/>
            </a:xfrm>
            <a:prstGeom prst="triangle">
              <a:avLst>
                <a:gd name="adj" fmla="val 0"/>
              </a:avLst>
            </a:prstGeom>
            <a:solidFill>
              <a:schemeClr val="accen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 name="Google Shape;21;p2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22" name="Google Shape;22;p27"/>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2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2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2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44"/>
          <p:cNvPicPr preferRelativeResize="0"/>
          <p:nvPr/>
        </p:nvPicPr>
        <p:blipFill rotWithShape="1">
          <a:blip r:embed="rId3">
            <a:alphaModFix/>
          </a:blip>
          <a:srcRect/>
          <a:stretch/>
        </p:blipFill>
        <p:spPr>
          <a:xfrm>
            <a:off x="0" y="0"/>
            <a:ext cx="12191999" cy="6858000"/>
          </a:xfrm>
          <a:prstGeom prst="rect">
            <a:avLst/>
          </a:prstGeom>
          <a:noFill/>
          <a:ln>
            <a:noFill/>
          </a:ln>
        </p:spPr>
      </p:pic>
      <p:sp>
        <p:nvSpPr>
          <p:cNvPr id="132" name="Google Shape;132;p44"/>
          <p:cNvSpPr/>
          <p:nvPr/>
        </p:nvSpPr>
        <p:spPr>
          <a:xfrm>
            <a:off x="2242765" y="2600912"/>
            <a:ext cx="8444941"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000" b="1" i="0" u="none" strike="noStrike" cap="none">
                <a:solidFill>
                  <a:schemeClr val="lt1"/>
                </a:solidFill>
                <a:latin typeface="Arial"/>
                <a:ea typeface="Arial"/>
                <a:cs typeface="Arial"/>
                <a:sym typeface="Arial"/>
              </a:rPr>
              <a:t>Asynchronous Programming and </a:t>
            </a:r>
            <a:endParaRPr sz="4000" b="1"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r>
              <a:rPr lang="en-US" sz="4000" b="1" i="0" u="none" strike="noStrike" cap="none">
                <a:solidFill>
                  <a:schemeClr val="lt1"/>
                </a:solidFill>
                <a:latin typeface="Arial"/>
                <a:ea typeface="Arial"/>
                <a:cs typeface="Arial"/>
                <a:sym typeface="Arial"/>
              </a:rPr>
              <a:t>          Collections in Dart</a:t>
            </a:r>
            <a:endParaRPr sz="4000" b="0" i="0" u="none" strike="noStrike" cap="none">
              <a:solidFill>
                <a:srgbClr val="000000"/>
              </a:solidFill>
              <a:latin typeface="Arial"/>
              <a:ea typeface="Arial"/>
              <a:cs typeface="Arial"/>
              <a:sym typeface="Arial"/>
            </a:endParaRPr>
          </a:p>
        </p:txBody>
      </p:sp>
      <p:sp>
        <p:nvSpPr>
          <p:cNvPr id="133" name="Google Shape;133;p44"/>
          <p:cNvSpPr/>
          <p:nvPr/>
        </p:nvSpPr>
        <p:spPr>
          <a:xfrm>
            <a:off x="4612952" y="6217486"/>
            <a:ext cx="3163045"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Arial"/>
                <a:ea typeface="Arial"/>
                <a:cs typeface="Arial"/>
                <a:sym typeface="Arial"/>
              </a:rPr>
              <a:t>A Comprehensive Guide</a:t>
            </a:r>
            <a:endParaRPr sz="20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fade">
                                      <p:cBhvr>
                                        <p:cTn id="12"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500"/>
              <a:buFont typeface="Calibri"/>
              <a:buNone/>
            </a:pPr>
            <a:r>
              <a:rPr lang="en-US" sz="2500" b="1" dirty="0">
                <a:solidFill>
                  <a:schemeClr val="dk1"/>
                </a:solidFill>
                <a:latin typeface="Calibri"/>
                <a:ea typeface="Calibri"/>
                <a:cs typeface="Calibri"/>
                <a:sym typeface="Calibri"/>
              </a:rPr>
              <a:t>Set</a:t>
            </a:r>
            <a:endParaRPr sz="2500" b="1" dirty="0">
              <a:solidFill>
                <a:schemeClr val="dk1"/>
              </a:solidFill>
              <a:latin typeface="Calibri"/>
              <a:ea typeface="Calibri"/>
              <a:cs typeface="Calibri"/>
              <a:sym typeface="Calibri"/>
            </a:endParaRPr>
          </a:p>
        </p:txBody>
      </p:sp>
      <p:pic>
        <p:nvPicPr>
          <p:cNvPr id="235" name="Google Shape;235;p12" descr="A computer screen shot of a program code&#10;&#10;Description automatically generated"/>
          <p:cNvPicPr preferRelativeResize="0">
            <a:picLocks noGrp="1"/>
          </p:cNvPicPr>
          <p:nvPr>
            <p:ph type="body" idx="1"/>
          </p:nvPr>
        </p:nvPicPr>
        <p:blipFill rotWithShape="1">
          <a:blip r:embed="rId3">
            <a:alphaModFix/>
          </a:blip>
          <a:srcRect/>
          <a:stretch/>
        </p:blipFill>
        <p:spPr>
          <a:xfrm>
            <a:off x="5886112" y="622416"/>
            <a:ext cx="5230297" cy="5239822"/>
          </a:xfrm>
          <a:prstGeom prst="rect">
            <a:avLst/>
          </a:prstGeom>
          <a:noFill/>
          <a:ln>
            <a:noFill/>
          </a:ln>
          <a:effectLst>
            <a:outerShdw blurRad="292100" dist="139700" dir="2700000" algn="tl" rotWithShape="0">
              <a:srgbClr val="333333">
                <a:alpha val="64313"/>
              </a:srgbClr>
            </a:outerShdw>
          </a:effectLst>
        </p:spPr>
      </p:pic>
      <p:sp>
        <p:nvSpPr>
          <p:cNvPr id="236" name="Google Shape;236;p12"/>
          <p:cNvSpPr/>
          <p:nvPr/>
        </p:nvSpPr>
        <p:spPr>
          <a:xfrm>
            <a:off x="638577" y="1821823"/>
            <a:ext cx="4282225" cy="3681211"/>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dirty="0">
                <a:solidFill>
                  <a:schemeClr val="dk1"/>
                </a:solidFill>
                <a:latin typeface="Calibri"/>
                <a:ea typeface="Calibri"/>
                <a:cs typeface="Calibri"/>
                <a:sym typeface="Calibri"/>
              </a:rPr>
              <a:t>Set represents a collection of objects in which each object can occur only once. </a:t>
            </a:r>
            <a:endParaRPr sz="1800" b="0" i="0" u="none" strike="noStrike" cap="none" dirty="0">
              <a:solidFill>
                <a:schemeClr val="dk1"/>
              </a:solidFill>
              <a:latin typeface="Calibri"/>
              <a:ea typeface="Calibri"/>
              <a:cs typeface="Calibri"/>
              <a:sym typeface="Calibri"/>
            </a:endParaRPr>
          </a:p>
          <a:p>
            <a:pPr marL="285750" marR="0" lvl="0" indent="-184150" algn="l" rtl="0">
              <a:lnSpc>
                <a:spcPct val="100000"/>
              </a:lnSpc>
              <a:spcBef>
                <a:spcPts val="0"/>
              </a:spcBef>
              <a:spcAft>
                <a:spcPts val="0"/>
              </a:spcAft>
              <a:buClr>
                <a:schemeClr val="dk1"/>
              </a:buClr>
              <a:buSzPts val="1600"/>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dirty="0">
                <a:solidFill>
                  <a:schemeClr val="dk1"/>
                </a:solidFill>
                <a:latin typeface="Calibri"/>
                <a:ea typeface="Calibri"/>
                <a:cs typeface="Calibri"/>
                <a:sym typeface="Calibri"/>
              </a:rPr>
              <a:t>The dart :core library provides the Set class to implement the same.</a:t>
            </a:r>
            <a:endParaRPr sz="1800" b="0" i="0" u="none" strike="noStrike" cap="none" dirty="0">
              <a:solidFill>
                <a:schemeClr val="dk1"/>
              </a:solidFill>
              <a:latin typeface="Calibri"/>
              <a:ea typeface="Calibri"/>
              <a:cs typeface="Calibri"/>
              <a:sym typeface="Calibri"/>
            </a:endParaRPr>
          </a:p>
          <a:p>
            <a:pPr marL="285750" marR="0" lvl="0" indent="-184150" algn="l" rtl="0">
              <a:lnSpc>
                <a:spcPct val="100000"/>
              </a:lnSpc>
              <a:spcBef>
                <a:spcPts val="0"/>
              </a:spcBef>
              <a:spcAft>
                <a:spcPts val="0"/>
              </a:spcAft>
              <a:buClr>
                <a:schemeClr val="dk1"/>
              </a:buClr>
              <a:buSzPts val="1600"/>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dirty="0">
                <a:solidFill>
                  <a:schemeClr val="dk1"/>
                </a:solidFill>
                <a:latin typeface="Calibri"/>
                <a:ea typeface="Calibri"/>
                <a:cs typeface="Calibri"/>
                <a:sym typeface="Calibri"/>
              </a:rPr>
              <a:t>Must be useful when the program doesn't want a object to be added twice.</a:t>
            </a:r>
            <a:endParaRPr sz="1800" b="0" i="0" u="none" strike="noStrike" cap="none" dirty="0">
              <a:solidFill>
                <a:schemeClr val="dk1"/>
              </a:solidFill>
              <a:latin typeface="Calibri"/>
              <a:ea typeface="Calibri"/>
              <a:cs typeface="Calibri"/>
              <a:sym typeface="Calibri"/>
            </a:endParaRPr>
          </a:p>
        </p:txBody>
      </p:sp>
      <p:pic>
        <p:nvPicPr>
          <p:cNvPr id="237" name="Google Shape;237;p12" descr="A blue and black logo&#10;&#10;Description automatically generated"/>
          <p:cNvPicPr preferRelativeResize="0"/>
          <p:nvPr/>
        </p:nvPicPr>
        <p:blipFill rotWithShape="1">
          <a:blip r:embed="rId4">
            <a:alphaModFix/>
          </a:blip>
          <a:srcRect/>
          <a:stretch/>
        </p:blipFill>
        <p:spPr>
          <a:xfrm>
            <a:off x="10608101" y="5782613"/>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fade">
                                      <p:cBhvr>
                                        <p:cTn id="7" dur="500"/>
                                        <p:tgtEl>
                                          <p:spTgt spid="2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4"/>
                                        </p:tgtEl>
                                        <p:attrNameLst>
                                          <p:attrName>style.visibility</p:attrName>
                                        </p:attrNameLst>
                                      </p:cBhvr>
                                      <p:to>
                                        <p:strVal val="visible"/>
                                      </p:to>
                                    </p:set>
                                    <p:animEffect transition="in" filter="fade">
                                      <p:cBhvr>
                                        <p:cTn id="12" dur="500"/>
                                        <p:tgtEl>
                                          <p:spTgt spid="2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6"/>
                                        </p:tgtEl>
                                        <p:attrNameLst>
                                          <p:attrName>style.visibility</p:attrName>
                                        </p:attrNameLst>
                                      </p:cBhvr>
                                      <p:to>
                                        <p:strVal val="visible"/>
                                      </p:to>
                                    </p:set>
                                    <p:animEffect transition="in" filter="fade">
                                      <p:cBhvr>
                                        <p:cTn id="17" dur="500"/>
                                        <p:tgtEl>
                                          <p:spTgt spid="2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6">
                                            <p:txEl>
                                              <p:pRg st="0" end="0"/>
                                            </p:txEl>
                                          </p:spTgt>
                                        </p:tgtEl>
                                        <p:attrNameLst>
                                          <p:attrName>style.visibility</p:attrName>
                                        </p:attrNameLst>
                                      </p:cBhvr>
                                      <p:to>
                                        <p:strVal val="visible"/>
                                      </p:to>
                                    </p:set>
                                    <p:animEffect transition="in" filter="fade">
                                      <p:cBhvr>
                                        <p:cTn id="22" dur="500"/>
                                        <p:tgtEl>
                                          <p:spTgt spid="23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6">
                                            <p:txEl>
                                              <p:pRg st="1" end="1"/>
                                            </p:txEl>
                                          </p:spTgt>
                                        </p:tgtEl>
                                        <p:attrNameLst>
                                          <p:attrName>style.visibility</p:attrName>
                                        </p:attrNameLst>
                                      </p:cBhvr>
                                      <p:to>
                                        <p:strVal val="visible"/>
                                      </p:to>
                                    </p:set>
                                    <p:animEffect transition="in" filter="fade">
                                      <p:cBhvr>
                                        <p:cTn id="27" dur="500"/>
                                        <p:tgtEl>
                                          <p:spTgt spid="23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6">
                                            <p:txEl>
                                              <p:pRg st="2" end="2"/>
                                            </p:txEl>
                                          </p:spTgt>
                                        </p:tgtEl>
                                        <p:attrNameLst>
                                          <p:attrName>style.visibility</p:attrName>
                                        </p:attrNameLst>
                                      </p:cBhvr>
                                      <p:to>
                                        <p:strVal val="visible"/>
                                      </p:to>
                                    </p:set>
                                    <p:animEffect transition="in" filter="fade">
                                      <p:cBhvr>
                                        <p:cTn id="32" dur="500"/>
                                        <p:tgtEl>
                                          <p:spTgt spid="23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6">
                                            <p:txEl>
                                              <p:pRg st="3" end="3"/>
                                            </p:txEl>
                                          </p:spTgt>
                                        </p:tgtEl>
                                        <p:attrNameLst>
                                          <p:attrName>style.visibility</p:attrName>
                                        </p:attrNameLst>
                                      </p:cBhvr>
                                      <p:to>
                                        <p:strVal val="visible"/>
                                      </p:to>
                                    </p:set>
                                    <p:animEffect transition="in" filter="fade">
                                      <p:cBhvr>
                                        <p:cTn id="37" dur="500"/>
                                        <p:tgtEl>
                                          <p:spTgt spid="23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6">
                                            <p:txEl>
                                              <p:pRg st="4" end="4"/>
                                            </p:txEl>
                                          </p:spTgt>
                                        </p:tgtEl>
                                        <p:attrNameLst>
                                          <p:attrName>style.visibility</p:attrName>
                                        </p:attrNameLst>
                                      </p:cBhvr>
                                      <p:to>
                                        <p:strVal val="visible"/>
                                      </p:to>
                                    </p:set>
                                    <p:animEffect transition="in" filter="fade">
                                      <p:cBhvr>
                                        <p:cTn id="42" dur="500"/>
                                        <p:tgtEl>
                                          <p:spTgt spid="2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13" descr="A computer screen with graphics&#10;&#10;Description automatically generated"/>
          <p:cNvPicPr preferRelativeResize="0"/>
          <p:nvPr/>
        </p:nvPicPr>
        <p:blipFill rotWithShape="1">
          <a:blip r:embed="rId3">
            <a:alphaModFix/>
          </a:blip>
          <a:srcRect/>
          <a:stretch/>
        </p:blipFill>
        <p:spPr>
          <a:xfrm>
            <a:off x="7769723" y="1356558"/>
            <a:ext cx="3245477" cy="3245477"/>
          </a:xfrm>
          <a:prstGeom prst="rect">
            <a:avLst/>
          </a:prstGeom>
          <a:noFill/>
          <a:ln>
            <a:noFill/>
          </a:ln>
          <a:effectLst>
            <a:outerShdw blurRad="190500" algn="tl" rotWithShape="0">
              <a:srgbClr val="000000">
                <a:alpha val="69411"/>
              </a:srgbClr>
            </a:outerShdw>
          </a:effectLst>
        </p:spPr>
      </p:pic>
      <p:sp>
        <p:nvSpPr>
          <p:cNvPr id="243" name="Google Shape;243;p13"/>
          <p:cNvSpPr txBox="1"/>
          <p:nvPr/>
        </p:nvSpPr>
        <p:spPr>
          <a:xfrm>
            <a:off x="4188421" y="369034"/>
            <a:ext cx="27432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Calibri"/>
                <a:ea typeface="Calibri"/>
                <a:cs typeface="Calibri"/>
                <a:sym typeface="Calibri"/>
              </a:rPr>
              <a:t>Maps</a:t>
            </a:r>
            <a:r>
              <a:rPr lang="en-US" sz="2800" b="0" i="0" u="none" strike="noStrike" cap="none" dirty="0">
                <a:solidFill>
                  <a:schemeClr val="dk1"/>
                </a:solidFill>
                <a:latin typeface="Calibri"/>
                <a:ea typeface="Calibri"/>
                <a:cs typeface="Calibri"/>
                <a:sym typeface="Calibri"/>
              </a:rPr>
              <a:t>​​</a:t>
            </a:r>
            <a:endParaRPr sz="2800" b="0" i="0" u="none" strike="noStrike" cap="none" dirty="0">
              <a:solidFill>
                <a:schemeClr val="dk1"/>
              </a:solidFill>
              <a:latin typeface="Calibri"/>
              <a:ea typeface="Calibri"/>
              <a:cs typeface="Calibri"/>
              <a:sym typeface="Calibri"/>
            </a:endParaRPr>
          </a:p>
        </p:txBody>
      </p:sp>
      <p:sp>
        <p:nvSpPr>
          <p:cNvPr id="244" name="Google Shape;244;p13"/>
          <p:cNvSpPr/>
          <p:nvPr/>
        </p:nvSpPr>
        <p:spPr>
          <a:xfrm>
            <a:off x="494875" y="1115695"/>
            <a:ext cx="3981718" cy="3166056"/>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alibri"/>
                <a:ea typeface="Calibri"/>
                <a:cs typeface="Calibri"/>
                <a:sym typeface="Calibri"/>
              </a:rPr>
              <a:t>Maps</a:t>
            </a:r>
            <a:r>
              <a:rPr lang="en-US" sz="18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a:t>
            </a:r>
            <a:endParaRPr sz="18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600"/>
              <a:buFont typeface="Calibri"/>
              <a:buChar char="•"/>
            </a:pPr>
            <a:r>
              <a:rPr lang="en-US" sz="1800" b="0" i="0" u="none" strike="noStrike" cap="none" dirty="0">
                <a:solidFill>
                  <a:schemeClr val="dk1"/>
                </a:solidFill>
                <a:latin typeface="Calibri"/>
                <a:ea typeface="Calibri"/>
                <a:cs typeface="Calibri"/>
                <a:sym typeface="Calibri"/>
              </a:rPr>
              <a:t>Maps are collections of key-value pairs.​​</a:t>
            </a:r>
            <a:endParaRPr sz="1800" b="0" i="0" u="none" strike="noStrike" cap="none" dirty="0">
              <a:solidFill>
                <a:srgbClr val="000000"/>
              </a:solidFill>
              <a:latin typeface="Arial"/>
              <a:ea typeface="Arial"/>
              <a:cs typeface="Arial"/>
              <a:sym typeface="Arial"/>
            </a:endParaRPr>
          </a:p>
          <a:p>
            <a:pPr marL="228600" marR="0" lvl="0" indent="-127000" algn="l" rtl="0">
              <a:lnSpc>
                <a:spcPct val="100000"/>
              </a:lnSpc>
              <a:spcBef>
                <a:spcPts val="0"/>
              </a:spcBef>
              <a:spcAft>
                <a:spcPts val="0"/>
              </a:spcAft>
              <a:buClr>
                <a:schemeClr val="dk1"/>
              </a:buClr>
              <a:buSzPts val="1600"/>
              <a:buFont typeface="Trebuchet MS"/>
              <a:buNone/>
            </a:pPr>
            <a:endParaRPr sz="1800" b="0" i="0" u="none" strike="noStrike" cap="none" dirty="0">
              <a:solidFill>
                <a:schemeClr val="dk1"/>
              </a:solidFill>
              <a:latin typeface="Calibri"/>
              <a:ea typeface="Calibri"/>
              <a:cs typeface="Calibri"/>
              <a:sym typeface="Calibri"/>
            </a:endParaRPr>
          </a:p>
          <a:p>
            <a:pPr marL="228600" marR="0" lvl="0" indent="-228600" algn="l" rtl="0">
              <a:lnSpc>
                <a:spcPct val="100000"/>
              </a:lnSpc>
              <a:spcBef>
                <a:spcPts val="0"/>
              </a:spcBef>
              <a:spcAft>
                <a:spcPts val="0"/>
              </a:spcAft>
              <a:buClr>
                <a:schemeClr val="dk1"/>
              </a:buClr>
              <a:buSzPts val="1600"/>
              <a:buFont typeface="Calibri"/>
              <a:buChar char="•"/>
            </a:pPr>
            <a:r>
              <a:rPr lang="en-US" sz="1800" b="0" i="0" u="none" strike="noStrike" cap="none" dirty="0">
                <a:solidFill>
                  <a:schemeClr val="dk1"/>
                </a:solidFill>
                <a:latin typeface="Calibri"/>
                <a:ea typeface="Calibri"/>
                <a:cs typeface="Calibri"/>
                <a:sym typeface="Calibri"/>
              </a:rPr>
              <a:t>The Map class provides methods for associating keys with values and retrieving values by key.</a:t>
            </a:r>
            <a:endParaRPr sz="1800" b="0" i="0" u="none" strike="noStrike" cap="none" dirty="0">
              <a:solidFill>
                <a:schemeClr val="dk1"/>
              </a:solidFill>
              <a:latin typeface="Trebuchet MS"/>
              <a:ea typeface="Trebuchet MS"/>
              <a:cs typeface="Trebuchet MS"/>
              <a:sym typeface="Trebuchet MS"/>
            </a:endParaRPr>
          </a:p>
        </p:txBody>
      </p:sp>
      <p:pic>
        <p:nvPicPr>
          <p:cNvPr id="245" name="Google Shape;245;p13" descr="A blue and black logo&#10;&#10;Description automatically generated"/>
          <p:cNvPicPr preferRelativeResize="0"/>
          <p:nvPr/>
        </p:nvPicPr>
        <p:blipFill rotWithShape="1">
          <a:blip r:embed="rId4">
            <a:alphaModFix/>
          </a:blip>
          <a:srcRect/>
          <a:stretch/>
        </p:blipFill>
        <p:spPr>
          <a:xfrm>
            <a:off x="-49167" y="5847008"/>
            <a:ext cx="1579403" cy="1174125"/>
          </a:xfrm>
          <a:prstGeom prst="rect">
            <a:avLst/>
          </a:prstGeom>
          <a:noFill/>
          <a:ln>
            <a:noFill/>
          </a:ln>
        </p:spPr>
      </p:pic>
      <p:sp>
        <p:nvSpPr>
          <p:cNvPr id="246" name="Google Shape;246;p13"/>
          <p:cNvSpPr/>
          <p:nvPr/>
        </p:nvSpPr>
        <p:spPr>
          <a:xfrm>
            <a:off x="2129884" y="4697249"/>
            <a:ext cx="60960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
        <p:nvSpPr>
          <p:cNvPr id="247" name="Google Shape;247;p13"/>
          <p:cNvSpPr/>
          <p:nvPr/>
        </p:nvSpPr>
        <p:spPr>
          <a:xfrm>
            <a:off x="2921422" y="5207522"/>
            <a:ext cx="4228563" cy="686873"/>
          </a:xfrm>
          <a:prstGeom prst="homePlate">
            <a:avLst>
              <a:gd name="adj" fmla="val 50000"/>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Using Map Literals</a:t>
            </a:r>
            <a:endParaRPr sz="1800" b="1" i="0" u="none" strike="noStrike" cap="none" dirty="0">
              <a:solidFill>
                <a:schemeClr val="dk1"/>
              </a:solidFill>
              <a:latin typeface="Calibri"/>
              <a:ea typeface="Calibri"/>
              <a:cs typeface="Calibri"/>
              <a:sym typeface="Calibri"/>
            </a:endParaRPr>
          </a:p>
        </p:txBody>
      </p:sp>
      <p:sp>
        <p:nvSpPr>
          <p:cNvPr id="248" name="Google Shape;248;p13"/>
          <p:cNvSpPr/>
          <p:nvPr/>
        </p:nvSpPr>
        <p:spPr>
          <a:xfrm>
            <a:off x="2921422" y="6013844"/>
            <a:ext cx="4228563" cy="686873"/>
          </a:xfrm>
          <a:prstGeom prst="homePlate">
            <a:avLst>
              <a:gd name="adj" fmla="val 50000"/>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Arial"/>
                <a:ea typeface="Arial"/>
                <a:cs typeface="Arial"/>
                <a:sym typeface="Arial"/>
              </a:rPr>
              <a:t> </a:t>
            </a:r>
            <a:r>
              <a:rPr lang="en-US" sz="1800" b="1" i="0" u="none" strike="noStrike" cap="none" dirty="0">
                <a:solidFill>
                  <a:schemeClr val="dk1"/>
                </a:solidFill>
                <a:latin typeface="Calibri"/>
                <a:ea typeface="Calibri"/>
                <a:cs typeface="Calibri"/>
                <a:sym typeface="Calibri"/>
              </a:rPr>
              <a:t>Using a Map constructor</a:t>
            </a:r>
            <a:endParaRPr sz="1800" b="0" i="0" u="none" strike="noStrike" cap="none" dirty="0">
              <a:solidFill>
                <a:srgbClr val="000000"/>
              </a:solidFill>
              <a:latin typeface="Arial"/>
              <a:ea typeface="Arial"/>
              <a:cs typeface="Arial"/>
              <a:sym typeface="Arial"/>
            </a:endParaRPr>
          </a:p>
        </p:txBody>
      </p:sp>
      <p:sp>
        <p:nvSpPr>
          <p:cNvPr id="249" name="Google Shape;249;p13"/>
          <p:cNvSpPr/>
          <p:nvPr/>
        </p:nvSpPr>
        <p:spPr>
          <a:xfrm>
            <a:off x="2074139" y="4401200"/>
            <a:ext cx="4228563" cy="686873"/>
          </a:xfrm>
          <a:prstGeom prst="homePlate">
            <a:avLst>
              <a:gd name="adj" fmla="val 50000"/>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Calibri"/>
                <a:ea typeface="Calibri"/>
                <a:cs typeface="Calibri"/>
                <a:sym typeface="Calibri"/>
              </a:rPr>
              <a:t>Maps can be declared in two ways :</a:t>
            </a:r>
            <a:endParaRPr dirty="0"/>
          </a:p>
          <a:p>
            <a:pPr marL="0" marR="0" lvl="0" indent="0" algn="l" rtl="0">
              <a:lnSpc>
                <a:spcPct val="100000"/>
              </a:lnSpc>
              <a:spcBef>
                <a:spcPts val="0"/>
              </a:spcBef>
              <a:spcAft>
                <a:spcPts val="0"/>
              </a:spcAft>
              <a:buNone/>
            </a:pPr>
            <a:endParaRPr sz="1600" b="1"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2"/>
                                        </p:tgtEl>
                                        <p:attrNameLst>
                                          <p:attrName>style.visibility</p:attrName>
                                        </p:attrNameLst>
                                      </p:cBhvr>
                                      <p:to>
                                        <p:strVal val="visible"/>
                                      </p:to>
                                    </p:set>
                                    <p:animEffect transition="in" filter="fade">
                                      <p:cBhvr>
                                        <p:cTn id="7" dur="500"/>
                                        <p:tgtEl>
                                          <p:spTgt spid="2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3"/>
                                        </p:tgtEl>
                                        <p:attrNameLst>
                                          <p:attrName>style.visibility</p:attrName>
                                        </p:attrNameLst>
                                      </p:cBhvr>
                                      <p:to>
                                        <p:strVal val="visible"/>
                                      </p:to>
                                    </p:set>
                                    <p:animEffect transition="in" filter="fade">
                                      <p:cBhvr>
                                        <p:cTn id="12" dur="500"/>
                                        <p:tgtEl>
                                          <p:spTgt spid="2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4"/>
                                        </p:tgtEl>
                                        <p:attrNameLst>
                                          <p:attrName>style.visibility</p:attrName>
                                        </p:attrNameLst>
                                      </p:cBhvr>
                                      <p:to>
                                        <p:strVal val="visible"/>
                                      </p:to>
                                    </p:set>
                                    <p:animEffect transition="in" filter="fade">
                                      <p:cBhvr>
                                        <p:cTn id="17" dur="500"/>
                                        <p:tgtEl>
                                          <p:spTgt spid="2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9"/>
                                        </p:tgtEl>
                                        <p:attrNameLst>
                                          <p:attrName>style.visibility</p:attrName>
                                        </p:attrNameLst>
                                      </p:cBhvr>
                                      <p:to>
                                        <p:strVal val="visible"/>
                                      </p:to>
                                    </p:set>
                                    <p:animEffect transition="in" filter="fade">
                                      <p:cBhvr>
                                        <p:cTn id="22" dur="500"/>
                                        <p:tgtEl>
                                          <p:spTgt spid="2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7"/>
                                        </p:tgtEl>
                                        <p:attrNameLst>
                                          <p:attrName>style.visibility</p:attrName>
                                        </p:attrNameLst>
                                      </p:cBhvr>
                                      <p:to>
                                        <p:strVal val="visible"/>
                                      </p:to>
                                    </p:set>
                                    <p:animEffect transition="in" filter="fade">
                                      <p:cBhvr>
                                        <p:cTn id="27" dur="500"/>
                                        <p:tgtEl>
                                          <p:spTgt spid="2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7">
                                            <p:txEl>
                                              <p:pRg st="0" end="0"/>
                                            </p:txEl>
                                          </p:spTgt>
                                        </p:tgtEl>
                                        <p:attrNameLst>
                                          <p:attrName>style.visibility</p:attrName>
                                        </p:attrNameLst>
                                      </p:cBhvr>
                                      <p:to>
                                        <p:strVal val="visible"/>
                                      </p:to>
                                    </p:set>
                                    <p:animEffect transition="in" filter="fade">
                                      <p:cBhvr>
                                        <p:cTn id="32" dur="500"/>
                                        <p:tgtEl>
                                          <p:spTgt spid="24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8"/>
                                        </p:tgtEl>
                                        <p:attrNameLst>
                                          <p:attrName>style.visibility</p:attrName>
                                        </p:attrNameLst>
                                      </p:cBhvr>
                                      <p:to>
                                        <p:strVal val="visible"/>
                                      </p:to>
                                    </p:set>
                                    <p:animEffect transition="in" filter="fade">
                                      <p:cBhvr>
                                        <p:cTn id="37" dur="500"/>
                                        <p:tgtEl>
                                          <p:spTgt spid="2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8">
                                            <p:txEl>
                                              <p:pRg st="0" end="0"/>
                                            </p:txEl>
                                          </p:spTgt>
                                        </p:tgtEl>
                                        <p:attrNameLst>
                                          <p:attrName>style.visibility</p:attrName>
                                        </p:attrNameLst>
                                      </p:cBhvr>
                                      <p:to>
                                        <p:strVal val="visible"/>
                                      </p:to>
                                    </p:set>
                                    <p:animEffect transition="in" filter="fade">
                                      <p:cBhvr>
                                        <p:cTn id="42" dur="500"/>
                                        <p:tgtEl>
                                          <p:spTgt spid="2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4"/>
          <p:cNvSpPr txBox="1">
            <a:spLocks noGrp="1"/>
          </p:cNvSpPr>
          <p:nvPr>
            <p:ph type="title"/>
          </p:nvPr>
        </p:nvSpPr>
        <p:spPr>
          <a:xfrm>
            <a:off x="720264" y="255431"/>
            <a:ext cx="8596668" cy="13208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rgbClr val="000000"/>
              </a:buClr>
              <a:buSzPct val="100000"/>
              <a:buFont typeface="Calibri"/>
              <a:buNone/>
            </a:pPr>
            <a:r>
              <a:rPr lang="en-US" sz="2800" b="1" dirty="0">
                <a:solidFill>
                  <a:srgbClr val="000000"/>
                </a:solidFill>
                <a:latin typeface="Calibri"/>
                <a:ea typeface="Calibri"/>
                <a:cs typeface="Calibri"/>
                <a:sym typeface="Calibri"/>
              </a:rPr>
              <a:t>Maps can be declared in two ways :</a:t>
            </a:r>
            <a:endParaRPr sz="2800" b="1" dirty="0">
              <a:latin typeface="Calibri"/>
              <a:ea typeface="Calibri"/>
              <a:cs typeface="Calibri"/>
              <a:sym typeface="Calibri"/>
            </a:endParaRPr>
          </a:p>
          <a:p>
            <a:pPr marL="0" lvl="0" indent="0" algn="l" rtl="0">
              <a:lnSpc>
                <a:spcPct val="100000"/>
              </a:lnSpc>
              <a:spcBef>
                <a:spcPts val="0"/>
              </a:spcBef>
              <a:spcAft>
                <a:spcPts val="0"/>
              </a:spcAft>
              <a:buClr>
                <a:schemeClr val="accent1"/>
              </a:buClr>
              <a:buSzPct val="100000"/>
              <a:buFont typeface="Trebuchet MS"/>
              <a:buNone/>
            </a:pPr>
            <a:br>
              <a:rPr lang="en-US" dirty="0"/>
            </a:br>
            <a:endParaRPr dirty="0"/>
          </a:p>
        </p:txBody>
      </p:sp>
      <p:pic>
        <p:nvPicPr>
          <p:cNvPr id="255" name="Google Shape;255;p14" descr="A screenshot of a computer program&#10;&#10;Description automatically generated"/>
          <p:cNvPicPr preferRelativeResize="0">
            <a:picLocks noGrp="1"/>
          </p:cNvPicPr>
          <p:nvPr>
            <p:ph type="body" idx="1"/>
          </p:nvPr>
        </p:nvPicPr>
        <p:blipFill rotWithShape="1">
          <a:blip r:embed="rId3">
            <a:alphaModFix/>
          </a:blip>
          <a:srcRect/>
          <a:stretch/>
        </p:blipFill>
        <p:spPr>
          <a:xfrm>
            <a:off x="6306620" y="1132358"/>
            <a:ext cx="5333731" cy="5604187"/>
          </a:xfrm>
          <a:prstGeom prst="rect">
            <a:avLst/>
          </a:prstGeom>
          <a:noFill/>
          <a:ln>
            <a:noFill/>
          </a:ln>
          <a:effectLst>
            <a:outerShdw blurRad="292100" dist="139700" dir="2700000" algn="tl" rotWithShape="0">
              <a:srgbClr val="333333">
                <a:alpha val="64313"/>
              </a:srgbClr>
            </a:outerShdw>
          </a:effectLst>
        </p:spPr>
      </p:pic>
      <p:sp>
        <p:nvSpPr>
          <p:cNvPr id="256" name="Google Shape;256;p14"/>
          <p:cNvSpPr/>
          <p:nvPr/>
        </p:nvSpPr>
        <p:spPr>
          <a:xfrm>
            <a:off x="740534" y="1645329"/>
            <a:ext cx="4046954" cy="4132581"/>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92929"/>
                </a:solidFill>
                <a:latin typeface="Calibri"/>
                <a:ea typeface="Calibri"/>
                <a:cs typeface="Calibri"/>
                <a:sym typeface="Calibri"/>
              </a:rPr>
              <a:t>Using Map Literal</a:t>
            </a:r>
            <a:endParaRPr sz="18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292929"/>
              </a:buClr>
              <a:buSzPts val="1600"/>
              <a:buFont typeface="Calibri"/>
              <a:buChar char="•"/>
            </a:pPr>
            <a:r>
              <a:rPr lang="en-US" sz="1800" b="0" i="0" u="none" strike="noStrike" cap="none" dirty="0">
                <a:solidFill>
                  <a:srgbClr val="292929"/>
                </a:solidFill>
                <a:latin typeface="Calibri"/>
                <a:ea typeface="Calibri"/>
                <a:cs typeface="Calibri"/>
                <a:sym typeface="Calibri"/>
              </a:rPr>
              <a:t>Just like we declare list using </a:t>
            </a:r>
            <a:r>
              <a:rPr lang="en-US" sz="1800" b="0" i="1" u="none" strike="noStrike" cap="none" dirty="0">
                <a:solidFill>
                  <a:srgbClr val="292929"/>
                </a:solidFill>
                <a:latin typeface="Calibri"/>
                <a:ea typeface="Calibri"/>
                <a:cs typeface="Calibri"/>
                <a:sym typeface="Calibri"/>
              </a:rPr>
              <a:t>var </a:t>
            </a:r>
            <a:r>
              <a:rPr lang="en-US" sz="1800" b="0" i="0" u="none" strike="noStrike" cap="none" dirty="0">
                <a:solidFill>
                  <a:srgbClr val="292929"/>
                </a:solidFill>
                <a:latin typeface="Calibri"/>
                <a:ea typeface="Calibri"/>
                <a:cs typeface="Calibri"/>
                <a:sym typeface="Calibri"/>
              </a:rPr>
              <a:t>keyword, we can also use var for declaring Maps.</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292929"/>
              </a:buClr>
              <a:buSzPts val="1600"/>
              <a:buFont typeface="Calibri"/>
              <a:buChar char="•"/>
            </a:pPr>
            <a:r>
              <a:rPr lang="en-US" sz="1800" b="0" i="0" u="none" strike="noStrike" cap="none" dirty="0">
                <a:solidFill>
                  <a:srgbClr val="292929"/>
                </a:solidFill>
                <a:latin typeface="Calibri"/>
                <a:ea typeface="Calibri"/>
                <a:cs typeface="Calibri"/>
                <a:sym typeface="Calibri"/>
              </a:rPr>
              <a:t>The main difference between declaration is, for declaring list we use [](square brackets), but to declare maps we have to use {}(curly braces).</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292929"/>
              </a:buClr>
              <a:buSzPts val="1600"/>
              <a:buFont typeface="Calibri"/>
              <a:buChar char="•"/>
            </a:pPr>
            <a:r>
              <a:rPr lang="en-US" sz="1800" b="1" i="0" u="none" strike="noStrike" cap="none" dirty="0">
                <a:solidFill>
                  <a:srgbClr val="292929"/>
                </a:solidFill>
                <a:latin typeface="Calibri"/>
                <a:ea typeface="Calibri"/>
                <a:cs typeface="Calibri"/>
                <a:sym typeface="Calibri"/>
              </a:rPr>
              <a:t>for declaring list use [ ]</a:t>
            </a:r>
            <a:endParaRPr dirty="0"/>
          </a:p>
          <a:p>
            <a:pPr marL="0" marR="0" lvl="0" indent="0" algn="l" rtl="0">
              <a:lnSpc>
                <a:spcPct val="100000"/>
              </a:lnSpc>
              <a:spcBef>
                <a:spcPts val="0"/>
              </a:spcBef>
              <a:spcAft>
                <a:spcPts val="0"/>
              </a:spcAft>
              <a:buNone/>
            </a:pPr>
            <a:endParaRPr sz="18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292929"/>
              </a:buClr>
              <a:buSzPts val="1600"/>
              <a:buFont typeface="Calibri"/>
              <a:buChar char="•"/>
            </a:pPr>
            <a:r>
              <a:rPr lang="en-US" sz="1800" b="1" i="0" u="none" strike="noStrike" cap="none" dirty="0">
                <a:solidFill>
                  <a:srgbClr val="292929"/>
                </a:solidFill>
                <a:latin typeface="Calibri"/>
                <a:ea typeface="Calibri"/>
                <a:cs typeface="Calibri"/>
                <a:sym typeface="Calibri"/>
              </a:rPr>
              <a:t>for declaring map use {}</a:t>
            </a:r>
            <a:endParaRPr sz="1800" b="0" i="0" u="none" strike="noStrike" cap="none" dirty="0">
              <a:solidFill>
                <a:srgbClr val="000000"/>
              </a:solidFill>
              <a:latin typeface="Arial"/>
              <a:ea typeface="Arial"/>
              <a:cs typeface="Arial"/>
              <a:sym typeface="Arial"/>
            </a:endParaRPr>
          </a:p>
        </p:txBody>
      </p:sp>
      <p:pic>
        <p:nvPicPr>
          <p:cNvPr id="257" name="Google Shape;257;p14" descr="A blue and black logo&#10;&#10;Description automatically generated"/>
          <p:cNvPicPr preferRelativeResize="0"/>
          <p:nvPr/>
        </p:nvPicPr>
        <p:blipFill rotWithShape="1">
          <a:blip r:embed="rId4">
            <a:alphaModFix/>
          </a:blip>
          <a:src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500"/>
                                        <p:tgtEl>
                                          <p:spTgt spid="2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4"/>
                                        </p:tgtEl>
                                        <p:attrNameLst>
                                          <p:attrName>style.visibility</p:attrName>
                                        </p:attrNameLst>
                                      </p:cBhvr>
                                      <p:to>
                                        <p:strVal val="visible"/>
                                      </p:to>
                                    </p:set>
                                    <p:animEffect transition="in" filter="fade">
                                      <p:cBhvr>
                                        <p:cTn id="12" dur="500"/>
                                        <p:tgtEl>
                                          <p:spTgt spid="2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
                                        </p:tgtEl>
                                        <p:attrNameLst>
                                          <p:attrName>style.visibility</p:attrName>
                                        </p:attrNameLst>
                                      </p:cBhvr>
                                      <p:to>
                                        <p:strVal val="visible"/>
                                      </p:to>
                                    </p:set>
                                    <p:animEffect transition="in" filter="fade">
                                      <p:cBhvr>
                                        <p:cTn id="17" dur="500"/>
                                        <p:tgtEl>
                                          <p:spTgt spid="2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6">
                                            <p:txEl>
                                              <p:pRg st="0" end="0"/>
                                            </p:txEl>
                                          </p:spTgt>
                                        </p:tgtEl>
                                        <p:attrNameLst>
                                          <p:attrName>style.visibility</p:attrName>
                                        </p:attrNameLst>
                                      </p:cBhvr>
                                      <p:to>
                                        <p:strVal val="visible"/>
                                      </p:to>
                                    </p:set>
                                    <p:animEffect transition="in" filter="fade">
                                      <p:cBhvr>
                                        <p:cTn id="22" dur="500"/>
                                        <p:tgtEl>
                                          <p:spTgt spid="25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6">
                                            <p:txEl>
                                              <p:pRg st="1" end="1"/>
                                            </p:txEl>
                                          </p:spTgt>
                                        </p:tgtEl>
                                        <p:attrNameLst>
                                          <p:attrName>style.visibility</p:attrName>
                                        </p:attrNameLst>
                                      </p:cBhvr>
                                      <p:to>
                                        <p:strVal val="visible"/>
                                      </p:to>
                                    </p:set>
                                    <p:animEffect transition="in" filter="fade">
                                      <p:cBhvr>
                                        <p:cTn id="27" dur="500"/>
                                        <p:tgtEl>
                                          <p:spTgt spid="25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6">
                                            <p:txEl>
                                              <p:pRg st="2" end="2"/>
                                            </p:txEl>
                                          </p:spTgt>
                                        </p:tgtEl>
                                        <p:attrNameLst>
                                          <p:attrName>style.visibility</p:attrName>
                                        </p:attrNameLst>
                                      </p:cBhvr>
                                      <p:to>
                                        <p:strVal val="visible"/>
                                      </p:to>
                                    </p:set>
                                    <p:animEffect transition="in" filter="fade">
                                      <p:cBhvr>
                                        <p:cTn id="32" dur="500"/>
                                        <p:tgtEl>
                                          <p:spTgt spid="25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6">
                                            <p:txEl>
                                              <p:pRg st="3" end="3"/>
                                            </p:txEl>
                                          </p:spTgt>
                                        </p:tgtEl>
                                        <p:attrNameLst>
                                          <p:attrName>style.visibility</p:attrName>
                                        </p:attrNameLst>
                                      </p:cBhvr>
                                      <p:to>
                                        <p:strVal val="visible"/>
                                      </p:to>
                                    </p:set>
                                    <p:animEffect transition="in" filter="fade">
                                      <p:cBhvr>
                                        <p:cTn id="37" dur="500"/>
                                        <p:tgtEl>
                                          <p:spTgt spid="256">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6">
                                            <p:txEl>
                                              <p:pRg st="4" end="4"/>
                                            </p:txEl>
                                          </p:spTgt>
                                        </p:tgtEl>
                                        <p:attrNameLst>
                                          <p:attrName>style.visibility</p:attrName>
                                        </p:attrNameLst>
                                      </p:cBhvr>
                                      <p:to>
                                        <p:strVal val="visible"/>
                                      </p:to>
                                    </p:set>
                                    <p:animEffect transition="in" filter="fade">
                                      <p:cBhvr>
                                        <p:cTn id="42" dur="500"/>
                                        <p:tgtEl>
                                          <p:spTgt spid="256">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6">
                                            <p:txEl>
                                              <p:pRg st="5" end="5"/>
                                            </p:txEl>
                                          </p:spTgt>
                                        </p:tgtEl>
                                        <p:attrNameLst>
                                          <p:attrName>style.visibility</p:attrName>
                                        </p:attrNameLst>
                                      </p:cBhvr>
                                      <p:to>
                                        <p:strVal val="visible"/>
                                      </p:to>
                                    </p:set>
                                    <p:animEffect transition="in" filter="fade">
                                      <p:cBhvr>
                                        <p:cTn id="47" dur="500"/>
                                        <p:tgtEl>
                                          <p:spTgt spid="256">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6">
                                            <p:txEl>
                                              <p:pRg st="6" end="6"/>
                                            </p:txEl>
                                          </p:spTgt>
                                        </p:tgtEl>
                                        <p:attrNameLst>
                                          <p:attrName>style.visibility</p:attrName>
                                        </p:attrNameLst>
                                      </p:cBhvr>
                                      <p:to>
                                        <p:strVal val="visible"/>
                                      </p:to>
                                    </p:set>
                                    <p:animEffect transition="in" filter="fade">
                                      <p:cBhvr>
                                        <p:cTn id="52" dur="500"/>
                                        <p:tgtEl>
                                          <p:spTgt spid="256">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56">
                                            <p:txEl>
                                              <p:pRg st="7" end="7"/>
                                            </p:txEl>
                                          </p:spTgt>
                                        </p:tgtEl>
                                        <p:attrNameLst>
                                          <p:attrName>style.visibility</p:attrName>
                                        </p:attrNameLst>
                                      </p:cBhvr>
                                      <p:to>
                                        <p:strVal val="visible"/>
                                      </p:to>
                                    </p:set>
                                    <p:animEffect transition="in" filter="fade">
                                      <p:cBhvr>
                                        <p:cTn id="57" dur="500"/>
                                        <p:tgtEl>
                                          <p:spTgt spid="2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92929"/>
              </a:buClr>
              <a:buSzPts val="2800"/>
              <a:buFont typeface="Calibri"/>
              <a:buNone/>
            </a:pPr>
            <a:r>
              <a:rPr lang="en-US" sz="2800" b="1" dirty="0">
                <a:solidFill>
                  <a:srgbClr val="292929"/>
                </a:solidFill>
                <a:latin typeface="Calibri"/>
                <a:ea typeface="Calibri"/>
                <a:cs typeface="Calibri"/>
                <a:sym typeface="Calibri"/>
              </a:rPr>
              <a:t>Using Map Constructor</a:t>
            </a:r>
            <a:br>
              <a:rPr lang="en-US" sz="2800" b="1" dirty="0">
                <a:solidFill>
                  <a:srgbClr val="292929"/>
                </a:solidFill>
                <a:latin typeface="Calibri"/>
                <a:ea typeface="Calibri"/>
                <a:cs typeface="Calibri"/>
                <a:sym typeface="Calibri"/>
              </a:rPr>
            </a:br>
            <a:endParaRPr sz="2800" dirty="0">
              <a:solidFill>
                <a:srgbClr val="292929"/>
              </a:solidFill>
              <a:latin typeface="Calibri"/>
              <a:ea typeface="Calibri"/>
              <a:cs typeface="Calibri"/>
              <a:sym typeface="Calibri"/>
            </a:endParaRPr>
          </a:p>
          <a:p>
            <a:pPr marL="0" lvl="0" indent="0" algn="l" rtl="0">
              <a:lnSpc>
                <a:spcPct val="100000"/>
              </a:lnSpc>
              <a:spcBef>
                <a:spcPts val="0"/>
              </a:spcBef>
              <a:spcAft>
                <a:spcPts val="0"/>
              </a:spcAft>
              <a:buClr>
                <a:schemeClr val="accent1"/>
              </a:buClr>
              <a:buSzPts val="2800"/>
              <a:buFont typeface="Trebuchet MS"/>
              <a:buNone/>
            </a:pPr>
            <a:endParaRPr sz="2800" dirty="0">
              <a:latin typeface="Calibri"/>
              <a:ea typeface="Calibri"/>
              <a:cs typeface="Calibri"/>
              <a:sym typeface="Calibri"/>
            </a:endParaRPr>
          </a:p>
        </p:txBody>
      </p:sp>
      <p:pic>
        <p:nvPicPr>
          <p:cNvPr id="263" name="Google Shape;263;p15" descr="A screenshot of a computer program&#10;&#10;Description automatically generated"/>
          <p:cNvPicPr preferRelativeResize="0">
            <a:picLocks noGrp="1"/>
          </p:cNvPicPr>
          <p:nvPr>
            <p:ph type="body" idx="1"/>
          </p:nvPr>
        </p:nvPicPr>
        <p:blipFill rotWithShape="1">
          <a:blip r:embed="rId3">
            <a:alphaModFix/>
          </a:blip>
          <a:srcRect/>
          <a:stretch/>
        </p:blipFill>
        <p:spPr>
          <a:xfrm>
            <a:off x="5351052" y="920169"/>
            <a:ext cx="6163614" cy="4926839"/>
          </a:xfrm>
          <a:prstGeom prst="rect">
            <a:avLst/>
          </a:prstGeom>
          <a:noFill/>
          <a:ln>
            <a:noFill/>
          </a:ln>
          <a:effectLst>
            <a:outerShdw blurRad="292100" dist="139700" dir="2700000" algn="tl" rotWithShape="0">
              <a:srgbClr val="333333">
                <a:alpha val="64313"/>
              </a:srgbClr>
            </a:outerShdw>
          </a:effectLst>
        </p:spPr>
      </p:pic>
      <p:sp>
        <p:nvSpPr>
          <p:cNvPr id="264" name="Google Shape;264;p15"/>
          <p:cNvSpPr/>
          <p:nvPr/>
        </p:nvSpPr>
        <p:spPr>
          <a:xfrm>
            <a:off x="581799" y="2103932"/>
            <a:ext cx="3905071" cy="3569543"/>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92929"/>
                </a:solidFill>
                <a:latin typeface="Calibri"/>
                <a:ea typeface="Calibri"/>
                <a:cs typeface="Calibri"/>
                <a:sym typeface="Calibri"/>
              </a:rPr>
              <a:t>Using Map Constructor</a:t>
            </a:r>
            <a:endParaRPr dirty="0"/>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292929"/>
              </a:buClr>
              <a:buSzPts val="1600"/>
              <a:buFont typeface="Arial"/>
              <a:buChar char="•"/>
            </a:pPr>
            <a:r>
              <a:rPr lang="en-US" sz="1800" b="0" i="0" u="none" strike="noStrike" cap="none" dirty="0">
                <a:solidFill>
                  <a:srgbClr val="292929"/>
                </a:solidFill>
                <a:latin typeface="Calibri"/>
                <a:ea typeface="Calibri"/>
                <a:cs typeface="Calibri"/>
                <a:sym typeface="Calibri"/>
              </a:rPr>
              <a:t>For declaring Map we can also use Map() constructor.</a:t>
            </a:r>
            <a:endParaRPr dirty="0"/>
          </a:p>
          <a:p>
            <a:pPr marL="285750" marR="0" lvl="0" indent="-184150" algn="l" rtl="0">
              <a:lnSpc>
                <a:spcPct val="100000"/>
              </a:lnSpc>
              <a:spcBef>
                <a:spcPts val="0"/>
              </a:spcBef>
              <a:spcAft>
                <a:spcPts val="0"/>
              </a:spcAft>
              <a:buClr>
                <a:srgbClr val="292929"/>
              </a:buClr>
              <a:buSzPts val="1600"/>
              <a:buFont typeface="Arial"/>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292929"/>
              </a:buClr>
              <a:buSzPts val="1600"/>
              <a:buFont typeface="Arial"/>
              <a:buChar char="•"/>
            </a:pPr>
            <a:r>
              <a:rPr lang="en-US" sz="1800" b="0" i="0" u="none" strike="noStrike" cap="none" dirty="0">
                <a:solidFill>
                  <a:srgbClr val="292929"/>
                </a:solidFill>
                <a:latin typeface="Calibri"/>
                <a:ea typeface="Calibri"/>
                <a:cs typeface="Calibri"/>
                <a:sym typeface="Calibri"/>
              </a:rPr>
              <a:t>It’s just which way you like. </a:t>
            </a:r>
            <a:endParaRPr sz="1800" b="0" i="0" u="none" strike="noStrike" cap="none" dirty="0">
              <a:solidFill>
                <a:srgbClr val="292929"/>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292929"/>
              </a:buClr>
              <a:buSzPts val="1600"/>
              <a:buFont typeface="Arial"/>
              <a:buChar char="•"/>
            </a:pPr>
            <a:r>
              <a:rPr lang="en-US" sz="1800" b="0" i="0" u="none" strike="noStrike" cap="none" dirty="0">
                <a:solidFill>
                  <a:srgbClr val="292929"/>
                </a:solidFill>
                <a:latin typeface="Calibri"/>
                <a:ea typeface="Calibri"/>
                <a:cs typeface="Calibri"/>
                <a:sym typeface="Calibri"/>
              </a:rPr>
              <a:t>There nothing wrong if you declare map using standard method.</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dirty="0">
                <a:solidFill>
                  <a:schemeClr val="dk1"/>
                </a:solidFill>
                <a:latin typeface="Trebuchet MS"/>
                <a:ea typeface="Trebuchet MS"/>
                <a:cs typeface="Trebuchet MS"/>
                <a:sym typeface="Trebuchet MS"/>
              </a:rPr>
            </a:br>
            <a:endParaRPr sz="1800" b="0" i="0" u="none" strike="noStrike" cap="none" dirty="0">
              <a:solidFill>
                <a:schemeClr val="dk1"/>
              </a:solidFill>
              <a:latin typeface="Trebuchet MS"/>
              <a:ea typeface="Trebuchet MS"/>
              <a:cs typeface="Trebuchet MS"/>
              <a:sym typeface="Trebuchet MS"/>
            </a:endParaRPr>
          </a:p>
        </p:txBody>
      </p:sp>
      <p:pic>
        <p:nvPicPr>
          <p:cNvPr id="265" name="Google Shape;265;p15" descr="A blue and black logo&#10;&#10;Description automatically generated"/>
          <p:cNvPicPr preferRelativeResize="0"/>
          <p:nvPr/>
        </p:nvPicPr>
        <p:blipFill rotWithShape="1">
          <a:blip r:embed="rId4">
            <a:alphaModFix/>
          </a:blip>
          <a:src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animEffect transition="in" filter="fade">
                                      <p:cBhvr>
                                        <p:cTn id="7" dur="500"/>
                                        <p:tgtEl>
                                          <p:spTgt spid="2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2"/>
                                        </p:tgtEl>
                                        <p:attrNameLst>
                                          <p:attrName>style.visibility</p:attrName>
                                        </p:attrNameLst>
                                      </p:cBhvr>
                                      <p:to>
                                        <p:strVal val="visible"/>
                                      </p:to>
                                    </p:set>
                                    <p:animEffect transition="in" filter="fade">
                                      <p:cBhvr>
                                        <p:cTn id="12" dur="500"/>
                                        <p:tgtEl>
                                          <p:spTgt spid="2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4"/>
                                        </p:tgtEl>
                                        <p:attrNameLst>
                                          <p:attrName>style.visibility</p:attrName>
                                        </p:attrNameLst>
                                      </p:cBhvr>
                                      <p:to>
                                        <p:strVal val="visible"/>
                                      </p:to>
                                    </p:set>
                                    <p:animEffect transition="in" filter="fade">
                                      <p:cBhvr>
                                        <p:cTn id="17" dur="500"/>
                                        <p:tgtEl>
                                          <p:spTgt spid="26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4">
                                            <p:txEl>
                                              <p:pRg st="0" end="0"/>
                                            </p:txEl>
                                          </p:spTgt>
                                        </p:tgtEl>
                                        <p:attrNameLst>
                                          <p:attrName>style.visibility</p:attrName>
                                        </p:attrNameLst>
                                      </p:cBhvr>
                                      <p:to>
                                        <p:strVal val="visible"/>
                                      </p:to>
                                    </p:set>
                                    <p:animEffect transition="in" filter="fade">
                                      <p:cBhvr>
                                        <p:cTn id="22" dur="500"/>
                                        <p:tgtEl>
                                          <p:spTgt spid="26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4">
                                            <p:txEl>
                                              <p:pRg st="1" end="1"/>
                                            </p:txEl>
                                          </p:spTgt>
                                        </p:tgtEl>
                                        <p:attrNameLst>
                                          <p:attrName>style.visibility</p:attrName>
                                        </p:attrNameLst>
                                      </p:cBhvr>
                                      <p:to>
                                        <p:strVal val="visible"/>
                                      </p:to>
                                    </p:set>
                                    <p:animEffect transition="in" filter="fade">
                                      <p:cBhvr>
                                        <p:cTn id="27" dur="500"/>
                                        <p:tgtEl>
                                          <p:spTgt spid="26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4">
                                            <p:txEl>
                                              <p:pRg st="2" end="2"/>
                                            </p:txEl>
                                          </p:spTgt>
                                        </p:tgtEl>
                                        <p:attrNameLst>
                                          <p:attrName>style.visibility</p:attrName>
                                        </p:attrNameLst>
                                      </p:cBhvr>
                                      <p:to>
                                        <p:strVal val="visible"/>
                                      </p:to>
                                    </p:set>
                                    <p:animEffect transition="in" filter="fade">
                                      <p:cBhvr>
                                        <p:cTn id="32" dur="500"/>
                                        <p:tgtEl>
                                          <p:spTgt spid="26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4">
                                            <p:txEl>
                                              <p:pRg st="3" end="3"/>
                                            </p:txEl>
                                          </p:spTgt>
                                        </p:tgtEl>
                                        <p:attrNameLst>
                                          <p:attrName>style.visibility</p:attrName>
                                        </p:attrNameLst>
                                      </p:cBhvr>
                                      <p:to>
                                        <p:strVal val="visible"/>
                                      </p:to>
                                    </p:set>
                                    <p:animEffect transition="in" filter="fade">
                                      <p:cBhvr>
                                        <p:cTn id="37" dur="500"/>
                                        <p:tgtEl>
                                          <p:spTgt spid="26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4">
                                            <p:txEl>
                                              <p:pRg st="4" end="4"/>
                                            </p:txEl>
                                          </p:spTgt>
                                        </p:tgtEl>
                                        <p:attrNameLst>
                                          <p:attrName>style.visibility</p:attrName>
                                        </p:attrNameLst>
                                      </p:cBhvr>
                                      <p:to>
                                        <p:strVal val="visible"/>
                                      </p:to>
                                    </p:set>
                                    <p:animEffect transition="in" filter="fade">
                                      <p:cBhvr>
                                        <p:cTn id="42" dur="500"/>
                                        <p:tgtEl>
                                          <p:spTgt spid="26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4">
                                            <p:txEl>
                                              <p:pRg st="5" end="5"/>
                                            </p:txEl>
                                          </p:spTgt>
                                        </p:tgtEl>
                                        <p:attrNameLst>
                                          <p:attrName>style.visibility</p:attrName>
                                        </p:attrNameLst>
                                      </p:cBhvr>
                                      <p:to>
                                        <p:strVal val="visible"/>
                                      </p:to>
                                    </p:set>
                                    <p:animEffect transition="in" filter="fade">
                                      <p:cBhvr>
                                        <p:cTn id="47" dur="500"/>
                                        <p:tgtEl>
                                          <p:spTgt spid="264">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64">
                                            <p:txEl>
                                              <p:pRg st="6" end="6"/>
                                            </p:txEl>
                                          </p:spTgt>
                                        </p:tgtEl>
                                        <p:attrNameLst>
                                          <p:attrName>style.visibility</p:attrName>
                                        </p:attrNameLst>
                                      </p:cBhvr>
                                      <p:to>
                                        <p:strVal val="visible"/>
                                      </p:to>
                                    </p:set>
                                    <p:animEffect transition="in" filter="fade">
                                      <p:cBhvr>
                                        <p:cTn id="52" dur="500"/>
                                        <p:tgtEl>
                                          <p:spTgt spid="264">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64">
                                            <p:txEl>
                                              <p:pRg st="7" end="7"/>
                                            </p:txEl>
                                          </p:spTgt>
                                        </p:tgtEl>
                                        <p:attrNameLst>
                                          <p:attrName>style.visibility</p:attrName>
                                        </p:attrNameLst>
                                      </p:cBhvr>
                                      <p:to>
                                        <p:strVal val="visible"/>
                                      </p:to>
                                    </p:set>
                                    <p:animEffect transition="in" filter="fade">
                                      <p:cBhvr>
                                        <p:cTn id="57" dur="500"/>
                                        <p:tgtEl>
                                          <p:spTgt spid="26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rgbClr val="000000"/>
              </a:buClr>
              <a:buSzPct val="100000"/>
              <a:buFont typeface="Calibri"/>
              <a:buNone/>
            </a:pPr>
            <a:r>
              <a:rPr lang="en-US" sz="3100" dirty="0">
                <a:solidFill>
                  <a:srgbClr val="000000"/>
                </a:solidFill>
                <a:latin typeface="Calibri"/>
                <a:ea typeface="Calibri"/>
                <a:cs typeface="Calibri"/>
                <a:sym typeface="Calibri"/>
              </a:rPr>
              <a:t>Queue</a:t>
            </a:r>
            <a:endParaRPr dirty="0">
              <a:solidFill>
                <a:srgbClr val="5FCBEF"/>
              </a:solidFill>
              <a:latin typeface="Calibri"/>
              <a:ea typeface="Calibri"/>
              <a:cs typeface="Calibri"/>
              <a:sym typeface="Calibri"/>
            </a:endParaRPr>
          </a:p>
          <a:p>
            <a:pPr marL="0" lvl="0" indent="0" algn="l" rtl="0">
              <a:lnSpc>
                <a:spcPct val="100000"/>
              </a:lnSpc>
              <a:spcBef>
                <a:spcPts val="0"/>
              </a:spcBef>
              <a:spcAft>
                <a:spcPts val="0"/>
              </a:spcAft>
              <a:buClr>
                <a:schemeClr val="accent1"/>
              </a:buClr>
              <a:buSzPct val="100000"/>
              <a:buFont typeface="Trebuchet MS"/>
              <a:buNone/>
            </a:pPr>
            <a:br>
              <a:rPr lang="en-US" dirty="0"/>
            </a:br>
            <a:endParaRPr dirty="0"/>
          </a:p>
          <a:p>
            <a:pPr marL="0" lvl="0" indent="0" algn="l" rtl="0">
              <a:lnSpc>
                <a:spcPct val="100000"/>
              </a:lnSpc>
              <a:spcBef>
                <a:spcPts val="0"/>
              </a:spcBef>
              <a:spcAft>
                <a:spcPts val="0"/>
              </a:spcAft>
              <a:buClr>
                <a:schemeClr val="accent1"/>
              </a:buClr>
              <a:buSzPct val="100000"/>
              <a:buFont typeface="Trebuchet MS"/>
              <a:buNone/>
            </a:pPr>
            <a:br>
              <a:rPr lang="en-US" dirty="0"/>
            </a:br>
            <a:endParaRPr dirty="0"/>
          </a:p>
        </p:txBody>
      </p:sp>
      <p:pic>
        <p:nvPicPr>
          <p:cNvPr id="271" name="Google Shape;271;p16" descr="A screenshot of a computer program&#10;&#10;Description automatically generated"/>
          <p:cNvPicPr preferRelativeResize="0">
            <a:picLocks noGrp="1"/>
          </p:cNvPicPr>
          <p:nvPr>
            <p:ph type="body" idx="1"/>
          </p:nvPr>
        </p:nvPicPr>
        <p:blipFill rotWithShape="1">
          <a:blip r:embed="rId3">
            <a:alphaModFix/>
          </a:blip>
          <a:srcRect/>
          <a:stretch/>
        </p:blipFill>
        <p:spPr>
          <a:xfrm>
            <a:off x="6206405" y="271692"/>
            <a:ext cx="4718498" cy="6435080"/>
          </a:xfrm>
          <a:prstGeom prst="rect">
            <a:avLst/>
          </a:prstGeom>
          <a:noFill/>
          <a:ln>
            <a:noFill/>
          </a:ln>
          <a:effectLst>
            <a:outerShdw blurRad="292100" dist="139700" dir="2700000" algn="tl" rotWithShape="0">
              <a:srgbClr val="333333">
                <a:alpha val="64313"/>
              </a:srgbClr>
            </a:outerShdw>
          </a:effectLst>
        </p:spPr>
      </p:pic>
      <p:sp>
        <p:nvSpPr>
          <p:cNvPr id="272" name="Google Shape;272;p16"/>
          <p:cNvSpPr/>
          <p:nvPr/>
        </p:nvSpPr>
        <p:spPr>
          <a:xfrm>
            <a:off x="573206" y="1446663"/>
            <a:ext cx="4612943" cy="4536823"/>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lnSpc>
                <a:spcPct val="100000"/>
              </a:lnSpc>
              <a:spcBef>
                <a:spcPts val="0"/>
              </a:spcBef>
              <a:spcAft>
                <a:spcPts val="0"/>
              </a:spcAft>
              <a:buClr>
                <a:schemeClr val="dk1"/>
              </a:buClr>
              <a:buSzPts val="1600"/>
              <a:buFont typeface="Calibri"/>
              <a:buChar char="•"/>
            </a:pPr>
            <a:r>
              <a:rPr lang="en-US" sz="1800" b="0" i="0" u="none" strike="noStrike" cap="none" dirty="0">
                <a:solidFill>
                  <a:schemeClr val="dk1"/>
                </a:solidFill>
                <a:latin typeface="Calibri"/>
                <a:ea typeface="Calibri"/>
                <a:cs typeface="Calibri"/>
                <a:sym typeface="Calibri"/>
              </a:rPr>
              <a:t>A Queue is a collection that can be manipulated at both ends.</a:t>
            </a:r>
            <a:endParaRPr dirty="0"/>
          </a:p>
          <a:p>
            <a:pPr marL="228600" marR="0" lvl="0" indent="-127000" algn="l" rtl="0">
              <a:lnSpc>
                <a:spcPct val="100000"/>
              </a:lnSpc>
              <a:spcBef>
                <a:spcPts val="0"/>
              </a:spcBef>
              <a:spcAft>
                <a:spcPts val="0"/>
              </a:spcAft>
              <a:buClr>
                <a:schemeClr val="dk1"/>
              </a:buClr>
              <a:buSzPts val="1600"/>
              <a:buFont typeface="Calibri"/>
              <a:buNone/>
            </a:pPr>
            <a:endParaRPr sz="18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600"/>
              <a:buFont typeface="Calibri"/>
              <a:buChar char="•"/>
            </a:pPr>
            <a:r>
              <a:rPr lang="en-US" sz="1800" b="0" i="0" u="none" strike="noStrike" cap="none" dirty="0">
                <a:solidFill>
                  <a:schemeClr val="dk1"/>
                </a:solidFill>
                <a:latin typeface="Calibri"/>
                <a:ea typeface="Calibri"/>
                <a:cs typeface="Calibri"/>
                <a:sym typeface="Calibri"/>
              </a:rPr>
              <a:t>Queues are useful when you want to build a first-in, first-out (FIFO) collection.</a:t>
            </a:r>
            <a:endParaRPr dirty="0"/>
          </a:p>
          <a:p>
            <a:pPr marL="228600" marR="0" lvl="0" indent="-127000" algn="l" rtl="0">
              <a:lnSpc>
                <a:spcPct val="100000"/>
              </a:lnSpc>
              <a:spcBef>
                <a:spcPts val="0"/>
              </a:spcBef>
              <a:spcAft>
                <a:spcPts val="0"/>
              </a:spcAft>
              <a:buClr>
                <a:schemeClr val="dk1"/>
              </a:buClr>
              <a:buSzPts val="1600"/>
              <a:buFont typeface="Calibri"/>
              <a:buNone/>
            </a:pPr>
            <a:endParaRPr sz="18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600"/>
              <a:buFont typeface="Calibri"/>
              <a:buChar char="•"/>
            </a:pPr>
            <a:r>
              <a:rPr lang="en-US" sz="1800" b="0" i="0" u="none" strike="noStrike" cap="none" dirty="0">
                <a:solidFill>
                  <a:schemeClr val="dk1"/>
                </a:solidFill>
                <a:latin typeface="Calibri"/>
                <a:ea typeface="Calibri"/>
                <a:cs typeface="Calibri"/>
                <a:sym typeface="Calibri"/>
              </a:rPr>
              <a:t>The values are removed / read in the order of their insertion.</a:t>
            </a:r>
            <a:endParaRPr dirty="0"/>
          </a:p>
          <a:p>
            <a:pPr marL="228600" marR="0" lvl="0" indent="-127000" algn="l" rtl="0">
              <a:lnSpc>
                <a:spcPct val="100000"/>
              </a:lnSpc>
              <a:spcBef>
                <a:spcPts val="0"/>
              </a:spcBef>
              <a:spcAft>
                <a:spcPts val="0"/>
              </a:spcAft>
              <a:buClr>
                <a:schemeClr val="dk1"/>
              </a:buClr>
              <a:buSzPts val="1600"/>
              <a:buFont typeface="Calibri"/>
              <a:buNone/>
            </a:pPr>
            <a:endParaRPr sz="18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600"/>
              <a:buFont typeface="Calibri"/>
              <a:buChar char="•"/>
            </a:pPr>
            <a:r>
              <a:rPr lang="en-US" sz="1800" b="0" i="0" u="none" strike="noStrike" cap="none" dirty="0">
                <a:solidFill>
                  <a:schemeClr val="dk1"/>
                </a:solidFill>
                <a:latin typeface="Calibri"/>
                <a:ea typeface="Calibri"/>
                <a:cs typeface="Calibri"/>
                <a:sym typeface="Calibri"/>
              </a:rPr>
              <a:t>The add() function can be used to insert values to the queue. </a:t>
            </a:r>
            <a:endParaRPr sz="1800" b="0" i="0" u="none" strike="noStrike" cap="none" dirty="0">
              <a:solidFill>
                <a:schemeClr val="dk1"/>
              </a:solidFill>
              <a:latin typeface="Calibri"/>
              <a:ea typeface="Calibri"/>
              <a:cs typeface="Calibri"/>
              <a:sym typeface="Calibri"/>
            </a:endParaRPr>
          </a:p>
          <a:p>
            <a:pPr marL="228600" marR="0" lvl="0" indent="-127000" algn="l" rtl="0">
              <a:lnSpc>
                <a:spcPct val="100000"/>
              </a:lnSpc>
              <a:spcBef>
                <a:spcPts val="0"/>
              </a:spcBef>
              <a:spcAft>
                <a:spcPts val="0"/>
              </a:spcAft>
              <a:buClr>
                <a:schemeClr val="dk1"/>
              </a:buClr>
              <a:buSzPts val="1600"/>
              <a:buFont typeface="Calibri"/>
              <a:buNone/>
            </a:pPr>
            <a:endParaRPr sz="18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600"/>
              <a:buFont typeface="Calibri"/>
              <a:buChar char="•"/>
            </a:pPr>
            <a:r>
              <a:rPr lang="en-US" sz="1800" b="0" i="0" u="none" strike="noStrike" cap="none" dirty="0">
                <a:solidFill>
                  <a:schemeClr val="dk1"/>
                </a:solidFill>
                <a:latin typeface="Calibri"/>
                <a:ea typeface="Calibri"/>
                <a:cs typeface="Calibri"/>
                <a:sym typeface="Calibri"/>
              </a:rPr>
              <a:t>This function inserts the value specified to the end of the queue.</a:t>
            </a:r>
            <a:endParaRPr sz="1800" b="0" i="0" u="none" strike="noStrike" cap="none" dirty="0">
              <a:solidFill>
                <a:schemeClr val="dk1"/>
              </a:solidFill>
              <a:latin typeface="Calibri"/>
              <a:ea typeface="Calibri"/>
              <a:cs typeface="Calibri"/>
              <a:sym typeface="Calibri"/>
            </a:endParaRPr>
          </a:p>
        </p:txBody>
      </p:sp>
      <p:pic>
        <p:nvPicPr>
          <p:cNvPr id="273" name="Google Shape;273;p16" descr="A blue and black logo&#10;&#10;Description automatically generated"/>
          <p:cNvPicPr preferRelativeResize="0"/>
          <p:nvPr/>
        </p:nvPicPr>
        <p:blipFill rotWithShape="1">
          <a:blip r:embed="rId4">
            <a:alphaModFix/>
          </a:blip>
          <a:src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0"/>
                                        </p:tgtEl>
                                        <p:attrNameLst>
                                          <p:attrName>style.visibility</p:attrName>
                                        </p:attrNameLst>
                                      </p:cBhvr>
                                      <p:to>
                                        <p:strVal val="visible"/>
                                      </p:to>
                                    </p:set>
                                    <p:animEffect transition="in" filter="fade">
                                      <p:cBhvr>
                                        <p:cTn id="12" dur="500"/>
                                        <p:tgtEl>
                                          <p:spTgt spid="2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2"/>
                                        </p:tgtEl>
                                        <p:attrNameLst>
                                          <p:attrName>style.visibility</p:attrName>
                                        </p:attrNameLst>
                                      </p:cBhvr>
                                      <p:to>
                                        <p:strVal val="visible"/>
                                      </p:to>
                                    </p:set>
                                    <p:animEffect transition="in" filter="fade">
                                      <p:cBhvr>
                                        <p:cTn id="17" dur="500"/>
                                        <p:tgtEl>
                                          <p:spTgt spid="27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2">
                                            <p:txEl>
                                              <p:pRg st="0" end="0"/>
                                            </p:txEl>
                                          </p:spTgt>
                                        </p:tgtEl>
                                        <p:attrNameLst>
                                          <p:attrName>style.visibility</p:attrName>
                                        </p:attrNameLst>
                                      </p:cBhvr>
                                      <p:to>
                                        <p:strVal val="visible"/>
                                      </p:to>
                                    </p:set>
                                    <p:animEffect transition="in" filter="fade">
                                      <p:cBhvr>
                                        <p:cTn id="22" dur="500"/>
                                        <p:tgtEl>
                                          <p:spTgt spid="27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2">
                                            <p:txEl>
                                              <p:pRg st="1" end="1"/>
                                            </p:txEl>
                                          </p:spTgt>
                                        </p:tgtEl>
                                        <p:attrNameLst>
                                          <p:attrName>style.visibility</p:attrName>
                                        </p:attrNameLst>
                                      </p:cBhvr>
                                      <p:to>
                                        <p:strVal val="visible"/>
                                      </p:to>
                                    </p:set>
                                    <p:animEffect transition="in" filter="fade">
                                      <p:cBhvr>
                                        <p:cTn id="27" dur="500"/>
                                        <p:tgtEl>
                                          <p:spTgt spid="27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2">
                                            <p:txEl>
                                              <p:pRg st="2" end="2"/>
                                            </p:txEl>
                                          </p:spTgt>
                                        </p:tgtEl>
                                        <p:attrNameLst>
                                          <p:attrName>style.visibility</p:attrName>
                                        </p:attrNameLst>
                                      </p:cBhvr>
                                      <p:to>
                                        <p:strVal val="visible"/>
                                      </p:to>
                                    </p:set>
                                    <p:animEffect transition="in" filter="fade">
                                      <p:cBhvr>
                                        <p:cTn id="32" dur="500"/>
                                        <p:tgtEl>
                                          <p:spTgt spid="272">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2">
                                            <p:txEl>
                                              <p:pRg st="3" end="3"/>
                                            </p:txEl>
                                          </p:spTgt>
                                        </p:tgtEl>
                                        <p:attrNameLst>
                                          <p:attrName>style.visibility</p:attrName>
                                        </p:attrNameLst>
                                      </p:cBhvr>
                                      <p:to>
                                        <p:strVal val="visible"/>
                                      </p:to>
                                    </p:set>
                                    <p:animEffect transition="in" filter="fade">
                                      <p:cBhvr>
                                        <p:cTn id="37" dur="500"/>
                                        <p:tgtEl>
                                          <p:spTgt spid="272">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72">
                                            <p:txEl>
                                              <p:pRg st="4" end="4"/>
                                            </p:txEl>
                                          </p:spTgt>
                                        </p:tgtEl>
                                        <p:attrNameLst>
                                          <p:attrName>style.visibility</p:attrName>
                                        </p:attrNameLst>
                                      </p:cBhvr>
                                      <p:to>
                                        <p:strVal val="visible"/>
                                      </p:to>
                                    </p:set>
                                    <p:animEffect transition="in" filter="fade">
                                      <p:cBhvr>
                                        <p:cTn id="42" dur="500"/>
                                        <p:tgtEl>
                                          <p:spTgt spid="272">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72">
                                            <p:txEl>
                                              <p:pRg st="5" end="5"/>
                                            </p:txEl>
                                          </p:spTgt>
                                        </p:tgtEl>
                                        <p:attrNameLst>
                                          <p:attrName>style.visibility</p:attrName>
                                        </p:attrNameLst>
                                      </p:cBhvr>
                                      <p:to>
                                        <p:strVal val="visible"/>
                                      </p:to>
                                    </p:set>
                                    <p:animEffect transition="in" filter="fade">
                                      <p:cBhvr>
                                        <p:cTn id="47" dur="500"/>
                                        <p:tgtEl>
                                          <p:spTgt spid="272">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72">
                                            <p:txEl>
                                              <p:pRg st="6" end="6"/>
                                            </p:txEl>
                                          </p:spTgt>
                                        </p:tgtEl>
                                        <p:attrNameLst>
                                          <p:attrName>style.visibility</p:attrName>
                                        </p:attrNameLst>
                                      </p:cBhvr>
                                      <p:to>
                                        <p:strVal val="visible"/>
                                      </p:to>
                                    </p:set>
                                    <p:animEffect transition="in" filter="fade">
                                      <p:cBhvr>
                                        <p:cTn id="52" dur="500"/>
                                        <p:tgtEl>
                                          <p:spTgt spid="272">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72">
                                            <p:txEl>
                                              <p:pRg st="7" end="7"/>
                                            </p:txEl>
                                          </p:spTgt>
                                        </p:tgtEl>
                                        <p:attrNameLst>
                                          <p:attrName>style.visibility</p:attrName>
                                        </p:attrNameLst>
                                      </p:cBhvr>
                                      <p:to>
                                        <p:strVal val="visible"/>
                                      </p:to>
                                    </p:set>
                                    <p:animEffect transition="in" filter="fade">
                                      <p:cBhvr>
                                        <p:cTn id="57" dur="500"/>
                                        <p:tgtEl>
                                          <p:spTgt spid="272">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72">
                                            <p:txEl>
                                              <p:pRg st="8" end="8"/>
                                            </p:txEl>
                                          </p:spTgt>
                                        </p:tgtEl>
                                        <p:attrNameLst>
                                          <p:attrName>style.visibility</p:attrName>
                                        </p:attrNameLst>
                                      </p:cBhvr>
                                      <p:to>
                                        <p:strVal val="visible"/>
                                      </p:to>
                                    </p:set>
                                    <p:animEffect transition="in" filter="fade">
                                      <p:cBhvr>
                                        <p:cTn id="62" dur="500"/>
                                        <p:tgtEl>
                                          <p:spTgt spid="27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7"/>
        <p:cNvGrpSpPr/>
        <p:nvPr/>
      </p:nvGrpSpPr>
      <p:grpSpPr>
        <a:xfrm>
          <a:off x="0" y="0"/>
          <a:ext cx="0" cy="0"/>
          <a:chOff x="0" y="0"/>
          <a:chExt cx="0" cy="0"/>
        </a:xfrm>
      </p:grpSpPr>
      <p:sp>
        <p:nvSpPr>
          <p:cNvPr id="278" name="Google Shape;278;p17"/>
          <p:cNvSpPr txBox="1">
            <a:spLocks noGrp="1"/>
          </p:cNvSpPr>
          <p:nvPr>
            <p:ph type="title"/>
          </p:nvPr>
        </p:nvSpPr>
        <p:spPr>
          <a:xfrm>
            <a:off x="657670" y="324624"/>
            <a:ext cx="4368602" cy="1340518"/>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accent1"/>
              </a:buClr>
              <a:buSzPct val="100000"/>
              <a:buFont typeface="Calibri"/>
              <a:buNone/>
            </a:pPr>
            <a:br>
              <a:rPr lang="en-US" sz="1800" b="1">
                <a:latin typeface="Calibri"/>
                <a:ea typeface="Calibri"/>
                <a:cs typeface="Calibri"/>
                <a:sym typeface="Calibri"/>
              </a:rPr>
            </a:br>
            <a:br>
              <a:rPr lang="en-US" sz="1800" b="1">
                <a:latin typeface="Calibri"/>
                <a:ea typeface="Calibri"/>
                <a:cs typeface="Calibri"/>
                <a:sym typeface="Calibri"/>
              </a:rPr>
            </a:br>
            <a:br>
              <a:rPr lang="en-US" sz="1800" b="1">
                <a:latin typeface="Calibri"/>
                <a:ea typeface="Calibri"/>
                <a:cs typeface="Calibri"/>
                <a:sym typeface="Calibri"/>
              </a:rPr>
            </a:br>
            <a:br>
              <a:rPr lang="en-US" sz="1800" b="1">
                <a:latin typeface="Calibri"/>
                <a:ea typeface="Calibri"/>
                <a:cs typeface="Calibri"/>
                <a:sym typeface="Calibri"/>
              </a:rPr>
            </a:br>
            <a:r>
              <a:rPr lang="en-US" sz="2800" b="1">
                <a:solidFill>
                  <a:schemeClr val="dk1"/>
                </a:solidFill>
                <a:latin typeface="Calibri"/>
                <a:ea typeface="Calibri"/>
                <a:cs typeface="Calibri"/>
                <a:sym typeface="Calibri"/>
              </a:rPr>
              <a:t>Generics in Dart</a:t>
            </a:r>
            <a:endParaRPr sz="28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accent1"/>
              </a:buClr>
              <a:buSzPct val="100000"/>
              <a:buFont typeface="Calibri"/>
              <a:buNone/>
            </a:pPr>
            <a:br>
              <a:rPr lang="en-US" sz="1800">
                <a:latin typeface="Calibri"/>
                <a:ea typeface="Calibri"/>
                <a:cs typeface="Calibri"/>
                <a:sym typeface="Calibri"/>
              </a:rPr>
            </a:br>
            <a:endParaRPr sz="1800">
              <a:latin typeface="Calibri"/>
              <a:ea typeface="Calibri"/>
              <a:cs typeface="Calibri"/>
              <a:sym typeface="Calibri"/>
            </a:endParaRPr>
          </a:p>
        </p:txBody>
      </p:sp>
      <p:pic>
        <p:nvPicPr>
          <p:cNvPr id="279" name="Google Shape;279;p17" descr="A person typing on a computer&#10;&#10;Description automatically generated"/>
          <p:cNvPicPr preferRelativeResize="0"/>
          <p:nvPr/>
        </p:nvPicPr>
        <p:blipFill rotWithShape="1">
          <a:blip r:embed="rId3">
            <a:alphaModFix/>
          </a:blip>
          <a:srcRect l="26063" r="18210" b="4092"/>
          <a:stretch/>
        </p:blipFill>
        <p:spPr>
          <a:xfrm>
            <a:off x="6410352" y="1089664"/>
            <a:ext cx="4351492" cy="4999662"/>
          </a:xfrm>
          <a:prstGeom prst="ellipse">
            <a:avLst/>
          </a:prstGeom>
          <a:noFill/>
          <a:ln>
            <a:noFill/>
          </a:ln>
        </p:spPr>
      </p:pic>
      <p:sp>
        <p:nvSpPr>
          <p:cNvPr id="280" name="Google Shape;280;p17"/>
          <p:cNvSpPr/>
          <p:nvPr/>
        </p:nvSpPr>
        <p:spPr>
          <a:xfrm>
            <a:off x="727870" y="1665142"/>
            <a:ext cx="4594757" cy="4007994"/>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Generics allow you to write code that is reusable and type-safe.​</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Generic types are represented by type parameters that are declared with angle brackets (&lt;&gt;).​</a:t>
            </a:r>
            <a:endParaRPr sz="1800" b="0" i="0" u="none" strike="noStrike" cap="none">
              <a:solidFill>
                <a:srgbClr val="000000"/>
              </a:solidFill>
              <a:latin typeface="Arial"/>
              <a:ea typeface="Arial"/>
              <a:cs typeface="Arial"/>
              <a:sym typeface="Arial"/>
            </a:endParaRPr>
          </a:p>
          <a:p>
            <a:pPr marL="285750" marR="0" lvl="0" indent="-184150" algn="l" rtl="0">
              <a:lnSpc>
                <a:spcPct val="100000"/>
              </a:lnSpc>
              <a:spcBef>
                <a:spcPts val="0"/>
              </a:spcBef>
              <a:spcAft>
                <a:spcPts val="0"/>
              </a:spcAft>
              <a:buClr>
                <a:schemeClr val="dk1"/>
              </a:buClr>
              <a:buSzPts val="16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Generic classes and methods can be used with different types by specifying the type arguments.​</a:t>
            </a:r>
            <a:endParaRPr sz="1800" b="0" i="0" u="none" strike="noStrike" cap="none">
              <a:solidFill>
                <a:srgbClr val="000000"/>
              </a:solidFill>
              <a:latin typeface="Arial"/>
              <a:ea typeface="Arial"/>
              <a:cs typeface="Arial"/>
              <a:sym typeface="Arial"/>
            </a:endParaRPr>
          </a:p>
          <a:p>
            <a:pPr marL="285750" marR="0" lvl="0" indent="-184150" algn="l" rtl="0">
              <a:lnSpc>
                <a:spcPct val="100000"/>
              </a:lnSpc>
              <a:spcBef>
                <a:spcPts val="0"/>
              </a:spcBef>
              <a:spcAft>
                <a:spcPts val="0"/>
              </a:spcAft>
              <a:buClr>
                <a:schemeClr val="dk1"/>
              </a:buClr>
              <a:buSzPts val="1600"/>
              <a:buFont typeface="Arial"/>
              <a:buNone/>
            </a:pPr>
            <a:endParaRPr sz="1800" b="0" i="0" u="none" strike="noStrike" cap="none">
              <a:solidFill>
                <a:schemeClr val="dk1"/>
              </a:solidFill>
              <a:latin typeface="Calibri"/>
              <a:ea typeface="Calibri"/>
              <a:cs typeface="Calibri"/>
              <a:sym typeface="Calibri"/>
            </a:endParaRPr>
          </a:p>
        </p:txBody>
      </p:sp>
      <p:pic>
        <p:nvPicPr>
          <p:cNvPr id="281" name="Google Shape;281;p17" descr="A blue and black logo&#10;&#10;Description automatically generated"/>
          <p:cNvPicPr preferRelativeResize="0"/>
          <p:nvPr/>
        </p:nvPicPr>
        <p:blipFill rotWithShape="1">
          <a:blip r:embed="rId4">
            <a:alphaModFix/>
          </a:blip>
          <a:src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9"/>
                                        </p:tgtEl>
                                        <p:attrNameLst>
                                          <p:attrName>style.visibility</p:attrName>
                                        </p:attrNameLst>
                                      </p:cBhvr>
                                      <p:to>
                                        <p:strVal val="visible"/>
                                      </p:to>
                                    </p:set>
                                    <p:animEffect transition="in" filter="fade">
                                      <p:cBhvr>
                                        <p:cTn id="7" dur="500"/>
                                        <p:tgtEl>
                                          <p:spTgt spid="2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8"/>
                                        </p:tgtEl>
                                        <p:attrNameLst>
                                          <p:attrName>style.visibility</p:attrName>
                                        </p:attrNameLst>
                                      </p:cBhvr>
                                      <p:to>
                                        <p:strVal val="visible"/>
                                      </p:to>
                                    </p:set>
                                    <p:animEffect transition="in" filter="fade">
                                      <p:cBhvr>
                                        <p:cTn id="12" dur="500"/>
                                        <p:tgtEl>
                                          <p:spTgt spid="27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0"/>
                                        </p:tgtEl>
                                        <p:attrNameLst>
                                          <p:attrName>style.visibility</p:attrName>
                                        </p:attrNameLst>
                                      </p:cBhvr>
                                      <p:to>
                                        <p:strVal val="visible"/>
                                      </p:to>
                                    </p:set>
                                    <p:animEffect transition="in" filter="fade">
                                      <p:cBhvr>
                                        <p:cTn id="17" dur="500"/>
                                        <p:tgtEl>
                                          <p:spTgt spid="2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0">
                                            <p:txEl>
                                              <p:pRg st="0" end="0"/>
                                            </p:txEl>
                                          </p:spTgt>
                                        </p:tgtEl>
                                        <p:attrNameLst>
                                          <p:attrName>style.visibility</p:attrName>
                                        </p:attrNameLst>
                                      </p:cBhvr>
                                      <p:to>
                                        <p:strVal val="visible"/>
                                      </p:to>
                                    </p:set>
                                    <p:animEffect transition="in" filter="fade">
                                      <p:cBhvr>
                                        <p:cTn id="22" dur="500"/>
                                        <p:tgtEl>
                                          <p:spTgt spid="28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0">
                                            <p:txEl>
                                              <p:pRg st="1" end="1"/>
                                            </p:txEl>
                                          </p:spTgt>
                                        </p:tgtEl>
                                        <p:attrNameLst>
                                          <p:attrName>style.visibility</p:attrName>
                                        </p:attrNameLst>
                                      </p:cBhvr>
                                      <p:to>
                                        <p:strVal val="visible"/>
                                      </p:to>
                                    </p:set>
                                    <p:animEffect transition="in" filter="fade">
                                      <p:cBhvr>
                                        <p:cTn id="27" dur="500"/>
                                        <p:tgtEl>
                                          <p:spTgt spid="28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0">
                                            <p:txEl>
                                              <p:pRg st="2" end="2"/>
                                            </p:txEl>
                                          </p:spTgt>
                                        </p:tgtEl>
                                        <p:attrNameLst>
                                          <p:attrName>style.visibility</p:attrName>
                                        </p:attrNameLst>
                                      </p:cBhvr>
                                      <p:to>
                                        <p:strVal val="visible"/>
                                      </p:to>
                                    </p:set>
                                    <p:animEffect transition="in" filter="fade">
                                      <p:cBhvr>
                                        <p:cTn id="32" dur="500"/>
                                        <p:tgtEl>
                                          <p:spTgt spid="28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0">
                                            <p:txEl>
                                              <p:pRg st="3" end="3"/>
                                            </p:txEl>
                                          </p:spTgt>
                                        </p:tgtEl>
                                        <p:attrNameLst>
                                          <p:attrName>style.visibility</p:attrName>
                                        </p:attrNameLst>
                                      </p:cBhvr>
                                      <p:to>
                                        <p:strVal val="visible"/>
                                      </p:to>
                                    </p:set>
                                    <p:animEffect transition="in" filter="fade">
                                      <p:cBhvr>
                                        <p:cTn id="37" dur="500"/>
                                        <p:tgtEl>
                                          <p:spTgt spid="280">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0">
                                            <p:txEl>
                                              <p:pRg st="4" end="4"/>
                                            </p:txEl>
                                          </p:spTgt>
                                        </p:tgtEl>
                                        <p:attrNameLst>
                                          <p:attrName>style.visibility</p:attrName>
                                        </p:attrNameLst>
                                      </p:cBhvr>
                                      <p:to>
                                        <p:strVal val="visible"/>
                                      </p:to>
                                    </p:set>
                                    <p:animEffect transition="in" filter="fade">
                                      <p:cBhvr>
                                        <p:cTn id="42" dur="500"/>
                                        <p:tgtEl>
                                          <p:spTgt spid="280">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0">
                                            <p:txEl>
                                              <p:pRg st="5" end="5"/>
                                            </p:txEl>
                                          </p:spTgt>
                                        </p:tgtEl>
                                        <p:attrNameLst>
                                          <p:attrName>style.visibility</p:attrName>
                                        </p:attrNameLst>
                                      </p:cBhvr>
                                      <p:to>
                                        <p:strVal val="visible"/>
                                      </p:to>
                                    </p:set>
                                    <p:animEffect transition="in" filter="fade">
                                      <p:cBhvr>
                                        <p:cTn id="47" dur="500"/>
                                        <p:tgtEl>
                                          <p:spTgt spid="28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5"/>
        <p:cNvGrpSpPr/>
        <p:nvPr/>
      </p:nvGrpSpPr>
      <p:grpSpPr>
        <a:xfrm>
          <a:off x="0" y="0"/>
          <a:ext cx="0" cy="0"/>
          <a:chOff x="0" y="0"/>
          <a:chExt cx="0" cy="0"/>
        </a:xfrm>
      </p:grpSpPr>
      <p:sp>
        <p:nvSpPr>
          <p:cNvPr id="286" name="Google Shape;286;p18"/>
          <p:cNvSpPr txBox="1">
            <a:spLocks noGrp="1"/>
          </p:cNvSpPr>
          <p:nvPr>
            <p:ph type="title"/>
          </p:nvPr>
        </p:nvSpPr>
        <p:spPr>
          <a:xfrm>
            <a:off x="685670" y="894230"/>
            <a:ext cx="5814240" cy="1399989"/>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accent1"/>
              </a:buClr>
              <a:buSzPts val="2800"/>
              <a:buFont typeface="Calibri"/>
              <a:buNone/>
            </a:pPr>
            <a:br>
              <a:rPr lang="en-US" sz="2800" b="1">
                <a:latin typeface="Calibri"/>
                <a:ea typeface="Calibri"/>
                <a:cs typeface="Calibri"/>
                <a:sym typeface="Calibri"/>
              </a:rPr>
            </a:br>
            <a:br>
              <a:rPr lang="en-US" sz="2800" b="1">
                <a:latin typeface="Calibri"/>
                <a:ea typeface="Calibri"/>
                <a:cs typeface="Calibri"/>
                <a:sym typeface="Calibri"/>
              </a:rPr>
            </a:br>
            <a:br>
              <a:rPr lang="en-US" sz="2800" b="1">
                <a:latin typeface="Calibri"/>
                <a:ea typeface="Calibri"/>
                <a:cs typeface="Calibri"/>
                <a:sym typeface="Calibri"/>
              </a:rPr>
            </a:br>
            <a:r>
              <a:rPr lang="en-US" sz="2800" b="1">
                <a:solidFill>
                  <a:schemeClr val="dk1"/>
                </a:solidFill>
                <a:latin typeface="Calibri"/>
                <a:ea typeface="Calibri"/>
                <a:cs typeface="Calibri"/>
                <a:sym typeface="Calibri"/>
              </a:rPr>
              <a:t>Effective Dart: Best Practices and Style Guide</a:t>
            </a:r>
            <a:endParaRPr sz="28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accent1"/>
              </a:buClr>
              <a:buSzPts val="2800"/>
              <a:buFont typeface="Calibri"/>
              <a:buNone/>
            </a:pPr>
            <a:br>
              <a:rPr lang="en-US" sz="2800">
                <a:latin typeface="Calibri"/>
                <a:ea typeface="Calibri"/>
                <a:cs typeface="Calibri"/>
                <a:sym typeface="Calibri"/>
              </a:rPr>
            </a:br>
            <a:endParaRPr sz="2800">
              <a:latin typeface="Calibri"/>
              <a:ea typeface="Calibri"/>
              <a:cs typeface="Calibri"/>
              <a:sym typeface="Calibri"/>
            </a:endParaRPr>
          </a:p>
        </p:txBody>
      </p:sp>
      <p:pic>
        <p:nvPicPr>
          <p:cNvPr id="287" name="Google Shape;287;p18" descr="A grey letter with a white background&#10;&#10;Description automatically generated"/>
          <p:cNvPicPr preferRelativeResize="0"/>
          <p:nvPr/>
        </p:nvPicPr>
        <p:blipFill rotWithShape="1">
          <a:blip r:embed="rId3">
            <a:alphaModFix/>
          </a:blip>
          <a:srcRect/>
          <a:stretch/>
        </p:blipFill>
        <p:spPr>
          <a:xfrm>
            <a:off x="3598616" y="5365413"/>
            <a:ext cx="2006419" cy="628612"/>
          </a:xfrm>
          <a:prstGeom prst="roundRect">
            <a:avLst>
              <a:gd name="adj" fmla="val 8594"/>
            </a:avLst>
          </a:prstGeom>
          <a:solidFill>
            <a:srgbClr val="ECECEC"/>
          </a:solidFill>
          <a:ln>
            <a:noFill/>
          </a:ln>
          <a:effectLst>
            <a:reflection stA="38000" endPos="28000" dist="5000" dir="5400000" sy="-100000" algn="bl" rotWithShape="0"/>
          </a:effectLst>
        </p:spPr>
      </p:pic>
      <p:sp>
        <p:nvSpPr>
          <p:cNvPr id="288" name="Google Shape;288;p18"/>
          <p:cNvSpPr/>
          <p:nvPr/>
        </p:nvSpPr>
        <p:spPr>
          <a:xfrm>
            <a:off x="935140" y="1818627"/>
            <a:ext cx="5087470" cy="3081617"/>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Write clean, readable, and maintainable code.​</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Follow consistent naming conventions.​</a:t>
            </a:r>
            <a:endParaRPr sz="1800" b="0" i="0" u="none" strike="noStrike" cap="none">
              <a:solidFill>
                <a:srgbClr val="000000"/>
              </a:solidFill>
              <a:latin typeface="Arial"/>
              <a:ea typeface="Arial"/>
              <a:cs typeface="Arial"/>
              <a:sym typeface="Arial"/>
            </a:endParaRPr>
          </a:p>
          <a:p>
            <a:pPr marL="285750" marR="0" lvl="0" indent="-184150" algn="l" rtl="0">
              <a:lnSpc>
                <a:spcPct val="100000"/>
              </a:lnSpc>
              <a:spcBef>
                <a:spcPts val="0"/>
              </a:spcBef>
              <a:spcAft>
                <a:spcPts val="0"/>
              </a:spcAft>
              <a:buClr>
                <a:schemeClr val="dk1"/>
              </a:buClr>
              <a:buSzPts val="16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Use comments to explain complex code.​</a:t>
            </a:r>
            <a:endParaRPr sz="1800" b="0" i="0" u="none" strike="noStrike" cap="none">
              <a:solidFill>
                <a:srgbClr val="000000"/>
              </a:solidFill>
              <a:latin typeface="Arial"/>
              <a:ea typeface="Arial"/>
              <a:cs typeface="Arial"/>
              <a:sym typeface="Arial"/>
            </a:endParaRPr>
          </a:p>
          <a:p>
            <a:pPr marL="285750" marR="0" lvl="0" indent="-184150" algn="l" rtl="0">
              <a:lnSpc>
                <a:spcPct val="100000"/>
              </a:lnSpc>
              <a:spcBef>
                <a:spcPts val="0"/>
              </a:spcBef>
              <a:spcAft>
                <a:spcPts val="0"/>
              </a:spcAft>
              <a:buClr>
                <a:schemeClr val="dk1"/>
              </a:buClr>
              <a:buSzPts val="16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Test your code thoroughly.​</a:t>
            </a:r>
            <a:endParaRPr sz="1800" b="0" i="0" u="none" strike="noStrike" cap="none">
              <a:solidFill>
                <a:srgbClr val="000000"/>
              </a:solidFill>
              <a:latin typeface="Arial"/>
              <a:ea typeface="Arial"/>
              <a:cs typeface="Arial"/>
              <a:sym typeface="Arial"/>
            </a:endParaRPr>
          </a:p>
          <a:p>
            <a:pPr marL="285750" marR="0" lvl="0" indent="-184150" algn="l"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Calibri"/>
              <a:ea typeface="Calibri"/>
              <a:cs typeface="Calibri"/>
              <a:sym typeface="Calibri"/>
            </a:endParaRPr>
          </a:p>
        </p:txBody>
      </p:sp>
      <p:pic>
        <p:nvPicPr>
          <p:cNvPr id="289" name="Google Shape;289;p18" descr="A screen shot of a computer program&#10;&#10;Description automatically generated"/>
          <p:cNvPicPr preferRelativeResize="0"/>
          <p:nvPr/>
        </p:nvPicPr>
        <p:blipFill rotWithShape="1">
          <a:blip r:embed="rId4">
            <a:alphaModFix/>
          </a:blip>
          <a:srcRect/>
          <a:stretch/>
        </p:blipFill>
        <p:spPr>
          <a:xfrm>
            <a:off x="7399114" y="970210"/>
            <a:ext cx="3940531" cy="5132230"/>
          </a:xfrm>
          <a:prstGeom prst="roundRect">
            <a:avLst>
              <a:gd name="adj" fmla="val 8594"/>
            </a:avLst>
          </a:prstGeom>
          <a:solidFill>
            <a:srgbClr val="ECECEC"/>
          </a:solidFill>
          <a:ln>
            <a:noFill/>
          </a:ln>
          <a:effectLst>
            <a:reflection stA="38000" endPos="28000" dist="5000" dir="5400000" sy="-100000" algn="bl" rotWithShape="0"/>
          </a:effectLst>
        </p:spPr>
      </p:pic>
      <p:pic>
        <p:nvPicPr>
          <p:cNvPr id="290" name="Google Shape;290;p18" descr="A blue and black logo&#10;&#10;Description automatically generated"/>
          <p:cNvPicPr preferRelativeResize="0"/>
          <p:nvPr/>
        </p:nvPicPr>
        <p:blipFill rotWithShape="1">
          <a:blip r:embed="rId5">
            <a:alphaModFix/>
          </a:blip>
          <a:src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9"/>
                                        </p:tgtEl>
                                        <p:attrNameLst>
                                          <p:attrName>style.visibility</p:attrName>
                                        </p:attrNameLst>
                                      </p:cBhvr>
                                      <p:to>
                                        <p:strVal val="visible"/>
                                      </p:to>
                                    </p:set>
                                    <p:animEffect transition="in" filter="fade">
                                      <p:cBhvr>
                                        <p:cTn id="7" dur="500"/>
                                        <p:tgtEl>
                                          <p:spTgt spid="2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
                                        </p:tgtEl>
                                        <p:attrNameLst>
                                          <p:attrName>style.visibility</p:attrName>
                                        </p:attrNameLst>
                                      </p:cBhvr>
                                      <p:to>
                                        <p:strVal val="visible"/>
                                      </p:to>
                                    </p:set>
                                    <p:animEffect transition="in" filter="fade">
                                      <p:cBhvr>
                                        <p:cTn id="12" dur="500"/>
                                        <p:tgtEl>
                                          <p:spTgt spid="28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8"/>
                                        </p:tgtEl>
                                        <p:attrNameLst>
                                          <p:attrName>style.visibility</p:attrName>
                                        </p:attrNameLst>
                                      </p:cBhvr>
                                      <p:to>
                                        <p:strVal val="visible"/>
                                      </p:to>
                                    </p:set>
                                    <p:animEffect transition="in" filter="fade">
                                      <p:cBhvr>
                                        <p:cTn id="17" dur="500"/>
                                        <p:tgtEl>
                                          <p:spTgt spid="28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7"/>
                                        </p:tgtEl>
                                        <p:attrNameLst>
                                          <p:attrName>style.visibility</p:attrName>
                                        </p:attrNameLst>
                                      </p:cBhvr>
                                      <p:to>
                                        <p:strVal val="visible"/>
                                      </p:to>
                                    </p:set>
                                    <p:animEffect transition="in" filter="fade">
                                      <p:cBhvr>
                                        <p:cTn id="22" dur="500"/>
                                        <p:tgtEl>
                                          <p:spTgt spid="28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8">
                                            <p:txEl>
                                              <p:pRg st="0" end="0"/>
                                            </p:txEl>
                                          </p:spTgt>
                                        </p:tgtEl>
                                        <p:attrNameLst>
                                          <p:attrName>style.visibility</p:attrName>
                                        </p:attrNameLst>
                                      </p:cBhvr>
                                      <p:to>
                                        <p:strVal val="visible"/>
                                      </p:to>
                                    </p:set>
                                    <p:animEffect transition="in" filter="fade">
                                      <p:cBhvr>
                                        <p:cTn id="27" dur="500"/>
                                        <p:tgtEl>
                                          <p:spTgt spid="28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8">
                                            <p:txEl>
                                              <p:pRg st="1" end="1"/>
                                            </p:txEl>
                                          </p:spTgt>
                                        </p:tgtEl>
                                        <p:attrNameLst>
                                          <p:attrName>style.visibility</p:attrName>
                                        </p:attrNameLst>
                                      </p:cBhvr>
                                      <p:to>
                                        <p:strVal val="visible"/>
                                      </p:to>
                                    </p:set>
                                    <p:animEffect transition="in" filter="fade">
                                      <p:cBhvr>
                                        <p:cTn id="32" dur="500"/>
                                        <p:tgtEl>
                                          <p:spTgt spid="28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8">
                                            <p:txEl>
                                              <p:pRg st="2" end="2"/>
                                            </p:txEl>
                                          </p:spTgt>
                                        </p:tgtEl>
                                        <p:attrNameLst>
                                          <p:attrName>style.visibility</p:attrName>
                                        </p:attrNameLst>
                                      </p:cBhvr>
                                      <p:to>
                                        <p:strVal val="visible"/>
                                      </p:to>
                                    </p:set>
                                    <p:animEffect transition="in" filter="fade">
                                      <p:cBhvr>
                                        <p:cTn id="37" dur="500"/>
                                        <p:tgtEl>
                                          <p:spTgt spid="28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8">
                                            <p:txEl>
                                              <p:pRg st="3" end="3"/>
                                            </p:txEl>
                                          </p:spTgt>
                                        </p:tgtEl>
                                        <p:attrNameLst>
                                          <p:attrName>style.visibility</p:attrName>
                                        </p:attrNameLst>
                                      </p:cBhvr>
                                      <p:to>
                                        <p:strVal val="visible"/>
                                      </p:to>
                                    </p:set>
                                    <p:animEffect transition="in" filter="fade">
                                      <p:cBhvr>
                                        <p:cTn id="42" dur="500"/>
                                        <p:tgtEl>
                                          <p:spTgt spid="288">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8">
                                            <p:txEl>
                                              <p:pRg st="4" end="4"/>
                                            </p:txEl>
                                          </p:spTgt>
                                        </p:tgtEl>
                                        <p:attrNameLst>
                                          <p:attrName>style.visibility</p:attrName>
                                        </p:attrNameLst>
                                      </p:cBhvr>
                                      <p:to>
                                        <p:strVal val="visible"/>
                                      </p:to>
                                    </p:set>
                                    <p:animEffect transition="in" filter="fade">
                                      <p:cBhvr>
                                        <p:cTn id="47" dur="500"/>
                                        <p:tgtEl>
                                          <p:spTgt spid="288">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8">
                                            <p:txEl>
                                              <p:pRg st="5" end="5"/>
                                            </p:txEl>
                                          </p:spTgt>
                                        </p:tgtEl>
                                        <p:attrNameLst>
                                          <p:attrName>style.visibility</p:attrName>
                                        </p:attrNameLst>
                                      </p:cBhvr>
                                      <p:to>
                                        <p:strVal val="visible"/>
                                      </p:to>
                                    </p:set>
                                    <p:animEffect transition="in" filter="fade">
                                      <p:cBhvr>
                                        <p:cTn id="52" dur="500"/>
                                        <p:tgtEl>
                                          <p:spTgt spid="288">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88">
                                            <p:txEl>
                                              <p:pRg st="6" end="6"/>
                                            </p:txEl>
                                          </p:spTgt>
                                        </p:tgtEl>
                                        <p:attrNameLst>
                                          <p:attrName>style.visibility</p:attrName>
                                        </p:attrNameLst>
                                      </p:cBhvr>
                                      <p:to>
                                        <p:strVal val="visible"/>
                                      </p:to>
                                    </p:set>
                                    <p:animEffect transition="in" filter="fade">
                                      <p:cBhvr>
                                        <p:cTn id="57" dur="500"/>
                                        <p:tgtEl>
                                          <p:spTgt spid="288">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8">
                                            <p:txEl>
                                              <p:pRg st="7" end="7"/>
                                            </p:txEl>
                                          </p:spTgt>
                                        </p:tgtEl>
                                        <p:attrNameLst>
                                          <p:attrName>style.visibility</p:attrName>
                                        </p:attrNameLst>
                                      </p:cBhvr>
                                      <p:to>
                                        <p:strVal val="visible"/>
                                      </p:to>
                                    </p:set>
                                    <p:animEffect transition="in" filter="fade">
                                      <p:cBhvr>
                                        <p:cTn id="62" dur="500"/>
                                        <p:tgtEl>
                                          <p:spTgt spid="28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4"/>
        <p:cNvGrpSpPr/>
        <p:nvPr/>
      </p:nvGrpSpPr>
      <p:grpSpPr>
        <a:xfrm>
          <a:off x="0" y="0"/>
          <a:ext cx="0" cy="0"/>
          <a:chOff x="0" y="0"/>
          <a:chExt cx="0" cy="0"/>
        </a:xfrm>
      </p:grpSpPr>
      <p:sp>
        <p:nvSpPr>
          <p:cNvPr id="295" name="Google Shape;295;p19"/>
          <p:cNvSpPr txBox="1">
            <a:spLocks noGrp="1"/>
          </p:cNvSpPr>
          <p:nvPr>
            <p:ph type="title"/>
          </p:nvPr>
        </p:nvSpPr>
        <p:spPr>
          <a:xfrm>
            <a:off x="2984253" y="149815"/>
            <a:ext cx="6994269" cy="1633443"/>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2400"/>
              <a:buFont typeface="Bookman Old Style"/>
              <a:buNone/>
            </a:pPr>
            <a:br>
              <a:rPr lang="en-US" sz="2400" b="1">
                <a:latin typeface="Bookman Old Style"/>
                <a:ea typeface="Bookman Old Style"/>
                <a:cs typeface="Bookman Old Style"/>
                <a:sym typeface="Bookman Old Style"/>
              </a:rPr>
            </a:br>
            <a:br>
              <a:rPr lang="en-US" sz="2400" b="1">
                <a:latin typeface="Bookman Old Style"/>
                <a:ea typeface="Bookman Old Style"/>
                <a:cs typeface="Bookman Old Style"/>
                <a:sym typeface="Bookman Old Style"/>
              </a:rPr>
            </a:br>
            <a:br>
              <a:rPr lang="en-US" sz="2400" b="1">
                <a:latin typeface="Bookman Old Style"/>
                <a:ea typeface="Bookman Old Style"/>
                <a:cs typeface="Bookman Old Style"/>
                <a:sym typeface="Bookman Old Style"/>
              </a:rPr>
            </a:br>
            <a:br>
              <a:rPr lang="en-US" sz="2400" b="1">
                <a:latin typeface="Bookman Old Style"/>
                <a:ea typeface="Bookman Old Style"/>
                <a:cs typeface="Bookman Old Style"/>
                <a:sym typeface="Bookman Old Style"/>
              </a:rPr>
            </a:br>
            <a:br>
              <a:rPr lang="en-US" sz="2400" b="1">
                <a:latin typeface="Bookman Old Style"/>
                <a:ea typeface="Bookman Old Style"/>
                <a:cs typeface="Bookman Old Style"/>
                <a:sym typeface="Bookman Old Style"/>
              </a:rPr>
            </a:br>
            <a:r>
              <a:rPr lang="en-US" sz="2800" b="1">
                <a:solidFill>
                  <a:schemeClr val="dk1"/>
                </a:solidFill>
                <a:latin typeface="Calibri"/>
                <a:ea typeface="Calibri"/>
                <a:cs typeface="Calibri"/>
                <a:sym typeface="Calibri"/>
              </a:rPr>
              <a:t>     Advanced Data Structures in Dart</a:t>
            </a:r>
            <a:endParaRPr sz="28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accent1"/>
              </a:buClr>
              <a:buSzPts val="2400"/>
              <a:buFont typeface="Bookman Old Style"/>
              <a:buNone/>
            </a:pPr>
            <a:br>
              <a:rPr lang="en-US" sz="2400">
                <a:latin typeface="Bookman Old Style"/>
                <a:ea typeface="Bookman Old Style"/>
                <a:cs typeface="Bookman Old Style"/>
                <a:sym typeface="Bookman Old Style"/>
              </a:rPr>
            </a:br>
            <a:endParaRPr sz="2400">
              <a:solidFill>
                <a:schemeClr val="dk2"/>
              </a:solidFill>
              <a:latin typeface="Bookman Old Style"/>
              <a:ea typeface="Bookman Old Style"/>
              <a:cs typeface="Bookman Old Style"/>
              <a:sym typeface="Bookman Old Style"/>
            </a:endParaRPr>
          </a:p>
        </p:txBody>
      </p:sp>
      <p:pic>
        <p:nvPicPr>
          <p:cNvPr id="296" name="Google Shape;296;p19" descr="A blue and black logo&#10;&#10;Description automatically generated"/>
          <p:cNvPicPr preferRelativeResize="0"/>
          <p:nvPr/>
        </p:nvPicPr>
        <p:blipFill rotWithShape="1">
          <a:blip r:embed="rId3">
            <a:alphaModFix/>
          </a:blip>
          <a:srcRect/>
          <a:stretch/>
        </p:blipFill>
        <p:spPr>
          <a:xfrm>
            <a:off x="-49167" y="5847008"/>
            <a:ext cx="1579403" cy="1174125"/>
          </a:xfrm>
          <a:prstGeom prst="rect">
            <a:avLst/>
          </a:prstGeom>
          <a:noFill/>
          <a:ln>
            <a:noFill/>
          </a:ln>
        </p:spPr>
      </p:pic>
      <p:sp>
        <p:nvSpPr>
          <p:cNvPr id="297" name="Google Shape;297;p19"/>
          <p:cNvSpPr/>
          <p:nvPr/>
        </p:nvSpPr>
        <p:spPr>
          <a:xfrm>
            <a:off x="6068335" y="1254746"/>
            <a:ext cx="4445042" cy="2806921"/>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a:solidFill>
                  <a:schemeClr val="dk1"/>
                </a:solidFill>
                <a:latin typeface="Calibri"/>
                <a:ea typeface="Calibri"/>
                <a:cs typeface="Calibri"/>
                <a:sym typeface="Calibri"/>
              </a:rPr>
              <a:t>Trees</a:t>
            </a:r>
            <a:r>
              <a:rPr lang="en-US" sz="1800" b="0" i="0" u="none" strike="noStrike" cap="none">
                <a:solidFill>
                  <a:schemeClr val="dk1"/>
                </a:solidFill>
                <a:latin typeface="Calibri"/>
                <a:ea typeface="Calibri"/>
                <a:cs typeface="Calibri"/>
                <a:sym typeface="Calibri"/>
              </a:rPr>
              <a:t>​</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Trees are hierarchical data structures that consist of nodes connected by edges.​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chemeClr val="dk1"/>
                </a:solidFill>
                <a:latin typeface="Calibri"/>
                <a:ea typeface="Calibri"/>
                <a:cs typeface="Calibri"/>
                <a:sym typeface="Calibri"/>
              </a:rPr>
              <a:t>​</a:t>
            </a:r>
            <a:endParaRPr sz="1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Dart provides the Tree class for representing and manipulating trees.​</a:t>
            </a:r>
            <a:endParaRPr sz="1800" b="0" i="0" u="none" strike="noStrike" cap="none">
              <a:solidFill>
                <a:srgbClr val="000000"/>
              </a:solidFill>
              <a:latin typeface="Arial"/>
              <a:ea typeface="Arial"/>
              <a:cs typeface="Arial"/>
              <a:sym typeface="Arial"/>
            </a:endParaRPr>
          </a:p>
        </p:txBody>
      </p:sp>
      <p:sp>
        <p:nvSpPr>
          <p:cNvPr id="298" name="Google Shape;298;p19"/>
          <p:cNvSpPr/>
          <p:nvPr/>
        </p:nvSpPr>
        <p:spPr>
          <a:xfrm>
            <a:off x="6068335" y="4218808"/>
            <a:ext cx="4445042" cy="2523186"/>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a:solidFill>
                  <a:schemeClr val="dk1"/>
                </a:solidFill>
                <a:latin typeface="Calibri"/>
                <a:ea typeface="Calibri"/>
                <a:cs typeface="Calibri"/>
                <a:sym typeface="Calibri"/>
              </a:rPr>
              <a:t>Graphs</a:t>
            </a:r>
            <a:r>
              <a:rPr lang="en-US" sz="1800" b="0" i="0" u="none" strike="noStrike" cap="none">
                <a:solidFill>
                  <a:schemeClr val="dk1"/>
                </a:solidFill>
                <a:latin typeface="Calibri"/>
                <a:ea typeface="Calibri"/>
                <a:cs typeface="Calibri"/>
                <a:sym typeface="Calibri"/>
              </a:rPr>
              <a:t>​</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228600" marR="0" lvl="0" indent="-22860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Graphs are collections of nodes connected by edges.​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chemeClr val="dk1"/>
                </a:solidFill>
                <a:latin typeface="Calibri"/>
                <a:ea typeface="Calibri"/>
                <a:cs typeface="Calibri"/>
                <a:sym typeface="Calibri"/>
              </a:rPr>
              <a:t>​</a:t>
            </a:r>
            <a:endParaRPr sz="1800" b="0" i="0" u="none" strike="noStrike" cap="none">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Dart provides the Graph class for representing and manipulating graphs.​</a:t>
            </a:r>
            <a:endParaRPr sz="1800" b="0" i="0" u="none" strike="noStrike" cap="none">
              <a:solidFill>
                <a:srgbClr val="000000"/>
              </a:solidFill>
              <a:latin typeface="Arial"/>
              <a:ea typeface="Arial"/>
              <a:cs typeface="Arial"/>
              <a:sym typeface="Arial"/>
            </a:endParaRPr>
          </a:p>
        </p:txBody>
      </p:sp>
      <p:pic>
        <p:nvPicPr>
          <p:cNvPr id="299" name="Google Shape;299;p19"/>
          <p:cNvPicPr preferRelativeResize="0"/>
          <p:nvPr/>
        </p:nvPicPr>
        <p:blipFill rotWithShape="1">
          <a:blip r:embed="rId4">
            <a:alphaModFix/>
          </a:blip>
          <a:srcRect/>
          <a:stretch/>
        </p:blipFill>
        <p:spPr>
          <a:xfrm>
            <a:off x="740534" y="1574389"/>
            <a:ext cx="4041827" cy="2487278"/>
          </a:xfrm>
          <a:prstGeom prst="rect">
            <a:avLst/>
          </a:prstGeom>
          <a:noFill/>
          <a:ln>
            <a:noFill/>
          </a:ln>
        </p:spPr>
      </p:pic>
      <p:pic>
        <p:nvPicPr>
          <p:cNvPr id="300" name="Google Shape;300;p19"/>
          <p:cNvPicPr preferRelativeResize="0"/>
          <p:nvPr/>
        </p:nvPicPr>
        <p:blipFill rotWithShape="1">
          <a:blip r:embed="rId5">
            <a:alphaModFix/>
          </a:blip>
          <a:srcRect/>
          <a:stretch/>
        </p:blipFill>
        <p:spPr>
          <a:xfrm>
            <a:off x="513201" y="3920747"/>
            <a:ext cx="5327801" cy="269425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5"/>
                                        </p:tgtEl>
                                        <p:attrNameLst>
                                          <p:attrName>style.visibility</p:attrName>
                                        </p:attrNameLst>
                                      </p:cBhvr>
                                      <p:to>
                                        <p:strVal val="visible"/>
                                      </p:to>
                                    </p:set>
                                    <p:animEffect transition="in" filter="fade">
                                      <p:cBhvr>
                                        <p:cTn id="7" dur="500"/>
                                        <p:tgtEl>
                                          <p:spTgt spid="2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Effect transition="in" filter="fade">
                                      <p:cBhvr>
                                        <p:cTn id="12" dur="500"/>
                                        <p:tgtEl>
                                          <p:spTgt spid="2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7">
                                            <p:txEl>
                                              <p:pRg st="0" end="0"/>
                                            </p:txEl>
                                          </p:spTgt>
                                        </p:tgtEl>
                                        <p:attrNameLst>
                                          <p:attrName>style.visibility</p:attrName>
                                        </p:attrNameLst>
                                      </p:cBhvr>
                                      <p:to>
                                        <p:strVal val="visible"/>
                                      </p:to>
                                    </p:set>
                                    <p:animEffect transition="in" filter="fade">
                                      <p:cBhvr>
                                        <p:cTn id="17" dur="500"/>
                                        <p:tgtEl>
                                          <p:spTgt spid="29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7">
                                            <p:txEl>
                                              <p:pRg st="1" end="1"/>
                                            </p:txEl>
                                          </p:spTgt>
                                        </p:tgtEl>
                                        <p:attrNameLst>
                                          <p:attrName>style.visibility</p:attrName>
                                        </p:attrNameLst>
                                      </p:cBhvr>
                                      <p:to>
                                        <p:strVal val="visible"/>
                                      </p:to>
                                    </p:set>
                                    <p:animEffect transition="in" filter="fade">
                                      <p:cBhvr>
                                        <p:cTn id="22" dur="500"/>
                                        <p:tgtEl>
                                          <p:spTgt spid="29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7">
                                            <p:txEl>
                                              <p:pRg st="2" end="2"/>
                                            </p:txEl>
                                          </p:spTgt>
                                        </p:tgtEl>
                                        <p:attrNameLst>
                                          <p:attrName>style.visibility</p:attrName>
                                        </p:attrNameLst>
                                      </p:cBhvr>
                                      <p:to>
                                        <p:strVal val="visible"/>
                                      </p:to>
                                    </p:set>
                                    <p:animEffect transition="in" filter="fade">
                                      <p:cBhvr>
                                        <p:cTn id="27" dur="500"/>
                                        <p:tgtEl>
                                          <p:spTgt spid="29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7">
                                            <p:txEl>
                                              <p:pRg st="3" end="3"/>
                                            </p:txEl>
                                          </p:spTgt>
                                        </p:tgtEl>
                                        <p:attrNameLst>
                                          <p:attrName>style.visibility</p:attrName>
                                        </p:attrNameLst>
                                      </p:cBhvr>
                                      <p:to>
                                        <p:strVal val="visible"/>
                                      </p:to>
                                    </p:set>
                                    <p:animEffect transition="in" filter="fade">
                                      <p:cBhvr>
                                        <p:cTn id="32" dur="500"/>
                                        <p:tgtEl>
                                          <p:spTgt spid="29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7">
                                            <p:txEl>
                                              <p:pRg st="4" end="4"/>
                                            </p:txEl>
                                          </p:spTgt>
                                        </p:tgtEl>
                                        <p:attrNameLst>
                                          <p:attrName>style.visibility</p:attrName>
                                        </p:attrNameLst>
                                      </p:cBhvr>
                                      <p:to>
                                        <p:strVal val="visible"/>
                                      </p:to>
                                    </p:set>
                                    <p:animEffect transition="in" filter="fade">
                                      <p:cBhvr>
                                        <p:cTn id="37" dur="500"/>
                                        <p:tgtEl>
                                          <p:spTgt spid="29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6"/>
                                        </p:tgtEl>
                                        <p:attrNameLst>
                                          <p:attrName>style.visibility</p:attrName>
                                        </p:attrNameLst>
                                      </p:cBhvr>
                                      <p:to>
                                        <p:strVal val="visible"/>
                                      </p:to>
                                    </p:set>
                                    <p:animEffect transition="in" filter="fade">
                                      <p:cBhvr>
                                        <p:cTn id="42" dur="500"/>
                                        <p:tgtEl>
                                          <p:spTgt spid="29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6"/>
                                        </p:tgtEl>
                                        <p:attrNameLst>
                                          <p:attrName>style.visibility</p:attrName>
                                        </p:attrNameLst>
                                      </p:cBhvr>
                                      <p:to>
                                        <p:strVal val="visible"/>
                                      </p:to>
                                    </p:set>
                                    <p:animEffect transition="in" filter="fade">
                                      <p:cBhvr>
                                        <p:cTn id="47" dur="500"/>
                                        <p:tgtEl>
                                          <p:spTgt spid="29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00"/>
                                        </p:tgtEl>
                                        <p:attrNameLst>
                                          <p:attrName>style.visibility</p:attrName>
                                        </p:attrNameLst>
                                      </p:cBhvr>
                                      <p:to>
                                        <p:strVal val="visible"/>
                                      </p:to>
                                    </p:set>
                                    <p:animEffect transition="in" filter="fade">
                                      <p:cBhvr>
                                        <p:cTn id="52" dur="500"/>
                                        <p:tgtEl>
                                          <p:spTgt spid="30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95"/>
                                        </p:tgtEl>
                                        <p:attrNameLst>
                                          <p:attrName>style.visibility</p:attrName>
                                        </p:attrNameLst>
                                      </p:cBhvr>
                                      <p:to>
                                        <p:strVal val="visible"/>
                                      </p:to>
                                    </p:set>
                                    <p:animEffect transition="in" filter="fade">
                                      <p:cBhvr>
                                        <p:cTn id="57" dur="500"/>
                                        <p:tgtEl>
                                          <p:spTgt spid="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4"/>
        <p:cNvGrpSpPr/>
        <p:nvPr/>
      </p:nvGrpSpPr>
      <p:grpSpPr>
        <a:xfrm>
          <a:off x="0" y="0"/>
          <a:ext cx="0" cy="0"/>
          <a:chOff x="0" y="0"/>
          <a:chExt cx="0" cy="0"/>
        </a:xfrm>
      </p:grpSpPr>
      <p:sp>
        <p:nvSpPr>
          <p:cNvPr id="305" name="Google Shape;305;p20"/>
          <p:cNvSpPr txBox="1">
            <a:spLocks noGrp="1"/>
          </p:cNvSpPr>
          <p:nvPr>
            <p:ph type="title"/>
          </p:nvPr>
        </p:nvSpPr>
        <p:spPr>
          <a:xfrm>
            <a:off x="788266" y="490266"/>
            <a:ext cx="3816095" cy="1938076"/>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accent1"/>
              </a:buClr>
              <a:buSzPts val="2800"/>
              <a:buFont typeface="Calibri"/>
              <a:buNone/>
            </a:pPr>
            <a:r>
              <a:rPr lang="en-US" sz="2800" b="1">
                <a:latin typeface="Calibri"/>
                <a:ea typeface="Calibri"/>
                <a:cs typeface="Calibri"/>
                <a:sym typeface="Calibri"/>
              </a:rPr>
              <a:t> </a:t>
            </a:r>
            <a:r>
              <a:rPr lang="en-US" sz="2800" b="1">
                <a:solidFill>
                  <a:schemeClr val="dk1"/>
                </a:solidFill>
                <a:latin typeface="Calibri"/>
                <a:ea typeface="Calibri"/>
                <a:cs typeface="Calibri"/>
                <a:sym typeface="Calibri"/>
              </a:rPr>
              <a:t>Performance Optimization in Dart</a:t>
            </a:r>
            <a:endParaRPr sz="2800">
              <a:solidFill>
                <a:schemeClr val="dk1"/>
              </a:solidFill>
              <a:latin typeface="Calibri"/>
              <a:ea typeface="Calibri"/>
              <a:cs typeface="Calibri"/>
              <a:sym typeface="Calibri"/>
            </a:endParaRPr>
          </a:p>
        </p:txBody>
      </p:sp>
      <p:pic>
        <p:nvPicPr>
          <p:cNvPr id="306" name="Google Shape;306;p20" descr="A black background with white text&#10;&#10;Description automatically generated"/>
          <p:cNvPicPr preferRelativeResize="0"/>
          <p:nvPr/>
        </p:nvPicPr>
        <p:blipFill rotWithShape="1">
          <a:blip r:embed="rId3">
            <a:alphaModFix/>
          </a:blip>
          <a:srcRect/>
          <a:stretch/>
        </p:blipFill>
        <p:spPr>
          <a:xfrm>
            <a:off x="9489392" y="5031187"/>
            <a:ext cx="2419240" cy="2522461"/>
          </a:xfrm>
          <a:prstGeom prst="rect">
            <a:avLst/>
          </a:prstGeom>
          <a:noFill/>
          <a:ln>
            <a:noFill/>
          </a:ln>
        </p:spPr>
      </p:pic>
      <p:sp>
        <p:nvSpPr>
          <p:cNvPr id="307" name="Google Shape;307;p20"/>
          <p:cNvSpPr/>
          <p:nvPr/>
        </p:nvSpPr>
        <p:spPr>
          <a:xfrm>
            <a:off x="1006950" y="2014572"/>
            <a:ext cx="3709147" cy="3731558"/>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Identify and eliminate performance bottlenecks.​</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228600" marR="0" lvl="0" indent="-22860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Use efficient data structures and algorithms.​</a:t>
            </a:r>
            <a:endParaRPr sz="1800" b="0" i="0" u="none" strike="noStrike" cap="none">
              <a:solidFill>
                <a:srgbClr val="000000"/>
              </a:solidFill>
              <a:latin typeface="Arial"/>
              <a:ea typeface="Arial"/>
              <a:cs typeface="Arial"/>
              <a:sym typeface="Arial"/>
            </a:endParaRPr>
          </a:p>
          <a:p>
            <a:pPr marL="228600" marR="0" lvl="0" indent="-127000" algn="l" rtl="0">
              <a:lnSpc>
                <a:spcPct val="100000"/>
              </a:lnSpc>
              <a:spcBef>
                <a:spcPts val="0"/>
              </a:spcBef>
              <a:spcAft>
                <a:spcPts val="0"/>
              </a:spcAft>
              <a:buClr>
                <a:schemeClr val="dk1"/>
              </a:buClr>
              <a:buSzPts val="1600"/>
              <a:buFont typeface="Arial"/>
              <a:buNone/>
            </a:pPr>
            <a:endParaRPr sz="1800" b="0" i="0" u="none" strike="noStrike" cap="none">
              <a:solidFill>
                <a:schemeClr val="dk1"/>
              </a:solidFill>
              <a:latin typeface="Calibri"/>
              <a:ea typeface="Calibri"/>
              <a:cs typeface="Calibri"/>
              <a:sym typeface="Calibri"/>
            </a:endParaRPr>
          </a:p>
          <a:p>
            <a:pPr marL="228600" marR="0" lvl="0" indent="-22860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Optimize code for the target platform.​</a:t>
            </a:r>
            <a:endParaRPr sz="1800" b="0" i="0" u="none" strike="noStrike" cap="none">
              <a:solidFill>
                <a:srgbClr val="000000"/>
              </a:solidFill>
              <a:latin typeface="Arial"/>
              <a:ea typeface="Arial"/>
              <a:cs typeface="Arial"/>
              <a:sym typeface="Arial"/>
            </a:endParaRPr>
          </a:p>
          <a:p>
            <a:pPr marL="228600" marR="0" lvl="0" indent="-127000" algn="l" rtl="0">
              <a:lnSpc>
                <a:spcPct val="100000"/>
              </a:lnSpc>
              <a:spcBef>
                <a:spcPts val="0"/>
              </a:spcBef>
              <a:spcAft>
                <a:spcPts val="0"/>
              </a:spcAft>
              <a:buClr>
                <a:schemeClr val="dk1"/>
              </a:buClr>
              <a:buSzPts val="1600"/>
              <a:buFont typeface="Arial"/>
              <a:buNone/>
            </a:pPr>
            <a:endParaRPr sz="1600" b="0" i="0" u="none" strike="noStrike" cap="none">
              <a:solidFill>
                <a:srgbClr val="404040"/>
              </a:solidFill>
              <a:latin typeface="Bookman Old Style"/>
              <a:ea typeface="Bookman Old Style"/>
              <a:cs typeface="Bookman Old Style"/>
              <a:sym typeface="Bookman Old Style"/>
            </a:endParaRPr>
          </a:p>
        </p:txBody>
      </p:sp>
      <p:pic>
        <p:nvPicPr>
          <p:cNvPr id="308" name="Google Shape;308;p20" descr="A person standing next to a computer&#10;&#10;Description automatically generated"/>
          <p:cNvPicPr preferRelativeResize="0"/>
          <p:nvPr/>
        </p:nvPicPr>
        <p:blipFill rotWithShape="1">
          <a:blip r:embed="rId4">
            <a:alphaModFix/>
          </a:blip>
          <a:srcRect/>
          <a:stretch/>
        </p:blipFill>
        <p:spPr>
          <a:xfrm>
            <a:off x="5369417" y="1629177"/>
            <a:ext cx="4114800" cy="4114800"/>
          </a:xfrm>
          <a:prstGeom prst="rect">
            <a:avLst/>
          </a:prstGeom>
          <a:noFill/>
          <a:ln>
            <a:noFill/>
          </a:ln>
        </p:spPr>
      </p:pic>
      <p:pic>
        <p:nvPicPr>
          <p:cNvPr id="309" name="Google Shape;309;p20" descr="A blue and black logo&#10;&#10;Description automatically generated"/>
          <p:cNvPicPr preferRelativeResize="0"/>
          <p:nvPr/>
        </p:nvPicPr>
        <p:blipFill rotWithShape="1">
          <a:blip r:embed="rId5">
            <a:alphaModFix/>
          </a:blip>
          <a:src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8"/>
                                        </p:tgtEl>
                                        <p:attrNameLst>
                                          <p:attrName>style.visibility</p:attrName>
                                        </p:attrNameLst>
                                      </p:cBhvr>
                                      <p:to>
                                        <p:strVal val="visible"/>
                                      </p:to>
                                    </p:set>
                                    <p:animEffect transition="in" filter="fade">
                                      <p:cBhvr>
                                        <p:cTn id="7" dur="500"/>
                                        <p:tgtEl>
                                          <p:spTgt spid="3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6"/>
                                        </p:tgtEl>
                                        <p:attrNameLst>
                                          <p:attrName>style.visibility</p:attrName>
                                        </p:attrNameLst>
                                      </p:cBhvr>
                                      <p:to>
                                        <p:strVal val="visible"/>
                                      </p:to>
                                    </p:set>
                                    <p:animEffect transition="in" filter="fade">
                                      <p:cBhvr>
                                        <p:cTn id="12" dur="500"/>
                                        <p:tgtEl>
                                          <p:spTgt spid="30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5"/>
                                        </p:tgtEl>
                                        <p:attrNameLst>
                                          <p:attrName>style.visibility</p:attrName>
                                        </p:attrNameLst>
                                      </p:cBhvr>
                                      <p:to>
                                        <p:strVal val="visible"/>
                                      </p:to>
                                    </p:set>
                                    <p:animEffect transition="in" filter="fade">
                                      <p:cBhvr>
                                        <p:cTn id="17" dur="500"/>
                                        <p:tgtEl>
                                          <p:spTgt spid="30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07"/>
                                        </p:tgtEl>
                                        <p:attrNameLst>
                                          <p:attrName>style.visibility</p:attrName>
                                        </p:attrNameLst>
                                      </p:cBhvr>
                                      <p:to>
                                        <p:strVal val="visible"/>
                                      </p:to>
                                    </p:set>
                                    <p:animEffect transition="in" filter="fade">
                                      <p:cBhvr>
                                        <p:cTn id="22" dur="500"/>
                                        <p:tgtEl>
                                          <p:spTgt spid="30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07">
                                            <p:txEl>
                                              <p:pRg st="0" end="0"/>
                                            </p:txEl>
                                          </p:spTgt>
                                        </p:tgtEl>
                                        <p:attrNameLst>
                                          <p:attrName>style.visibility</p:attrName>
                                        </p:attrNameLst>
                                      </p:cBhvr>
                                      <p:to>
                                        <p:strVal val="visible"/>
                                      </p:to>
                                    </p:set>
                                    <p:animEffect transition="in" filter="fade">
                                      <p:cBhvr>
                                        <p:cTn id="27" dur="500"/>
                                        <p:tgtEl>
                                          <p:spTgt spid="30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7">
                                            <p:txEl>
                                              <p:pRg st="1" end="1"/>
                                            </p:txEl>
                                          </p:spTgt>
                                        </p:tgtEl>
                                        <p:attrNameLst>
                                          <p:attrName>style.visibility</p:attrName>
                                        </p:attrNameLst>
                                      </p:cBhvr>
                                      <p:to>
                                        <p:strVal val="visible"/>
                                      </p:to>
                                    </p:set>
                                    <p:animEffect transition="in" filter="fade">
                                      <p:cBhvr>
                                        <p:cTn id="32" dur="500"/>
                                        <p:tgtEl>
                                          <p:spTgt spid="30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7">
                                            <p:txEl>
                                              <p:pRg st="2" end="2"/>
                                            </p:txEl>
                                          </p:spTgt>
                                        </p:tgtEl>
                                        <p:attrNameLst>
                                          <p:attrName>style.visibility</p:attrName>
                                        </p:attrNameLst>
                                      </p:cBhvr>
                                      <p:to>
                                        <p:strVal val="visible"/>
                                      </p:to>
                                    </p:set>
                                    <p:animEffect transition="in" filter="fade">
                                      <p:cBhvr>
                                        <p:cTn id="37" dur="500"/>
                                        <p:tgtEl>
                                          <p:spTgt spid="30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07">
                                            <p:txEl>
                                              <p:pRg st="3" end="3"/>
                                            </p:txEl>
                                          </p:spTgt>
                                        </p:tgtEl>
                                        <p:attrNameLst>
                                          <p:attrName>style.visibility</p:attrName>
                                        </p:attrNameLst>
                                      </p:cBhvr>
                                      <p:to>
                                        <p:strVal val="visible"/>
                                      </p:to>
                                    </p:set>
                                    <p:animEffect transition="in" filter="fade">
                                      <p:cBhvr>
                                        <p:cTn id="42" dur="500"/>
                                        <p:tgtEl>
                                          <p:spTgt spid="307">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07">
                                            <p:txEl>
                                              <p:pRg st="4" end="4"/>
                                            </p:txEl>
                                          </p:spTgt>
                                        </p:tgtEl>
                                        <p:attrNameLst>
                                          <p:attrName>style.visibility</p:attrName>
                                        </p:attrNameLst>
                                      </p:cBhvr>
                                      <p:to>
                                        <p:strVal val="visible"/>
                                      </p:to>
                                    </p:set>
                                    <p:animEffect transition="in" filter="fade">
                                      <p:cBhvr>
                                        <p:cTn id="47" dur="500"/>
                                        <p:tgtEl>
                                          <p:spTgt spid="307">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07">
                                            <p:txEl>
                                              <p:pRg st="5" end="5"/>
                                            </p:txEl>
                                          </p:spTgt>
                                        </p:tgtEl>
                                        <p:attrNameLst>
                                          <p:attrName>style.visibility</p:attrName>
                                        </p:attrNameLst>
                                      </p:cBhvr>
                                      <p:to>
                                        <p:strVal val="visible"/>
                                      </p:to>
                                    </p:set>
                                    <p:animEffect transition="in" filter="fade">
                                      <p:cBhvr>
                                        <p:cTn id="52" dur="500"/>
                                        <p:tgtEl>
                                          <p:spTgt spid="3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3"/>
        <p:cNvGrpSpPr/>
        <p:nvPr/>
      </p:nvGrpSpPr>
      <p:grpSpPr>
        <a:xfrm>
          <a:off x="0" y="0"/>
          <a:ext cx="0" cy="0"/>
          <a:chOff x="0" y="0"/>
          <a:chExt cx="0" cy="0"/>
        </a:xfrm>
      </p:grpSpPr>
      <p:pic>
        <p:nvPicPr>
          <p:cNvPr id="314" name="Google Shape;314;p21"/>
          <p:cNvPicPr preferRelativeResize="0"/>
          <p:nvPr/>
        </p:nvPicPr>
        <p:blipFill rotWithShape="1">
          <a:blip r:embed="rId3">
            <a:alphaModFix/>
          </a:blip>
          <a:srcRect l="11583" t="19243" r="25506" b="17644"/>
          <a:stretch/>
        </p:blipFill>
        <p:spPr>
          <a:xfrm>
            <a:off x="6905767" y="1864545"/>
            <a:ext cx="3439236" cy="3698543"/>
          </a:xfrm>
          <a:prstGeom prst="rect">
            <a:avLst/>
          </a:prstGeom>
          <a:solidFill>
            <a:srgbClr val="ECECEC"/>
          </a:solidFill>
          <a:ln w="190500" cap="rnd" cmpd="sng">
            <a:solidFill>
              <a:srgbClr val="FFFFFF"/>
            </a:solidFill>
            <a:prstDash val="solid"/>
            <a:round/>
            <a:headEnd type="none" w="sm" len="sm"/>
            <a:tailEnd type="none" w="sm" len="sm"/>
          </a:ln>
          <a:effectLst>
            <a:outerShdw blurRad="36195" dist="12700" dir="11400000" algn="tl" rotWithShape="0">
              <a:srgbClr val="000000">
                <a:alpha val="32549"/>
              </a:srgbClr>
            </a:outerShdw>
          </a:effectLst>
        </p:spPr>
      </p:pic>
      <p:sp>
        <p:nvSpPr>
          <p:cNvPr id="315" name="Google Shape;315;p21"/>
          <p:cNvSpPr txBox="1">
            <a:spLocks noGrp="1"/>
          </p:cNvSpPr>
          <p:nvPr>
            <p:ph type="title"/>
          </p:nvPr>
        </p:nvSpPr>
        <p:spPr>
          <a:xfrm>
            <a:off x="297803" y="456597"/>
            <a:ext cx="4832802" cy="795349"/>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2800"/>
              <a:buFont typeface="Calibri"/>
              <a:buNone/>
            </a:pPr>
            <a:r>
              <a:rPr lang="en-US" sz="2800" b="1">
                <a:solidFill>
                  <a:schemeClr val="dk1"/>
                </a:solidFill>
                <a:latin typeface="Calibri"/>
                <a:ea typeface="Calibri"/>
                <a:cs typeface="Calibri"/>
                <a:sym typeface="Calibri"/>
              </a:rPr>
              <a:t>Advanced Dart Features and Techniques</a:t>
            </a:r>
            <a:endParaRPr sz="28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accent1"/>
              </a:buClr>
              <a:buSzPts val="2800"/>
              <a:buFont typeface="Calibri"/>
              <a:buNone/>
            </a:pPr>
            <a:br>
              <a:rPr lang="en-US" sz="2800">
                <a:latin typeface="Calibri"/>
                <a:ea typeface="Calibri"/>
                <a:cs typeface="Calibri"/>
                <a:sym typeface="Calibri"/>
              </a:rPr>
            </a:br>
            <a:endParaRPr sz="2800">
              <a:latin typeface="Calibri"/>
              <a:ea typeface="Calibri"/>
              <a:cs typeface="Calibri"/>
              <a:sym typeface="Calibri"/>
            </a:endParaRPr>
          </a:p>
        </p:txBody>
      </p:sp>
      <p:pic>
        <p:nvPicPr>
          <p:cNvPr id="316" name="Google Shape;316;p21" descr="A logo with a diamond&#10;&#10;Description automatically generated"/>
          <p:cNvPicPr preferRelativeResize="0"/>
          <p:nvPr/>
        </p:nvPicPr>
        <p:blipFill rotWithShape="1">
          <a:blip r:embed="rId4">
            <a:alphaModFix/>
          </a:blip>
          <a:srcRect/>
          <a:stretch/>
        </p:blipFill>
        <p:spPr>
          <a:xfrm>
            <a:off x="9214611" y="4869096"/>
            <a:ext cx="2783984" cy="2783984"/>
          </a:xfrm>
          <a:prstGeom prst="rect">
            <a:avLst/>
          </a:prstGeom>
          <a:noFill/>
          <a:ln>
            <a:noFill/>
          </a:ln>
        </p:spPr>
      </p:pic>
      <p:sp>
        <p:nvSpPr>
          <p:cNvPr id="317" name="Google Shape;317;p21"/>
          <p:cNvSpPr/>
          <p:nvPr/>
        </p:nvSpPr>
        <p:spPr>
          <a:xfrm>
            <a:off x="571066" y="1831530"/>
            <a:ext cx="4583205" cy="3731558"/>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Mixins: Reuse code across classes.​</a:t>
            </a:r>
            <a:endParaRPr sz="1800" b="0" i="0" u="none" strike="noStrike" cap="none">
              <a:solidFill>
                <a:schemeClr val="dk1"/>
              </a:solidFill>
              <a:latin typeface="Calibri"/>
              <a:ea typeface="Calibri"/>
              <a:cs typeface="Calibri"/>
              <a:sym typeface="Calibri"/>
            </a:endParaRPr>
          </a:p>
          <a:p>
            <a:pPr marL="285750" marR="0" lvl="0" indent="-184150" algn="l" rtl="0">
              <a:lnSpc>
                <a:spcPct val="100000"/>
              </a:lnSpc>
              <a:spcBef>
                <a:spcPts val="0"/>
              </a:spcBef>
              <a:spcAft>
                <a:spcPts val="0"/>
              </a:spcAft>
              <a:buClr>
                <a:schemeClr val="dk1"/>
              </a:buClr>
              <a:buSzPts val="16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Extensions: Add functionality to existing classes without modifying their source code.​</a:t>
            </a:r>
            <a:endParaRPr sz="1800" b="0" i="0" u="none" strike="noStrike" cap="none">
              <a:solidFill>
                <a:srgbClr val="000000"/>
              </a:solidFill>
              <a:latin typeface="Arial"/>
              <a:ea typeface="Arial"/>
              <a:cs typeface="Arial"/>
              <a:sym typeface="Arial"/>
            </a:endParaRPr>
          </a:p>
          <a:p>
            <a:pPr marL="285750" marR="0" lvl="0" indent="-184150" algn="l" rtl="0">
              <a:lnSpc>
                <a:spcPct val="100000"/>
              </a:lnSpc>
              <a:spcBef>
                <a:spcPts val="0"/>
              </a:spcBef>
              <a:spcAft>
                <a:spcPts val="0"/>
              </a:spcAft>
              <a:buClr>
                <a:schemeClr val="dk1"/>
              </a:buClr>
              <a:buSzPts val="16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Metaprogramming: Manipulate code at runtime for powerful capabilities.​</a:t>
            </a:r>
            <a:endParaRPr sz="1800" b="0" i="0" u="none" strike="noStrike" cap="none">
              <a:solidFill>
                <a:schemeClr val="dk1"/>
              </a:solidFill>
              <a:latin typeface="Calibri"/>
              <a:ea typeface="Calibri"/>
              <a:cs typeface="Calibri"/>
              <a:sym typeface="Calibri"/>
            </a:endParaRPr>
          </a:p>
        </p:txBody>
      </p:sp>
      <p:pic>
        <p:nvPicPr>
          <p:cNvPr id="318" name="Google Shape;318;p21" descr="A blue and black logo&#10;&#10;Description automatically generated"/>
          <p:cNvPicPr preferRelativeResize="0"/>
          <p:nvPr/>
        </p:nvPicPr>
        <p:blipFill rotWithShape="1">
          <a:blip r:embed="rId5">
            <a:alphaModFix/>
          </a:blip>
          <a:src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500"/>
                                        <p:tgtEl>
                                          <p:spTgt spid="3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6"/>
                                        </p:tgtEl>
                                        <p:attrNameLst>
                                          <p:attrName>style.visibility</p:attrName>
                                        </p:attrNameLst>
                                      </p:cBhvr>
                                      <p:to>
                                        <p:strVal val="visible"/>
                                      </p:to>
                                    </p:set>
                                    <p:animEffect transition="in" filter="fade">
                                      <p:cBhvr>
                                        <p:cTn id="12" dur="500"/>
                                        <p:tgtEl>
                                          <p:spTgt spid="3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5"/>
                                        </p:tgtEl>
                                        <p:attrNameLst>
                                          <p:attrName>style.visibility</p:attrName>
                                        </p:attrNameLst>
                                      </p:cBhvr>
                                      <p:to>
                                        <p:strVal val="visible"/>
                                      </p:to>
                                    </p:set>
                                    <p:animEffect transition="in" filter="fade">
                                      <p:cBhvr>
                                        <p:cTn id="17" dur="500"/>
                                        <p:tgtEl>
                                          <p:spTgt spid="3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7"/>
                                        </p:tgtEl>
                                        <p:attrNameLst>
                                          <p:attrName>style.visibility</p:attrName>
                                        </p:attrNameLst>
                                      </p:cBhvr>
                                      <p:to>
                                        <p:strVal val="visible"/>
                                      </p:to>
                                    </p:set>
                                    <p:animEffect transition="in" filter="fade">
                                      <p:cBhvr>
                                        <p:cTn id="22" dur="500"/>
                                        <p:tgtEl>
                                          <p:spTgt spid="3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7">
                                            <p:txEl>
                                              <p:pRg st="0" end="0"/>
                                            </p:txEl>
                                          </p:spTgt>
                                        </p:tgtEl>
                                        <p:attrNameLst>
                                          <p:attrName>style.visibility</p:attrName>
                                        </p:attrNameLst>
                                      </p:cBhvr>
                                      <p:to>
                                        <p:strVal val="visible"/>
                                      </p:to>
                                    </p:set>
                                    <p:animEffect transition="in" filter="fade">
                                      <p:cBhvr>
                                        <p:cTn id="27" dur="500"/>
                                        <p:tgtEl>
                                          <p:spTgt spid="3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7">
                                            <p:txEl>
                                              <p:pRg st="1" end="1"/>
                                            </p:txEl>
                                          </p:spTgt>
                                        </p:tgtEl>
                                        <p:attrNameLst>
                                          <p:attrName>style.visibility</p:attrName>
                                        </p:attrNameLst>
                                      </p:cBhvr>
                                      <p:to>
                                        <p:strVal val="visible"/>
                                      </p:to>
                                    </p:set>
                                    <p:animEffect transition="in" filter="fade">
                                      <p:cBhvr>
                                        <p:cTn id="32" dur="500"/>
                                        <p:tgtEl>
                                          <p:spTgt spid="317">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7">
                                            <p:txEl>
                                              <p:pRg st="2" end="2"/>
                                            </p:txEl>
                                          </p:spTgt>
                                        </p:tgtEl>
                                        <p:attrNameLst>
                                          <p:attrName>style.visibility</p:attrName>
                                        </p:attrNameLst>
                                      </p:cBhvr>
                                      <p:to>
                                        <p:strVal val="visible"/>
                                      </p:to>
                                    </p:set>
                                    <p:animEffect transition="in" filter="fade">
                                      <p:cBhvr>
                                        <p:cTn id="37" dur="500"/>
                                        <p:tgtEl>
                                          <p:spTgt spid="31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17">
                                            <p:txEl>
                                              <p:pRg st="3" end="3"/>
                                            </p:txEl>
                                          </p:spTgt>
                                        </p:tgtEl>
                                        <p:attrNameLst>
                                          <p:attrName>style.visibility</p:attrName>
                                        </p:attrNameLst>
                                      </p:cBhvr>
                                      <p:to>
                                        <p:strVal val="visible"/>
                                      </p:to>
                                    </p:set>
                                    <p:animEffect transition="in" filter="fade">
                                      <p:cBhvr>
                                        <p:cTn id="42" dur="500"/>
                                        <p:tgtEl>
                                          <p:spTgt spid="317">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17">
                                            <p:txEl>
                                              <p:pRg st="4" end="4"/>
                                            </p:txEl>
                                          </p:spTgt>
                                        </p:tgtEl>
                                        <p:attrNameLst>
                                          <p:attrName>style.visibility</p:attrName>
                                        </p:attrNameLst>
                                      </p:cBhvr>
                                      <p:to>
                                        <p:strVal val="visible"/>
                                      </p:to>
                                    </p:set>
                                    <p:animEffect transition="in" filter="fade">
                                      <p:cBhvr>
                                        <p:cTn id="47" dur="500"/>
                                        <p:tgtEl>
                                          <p:spTgt spid="3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p2"/>
          <p:cNvSpPr txBox="1">
            <a:spLocks noGrp="1"/>
          </p:cNvSpPr>
          <p:nvPr>
            <p:ph type="title"/>
          </p:nvPr>
        </p:nvSpPr>
        <p:spPr>
          <a:xfrm>
            <a:off x="830151" y="76393"/>
            <a:ext cx="3822189" cy="121199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accent1"/>
              </a:buClr>
              <a:buSzPts val="2800"/>
              <a:buFont typeface="Arial"/>
              <a:buNone/>
            </a:pPr>
            <a:br>
              <a:rPr lang="en-US" sz="2800" b="1">
                <a:latin typeface="Arial"/>
                <a:ea typeface="Arial"/>
                <a:cs typeface="Arial"/>
                <a:sym typeface="Arial"/>
              </a:rPr>
            </a:br>
            <a:r>
              <a:rPr lang="en-US" sz="2800" b="1">
                <a:solidFill>
                  <a:schemeClr val="dk1"/>
                </a:solidFill>
                <a:latin typeface="Calibri"/>
                <a:ea typeface="Calibri"/>
                <a:cs typeface="Calibri"/>
                <a:sym typeface="Calibri"/>
              </a:rPr>
              <a:t>Introduction</a:t>
            </a:r>
            <a:br>
              <a:rPr lang="en-US" sz="2800" b="1">
                <a:latin typeface="Calibri"/>
                <a:ea typeface="Calibri"/>
                <a:cs typeface="Calibri"/>
                <a:sym typeface="Calibri"/>
              </a:rPr>
            </a:br>
            <a:br>
              <a:rPr lang="en-US" sz="2800" b="1">
                <a:latin typeface="Arial"/>
                <a:ea typeface="Arial"/>
                <a:cs typeface="Arial"/>
                <a:sym typeface="Arial"/>
              </a:rPr>
            </a:br>
            <a:endParaRPr sz="2800" b="1">
              <a:latin typeface="Arial"/>
              <a:ea typeface="Arial"/>
              <a:cs typeface="Arial"/>
              <a:sym typeface="Arial"/>
            </a:endParaRPr>
          </a:p>
          <a:p>
            <a:pPr marL="0" lvl="0" indent="0" algn="l" rtl="0">
              <a:lnSpc>
                <a:spcPct val="100000"/>
              </a:lnSpc>
              <a:spcBef>
                <a:spcPts val="0"/>
              </a:spcBef>
              <a:spcAft>
                <a:spcPts val="0"/>
              </a:spcAft>
              <a:buClr>
                <a:schemeClr val="accent1"/>
              </a:buClr>
              <a:buSzPts val="2800"/>
              <a:buFont typeface="Arial"/>
              <a:buNone/>
            </a:pPr>
            <a:br>
              <a:rPr lang="en-US" sz="2800">
                <a:latin typeface="Arial"/>
                <a:ea typeface="Arial"/>
                <a:cs typeface="Arial"/>
                <a:sym typeface="Arial"/>
              </a:rPr>
            </a:br>
            <a:endParaRPr sz="2800">
              <a:latin typeface="Arial"/>
              <a:ea typeface="Arial"/>
              <a:cs typeface="Arial"/>
              <a:sym typeface="Arial"/>
            </a:endParaRPr>
          </a:p>
        </p:txBody>
      </p:sp>
      <p:pic>
        <p:nvPicPr>
          <p:cNvPr id="140" name="Google Shape;140;p2" descr="A person looking at a computer screen&#10;&#10;Description automatically generated"/>
          <p:cNvPicPr preferRelativeResize="0"/>
          <p:nvPr/>
        </p:nvPicPr>
        <p:blipFill rotWithShape="1">
          <a:blip r:embed="rId3">
            <a:alphaModFix/>
          </a:blip>
          <a:srcRect/>
          <a:stretch/>
        </p:blipFill>
        <p:spPr>
          <a:xfrm>
            <a:off x="6059606" y="2271658"/>
            <a:ext cx="5088534" cy="3129911"/>
          </a:xfrm>
          <a:prstGeom prst="snip2DiagRect">
            <a:avLst>
              <a:gd name="adj1" fmla="val 0"/>
              <a:gd name="adj2" fmla="val 16667"/>
            </a:avLst>
          </a:prstGeom>
          <a:solidFill>
            <a:srgbClr val="ECECEC"/>
          </a:solidFill>
          <a:ln w="88900" cap="sq" cmpd="sng">
            <a:solidFill>
              <a:srgbClr val="FFFFFF"/>
            </a:solidFill>
            <a:prstDash val="solid"/>
            <a:miter lim="800000"/>
            <a:headEnd type="none" w="sm" len="sm"/>
            <a:tailEnd type="none" w="sm" len="sm"/>
          </a:ln>
          <a:effectLst>
            <a:outerShdw blurRad="88900" algn="tl" rotWithShape="0">
              <a:srgbClr val="000000">
                <a:alpha val="44313"/>
              </a:srgbClr>
            </a:outerShdw>
          </a:effectLst>
        </p:spPr>
      </p:pic>
      <p:pic>
        <p:nvPicPr>
          <p:cNvPr id="141" name="Google Shape;141;p2" descr="A blue and black logo&#10;&#10;Description automatically generated"/>
          <p:cNvPicPr preferRelativeResize="0"/>
          <p:nvPr/>
        </p:nvPicPr>
        <p:blipFill rotWithShape="1">
          <a:blip r:embed="rId4">
            <a:alphaModFix/>
          </a:blip>
          <a:srcRect/>
          <a:stretch/>
        </p:blipFill>
        <p:spPr>
          <a:xfrm>
            <a:off x="-49167" y="5847008"/>
            <a:ext cx="1579403" cy="1174125"/>
          </a:xfrm>
          <a:prstGeom prst="rect">
            <a:avLst/>
          </a:prstGeom>
          <a:noFill/>
          <a:ln>
            <a:noFill/>
          </a:ln>
        </p:spPr>
      </p:pic>
      <p:sp>
        <p:nvSpPr>
          <p:cNvPr id="142" name="Google Shape;142;p2"/>
          <p:cNvSpPr/>
          <p:nvPr/>
        </p:nvSpPr>
        <p:spPr>
          <a:xfrm>
            <a:off x="1061911" y="1119116"/>
            <a:ext cx="4383545" cy="2552131"/>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Calibri"/>
                <a:ea typeface="Calibri"/>
                <a:cs typeface="Calibri"/>
                <a:sym typeface="Calibri"/>
              </a:rPr>
              <a:t>Asynchronous Programming:</a:t>
            </a:r>
            <a:endParaRPr/>
          </a:p>
          <a:p>
            <a:pPr marL="285750" marR="0" lvl="0" indent="-184150" algn="l" rtl="0">
              <a:lnSpc>
                <a:spcPct val="100000"/>
              </a:lnSpc>
              <a:spcBef>
                <a:spcPts val="0"/>
              </a:spcBef>
              <a:spcAft>
                <a:spcPts val="0"/>
              </a:spcAft>
              <a:buClr>
                <a:schemeClr val="dk1"/>
              </a:buClr>
              <a:buSzPts val="16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Asynchronous programming is crucial for responsive apps.​</a:t>
            </a:r>
            <a:endParaRPr/>
          </a:p>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Dart offers powerful async features like Futures and Streams.​</a:t>
            </a:r>
            <a:endParaRPr sz="1800" b="0" i="0" u="none" strike="noStrike" cap="none">
              <a:solidFill>
                <a:srgbClr val="000000"/>
              </a:solidFill>
              <a:latin typeface="Arial"/>
              <a:ea typeface="Arial"/>
              <a:cs typeface="Arial"/>
              <a:sym typeface="Arial"/>
            </a:endParaRPr>
          </a:p>
        </p:txBody>
      </p:sp>
      <p:sp>
        <p:nvSpPr>
          <p:cNvPr id="143" name="Google Shape;143;p2"/>
          <p:cNvSpPr/>
          <p:nvPr/>
        </p:nvSpPr>
        <p:spPr>
          <a:xfrm>
            <a:off x="1061909" y="3807725"/>
            <a:ext cx="4383547" cy="2511187"/>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chemeClr val="dk1"/>
                </a:solidFill>
                <a:latin typeface="Calibri"/>
                <a:ea typeface="Calibri"/>
                <a:cs typeface="Calibri"/>
                <a:sym typeface="Calibri"/>
              </a:rPr>
              <a:t>Collections in Dart:</a:t>
            </a:r>
            <a:endParaRPr/>
          </a:p>
          <a:p>
            <a:pPr marL="228600" marR="0" lvl="0" indent="-127000" algn="l" rtl="0">
              <a:lnSpc>
                <a:spcPct val="100000"/>
              </a:lnSpc>
              <a:spcBef>
                <a:spcPts val="0"/>
              </a:spcBef>
              <a:spcAft>
                <a:spcPts val="0"/>
              </a:spcAft>
              <a:buClr>
                <a:schemeClr val="dk1"/>
              </a:buClr>
              <a:buSzPts val="1600"/>
              <a:buFont typeface="Arial"/>
              <a:buNone/>
            </a:pPr>
            <a:endParaRPr sz="1800" b="0" i="0" u="none" strike="noStrike" cap="none">
              <a:solidFill>
                <a:schemeClr val="dk1"/>
              </a:solidFill>
              <a:latin typeface="Calibri"/>
              <a:ea typeface="Calibri"/>
              <a:cs typeface="Calibri"/>
              <a:sym typeface="Calibri"/>
            </a:endParaRPr>
          </a:p>
          <a:p>
            <a:pPr marL="228600" marR="0" lvl="0" indent="-22860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Collections are essential for managing    data.​</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228600" marR="0" lvl="0" indent="-22860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Dart supports various collections like lists, sets, maps, and queues.​</a:t>
            </a:r>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500"/>
                                        <p:tgtEl>
                                          <p:spTgt spid="1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9"/>
                                        </p:tgtEl>
                                        <p:attrNameLst>
                                          <p:attrName>style.visibility</p:attrName>
                                        </p:attrNameLst>
                                      </p:cBhvr>
                                      <p:to>
                                        <p:strVal val="visible"/>
                                      </p:to>
                                    </p:set>
                                    <p:animEffect transition="in" filter="fade">
                                      <p:cBhvr>
                                        <p:cTn id="12" dur="500"/>
                                        <p:tgtEl>
                                          <p:spTgt spid="1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gtEl>
                                        <p:attrNameLst>
                                          <p:attrName>style.visibility</p:attrName>
                                        </p:attrNameLst>
                                      </p:cBhvr>
                                      <p:to>
                                        <p:strVal val="visible"/>
                                      </p:to>
                                    </p:set>
                                    <p:animEffect transition="in" filter="fade">
                                      <p:cBhvr>
                                        <p:cTn id="17" dur="500"/>
                                        <p:tgtEl>
                                          <p:spTgt spid="1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gtEl>
                                        <p:attrNameLst>
                                          <p:attrName>style.visibility</p:attrName>
                                        </p:attrNameLst>
                                      </p:cBhvr>
                                      <p:to>
                                        <p:strVal val="visible"/>
                                      </p:to>
                                    </p:set>
                                    <p:animEffect transition="in" filter="fade">
                                      <p:cBhvr>
                                        <p:cTn id="22" dur="500"/>
                                        <p:tgtEl>
                                          <p:spTgt spid="1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3"/>
                                        </p:tgtEl>
                                        <p:attrNameLst>
                                          <p:attrName>style.visibility</p:attrName>
                                        </p:attrNameLst>
                                      </p:cBhvr>
                                      <p:to>
                                        <p:strVal val="visible"/>
                                      </p:to>
                                    </p:set>
                                    <p:animEffect transition="in" filter="fade">
                                      <p:cBhvr>
                                        <p:cTn id="27" dur="500"/>
                                        <p:tgtEl>
                                          <p:spTgt spid="14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3">
                                            <p:txEl>
                                              <p:pRg st="0" end="0"/>
                                            </p:txEl>
                                          </p:spTgt>
                                        </p:tgtEl>
                                        <p:attrNameLst>
                                          <p:attrName>style.visibility</p:attrName>
                                        </p:attrNameLst>
                                      </p:cBhvr>
                                      <p:to>
                                        <p:strVal val="visible"/>
                                      </p:to>
                                    </p:set>
                                    <p:animEffect transition="in" filter="fade">
                                      <p:cBhvr>
                                        <p:cTn id="32" dur="500"/>
                                        <p:tgtEl>
                                          <p:spTgt spid="14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3">
                                            <p:txEl>
                                              <p:pRg st="1" end="1"/>
                                            </p:txEl>
                                          </p:spTgt>
                                        </p:tgtEl>
                                        <p:attrNameLst>
                                          <p:attrName>style.visibility</p:attrName>
                                        </p:attrNameLst>
                                      </p:cBhvr>
                                      <p:to>
                                        <p:strVal val="visible"/>
                                      </p:to>
                                    </p:set>
                                    <p:animEffect transition="in" filter="fade">
                                      <p:cBhvr>
                                        <p:cTn id="37" dur="500"/>
                                        <p:tgtEl>
                                          <p:spTgt spid="14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3">
                                            <p:txEl>
                                              <p:pRg st="2" end="2"/>
                                            </p:txEl>
                                          </p:spTgt>
                                        </p:tgtEl>
                                        <p:attrNameLst>
                                          <p:attrName>style.visibility</p:attrName>
                                        </p:attrNameLst>
                                      </p:cBhvr>
                                      <p:to>
                                        <p:strVal val="visible"/>
                                      </p:to>
                                    </p:set>
                                    <p:animEffect transition="in" filter="fade">
                                      <p:cBhvr>
                                        <p:cTn id="42" dur="500"/>
                                        <p:tgtEl>
                                          <p:spTgt spid="14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3">
                                            <p:txEl>
                                              <p:pRg st="3" end="3"/>
                                            </p:txEl>
                                          </p:spTgt>
                                        </p:tgtEl>
                                        <p:attrNameLst>
                                          <p:attrName>style.visibility</p:attrName>
                                        </p:attrNameLst>
                                      </p:cBhvr>
                                      <p:to>
                                        <p:strVal val="visible"/>
                                      </p:to>
                                    </p:set>
                                    <p:animEffect transition="in" filter="fade">
                                      <p:cBhvr>
                                        <p:cTn id="47" dur="500"/>
                                        <p:tgtEl>
                                          <p:spTgt spid="14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3">
                                            <p:txEl>
                                              <p:pRg st="4" end="4"/>
                                            </p:txEl>
                                          </p:spTgt>
                                        </p:tgtEl>
                                        <p:attrNameLst>
                                          <p:attrName>style.visibility</p:attrName>
                                        </p:attrNameLst>
                                      </p:cBhvr>
                                      <p:to>
                                        <p:strVal val="visible"/>
                                      </p:to>
                                    </p:set>
                                    <p:animEffect transition="in" filter="fade">
                                      <p:cBhvr>
                                        <p:cTn id="52" dur="500"/>
                                        <p:tgtEl>
                                          <p:spTgt spid="14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3">
                                            <p:txEl>
                                              <p:pRg st="5" end="5"/>
                                            </p:txEl>
                                          </p:spTgt>
                                        </p:tgtEl>
                                        <p:attrNameLst>
                                          <p:attrName>style.visibility</p:attrName>
                                        </p:attrNameLst>
                                      </p:cBhvr>
                                      <p:to>
                                        <p:strVal val="visible"/>
                                      </p:to>
                                    </p:set>
                                    <p:animEffect transition="in" filter="fade">
                                      <p:cBhvr>
                                        <p:cTn id="57" dur="500"/>
                                        <p:tgtEl>
                                          <p:spTgt spid="1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pic>
        <p:nvPicPr>
          <p:cNvPr id="323" name="Google Shape;323;p23" descr="A screenshot of a computer&#10;&#10;Description automatically generated"/>
          <p:cNvPicPr preferRelativeResize="0">
            <a:picLocks noGrp="1"/>
          </p:cNvPicPr>
          <p:nvPr>
            <p:ph type="body" idx="1"/>
          </p:nvPr>
        </p:nvPicPr>
        <p:blipFill rotWithShape="1">
          <a:blip r:embed="rId3">
            <a:alphaModFix/>
          </a:blip>
          <a:srcRect t="18954" r="27574" b="12416"/>
          <a:stretch/>
        </p:blipFill>
        <p:spPr>
          <a:xfrm>
            <a:off x="157140" y="44447"/>
            <a:ext cx="11463618" cy="6118413"/>
          </a:xfrm>
          <a:prstGeom prst="rect">
            <a:avLst/>
          </a:prstGeom>
          <a:noFill/>
          <a:ln>
            <a:noFill/>
          </a:ln>
        </p:spPr>
      </p:pic>
      <p:pic>
        <p:nvPicPr>
          <p:cNvPr id="324" name="Google Shape;324;p23" descr="A blue and black logo&#10;&#10;Description automatically generated"/>
          <p:cNvPicPr preferRelativeResize="0"/>
          <p:nvPr/>
        </p:nvPicPr>
        <p:blipFill rotWithShape="1">
          <a:blip r:embed="rId4">
            <a:alphaModFix/>
          </a:blip>
          <a:src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fade">
                                      <p:cBhvr>
                                        <p:cTn id="7" dur="500"/>
                                        <p:tgtEl>
                                          <p:spTgt spid="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4"/>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404040"/>
              </a:buClr>
              <a:buSzPts val="2800"/>
              <a:buFont typeface="Calibri"/>
              <a:buNone/>
            </a:pPr>
            <a:r>
              <a:rPr lang="en-US" sz="2800" b="1">
                <a:solidFill>
                  <a:srgbClr val="404040"/>
                </a:solidFill>
                <a:latin typeface="Calibri"/>
                <a:ea typeface="Calibri"/>
                <a:cs typeface="Calibri"/>
                <a:sym typeface="Calibri"/>
              </a:rPr>
              <a:t>In this example:</a:t>
            </a:r>
            <a:endParaRPr sz="2800" b="1">
              <a:latin typeface="Calibri"/>
              <a:ea typeface="Calibri"/>
              <a:cs typeface="Calibri"/>
              <a:sym typeface="Calibri"/>
            </a:endParaRPr>
          </a:p>
        </p:txBody>
      </p:sp>
      <p:sp>
        <p:nvSpPr>
          <p:cNvPr id="330" name="Google Shape;330;p24"/>
          <p:cNvSpPr/>
          <p:nvPr/>
        </p:nvSpPr>
        <p:spPr>
          <a:xfrm>
            <a:off x="761999" y="1781578"/>
            <a:ext cx="8424929" cy="4217830"/>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rgbClr val="404040"/>
              </a:buClr>
              <a:buSzPts val="1800"/>
              <a:buFont typeface="Arial"/>
              <a:buChar char="•"/>
            </a:pPr>
            <a:r>
              <a:rPr lang="en-US" sz="1800" b="0" i="0" u="none" strike="noStrike" cap="none">
                <a:solidFill>
                  <a:srgbClr val="404040"/>
                </a:solidFill>
                <a:latin typeface="Calibri"/>
                <a:ea typeface="Calibri"/>
                <a:cs typeface="Calibri"/>
                <a:sym typeface="Calibri"/>
              </a:rPr>
              <a:t>We have a Logging Mixin, mixin that provides a log Message method.</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000"/>
              </a:spcBef>
              <a:spcAft>
                <a:spcPts val="0"/>
              </a:spcAft>
              <a:buClr>
                <a:srgbClr val="404040"/>
              </a:buClr>
              <a:buSzPts val="1800"/>
              <a:buFont typeface="Arial"/>
              <a:buChar char="•"/>
            </a:pPr>
            <a:r>
              <a:rPr lang="en-US" sz="1800" b="0" i="0" u="none" strike="noStrike" cap="none">
                <a:solidFill>
                  <a:srgbClr val="404040"/>
                </a:solidFill>
                <a:latin typeface="Calibri"/>
                <a:ea typeface="Calibri"/>
                <a:cs typeface="Calibri"/>
                <a:sym typeface="Calibri"/>
              </a:rPr>
              <a:t>The My Class, class uses the mixin with the with keyword.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000"/>
              </a:spcBef>
              <a:spcAft>
                <a:spcPts val="0"/>
              </a:spcAft>
              <a:buClr>
                <a:srgbClr val="404040"/>
              </a:buClr>
              <a:buSzPts val="1800"/>
              <a:buFont typeface="Arial"/>
              <a:buChar char="•"/>
            </a:pPr>
            <a:r>
              <a:rPr lang="en-US" sz="1800" b="0" i="0" u="none" strike="noStrike" cap="none">
                <a:solidFill>
                  <a:srgbClr val="404040"/>
                </a:solidFill>
                <a:latin typeface="Calibri"/>
                <a:ea typeface="Calibri"/>
                <a:cs typeface="Calibri"/>
                <a:sym typeface="Calibri"/>
              </a:rPr>
              <a:t>The perform Action method in My Class takes a Boolean parameter should Log and uses an if-else statement to conditionally call the log Message method based on the value of should Log.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000"/>
              </a:spcBef>
              <a:spcAft>
                <a:spcPts val="0"/>
              </a:spcAft>
              <a:buClr>
                <a:srgbClr val="404040"/>
              </a:buClr>
              <a:buSzPts val="1800"/>
              <a:buFont typeface="Arial"/>
              <a:buChar char="•"/>
            </a:pPr>
            <a:r>
              <a:rPr lang="en-US" sz="1800" b="0" i="0" u="none" strike="noStrike" cap="none">
                <a:solidFill>
                  <a:srgbClr val="404040"/>
                </a:solidFill>
                <a:latin typeface="Calibri"/>
                <a:ea typeface="Calibri"/>
                <a:cs typeface="Calibri"/>
                <a:sym typeface="Calibri"/>
              </a:rPr>
              <a:t>In the main function, we create an instance of My Class and demonstrate two cases, one with logging enabled and one with logging disabled.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pic>
        <p:nvPicPr>
          <p:cNvPr id="331" name="Google Shape;331;p24" descr="A blue and black logo&#10;&#10;Description automatically generated"/>
          <p:cNvPicPr preferRelativeResize="0"/>
          <p:nvPr/>
        </p:nvPicPr>
        <p:blipFill rotWithShape="1">
          <a:blip r:embed="rId3">
            <a:alphaModFix/>
          </a:blip>
          <a:src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fade">
                                      <p:cBhvr>
                                        <p:cTn id="7" dur="500"/>
                                        <p:tgtEl>
                                          <p:spTgt spid="3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0"/>
                                        </p:tgtEl>
                                        <p:attrNameLst>
                                          <p:attrName>style.visibility</p:attrName>
                                        </p:attrNameLst>
                                      </p:cBhvr>
                                      <p:to>
                                        <p:strVal val="visible"/>
                                      </p:to>
                                    </p:set>
                                    <p:animEffect transition="in" filter="fade">
                                      <p:cBhvr>
                                        <p:cTn id="12" dur="500"/>
                                        <p:tgtEl>
                                          <p:spTgt spid="3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0">
                                            <p:txEl>
                                              <p:pRg st="0" end="0"/>
                                            </p:txEl>
                                          </p:spTgt>
                                        </p:tgtEl>
                                        <p:attrNameLst>
                                          <p:attrName>style.visibility</p:attrName>
                                        </p:attrNameLst>
                                      </p:cBhvr>
                                      <p:to>
                                        <p:strVal val="visible"/>
                                      </p:to>
                                    </p:set>
                                    <p:animEffect transition="in" filter="fade">
                                      <p:cBhvr>
                                        <p:cTn id="17" dur="500"/>
                                        <p:tgtEl>
                                          <p:spTgt spid="33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0">
                                            <p:txEl>
                                              <p:pRg st="1" end="1"/>
                                            </p:txEl>
                                          </p:spTgt>
                                        </p:tgtEl>
                                        <p:attrNameLst>
                                          <p:attrName>style.visibility</p:attrName>
                                        </p:attrNameLst>
                                      </p:cBhvr>
                                      <p:to>
                                        <p:strVal val="visible"/>
                                      </p:to>
                                    </p:set>
                                    <p:animEffect transition="in" filter="fade">
                                      <p:cBhvr>
                                        <p:cTn id="22" dur="500"/>
                                        <p:tgtEl>
                                          <p:spTgt spid="33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0">
                                            <p:txEl>
                                              <p:pRg st="2" end="2"/>
                                            </p:txEl>
                                          </p:spTgt>
                                        </p:tgtEl>
                                        <p:attrNameLst>
                                          <p:attrName>style.visibility</p:attrName>
                                        </p:attrNameLst>
                                      </p:cBhvr>
                                      <p:to>
                                        <p:strVal val="visible"/>
                                      </p:to>
                                    </p:set>
                                    <p:animEffect transition="in" filter="fade">
                                      <p:cBhvr>
                                        <p:cTn id="27" dur="500"/>
                                        <p:tgtEl>
                                          <p:spTgt spid="33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0">
                                            <p:txEl>
                                              <p:pRg st="3" end="3"/>
                                            </p:txEl>
                                          </p:spTgt>
                                        </p:tgtEl>
                                        <p:attrNameLst>
                                          <p:attrName>style.visibility</p:attrName>
                                        </p:attrNameLst>
                                      </p:cBhvr>
                                      <p:to>
                                        <p:strVal val="visible"/>
                                      </p:to>
                                    </p:set>
                                    <p:animEffect transition="in" filter="fade">
                                      <p:cBhvr>
                                        <p:cTn id="32" dur="500"/>
                                        <p:tgtEl>
                                          <p:spTgt spid="33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30">
                                            <p:txEl>
                                              <p:pRg st="4" end="4"/>
                                            </p:txEl>
                                          </p:spTgt>
                                        </p:tgtEl>
                                        <p:attrNameLst>
                                          <p:attrName>style.visibility</p:attrName>
                                        </p:attrNameLst>
                                      </p:cBhvr>
                                      <p:to>
                                        <p:strVal val="visible"/>
                                      </p:to>
                                    </p:set>
                                    <p:animEffect transition="in" filter="fade">
                                      <p:cBhvr>
                                        <p:cTn id="37" dur="500"/>
                                        <p:tgtEl>
                                          <p:spTgt spid="3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5"/>
        <p:cNvGrpSpPr/>
        <p:nvPr/>
      </p:nvGrpSpPr>
      <p:grpSpPr>
        <a:xfrm>
          <a:off x="0" y="0"/>
          <a:ext cx="0" cy="0"/>
          <a:chOff x="0" y="0"/>
          <a:chExt cx="0" cy="0"/>
        </a:xfrm>
      </p:grpSpPr>
      <p:sp>
        <p:nvSpPr>
          <p:cNvPr id="336" name="Google Shape;336;p25"/>
          <p:cNvSpPr txBox="1">
            <a:spLocks noGrp="1"/>
          </p:cNvSpPr>
          <p:nvPr>
            <p:ph type="title"/>
          </p:nvPr>
        </p:nvSpPr>
        <p:spPr>
          <a:xfrm>
            <a:off x="638556" y="467330"/>
            <a:ext cx="4832802" cy="124358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2800"/>
              <a:buFont typeface="Calibri"/>
              <a:buNone/>
            </a:pPr>
            <a:r>
              <a:rPr lang="en-US" sz="2800" b="1">
                <a:solidFill>
                  <a:schemeClr val="dk1"/>
                </a:solidFill>
                <a:latin typeface="Calibri"/>
                <a:ea typeface="Calibri"/>
                <a:cs typeface="Calibri"/>
                <a:sym typeface="Calibri"/>
              </a:rPr>
              <a:t>Concurrency and Multi-Threading in Dart</a:t>
            </a:r>
            <a:endParaRPr sz="2800">
              <a:solidFill>
                <a:schemeClr val="dk1"/>
              </a:solidFill>
              <a:latin typeface="Calibri"/>
              <a:ea typeface="Calibri"/>
              <a:cs typeface="Calibri"/>
              <a:sym typeface="Calibri"/>
            </a:endParaRPr>
          </a:p>
        </p:txBody>
      </p:sp>
      <p:pic>
        <p:nvPicPr>
          <p:cNvPr id="337" name="Google Shape;337;p25" descr="A person standing on a globe surrounded by laptops&#10;&#10;Description automatically generated"/>
          <p:cNvPicPr preferRelativeResize="0"/>
          <p:nvPr/>
        </p:nvPicPr>
        <p:blipFill rotWithShape="1">
          <a:blip r:embed="rId3">
            <a:alphaModFix/>
          </a:blip>
          <a:srcRect r="-259" b="7239"/>
          <a:stretch/>
        </p:blipFill>
        <p:spPr>
          <a:xfrm>
            <a:off x="6906808" y="1772755"/>
            <a:ext cx="4125543" cy="3816910"/>
          </a:xfrm>
          <a:prstGeom prst="rect">
            <a:avLst/>
          </a:prstGeom>
          <a:noFill/>
          <a:ln>
            <a:noFill/>
          </a:ln>
        </p:spPr>
      </p:pic>
      <p:sp>
        <p:nvSpPr>
          <p:cNvPr id="338" name="Google Shape;338;p25"/>
          <p:cNvSpPr/>
          <p:nvPr/>
        </p:nvSpPr>
        <p:spPr>
          <a:xfrm>
            <a:off x="1168317" y="2135746"/>
            <a:ext cx="5424593" cy="794197"/>
          </a:xfrm>
          <a:prstGeom prst="round1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ctr"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Understand the concepts of threads and isolates.​​</a:t>
            </a:r>
            <a:endParaRPr sz="1800" b="0" i="0" u="none" strike="noStrike" cap="none">
              <a:solidFill>
                <a:schemeClr val="dk1"/>
              </a:solidFill>
              <a:latin typeface="Calibri"/>
              <a:ea typeface="Calibri"/>
              <a:cs typeface="Calibri"/>
              <a:sym typeface="Calibri"/>
            </a:endParaRPr>
          </a:p>
        </p:txBody>
      </p:sp>
      <p:sp>
        <p:nvSpPr>
          <p:cNvPr id="339" name="Google Shape;339;p25"/>
          <p:cNvSpPr/>
          <p:nvPr/>
        </p:nvSpPr>
        <p:spPr>
          <a:xfrm>
            <a:off x="1168316" y="3284112"/>
            <a:ext cx="5424593" cy="794197"/>
          </a:xfrm>
          <a:prstGeom prst="round1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ctr"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Use the isolate library for creating  and managing isolates.​​</a:t>
            </a:r>
            <a:endParaRPr sz="1800" b="0" i="0" u="none" strike="noStrike" cap="none">
              <a:solidFill>
                <a:schemeClr val="dk1"/>
              </a:solidFill>
              <a:latin typeface="Calibri"/>
              <a:ea typeface="Calibri"/>
              <a:cs typeface="Calibri"/>
              <a:sym typeface="Calibri"/>
            </a:endParaRPr>
          </a:p>
        </p:txBody>
      </p:sp>
      <p:sp>
        <p:nvSpPr>
          <p:cNvPr id="340" name="Google Shape;340;p25"/>
          <p:cNvSpPr/>
          <p:nvPr/>
        </p:nvSpPr>
        <p:spPr>
          <a:xfrm>
            <a:off x="1168316" y="4432478"/>
            <a:ext cx="5424593" cy="794197"/>
          </a:xfrm>
          <a:prstGeom prst="round1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ctr"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Use the Future class for synchronizing concurrent operations.</a:t>
            </a:r>
            <a:endParaRPr sz="1800" b="0" i="0" u="none" strike="noStrike" cap="none">
              <a:solidFill>
                <a:schemeClr val="dk1"/>
              </a:solidFill>
              <a:latin typeface="Calibri"/>
              <a:ea typeface="Calibri"/>
              <a:cs typeface="Calibri"/>
              <a:sym typeface="Calibri"/>
            </a:endParaRPr>
          </a:p>
        </p:txBody>
      </p:sp>
      <p:pic>
        <p:nvPicPr>
          <p:cNvPr id="341" name="Google Shape;341;p25" descr="A blue and black logo&#10;&#10;Description automatically generated"/>
          <p:cNvPicPr preferRelativeResize="0"/>
          <p:nvPr/>
        </p:nvPicPr>
        <p:blipFill rotWithShape="1">
          <a:blip r:embed="rId4">
            <a:alphaModFix/>
          </a:blip>
          <a:src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7"/>
                                        </p:tgtEl>
                                        <p:attrNameLst>
                                          <p:attrName>style.visibility</p:attrName>
                                        </p:attrNameLst>
                                      </p:cBhvr>
                                      <p:to>
                                        <p:strVal val="visible"/>
                                      </p:to>
                                    </p:set>
                                    <p:animEffect transition="in" filter="fade">
                                      <p:cBhvr>
                                        <p:cTn id="7" dur="500"/>
                                        <p:tgtEl>
                                          <p:spTgt spid="3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6"/>
                                        </p:tgtEl>
                                        <p:attrNameLst>
                                          <p:attrName>style.visibility</p:attrName>
                                        </p:attrNameLst>
                                      </p:cBhvr>
                                      <p:to>
                                        <p:strVal val="visible"/>
                                      </p:to>
                                    </p:set>
                                    <p:animEffect transition="in" filter="fade">
                                      <p:cBhvr>
                                        <p:cTn id="12" dur="500"/>
                                        <p:tgtEl>
                                          <p:spTgt spid="3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8"/>
                                        </p:tgtEl>
                                        <p:attrNameLst>
                                          <p:attrName>style.visibility</p:attrName>
                                        </p:attrNameLst>
                                      </p:cBhvr>
                                      <p:to>
                                        <p:strVal val="visible"/>
                                      </p:to>
                                    </p:set>
                                    <p:animEffect transition="in" filter="fade">
                                      <p:cBhvr>
                                        <p:cTn id="17" dur="500"/>
                                        <p:tgtEl>
                                          <p:spTgt spid="3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9"/>
                                        </p:tgtEl>
                                        <p:attrNameLst>
                                          <p:attrName>style.visibility</p:attrName>
                                        </p:attrNameLst>
                                      </p:cBhvr>
                                      <p:to>
                                        <p:strVal val="visible"/>
                                      </p:to>
                                    </p:set>
                                    <p:animEffect transition="in" filter="fade">
                                      <p:cBhvr>
                                        <p:cTn id="22" dur="500"/>
                                        <p:tgtEl>
                                          <p:spTgt spid="3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0"/>
                                        </p:tgtEl>
                                        <p:attrNameLst>
                                          <p:attrName>style.visibility</p:attrName>
                                        </p:attrNameLst>
                                      </p:cBhvr>
                                      <p:to>
                                        <p:strVal val="visible"/>
                                      </p:to>
                                    </p:set>
                                    <p:animEffect transition="in" filter="fade">
                                      <p:cBhvr>
                                        <p:cTn id="27" dur="500"/>
                                        <p:tgtEl>
                                          <p:spTgt spid="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
        <p:cNvGrpSpPr/>
        <p:nvPr/>
      </p:nvGrpSpPr>
      <p:grpSpPr>
        <a:xfrm>
          <a:off x="0" y="0"/>
          <a:ext cx="0" cy="0"/>
          <a:chOff x="0" y="0"/>
          <a:chExt cx="0" cy="0"/>
        </a:xfrm>
      </p:grpSpPr>
      <p:sp>
        <p:nvSpPr>
          <p:cNvPr id="346" name="Google Shape;346;p26"/>
          <p:cNvSpPr txBox="1">
            <a:spLocks noGrp="1"/>
          </p:cNvSpPr>
          <p:nvPr>
            <p:ph type="title"/>
          </p:nvPr>
        </p:nvSpPr>
        <p:spPr>
          <a:xfrm>
            <a:off x="1051796" y="687143"/>
            <a:ext cx="5219307" cy="1616203"/>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accent1"/>
              </a:buClr>
              <a:buSzPts val="2800"/>
              <a:buFont typeface="Calibri"/>
              <a:buNone/>
            </a:pPr>
            <a:br>
              <a:rPr lang="en-US" sz="2800" b="1">
                <a:latin typeface="Calibri"/>
                <a:ea typeface="Calibri"/>
                <a:cs typeface="Calibri"/>
                <a:sym typeface="Calibri"/>
              </a:rPr>
            </a:br>
            <a:r>
              <a:rPr lang="en-US" sz="2800" b="1">
                <a:solidFill>
                  <a:schemeClr val="dk1"/>
                </a:solidFill>
                <a:latin typeface="Calibri"/>
                <a:ea typeface="Calibri"/>
                <a:cs typeface="Calibri"/>
                <a:sym typeface="Calibri"/>
              </a:rPr>
              <a:t>Conclusion</a:t>
            </a:r>
            <a:endParaRPr sz="2800">
              <a:solidFill>
                <a:schemeClr val="dk1"/>
              </a:solidFill>
              <a:latin typeface="Calibri"/>
              <a:ea typeface="Calibri"/>
              <a:cs typeface="Calibri"/>
              <a:sym typeface="Calibri"/>
            </a:endParaRPr>
          </a:p>
          <a:p>
            <a:pPr marL="0" lvl="0" indent="0" algn="l" rtl="0">
              <a:lnSpc>
                <a:spcPct val="100000"/>
              </a:lnSpc>
              <a:spcBef>
                <a:spcPts val="0"/>
              </a:spcBef>
              <a:spcAft>
                <a:spcPts val="0"/>
              </a:spcAft>
              <a:buClr>
                <a:schemeClr val="accent1"/>
              </a:buClr>
              <a:buSzPts val="2800"/>
              <a:buFont typeface="Calibri"/>
              <a:buNone/>
            </a:pPr>
            <a:br>
              <a:rPr lang="en-US" sz="2800">
                <a:latin typeface="Calibri"/>
                <a:ea typeface="Calibri"/>
                <a:cs typeface="Calibri"/>
                <a:sym typeface="Calibri"/>
              </a:rPr>
            </a:br>
            <a:endParaRPr sz="2800">
              <a:latin typeface="Calibri"/>
              <a:ea typeface="Calibri"/>
              <a:cs typeface="Calibri"/>
              <a:sym typeface="Calibri"/>
            </a:endParaRPr>
          </a:p>
        </p:txBody>
      </p:sp>
      <p:pic>
        <p:nvPicPr>
          <p:cNvPr id="347" name="Google Shape;347;p26" descr="A couple of white people holding a tablet and a pen&#10;&#10;Description automatically generated"/>
          <p:cNvPicPr preferRelativeResize="0"/>
          <p:nvPr/>
        </p:nvPicPr>
        <p:blipFill rotWithShape="1">
          <a:blip r:embed="rId3">
            <a:alphaModFix/>
          </a:blip>
          <a:srcRect/>
          <a:stretch/>
        </p:blipFill>
        <p:spPr>
          <a:xfrm>
            <a:off x="7008019" y="1719615"/>
            <a:ext cx="4273463" cy="3418770"/>
          </a:xfrm>
          <a:prstGeom prst="roundRect">
            <a:avLst>
              <a:gd name="adj" fmla="val 8594"/>
            </a:avLst>
          </a:prstGeom>
          <a:solidFill>
            <a:srgbClr val="ECECEC"/>
          </a:solidFill>
          <a:ln>
            <a:noFill/>
          </a:ln>
          <a:effectLst>
            <a:reflection stA="38000" endPos="28000" dist="5000" dir="5400000" sy="-100000" algn="bl" rotWithShape="0"/>
          </a:effectLst>
        </p:spPr>
      </p:pic>
      <p:sp>
        <p:nvSpPr>
          <p:cNvPr id="348" name="Google Shape;348;p26"/>
          <p:cNvSpPr/>
          <p:nvPr/>
        </p:nvSpPr>
        <p:spPr>
          <a:xfrm>
            <a:off x="1051796" y="2019870"/>
            <a:ext cx="4871332" cy="3712190"/>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Asynchronous programming and collections are essential tools for Dart developers.​</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Dart provides a rich set of features for asynchronous programming and collections.​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By following best practices and using advanced techniques, you can write high-quality Dart code.​</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pic>
        <p:nvPicPr>
          <p:cNvPr id="349" name="Google Shape;349;p26" descr="A blue and black logo&#10;&#10;Description automatically generated"/>
          <p:cNvPicPr preferRelativeResize="0"/>
          <p:nvPr/>
        </p:nvPicPr>
        <p:blipFill rotWithShape="1">
          <a:blip r:embed="rId4">
            <a:alphaModFix/>
          </a:blip>
          <a:src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7"/>
                                        </p:tgtEl>
                                        <p:attrNameLst>
                                          <p:attrName>style.visibility</p:attrName>
                                        </p:attrNameLst>
                                      </p:cBhvr>
                                      <p:to>
                                        <p:strVal val="visible"/>
                                      </p:to>
                                    </p:set>
                                    <p:animEffect transition="in" filter="fade">
                                      <p:cBhvr>
                                        <p:cTn id="7" dur="500"/>
                                        <p:tgtEl>
                                          <p:spTgt spid="3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6"/>
                                        </p:tgtEl>
                                        <p:attrNameLst>
                                          <p:attrName>style.visibility</p:attrName>
                                        </p:attrNameLst>
                                      </p:cBhvr>
                                      <p:to>
                                        <p:strVal val="visible"/>
                                      </p:to>
                                    </p:set>
                                    <p:animEffect transition="in" filter="fade">
                                      <p:cBhvr>
                                        <p:cTn id="12" dur="500"/>
                                        <p:tgtEl>
                                          <p:spTgt spid="3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8"/>
                                        </p:tgtEl>
                                        <p:attrNameLst>
                                          <p:attrName>style.visibility</p:attrName>
                                        </p:attrNameLst>
                                      </p:cBhvr>
                                      <p:to>
                                        <p:strVal val="visible"/>
                                      </p:to>
                                    </p:set>
                                    <p:animEffect transition="in" filter="fade">
                                      <p:cBhvr>
                                        <p:cTn id="17" dur="500"/>
                                        <p:tgtEl>
                                          <p:spTgt spid="3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8">
                                            <p:txEl>
                                              <p:pRg st="0" end="0"/>
                                            </p:txEl>
                                          </p:spTgt>
                                        </p:tgtEl>
                                        <p:attrNameLst>
                                          <p:attrName>style.visibility</p:attrName>
                                        </p:attrNameLst>
                                      </p:cBhvr>
                                      <p:to>
                                        <p:strVal val="visible"/>
                                      </p:to>
                                    </p:set>
                                    <p:animEffect transition="in" filter="fade">
                                      <p:cBhvr>
                                        <p:cTn id="22" dur="500"/>
                                        <p:tgtEl>
                                          <p:spTgt spid="34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8">
                                            <p:txEl>
                                              <p:pRg st="1" end="1"/>
                                            </p:txEl>
                                          </p:spTgt>
                                        </p:tgtEl>
                                        <p:attrNameLst>
                                          <p:attrName>style.visibility</p:attrName>
                                        </p:attrNameLst>
                                      </p:cBhvr>
                                      <p:to>
                                        <p:strVal val="visible"/>
                                      </p:to>
                                    </p:set>
                                    <p:animEffect transition="in" filter="fade">
                                      <p:cBhvr>
                                        <p:cTn id="27" dur="500"/>
                                        <p:tgtEl>
                                          <p:spTgt spid="34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48">
                                            <p:txEl>
                                              <p:pRg st="2" end="2"/>
                                            </p:txEl>
                                          </p:spTgt>
                                        </p:tgtEl>
                                        <p:attrNameLst>
                                          <p:attrName>style.visibility</p:attrName>
                                        </p:attrNameLst>
                                      </p:cBhvr>
                                      <p:to>
                                        <p:strVal val="visible"/>
                                      </p:to>
                                    </p:set>
                                    <p:animEffect transition="in" filter="fade">
                                      <p:cBhvr>
                                        <p:cTn id="32" dur="500"/>
                                        <p:tgtEl>
                                          <p:spTgt spid="34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8">
                                            <p:txEl>
                                              <p:pRg st="3" end="3"/>
                                            </p:txEl>
                                          </p:spTgt>
                                        </p:tgtEl>
                                        <p:attrNameLst>
                                          <p:attrName>style.visibility</p:attrName>
                                        </p:attrNameLst>
                                      </p:cBhvr>
                                      <p:to>
                                        <p:strVal val="visible"/>
                                      </p:to>
                                    </p:set>
                                    <p:animEffect transition="in" filter="fade">
                                      <p:cBhvr>
                                        <p:cTn id="37" dur="500"/>
                                        <p:tgtEl>
                                          <p:spTgt spid="348">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48">
                                            <p:txEl>
                                              <p:pRg st="4" end="4"/>
                                            </p:txEl>
                                          </p:spTgt>
                                        </p:tgtEl>
                                        <p:attrNameLst>
                                          <p:attrName>style.visibility</p:attrName>
                                        </p:attrNameLst>
                                      </p:cBhvr>
                                      <p:to>
                                        <p:strVal val="visible"/>
                                      </p:to>
                                    </p:set>
                                    <p:animEffect transition="in" filter="fade">
                                      <p:cBhvr>
                                        <p:cTn id="42" dur="500"/>
                                        <p:tgtEl>
                                          <p:spTgt spid="348">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48">
                                            <p:txEl>
                                              <p:pRg st="5" end="5"/>
                                            </p:txEl>
                                          </p:spTgt>
                                        </p:tgtEl>
                                        <p:attrNameLst>
                                          <p:attrName>style.visibility</p:attrName>
                                        </p:attrNameLst>
                                      </p:cBhvr>
                                      <p:to>
                                        <p:strVal val="visible"/>
                                      </p:to>
                                    </p:set>
                                    <p:animEffect transition="in" filter="fade">
                                      <p:cBhvr>
                                        <p:cTn id="47" dur="500"/>
                                        <p:tgtEl>
                                          <p:spTgt spid="34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3"/>
          <p:cNvSpPr txBox="1">
            <a:spLocks noGrp="1"/>
          </p:cNvSpPr>
          <p:nvPr>
            <p:ph type="title"/>
          </p:nvPr>
        </p:nvSpPr>
        <p:spPr>
          <a:xfrm>
            <a:off x="3278122" y="186265"/>
            <a:ext cx="5262521" cy="140389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2800"/>
              <a:buFont typeface="Calibri"/>
              <a:buNone/>
            </a:pPr>
            <a:r>
              <a:rPr lang="en-US" sz="2800" b="1">
                <a:solidFill>
                  <a:schemeClr val="dk1"/>
                </a:solidFill>
                <a:latin typeface="Calibri"/>
                <a:ea typeface="Calibri"/>
                <a:cs typeface="Calibri"/>
                <a:sym typeface="Calibri"/>
              </a:rPr>
              <a:t>Asynchronous Programming in Dart</a:t>
            </a:r>
            <a:endParaRPr sz="2800">
              <a:solidFill>
                <a:schemeClr val="dk1"/>
              </a:solidFill>
              <a:latin typeface="Calibri"/>
              <a:ea typeface="Calibri"/>
              <a:cs typeface="Calibri"/>
              <a:sym typeface="Calibri"/>
            </a:endParaRPr>
          </a:p>
        </p:txBody>
      </p:sp>
      <p:sp>
        <p:nvSpPr>
          <p:cNvPr id="150" name="Google Shape;150;p3"/>
          <p:cNvSpPr txBox="1">
            <a:spLocks noGrp="1"/>
          </p:cNvSpPr>
          <p:nvPr>
            <p:ph type="body" idx="1"/>
          </p:nvPr>
        </p:nvSpPr>
        <p:spPr>
          <a:xfrm>
            <a:off x="968311" y="1402538"/>
            <a:ext cx="4619621" cy="3843666"/>
          </a:xfrm>
          <a:prstGeom prst="rect">
            <a:avLst/>
          </a:prstGeom>
          <a:noFill/>
          <a:ln>
            <a:noFill/>
          </a:ln>
        </p:spPr>
        <p:txBody>
          <a:bodyPr spcFirstLastPara="1" wrap="square" lIns="91425" tIns="45700" rIns="91425" bIns="45700" anchor="t" anchorCtr="0">
            <a:noAutofit/>
          </a:bodyPr>
          <a:lstStyle/>
          <a:p>
            <a:pPr marL="342900" lvl="0" indent="-261620" algn="l" rtl="0">
              <a:lnSpc>
                <a:spcPct val="100000"/>
              </a:lnSpc>
              <a:spcBef>
                <a:spcPts val="0"/>
              </a:spcBef>
              <a:spcAft>
                <a:spcPts val="0"/>
              </a:spcAft>
              <a:buSzPts val="1280"/>
              <a:buFont typeface="Noto Sans Symbols"/>
              <a:buNone/>
            </a:pPr>
            <a:endParaRPr sz="1600">
              <a:solidFill>
                <a:schemeClr val="dk1"/>
              </a:solidFill>
              <a:latin typeface="Bookman Old Style"/>
              <a:ea typeface="Bookman Old Style"/>
              <a:cs typeface="Bookman Old Style"/>
              <a:sym typeface="Bookman Old Style"/>
            </a:endParaRPr>
          </a:p>
          <a:p>
            <a:pPr marL="0" lvl="0" indent="0" algn="l" rtl="0">
              <a:lnSpc>
                <a:spcPct val="100000"/>
              </a:lnSpc>
              <a:spcBef>
                <a:spcPts val="1000"/>
              </a:spcBef>
              <a:spcAft>
                <a:spcPts val="0"/>
              </a:spcAft>
              <a:buSzPts val="1280"/>
              <a:buNone/>
            </a:pPr>
            <a:endParaRPr sz="1600">
              <a:solidFill>
                <a:schemeClr val="dk1"/>
              </a:solidFill>
              <a:latin typeface="Bookman Old Style"/>
              <a:ea typeface="Bookman Old Style"/>
              <a:cs typeface="Bookman Old Style"/>
              <a:sym typeface="Bookman Old Style"/>
            </a:endParaRPr>
          </a:p>
        </p:txBody>
      </p:sp>
      <p:pic>
        <p:nvPicPr>
          <p:cNvPr id="151" name="Google Shape;151;p3" descr="A person and person sitting at a table with a computer&#10;&#10;Description automatically generated"/>
          <p:cNvPicPr preferRelativeResize="0"/>
          <p:nvPr/>
        </p:nvPicPr>
        <p:blipFill rotWithShape="1">
          <a:blip r:embed="rId3">
            <a:alphaModFix/>
          </a:blip>
          <a:srcRect l="8663" t="16821" r="9825" b="6788"/>
          <a:stretch/>
        </p:blipFill>
        <p:spPr>
          <a:xfrm>
            <a:off x="4309439" y="3844952"/>
            <a:ext cx="2975212" cy="2731149"/>
          </a:xfrm>
          <a:prstGeom prst="ellipse">
            <a:avLst/>
          </a:prstGeom>
          <a:noFill/>
          <a:ln>
            <a:noFill/>
          </a:ln>
        </p:spPr>
      </p:pic>
      <p:sp>
        <p:nvSpPr>
          <p:cNvPr id="152" name="Google Shape;152;p3"/>
          <p:cNvSpPr/>
          <p:nvPr/>
        </p:nvSpPr>
        <p:spPr>
          <a:xfrm>
            <a:off x="90946" y="1063302"/>
            <a:ext cx="4828733" cy="2984320"/>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Futures</a:t>
            </a: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228600" marR="0" lvl="0" indent="-22860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Represent an asynchronous operation that eventually completes.​</a:t>
            </a:r>
            <a:endParaRPr/>
          </a:p>
          <a:p>
            <a:pPr marL="228600" marR="0" lvl="0" indent="-127000" algn="l" rtl="0">
              <a:lnSpc>
                <a:spcPct val="100000"/>
              </a:lnSpc>
              <a:spcBef>
                <a:spcPts val="0"/>
              </a:spcBef>
              <a:spcAft>
                <a:spcPts val="0"/>
              </a:spcAft>
              <a:buClr>
                <a:schemeClr val="dk1"/>
              </a:buClr>
              <a:buSzPts val="1600"/>
              <a:buFont typeface="Arial"/>
              <a:buNone/>
            </a:pPr>
            <a:endParaRPr sz="1800" b="0" i="0" u="none" strike="noStrike" cap="none">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Handle the result of the operation with .then or await.​</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Use await to wait for the result to be available.​</a:t>
            </a:r>
            <a:endParaRPr sz="1800" b="0" i="0" u="none" strike="noStrike" cap="none">
              <a:solidFill>
                <a:schemeClr val="dk1"/>
              </a:solidFill>
              <a:latin typeface="Calibri"/>
              <a:ea typeface="Calibri"/>
              <a:cs typeface="Calibri"/>
              <a:sym typeface="Calibri"/>
            </a:endParaRPr>
          </a:p>
        </p:txBody>
      </p:sp>
      <p:sp>
        <p:nvSpPr>
          <p:cNvPr id="153" name="Google Shape;153;p3"/>
          <p:cNvSpPr/>
          <p:nvPr/>
        </p:nvSpPr>
        <p:spPr>
          <a:xfrm>
            <a:off x="7383439" y="3848669"/>
            <a:ext cx="4705861" cy="2943375"/>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Streams</a:t>
            </a: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Represent sequence of data elements received asynchronously.​</a:t>
            </a:r>
            <a:endParaRPr/>
          </a:p>
          <a:p>
            <a:pPr marL="285750" marR="0" lvl="0" indent="-184150" algn="l" rtl="0">
              <a:lnSpc>
                <a:spcPct val="100000"/>
              </a:lnSpc>
              <a:spcBef>
                <a:spcPts val="0"/>
              </a:spcBef>
              <a:spcAft>
                <a:spcPts val="0"/>
              </a:spcAft>
              <a:buClr>
                <a:schemeClr val="dk1"/>
              </a:buClr>
              <a:buSzPts val="1600"/>
              <a:buFont typeface="Arial"/>
              <a:buNone/>
            </a:pPr>
            <a:endParaRPr sz="18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Listen to the stream of data using methods like listen.​</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latin typeface="Calibri"/>
                <a:ea typeface="Calibri"/>
                <a:cs typeface="Calibri"/>
                <a:sym typeface="Calibri"/>
              </a:rPr>
              <a:t>Use async for loop to iterate over the stream elements.​</a:t>
            </a:r>
            <a:endParaRPr sz="1800" b="0" i="0" u="none" strike="noStrike" cap="none">
              <a:solidFill>
                <a:schemeClr val="dk1"/>
              </a:solidFill>
              <a:latin typeface="Calibri"/>
              <a:ea typeface="Calibri"/>
              <a:cs typeface="Calibri"/>
              <a:sym typeface="Calibri"/>
            </a:endParaRPr>
          </a:p>
        </p:txBody>
      </p:sp>
      <p:pic>
        <p:nvPicPr>
          <p:cNvPr id="154" name="Google Shape;154;p3" descr="A blue and black logo&#10;&#10;Description automatically generated"/>
          <p:cNvPicPr preferRelativeResize="0"/>
          <p:nvPr/>
        </p:nvPicPr>
        <p:blipFill rotWithShape="1">
          <a:blip r:embed="rId4">
            <a:alphaModFix/>
          </a:blip>
          <a:srcRect/>
          <a:stretch/>
        </p:blipFill>
        <p:spPr>
          <a:xfrm>
            <a:off x="-49167" y="5847008"/>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500"/>
                                        <p:tgtEl>
                                          <p:spTgt spid="1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9"/>
                                        </p:tgtEl>
                                        <p:attrNameLst>
                                          <p:attrName>style.visibility</p:attrName>
                                        </p:attrNameLst>
                                      </p:cBhvr>
                                      <p:to>
                                        <p:strVal val="visible"/>
                                      </p:to>
                                    </p:set>
                                    <p:animEffect transition="in" filter="fade">
                                      <p:cBhvr>
                                        <p:cTn id="12" dur="500"/>
                                        <p:tgtEl>
                                          <p:spTgt spid="1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2"/>
                                        </p:tgtEl>
                                        <p:attrNameLst>
                                          <p:attrName>style.visibility</p:attrName>
                                        </p:attrNameLst>
                                      </p:cBhvr>
                                      <p:to>
                                        <p:strVal val="visible"/>
                                      </p:to>
                                    </p:set>
                                    <p:animEffect transition="in" filter="fade">
                                      <p:cBhvr>
                                        <p:cTn id="17" dur="500"/>
                                        <p:tgtEl>
                                          <p:spTgt spid="15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3"/>
                                        </p:tgtEl>
                                        <p:attrNameLst>
                                          <p:attrName>style.visibility</p:attrName>
                                        </p:attrNameLst>
                                      </p:cBhvr>
                                      <p:to>
                                        <p:strVal val="visible"/>
                                      </p:to>
                                    </p:set>
                                    <p:animEffect transition="in" filter="fade">
                                      <p:cBhvr>
                                        <p:cTn id="22" dur="500"/>
                                        <p:tgtEl>
                                          <p:spTgt spid="1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2">
                                            <p:txEl>
                                              <p:pRg st="0" end="0"/>
                                            </p:txEl>
                                          </p:spTgt>
                                        </p:tgtEl>
                                        <p:attrNameLst>
                                          <p:attrName>style.visibility</p:attrName>
                                        </p:attrNameLst>
                                      </p:cBhvr>
                                      <p:to>
                                        <p:strVal val="visible"/>
                                      </p:to>
                                    </p:set>
                                    <p:animEffect transition="in" filter="fade">
                                      <p:cBhvr>
                                        <p:cTn id="27" dur="500"/>
                                        <p:tgtEl>
                                          <p:spTgt spid="15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2">
                                            <p:txEl>
                                              <p:pRg st="1" end="1"/>
                                            </p:txEl>
                                          </p:spTgt>
                                        </p:tgtEl>
                                        <p:attrNameLst>
                                          <p:attrName>style.visibility</p:attrName>
                                        </p:attrNameLst>
                                      </p:cBhvr>
                                      <p:to>
                                        <p:strVal val="visible"/>
                                      </p:to>
                                    </p:set>
                                    <p:animEffect transition="in" filter="fade">
                                      <p:cBhvr>
                                        <p:cTn id="32" dur="500"/>
                                        <p:tgtEl>
                                          <p:spTgt spid="15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2">
                                            <p:txEl>
                                              <p:pRg st="2" end="2"/>
                                            </p:txEl>
                                          </p:spTgt>
                                        </p:tgtEl>
                                        <p:attrNameLst>
                                          <p:attrName>style.visibility</p:attrName>
                                        </p:attrNameLst>
                                      </p:cBhvr>
                                      <p:to>
                                        <p:strVal val="visible"/>
                                      </p:to>
                                    </p:set>
                                    <p:animEffect transition="in" filter="fade">
                                      <p:cBhvr>
                                        <p:cTn id="37" dur="500"/>
                                        <p:tgtEl>
                                          <p:spTgt spid="15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2">
                                            <p:txEl>
                                              <p:pRg st="3" end="3"/>
                                            </p:txEl>
                                          </p:spTgt>
                                        </p:tgtEl>
                                        <p:attrNameLst>
                                          <p:attrName>style.visibility</p:attrName>
                                        </p:attrNameLst>
                                      </p:cBhvr>
                                      <p:to>
                                        <p:strVal val="visible"/>
                                      </p:to>
                                    </p:set>
                                    <p:animEffect transition="in" filter="fade">
                                      <p:cBhvr>
                                        <p:cTn id="42" dur="500"/>
                                        <p:tgtEl>
                                          <p:spTgt spid="152">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2">
                                            <p:txEl>
                                              <p:pRg st="4" end="4"/>
                                            </p:txEl>
                                          </p:spTgt>
                                        </p:tgtEl>
                                        <p:attrNameLst>
                                          <p:attrName>style.visibility</p:attrName>
                                        </p:attrNameLst>
                                      </p:cBhvr>
                                      <p:to>
                                        <p:strVal val="visible"/>
                                      </p:to>
                                    </p:set>
                                    <p:animEffect transition="in" filter="fade">
                                      <p:cBhvr>
                                        <p:cTn id="47" dur="500"/>
                                        <p:tgtEl>
                                          <p:spTgt spid="152">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2">
                                            <p:txEl>
                                              <p:pRg st="5" end="5"/>
                                            </p:txEl>
                                          </p:spTgt>
                                        </p:tgtEl>
                                        <p:attrNameLst>
                                          <p:attrName>style.visibility</p:attrName>
                                        </p:attrNameLst>
                                      </p:cBhvr>
                                      <p:to>
                                        <p:strVal val="visible"/>
                                      </p:to>
                                    </p:set>
                                    <p:animEffect transition="in" filter="fade">
                                      <p:cBhvr>
                                        <p:cTn id="52" dur="500"/>
                                        <p:tgtEl>
                                          <p:spTgt spid="152">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52">
                                            <p:txEl>
                                              <p:pRg st="6" end="6"/>
                                            </p:txEl>
                                          </p:spTgt>
                                        </p:tgtEl>
                                        <p:attrNameLst>
                                          <p:attrName>style.visibility</p:attrName>
                                        </p:attrNameLst>
                                      </p:cBhvr>
                                      <p:to>
                                        <p:strVal val="visible"/>
                                      </p:to>
                                    </p:set>
                                    <p:animEffect transition="in" filter="fade">
                                      <p:cBhvr>
                                        <p:cTn id="57" dur="500"/>
                                        <p:tgtEl>
                                          <p:spTgt spid="152">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53">
                                            <p:txEl>
                                              <p:pRg st="0" end="0"/>
                                            </p:txEl>
                                          </p:spTgt>
                                        </p:tgtEl>
                                        <p:attrNameLst>
                                          <p:attrName>style.visibility</p:attrName>
                                        </p:attrNameLst>
                                      </p:cBhvr>
                                      <p:to>
                                        <p:strVal val="visible"/>
                                      </p:to>
                                    </p:set>
                                    <p:animEffect transition="in" filter="fade">
                                      <p:cBhvr>
                                        <p:cTn id="62" dur="500"/>
                                        <p:tgtEl>
                                          <p:spTgt spid="153">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53">
                                            <p:txEl>
                                              <p:pRg st="1" end="1"/>
                                            </p:txEl>
                                          </p:spTgt>
                                        </p:tgtEl>
                                        <p:attrNameLst>
                                          <p:attrName>style.visibility</p:attrName>
                                        </p:attrNameLst>
                                      </p:cBhvr>
                                      <p:to>
                                        <p:strVal val="visible"/>
                                      </p:to>
                                    </p:set>
                                    <p:animEffect transition="in" filter="fade">
                                      <p:cBhvr>
                                        <p:cTn id="67" dur="500"/>
                                        <p:tgtEl>
                                          <p:spTgt spid="153">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53">
                                            <p:txEl>
                                              <p:pRg st="2" end="2"/>
                                            </p:txEl>
                                          </p:spTgt>
                                        </p:tgtEl>
                                        <p:attrNameLst>
                                          <p:attrName>style.visibility</p:attrName>
                                        </p:attrNameLst>
                                      </p:cBhvr>
                                      <p:to>
                                        <p:strVal val="visible"/>
                                      </p:to>
                                    </p:set>
                                    <p:animEffect transition="in" filter="fade">
                                      <p:cBhvr>
                                        <p:cTn id="72" dur="500"/>
                                        <p:tgtEl>
                                          <p:spTgt spid="153">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53">
                                            <p:txEl>
                                              <p:pRg st="3" end="3"/>
                                            </p:txEl>
                                          </p:spTgt>
                                        </p:tgtEl>
                                        <p:attrNameLst>
                                          <p:attrName>style.visibility</p:attrName>
                                        </p:attrNameLst>
                                      </p:cBhvr>
                                      <p:to>
                                        <p:strVal val="visible"/>
                                      </p:to>
                                    </p:set>
                                    <p:animEffect transition="in" filter="fade">
                                      <p:cBhvr>
                                        <p:cTn id="77" dur="500"/>
                                        <p:tgtEl>
                                          <p:spTgt spid="153">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53">
                                            <p:txEl>
                                              <p:pRg st="4" end="4"/>
                                            </p:txEl>
                                          </p:spTgt>
                                        </p:tgtEl>
                                        <p:attrNameLst>
                                          <p:attrName>style.visibility</p:attrName>
                                        </p:attrNameLst>
                                      </p:cBhvr>
                                      <p:to>
                                        <p:strVal val="visible"/>
                                      </p:to>
                                    </p:set>
                                    <p:animEffect transition="in" filter="fade">
                                      <p:cBhvr>
                                        <p:cTn id="82" dur="500"/>
                                        <p:tgtEl>
                                          <p:spTgt spid="153">
                                            <p:txEl>
                                              <p:pRg st="4" end="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53">
                                            <p:txEl>
                                              <p:pRg st="5" end="5"/>
                                            </p:txEl>
                                          </p:spTgt>
                                        </p:tgtEl>
                                        <p:attrNameLst>
                                          <p:attrName>style.visibility</p:attrName>
                                        </p:attrNameLst>
                                      </p:cBhvr>
                                      <p:to>
                                        <p:strVal val="visible"/>
                                      </p:to>
                                    </p:set>
                                    <p:animEffect transition="in" filter="fade">
                                      <p:cBhvr>
                                        <p:cTn id="87" dur="500"/>
                                        <p:tgtEl>
                                          <p:spTgt spid="153">
                                            <p:txEl>
                                              <p:pRg st="5" end="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53">
                                            <p:txEl>
                                              <p:pRg st="6" end="6"/>
                                            </p:txEl>
                                          </p:spTgt>
                                        </p:tgtEl>
                                        <p:attrNameLst>
                                          <p:attrName>style.visibility</p:attrName>
                                        </p:attrNameLst>
                                      </p:cBhvr>
                                      <p:to>
                                        <p:strVal val="visible"/>
                                      </p:to>
                                    </p:set>
                                    <p:animEffect transition="in" filter="fade">
                                      <p:cBhvr>
                                        <p:cTn id="92" dur="500"/>
                                        <p:tgtEl>
                                          <p:spTgt spid="15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663686" y="389603"/>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Font typeface="Calibri"/>
              <a:buNone/>
            </a:pPr>
            <a:r>
              <a:rPr lang="en-US" sz="2800" b="1">
                <a:solidFill>
                  <a:schemeClr val="dk1"/>
                </a:solidFill>
                <a:latin typeface="Calibri"/>
                <a:ea typeface="Calibri"/>
                <a:cs typeface="Calibri"/>
                <a:sym typeface="Calibri"/>
              </a:rPr>
              <a:t>Example of Future</a:t>
            </a:r>
            <a:endParaRPr/>
          </a:p>
        </p:txBody>
      </p:sp>
      <p:sp>
        <p:nvSpPr>
          <p:cNvPr id="160" name="Google Shape;160;p4"/>
          <p:cNvSpPr/>
          <p:nvPr/>
        </p:nvSpPr>
        <p:spPr>
          <a:xfrm>
            <a:off x="504967" y="1173708"/>
            <a:ext cx="5044874" cy="5063320"/>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1F1F1F"/>
                </a:solidFill>
                <a:latin typeface="Calibri"/>
                <a:ea typeface="Calibri"/>
                <a:cs typeface="Calibri"/>
                <a:sym typeface="Calibri"/>
              </a:rPr>
              <a:t>1. Asynchronous Function:</a:t>
            </a:r>
            <a:endParaRPr sz="1800" b="0" i="0" u="none" strike="noStrike" cap="none">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1F1F1F"/>
              </a:buClr>
              <a:buSzPts val="1600"/>
              <a:buFont typeface="Arial"/>
              <a:buChar char="•"/>
            </a:pPr>
            <a:r>
              <a:rPr lang="en-US" sz="1800" b="0" i="0" u="none" strike="noStrike" cap="none">
                <a:solidFill>
                  <a:srgbClr val="1F1F1F"/>
                </a:solidFill>
                <a:latin typeface="Calibri"/>
                <a:ea typeface="Calibri"/>
                <a:cs typeface="Calibri"/>
                <a:sym typeface="Calibri"/>
              </a:rPr>
              <a:t>Fetch User Age() is an asynchronous function that will eventually return an integer (user's age).</a:t>
            </a:r>
            <a:endParaRPr/>
          </a:p>
          <a:p>
            <a:pPr marL="228600" marR="0" lvl="0" indent="-127000" algn="l" rtl="0">
              <a:lnSpc>
                <a:spcPct val="100000"/>
              </a:lnSpc>
              <a:spcBef>
                <a:spcPts val="0"/>
              </a:spcBef>
              <a:spcAft>
                <a:spcPts val="0"/>
              </a:spcAft>
              <a:buClr>
                <a:srgbClr val="1F1F1F"/>
              </a:buClr>
              <a:buSzPts val="1600"/>
              <a:buFont typeface="Arial"/>
              <a:buNone/>
            </a:pPr>
            <a:endParaRPr sz="1800" b="0" i="0" u="none" strike="noStrike" cap="none">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1F1F1F"/>
              </a:buClr>
              <a:buSzPts val="1600"/>
              <a:buFont typeface="Arial"/>
              <a:buChar char="•"/>
            </a:pPr>
            <a:r>
              <a:rPr lang="en-US" sz="1800" b="0" i="0" u="none" strike="noStrike" cap="none">
                <a:solidFill>
                  <a:srgbClr val="1F1F1F"/>
                </a:solidFill>
                <a:latin typeface="Calibri"/>
                <a:ea typeface="Calibri"/>
                <a:cs typeface="Calibri"/>
                <a:sym typeface="Calibri"/>
              </a:rPr>
              <a:t>It uses the async keyword to handle time-consuming operations without blocking the code's flow.</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1F1F1F"/>
                </a:solidFill>
                <a:latin typeface="Calibri"/>
                <a:ea typeface="Calibri"/>
                <a:cs typeface="Calibri"/>
                <a:sym typeface="Calibri"/>
              </a:rPr>
              <a:t>2. Simulating a Network Request:</a:t>
            </a:r>
            <a:endParaRPr sz="1800" b="0" i="0" u="none" strike="noStrike" cap="none">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1F1F1F"/>
              </a:buClr>
              <a:buSzPts val="1600"/>
              <a:buFont typeface="Arial"/>
              <a:buChar char="•"/>
            </a:pPr>
            <a:r>
              <a:rPr lang="en-US" sz="1800" b="0" i="0" u="none" strike="noStrike" cap="none">
                <a:solidFill>
                  <a:srgbClr val="1F1F1F"/>
                </a:solidFill>
                <a:latin typeface="Calibri"/>
                <a:ea typeface="Calibri"/>
                <a:cs typeface="Calibri"/>
                <a:sym typeface="Calibri"/>
              </a:rPr>
              <a:t>await Future .delayed(Duration(seconds: 2)) creates a 2-second delay, acting as a placeholder for a network request.</a:t>
            </a:r>
            <a:endParaRPr/>
          </a:p>
          <a:p>
            <a:pPr marL="228600" marR="0" lvl="0" indent="-127000" algn="l" rtl="0">
              <a:lnSpc>
                <a:spcPct val="100000"/>
              </a:lnSpc>
              <a:spcBef>
                <a:spcPts val="0"/>
              </a:spcBef>
              <a:spcAft>
                <a:spcPts val="0"/>
              </a:spcAft>
              <a:buClr>
                <a:srgbClr val="1F1F1F"/>
              </a:buClr>
              <a:buSzPts val="1600"/>
              <a:buFont typeface="Arial"/>
              <a:buNone/>
            </a:pPr>
            <a:endParaRPr sz="1800" b="0" i="0" u="none" strike="noStrike" cap="none">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1F1F1F"/>
              </a:buClr>
              <a:buSzPts val="1600"/>
              <a:buFont typeface="Arial"/>
              <a:buChar char="•"/>
            </a:pPr>
            <a:r>
              <a:rPr lang="en-US" sz="1800" b="0" i="0" u="none" strike="noStrike" cap="none">
                <a:solidFill>
                  <a:srgbClr val="1F1F1F"/>
                </a:solidFill>
                <a:latin typeface="Calibri"/>
                <a:ea typeface="Calibri"/>
                <a:cs typeface="Calibri"/>
                <a:sym typeface="Calibri"/>
              </a:rPr>
              <a:t>The await keyword pauses the function's execution until the delay (or actual network request) completes.</a:t>
            </a:r>
            <a:endParaRPr sz="1800" b="0" i="0" u="none" strike="noStrike" cap="none">
              <a:solidFill>
                <a:srgbClr val="1F1F1F"/>
              </a:solidFill>
              <a:latin typeface="Calibri"/>
              <a:ea typeface="Calibri"/>
              <a:cs typeface="Calibri"/>
              <a:sym typeface="Calibri"/>
            </a:endParaRPr>
          </a:p>
        </p:txBody>
      </p:sp>
      <p:pic>
        <p:nvPicPr>
          <p:cNvPr id="161" name="Google Shape;161;p4" descr="A blue and black logo&#10;&#10;Description automatically generated"/>
          <p:cNvPicPr preferRelativeResize="0"/>
          <p:nvPr/>
        </p:nvPicPr>
        <p:blipFill rotWithShape="1">
          <a:blip r:embed="rId3">
            <a:alphaModFix/>
          </a:blip>
          <a:srcRect/>
          <a:stretch/>
        </p:blipFill>
        <p:spPr>
          <a:xfrm>
            <a:off x="-49167" y="5847008"/>
            <a:ext cx="1579403" cy="1174125"/>
          </a:xfrm>
          <a:prstGeom prst="rect">
            <a:avLst/>
          </a:prstGeom>
          <a:noFill/>
          <a:ln>
            <a:noFill/>
          </a:ln>
        </p:spPr>
      </p:pic>
      <p:pic>
        <p:nvPicPr>
          <p:cNvPr id="162" name="Google Shape;162;p4"/>
          <p:cNvPicPr preferRelativeResize="0"/>
          <p:nvPr/>
        </p:nvPicPr>
        <p:blipFill rotWithShape="1">
          <a:blip r:embed="rId4">
            <a:alphaModFix/>
          </a:blip>
          <a:srcRect/>
          <a:stretch/>
        </p:blipFill>
        <p:spPr>
          <a:xfrm>
            <a:off x="5708560" y="1559862"/>
            <a:ext cx="6361392" cy="2692258"/>
          </a:xfrm>
          <a:prstGeom prst="rect">
            <a:avLst/>
          </a:prstGeom>
          <a:noFill/>
          <a:ln>
            <a:noFill/>
          </a:ln>
        </p:spPr>
      </p:pic>
      <p:pic>
        <p:nvPicPr>
          <p:cNvPr id="163" name="Google Shape;163;p4"/>
          <p:cNvPicPr preferRelativeResize="0"/>
          <p:nvPr/>
        </p:nvPicPr>
        <p:blipFill rotWithShape="1">
          <a:blip r:embed="rId5">
            <a:alphaModFix/>
          </a:blip>
          <a:srcRect/>
          <a:stretch/>
        </p:blipFill>
        <p:spPr>
          <a:xfrm>
            <a:off x="8038531" y="4985102"/>
            <a:ext cx="4031421" cy="135468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fade">
                                      <p:cBhvr>
                                        <p:cTn id="12" dur="500"/>
                                        <p:tgtEl>
                                          <p:spTgt spid="1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0">
                                            <p:txEl>
                                              <p:pRg st="0" end="0"/>
                                            </p:txEl>
                                          </p:spTgt>
                                        </p:tgtEl>
                                        <p:attrNameLst>
                                          <p:attrName>style.visibility</p:attrName>
                                        </p:attrNameLst>
                                      </p:cBhvr>
                                      <p:to>
                                        <p:strVal val="visible"/>
                                      </p:to>
                                    </p:set>
                                    <p:animEffect transition="in" filter="fade">
                                      <p:cBhvr>
                                        <p:cTn id="17" dur="500"/>
                                        <p:tgtEl>
                                          <p:spTgt spid="16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0">
                                            <p:txEl>
                                              <p:pRg st="1" end="1"/>
                                            </p:txEl>
                                          </p:spTgt>
                                        </p:tgtEl>
                                        <p:attrNameLst>
                                          <p:attrName>style.visibility</p:attrName>
                                        </p:attrNameLst>
                                      </p:cBhvr>
                                      <p:to>
                                        <p:strVal val="visible"/>
                                      </p:to>
                                    </p:set>
                                    <p:animEffect transition="in" filter="fade">
                                      <p:cBhvr>
                                        <p:cTn id="22" dur="500"/>
                                        <p:tgtEl>
                                          <p:spTgt spid="16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0">
                                            <p:txEl>
                                              <p:pRg st="2" end="2"/>
                                            </p:txEl>
                                          </p:spTgt>
                                        </p:tgtEl>
                                        <p:attrNameLst>
                                          <p:attrName>style.visibility</p:attrName>
                                        </p:attrNameLst>
                                      </p:cBhvr>
                                      <p:to>
                                        <p:strVal val="visible"/>
                                      </p:to>
                                    </p:set>
                                    <p:animEffect transition="in" filter="fade">
                                      <p:cBhvr>
                                        <p:cTn id="27" dur="500"/>
                                        <p:tgtEl>
                                          <p:spTgt spid="16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0">
                                            <p:txEl>
                                              <p:pRg st="3" end="3"/>
                                            </p:txEl>
                                          </p:spTgt>
                                        </p:tgtEl>
                                        <p:attrNameLst>
                                          <p:attrName>style.visibility</p:attrName>
                                        </p:attrNameLst>
                                      </p:cBhvr>
                                      <p:to>
                                        <p:strVal val="visible"/>
                                      </p:to>
                                    </p:set>
                                    <p:animEffect transition="in" filter="fade">
                                      <p:cBhvr>
                                        <p:cTn id="32" dur="500"/>
                                        <p:tgtEl>
                                          <p:spTgt spid="16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0">
                                            <p:txEl>
                                              <p:pRg st="4" end="4"/>
                                            </p:txEl>
                                          </p:spTgt>
                                        </p:tgtEl>
                                        <p:attrNameLst>
                                          <p:attrName>style.visibility</p:attrName>
                                        </p:attrNameLst>
                                      </p:cBhvr>
                                      <p:to>
                                        <p:strVal val="visible"/>
                                      </p:to>
                                    </p:set>
                                    <p:animEffect transition="in" filter="fade">
                                      <p:cBhvr>
                                        <p:cTn id="37" dur="500"/>
                                        <p:tgtEl>
                                          <p:spTgt spid="160">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0">
                                            <p:txEl>
                                              <p:pRg st="5" end="5"/>
                                            </p:txEl>
                                          </p:spTgt>
                                        </p:tgtEl>
                                        <p:attrNameLst>
                                          <p:attrName>style.visibility</p:attrName>
                                        </p:attrNameLst>
                                      </p:cBhvr>
                                      <p:to>
                                        <p:strVal val="visible"/>
                                      </p:to>
                                    </p:set>
                                    <p:animEffect transition="in" filter="fade">
                                      <p:cBhvr>
                                        <p:cTn id="42" dur="500"/>
                                        <p:tgtEl>
                                          <p:spTgt spid="160">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0">
                                            <p:txEl>
                                              <p:pRg st="6" end="6"/>
                                            </p:txEl>
                                          </p:spTgt>
                                        </p:tgtEl>
                                        <p:attrNameLst>
                                          <p:attrName>style.visibility</p:attrName>
                                        </p:attrNameLst>
                                      </p:cBhvr>
                                      <p:to>
                                        <p:strVal val="visible"/>
                                      </p:to>
                                    </p:set>
                                    <p:animEffect transition="in" filter="fade">
                                      <p:cBhvr>
                                        <p:cTn id="47" dur="500"/>
                                        <p:tgtEl>
                                          <p:spTgt spid="160">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0">
                                            <p:txEl>
                                              <p:pRg st="7" end="7"/>
                                            </p:txEl>
                                          </p:spTgt>
                                        </p:tgtEl>
                                        <p:attrNameLst>
                                          <p:attrName>style.visibility</p:attrName>
                                        </p:attrNameLst>
                                      </p:cBhvr>
                                      <p:to>
                                        <p:strVal val="visible"/>
                                      </p:to>
                                    </p:set>
                                    <p:animEffect transition="in" filter="fade">
                                      <p:cBhvr>
                                        <p:cTn id="52" dur="500"/>
                                        <p:tgtEl>
                                          <p:spTgt spid="160">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0">
                                            <p:txEl>
                                              <p:pRg st="8" end="8"/>
                                            </p:txEl>
                                          </p:spTgt>
                                        </p:tgtEl>
                                        <p:attrNameLst>
                                          <p:attrName>style.visibility</p:attrName>
                                        </p:attrNameLst>
                                      </p:cBhvr>
                                      <p:to>
                                        <p:strVal val="visible"/>
                                      </p:to>
                                    </p:set>
                                    <p:animEffect transition="in" filter="fade">
                                      <p:cBhvr>
                                        <p:cTn id="57" dur="500"/>
                                        <p:tgtEl>
                                          <p:spTgt spid="160">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62"/>
                                        </p:tgtEl>
                                        <p:attrNameLst>
                                          <p:attrName>style.visibility</p:attrName>
                                        </p:attrNameLst>
                                      </p:cBhvr>
                                      <p:to>
                                        <p:strVal val="visible"/>
                                      </p:to>
                                    </p:set>
                                    <p:animEffect transition="in" filter="fade">
                                      <p:cBhvr>
                                        <p:cTn id="62" dur="500"/>
                                        <p:tgtEl>
                                          <p:spTgt spid="16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63"/>
                                        </p:tgtEl>
                                        <p:attrNameLst>
                                          <p:attrName>style.visibility</p:attrName>
                                        </p:attrNameLst>
                                      </p:cBhvr>
                                      <p:to>
                                        <p:strVal val="visible"/>
                                      </p:to>
                                    </p:set>
                                    <p:animEffect transition="in" filter="fade">
                                      <p:cBhvr>
                                        <p:cTn id="67"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6"/>
          <p:cNvSpPr txBox="1">
            <a:spLocks noGrp="1"/>
          </p:cNvSpPr>
          <p:nvPr>
            <p:ph type="title"/>
          </p:nvPr>
        </p:nvSpPr>
        <p:spPr>
          <a:xfrm>
            <a:off x="3912651" y="171919"/>
            <a:ext cx="3737268" cy="1320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a:solidFill>
                  <a:schemeClr val="dk1"/>
                </a:solidFill>
                <a:latin typeface="Calibri"/>
                <a:ea typeface="Calibri"/>
                <a:cs typeface="Calibri"/>
                <a:sym typeface="Calibri"/>
              </a:rPr>
              <a:t>Async and Await</a:t>
            </a:r>
            <a:endParaRPr sz="2800">
              <a:solidFill>
                <a:schemeClr val="dk1"/>
              </a:solidFill>
              <a:latin typeface="Calibri"/>
              <a:ea typeface="Calibri"/>
              <a:cs typeface="Calibri"/>
              <a:sym typeface="Calibri"/>
            </a:endParaRPr>
          </a:p>
          <a:p>
            <a:pPr marL="0" lvl="0" indent="0" algn="l" rtl="0">
              <a:lnSpc>
                <a:spcPct val="90000"/>
              </a:lnSpc>
              <a:spcBef>
                <a:spcPts val="0"/>
              </a:spcBef>
              <a:spcAft>
                <a:spcPts val="0"/>
              </a:spcAft>
              <a:buClr>
                <a:schemeClr val="accent1"/>
              </a:buClr>
              <a:buSzPts val="2800"/>
              <a:buFont typeface="Trebuchet MS"/>
              <a:buNone/>
            </a:pPr>
            <a:br>
              <a:rPr lang="en-US" sz="2800"/>
            </a:br>
            <a:endParaRPr sz="2800"/>
          </a:p>
        </p:txBody>
      </p:sp>
      <p:sp>
        <p:nvSpPr>
          <p:cNvPr id="180" name="Google Shape;180;p6"/>
          <p:cNvSpPr/>
          <p:nvPr/>
        </p:nvSpPr>
        <p:spPr>
          <a:xfrm rot="10800000">
            <a:off x="0" y="0"/>
            <a:ext cx="842596" cy="5666154"/>
          </a:xfrm>
          <a:prstGeom prst="triangle">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81" name="Google Shape;181;p6" descr="A computer screen shot of text&#10;&#10;Description automatically generated"/>
          <p:cNvPicPr preferRelativeResize="0"/>
          <p:nvPr/>
        </p:nvPicPr>
        <p:blipFill rotWithShape="1">
          <a:blip r:embed="rId3">
            <a:alphaModFix/>
          </a:blip>
          <a:srcRect/>
          <a:stretch/>
        </p:blipFill>
        <p:spPr>
          <a:xfrm>
            <a:off x="5557700" y="746243"/>
            <a:ext cx="6520569" cy="2711999"/>
          </a:xfrm>
          <a:prstGeom prst="rect">
            <a:avLst/>
          </a:prstGeom>
          <a:noFill/>
          <a:ln>
            <a:noFill/>
          </a:ln>
          <a:effectLst>
            <a:outerShdw blurRad="292100" dist="139700" dir="2700000" algn="tl" rotWithShape="0">
              <a:srgbClr val="333333">
                <a:alpha val="64313"/>
              </a:srgbClr>
            </a:outerShdw>
          </a:effectLst>
        </p:spPr>
      </p:pic>
      <p:pic>
        <p:nvPicPr>
          <p:cNvPr id="182" name="Google Shape;182;p6" descr="A black background with white text&#10;&#10;Description automatically generated"/>
          <p:cNvPicPr preferRelativeResize="0">
            <a:picLocks noGrp="1"/>
          </p:cNvPicPr>
          <p:nvPr>
            <p:ph type="body" idx="1"/>
          </p:nvPr>
        </p:nvPicPr>
        <p:blipFill rotWithShape="1">
          <a:blip r:embed="rId4">
            <a:alphaModFix/>
          </a:blip>
          <a:srcRect/>
          <a:stretch/>
        </p:blipFill>
        <p:spPr>
          <a:xfrm>
            <a:off x="312116" y="4230174"/>
            <a:ext cx="4558584" cy="1651715"/>
          </a:xfrm>
          <a:prstGeom prst="rect">
            <a:avLst/>
          </a:prstGeom>
          <a:noFill/>
          <a:ln>
            <a:noFill/>
          </a:ln>
          <a:effectLst>
            <a:outerShdw blurRad="292100" dist="139700" dir="2700000" algn="tl" rotWithShape="0">
              <a:srgbClr val="333333">
                <a:alpha val="64313"/>
              </a:srgbClr>
            </a:outerShdw>
          </a:effectLst>
        </p:spPr>
      </p:pic>
      <p:pic>
        <p:nvPicPr>
          <p:cNvPr id="183" name="Google Shape;183;p6" descr="A blue and black logo&#10;&#10;Description automatically generated"/>
          <p:cNvPicPr preferRelativeResize="0"/>
          <p:nvPr/>
        </p:nvPicPr>
        <p:blipFill rotWithShape="1">
          <a:blip r:embed="rId5">
            <a:alphaModFix/>
          </a:blip>
          <a:srcRect/>
          <a:stretch/>
        </p:blipFill>
        <p:spPr>
          <a:xfrm>
            <a:off x="-49167" y="5847008"/>
            <a:ext cx="1579403" cy="1174125"/>
          </a:xfrm>
          <a:prstGeom prst="rect">
            <a:avLst/>
          </a:prstGeom>
          <a:noFill/>
          <a:ln>
            <a:noFill/>
          </a:ln>
        </p:spPr>
      </p:pic>
      <p:sp>
        <p:nvSpPr>
          <p:cNvPr id="184" name="Google Shape;184;p6"/>
          <p:cNvSpPr/>
          <p:nvPr/>
        </p:nvSpPr>
        <p:spPr>
          <a:xfrm>
            <a:off x="134810" y="733948"/>
            <a:ext cx="5266372" cy="3111932"/>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800" b="1" i="0" u="none" strike="noStrike" cap="none">
                <a:solidFill>
                  <a:srgbClr val="1F1F1F"/>
                </a:solidFill>
                <a:latin typeface="Calibri"/>
                <a:ea typeface="Calibri"/>
                <a:cs typeface="Calibri"/>
                <a:sym typeface="Calibri"/>
              </a:rPr>
              <a:t>1.async:</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1F1F1F"/>
              </a:buClr>
              <a:buSzPts val="1400"/>
              <a:buFont typeface="Calibri"/>
              <a:buChar char="•"/>
            </a:pPr>
            <a:r>
              <a:rPr lang="en-US" sz="1800" b="0" i="0" u="none" strike="noStrike" cap="none">
                <a:solidFill>
                  <a:srgbClr val="1F1F1F"/>
                </a:solidFill>
                <a:latin typeface="Calibri"/>
                <a:ea typeface="Calibri"/>
                <a:cs typeface="Calibri"/>
                <a:sym typeface="Calibri"/>
              </a:rPr>
              <a:t>Used to </a:t>
            </a:r>
            <a:r>
              <a:rPr lang="en-US" sz="1800" b="1" i="0" u="none" strike="noStrike" cap="none">
                <a:solidFill>
                  <a:srgbClr val="1F1F1F"/>
                </a:solidFill>
                <a:latin typeface="Calibri"/>
                <a:ea typeface="Calibri"/>
                <a:cs typeface="Calibri"/>
                <a:sym typeface="Calibri"/>
              </a:rPr>
              <a:t>mark a function</a:t>
            </a:r>
            <a:r>
              <a:rPr lang="en-US" sz="1800" b="0" i="0" u="none" strike="noStrike" cap="none">
                <a:solidFill>
                  <a:srgbClr val="1F1F1F"/>
                </a:solidFill>
                <a:latin typeface="Calibri"/>
                <a:ea typeface="Calibri"/>
                <a:cs typeface="Calibri"/>
                <a:sym typeface="Calibri"/>
              </a:rPr>
              <a:t> as asynchronous. This means the function might take some time to complete because it may be waiting for an external event, like a network request or user input.</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1F1F1F"/>
              </a:buClr>
              <a:buSzPts val="1400"/>
              <a:buFont typeface="Calibri"/>
              <a:buChar char="•"/>
            </a:pPr>
            <a:r>
              <a:rPr lang="en-US" sz="1800" b="0" i="0" u="none" strike="noStrike" cap="none">
                <a:solidFill>
                  <a:srgbClr val="1F1F1F"/>
                </a:solidFill>
                <a:latin typeface="Calibri"/>
                <a:ea typeface="Calibri"/>
                <a:cs typeface="Calibri"/>
                <a:sym typeface="Calibri"/>
              </a:rPr>
              <a:t>When an async function is called, it immediately returns a Future object that represents the eventual result of the function.</a:t>
            </a:r>
            <a:endParaRPr sz="1800" b="0" i="0" u="none" strike="noStrike" cap="none">
              <a:solidFill>
                <a:srgbClr val="000000"/>
              </a:solidFill>
              <a:latin typeface="Arial"/>
              <a:ea typeface="Arial"/>
              <a:cs typeface="Arial"/>
              <a:sym typeface="Arial"/>
            </a:endParaRPr>
          </a:p>
        </p:txBody>
      </p:sp>
      <p:sp>
        <p:nvSpPr>
          <p:cNvPr id="185" name="Google Shape;185;p6"/>
          <p:cNvSpPr/>
          <p:nvPr/>
        </p:nvSpPr>
        <p:spPr>
          <a:xfrm>
            <a:off x="5401182" y="3575905"/>
            <a:ext cx="6499666" cy="3225774"/>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1800" b="1" i="0" u="none" strike="noStrike" cap="none">
                <a:solidFill>
                  <a:srgbClr val="1F1F1F"/>
                </a:solidFill>
                <a:latin typeface="Calibri"/>
                <a:ea typeface="Calibri"/>
                <a:cs typeface="Calibri"/>
                <a:sym typeface="Calibri"/>
              </a:rPr>
              <a:t>2. await:</a:t>
            </a:r>
            <a:endParaRPr/>
          </a:p>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1F1F1F"/>
              </a:buClr>
              <a:buSzPts val="1400"/>
              <a:buFont typeface="Calibri"/>
              <a:buChar char="•"/>
            </a:pPr>
            <a:r>
              <a:rPr lang="en-US" sz="1800" b="0" i="0" u="none" strike="noStrike" cap="none">
                <a:solidFill>
                  <a:srgbClr val="1F1F1F"/>
                </a:solidFill>
                <a:latin typeface="Calibri"/>
                <a:ea typeface="Calibri"/>
                <a:cs typeface="Calibri"/>
                <a:sym typeface="Calibri"/>
              </a:rPr>
              <a:t>Used </a:t>
            </a:r>
            <a:r>
              <a:rPr lang="en-US" sz="1800" b="1" i="0" u="none" strike="noStrike" cap="none">
                <a:solidFill>
                  <a:srgbClr val="1F1F1F"/>
                </a:solidFill>
                <a:latin typeface="Calibri"/>
                <a:ea typeface="Calibri"/>
                <a:cs typeface="Calibri"/>
                <a:sym typeface="Calibri"/>
              </a:rPr>
              <a:t>within an async function</a:t>
            </a:r>
            <a:r>
              <a:rPr lang="en-US" sz="1800" b="0" i="0" u="none" strike="noStrike" cap="none">
                <a:solidFill>
                  <a:srgbClr val="1F1F1F"/>
                </a:solidFill>
                <a:latin typeface="Calibri"/>
                <a:ea typeface="Calibri"/>
                <a:cs typeface="Calibri"/>
                <a:sym typeface="Calibri"/>
              </a:rPr>
              <a:t> to </a:t>
            </a:r>
            <a:r>
              <a:rPr lang="en-US" sz="1800" b="1" i="0" u="none" strike="noStrike" cap="none">
                <a:solidFill>
                  <a:srgbClr val="1F1F1F"/>
                </a:solidFill>
                <a:latin typeface="Calibri"/>
                <a:ea typeface="Calibri"/>
                <a:cs typeface="Calibri"/>
                <a:sym typeface="Calibri"/>
              </a:rPr>
              <a:t>pause the execution</a:t>
            </a:r>
            <a:r>
              <a:rPr lang="en-US" sz="1800" b="0" i="0" u="none" strike="noStrike" cap="none">
                <a:solidFill>
                  <a:srgbClr val="1F1F1F"/>
                </a:solidFill>
                <a:latin typeface="Calibri"/>
                <a:ea typeface="Calibri"/>
                <a:cs typeface="Calibri"/>
                <a:sym typeface="Calibri"/>
              </a:rPr>
              <a:t> of the function until the awaited value is ready.</a:t>
            </a:r>
            <a:endParaRPr/>
          </a:p>
          <a:p>
            <a:pPr marL="228600" marR="0" lvl="0" indent="-139700" algn="l" rtl="0">
              <a:lnSpc>
                <a:spcPct val="100000"/>
              </a:lnSpc>
              <a:spcBef>
                <a:spcPts val="0"/>
              </a:spcBef>
              <a:spcAft>
                <a:spcPts val="0"/>
              </a:spcAft>
              <a:buClr>
                <a:srgbClr val="1F1F1F"/>
              </a:buClr>
              <a:buSzPts val="1400"/>
              <a:buFont typeface="Calibri"/>
              <a:buNone/>
            </a:pPr>
            <a:endParaRPr sz="1800" b="0" i="0" u="none" strike="noStrike" cap="none">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1F1F1F"/>
              </a:buClr>
              <a:buSzPts val="1400"/>
              <a:buFont typeface="Calibri"/>
              <a:buChar char="•"/>
            </a:pPr>
            <a:r>
              <a:rPr lang="en-US" sz="1800" b="0" i="0" u="none" strike="noStrike" cap="none">
                <a:solidFill>
                  <a:srgbClr val="1F1F1F"/>
                </a:solidFill>
                <a:latin typeface="Calibri"/>
                <a:ea typeface="Calibri"/>
                <a:cs typeface="Calibri"/>
                <a:sym typeface="Calibri"/>
              </a:rPr>
              <a:t>The awaited value can be anything that represents an asynchronous operation, such as another Future or a stream.</a:t>
            </a:r>
            <a:endParaRPr/>
          </a:p>
          <a:p>
            <a:pPr marL="228600" marR="0" lvl="0" indent="-139700" algn="l" rtl="0">
              <a:lnSpc>
                <a:spcPct val="100000"/>
              </a:lnSpc>
              <a:spcBef>
                <a:spcPts val="0"/>
              </a:spcBef>
              <a:spcAft>
                <a:spcPts val="0"/>
              </a:spcAft>
              <a:buClr>
                <a:srgbClr val="1F1F1F"/>
              </a:buClr>
              <a:buSzPts val="1400"/>
              <a:buFont typeface="Calibri"/>
              <a:buNone/>
            </a:pPr>
            <a:endParaRPr sz="1800" b="0" i="0" u="none" strike="noStrike" cap="none">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1F1F1F"/>
              </a:buClr>
              <a:buSzPts val="1400"/>
              <a:buFont typeface="Calibri"/>
              <a:buChar char="•"/>
            </a:pPr>
            <a:r>
              <a:rPr lang="en-US" sz="1800" b="0" i="0" u="none" strike="noStrike" cap="none">
                <a:solidFill>
                  <a:srgbClr val="1F1F1F"/>
                </a:solidFill>
                <a:latin typeface="Calibri"/>
                <a:ea typeface="Calibri"/>
                <a:cs typeface="Calibri"/>
                <a:sym typeface="Calibri"/>
              </a:rPr>
              <a:t>While the awaited value is being retrieved, the rest of the code in the async function </a:t>
            </a:r>
            <a:r>
              <a:rPr lang="en-US" sz="1800" b="1" i="0" u="none" strike="noStrike" cap="none">
                <a:solidFill>
                  <a:srgbClr val="1F1F1F"/>
                </a:solidFill>
                <a:latin typeface="Calibri"/>
                <a:ea typeface="Calibri"/>
                <a:cs typeface="Calibri"/>
                <a:sym typeface="Calibri"/>
              </a:rPr>
              <a:t>doesn't wait</a:t>
            </a:r>
            <a:r>
              <a:rPr lang="en-US" sz="1800" b="0" i="0" u="none" strike="noStrike" cap="none">
                <a:solidFill>
                  <a:srgbClr val="1F1F1F"/>
                </a:solidFill>
                <a:latin typeface="Calibri"/>
                <a:ea typeface="Calibri"/>
                <a:cs typeface="Calibri"/>
                <a:sym typeface="Calibri"/>
              </a:rPr>
              <a:t>. </a:t>
            </a:r>
            <a:endParaRPr sz="1800" b="0" i="0" u="none" strike="noStrike" cap="none">
              <a:solidFill>
                <a:srgbClr val="1F1F1F"/>
              </a:solidFill>
              <a:latin typeface="Calibri"/>
              <a:ea typeface="Calibri"/>
              <a:cs typeface="Calibri"/>
              <a:sym typeface="Calibri"/>
            </a:endParaRPr>
          </a:p>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500"/>
                                        <p:tgtEl>
                                          <p:spTgt spid="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1"/>
                                        </p:tgtEl>
                                        <p:attrNameLst>
                                          <p:attrName>style.visibility</p:attrName>
                                        </p:attrNameLst>
                                      </p:cBhvr>
                                      <p:to>
                                        <p:strVal val="visible"/>
                                      </p:to>
                                    </p:set>
                                    <p:animEffect transition="in" filter="fade">
                                      <p:cBhvr>
                                        <p:cTn id="12" dur="500"/>
                                        <p:tgtEl>
                                          <p:spTgt spid="18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2"/>
                                        </p:tgtEl>
                                        <p:attrNameLst>
                                          <p:attrName>style.visibility</p:attrName>
                                        </p:attrNameLst>
                                      </p:cBhvr>
                                      <p:to>
                                        <p:strVal val="visible"/>
                                      </p:to>
                                    </p:set>
                                    <p:animEffect transition="in" filter="fade">
                                      <p:cBhvr>
                                        <p:cTn id="17" dur="500"/>
                                        <p:tgtEl>
                                          <p:spTgt spid="18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4"/>
                                        </p:tgtEl>
                                        <p:attrNameLst>
                                          <p:attrName>style.visibility</p:attrName>
                                        </p:attrNameLst>
                                      </p:cBhvr>
                                      <p:to>
                                        <p:strVal val="visible"/>
                                      </p:to>
                                    </p:set>
                                    <p:animEffect transition="in" filter="fade">
                                      <p:cBhvr>
                                        <p:cTn id="22" dur="500"/>
                                        <p:tgtEl>
                                          <p:spTgt spid="18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4">
                                            <p:txEl>
                                              <p:pRg st="0" end="0"/>
                                            </p:txEl>
                                          </p:spTgt>
                                        </p:tgtEl>
                                        <p:attrNameLst>
                                          <p:attrName>style.visibility</p:attrName>
                                        </p:attrNameLst>
                                      </p:cBhvr>
                                      <p:to>
                                        <p:strVal val="visible"/>
                                      </p:to>
                                    </p:set>
                                    <p:animEffect transition="in" filter="fade">
                                      <p:cBhvr>
                                        <p:cTn id="27" dur="500"/>
                                        <p:tgtEl>
                                          <p:spTgt spid="18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4">
                                            <p:txEl>
                                              <p:pRg st="1" end="1"/>
                                            </p:txEl>
                                          </p:spTgt>
                                        </p:tgtEl>
                                        <p:attrNameLst>
                                          <p:attrName>style.visibility</p:attrName>
                                        </p:attrNameLst>
                                      </p:cBhvr>
                                      <p:to>
                                        <p:strVal val="visible"/>
                                      </p:to>
                                    </p:set>
                                    <p:animEffect transition="in" filter="fade">
                                      <p:cBhvr>
                                        <p:cTn id="32" dur="500"/>
                                        <p:tgtEl>
                                          <p:spTgt spid="18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4">
                                            <p:txEl>
                                              <p:pRg st="2" end="2"/>
                                            </p:txEl>
                                          </p:spTgt>
                                        </p:tgtEl>
                                        <p:attrNameLst>
                                          <p:attrName>style.visibility</p:attrName>
                                        </p:attrNameLst>
                                      </p:cBhvr>
                                      <p:to>
                                        <p:strVal val="visible"/>
                                      </p:to>
                                    </p:set>
                                    <p:animEffect transition="in" filter="fade">
                                      <p:cBhvr>
                                        <p:cTn id="37" dur="500"/>
                                        <p:tgtEl>
                                          <p:spTgt spid="18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4">
                                            <p:txEl>
                                              <p:pRg st="3" end="3"/>
                                            </p:txEl>
                                          </p:spTgt>
                                        </p:tgtEl>
                                        <p:attrNameLst>
                                          <p:attrName>style.visibility</p:attrName>
                                        </p:attrNameLst>
                                      </p:cBhvr>
                                      <p:to>
                                        <p:strVal val="visible"/>
                                      </p:to>
                                    </p:set>
                                    <p:animEffect transition="in" filter="fade">
                                      <p:cBhvr>
                                        <p:cTn id="42" dur="500"/>
                                        <p:tgtEl>
                                          <p:spTgt spid="184">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4">
                                            <p:txEl>
                                              <p:pRg st="4" end="4"/>
                                            </p:txEl>
                                          </p:spTgt>
                                        </p:tgtEl>
                                        <p:attrNameLst>
                                          <p:attrName>style.visibility</p:attrName>
                                        </p:attrNameLst>
                                      </p:cBhvr>
                                      <p:to>
                                        <p:strVal val="visible"/>
                                      </p:to>
                                    </p:set>
                                    <p:animEffect transition="in" filter="fade">
                                      <p:cBhvr>
                                        <p:cTn id="47" dur="500"/>
                                        <p:tgtEl>
                                          <p:spTgt spid="18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5"/>
                                        </p:tgtEl>
                                        <p:attrNameLst>
                                          <p:attrName>style.visibility</p:attrName>
                                        </p:attrNameLst>
                                      </p:cBhvr>
                                      <p:to>
                                        <p:strVal val="visible"/>
                                      </p:to>
                                    </p:set>
                                    <p:animEffect transition="in" filter="fade">
                                      <p:cBhvr>
                                        <p:cTn id="52" dur="500"/>
                                        <p:tgtEl>
                                          <p:spTgt spid="18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5">
                                            <p:txEl>
                                              <p:pRg st="0" end="0"/>
                                            </p:txEl>
                                          </p:spTgt>
                                        </p:tgtEl>
                                        <p:attrNameLst>
                                          <p:attrName>style.visibility</p:attrName>
                                        </p:attrNameLst>
                                      </p:cBhvr>
                                      <p:to>
                                        <p:strVal val="visible"/>
                                      </p:to>
                                    </p:set>
                                    <p:animEffect transition="in" filter="fade">
                                      <p:cBhvr>
                                        <p:cTn id="57" dur="500"/>
                                        <p:tgtEl>
                                          <p:spTgt spid="18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5">
                                            <p:txEl>
                                              <p:pRg st="1" end="1"/>
                                            </p:txEl>
                                          </p:spTgt>
                                        </p:tgtEl>
                                        <p:attrNameLst>
                                          <p:attrName>style.visibility</p:attrName>
                                        </p:attrNameLst>
                                      </p:cBhvr>
                                      <p:to>
                                        <p:strVal val="visible"/>
                                      </p:to>
                                    </p:set>
                                    <p:animEffect transition="in" filter="fade">
                                      <p:cBhvr>
                                        <p:cTn id="62" dur="500"/>
                                        <p:tgtEl>
                                          <p:spTgt spid="185">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85">
                                            <p:txEl>
                                              <p:pRg st="2" end="2"/>
                                            </p:txEl>
                                          </p:spTgt>
                                        </p:tgtEl>
                                        <p:attrNameLst>
                                          <p:attrName>style.visibility</p:attrName>
                                        </p:attrNameLst>
                                      </p:cBhvr>
                                      <p:to>
                                        <p:strVal val="visible"/>
                                      </p:to>
                                    </p:set>
                                    <p:animEffect transition="in" filter="fade">
                                      <p:cBhvr>
                                        <p:cTn id="67" dur="500"/>
                                        <p:tgtEl>
                                          <p:spTgt spid="185">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85">
                                            <p:txEl>
                                              <p:pRg st="3" end="3"/>
                                            </p:txEl>
                                          </p:spTgt>
                                        </p:tgtEl>
                                        <p:attrNameLst>
                                          <p:attrName>style.visibility</p:attrName>
                                        </p:attrNameLst>
                                      </p:cBhvr>
                                      <p:to>
                                        <p:strVal val="visible"/>
                                      </p:to>
                                    </p:set>
                                    <p:animEffect transition="in" filter="fade">
                                      <p:cBhvr>
                                        <p:cTn id="72" dur="500"/>
                                        <p:tgtEl>
                                          <p:spTgt spid="185">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85">
                                            <p:txEl>
                                              <p:pRg st="4" end="4"/>
                                            </p:txEl>
                                          </p:spTgt>
                                        </p:tgtEl>
                                        <p:attrNameLst>
                                          <p:attrName>style.visibility</p:attrName>
                                        </p:attrNameLst>
                                      </p:cBhvr>
                                      <p:to>
                                        <p:strVal val="visible"/>
                                      </p:to>
                                    </p:set>
                                    <p:animEffect transition="in" filter="fade">
                                      <p:cBhvr>
                                        <p:cTn id="77" dur="500"/>
                                        <p:tgtEl>
                                          <p:spTgt spid="185">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85">
                                            <p:txEl>
                                              <p:pRg st="5" end="5"/>
                                            </p:txEl>
                                          </p:spTgt>
                                        </p:tgtEl>
                                        <p:attrNameLst>
                                          <p:attrName>style.visibility</p:attrName>
                                        </p:attrNameLst>
                                      </p:cBhvr>
                                      <p:to>
                                        <p:strVal val="visible"/>
                                      </p:to>
                                    </p:set>
                                    <p:animEffect transition="in" filter="fade">
                                      <p:cBhvr>
                                        <p:cTn id="82" dur="500"/>
                                        <p:tgtEl>
                                          <p:spTgt spid="185">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85">
                                            <p:txEl>
                                              <p:pRg st="6" end="6"/>
                                            </p:txEl>
                                          </p:spTgt>
                                        </p:tgtEl>
                                        <p:attrNameLst>
                                          <p:attrName>style.visibility</p:attrName>
                                        </p:attrNameLst>
                                      </p:cBhvr>
                                      <p:to>
                                        <p:strVal val="visible"/>
                                      </p:to>
                                    </p:set>
                                    <p:animEffect transition="in" filter="fade">
                                      <p:cBhvr>
                                        <p:cTn id="87" dur="500"/>
                                        <p:tgtEl>
                                          <p:spTgt spid="185">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85">
                                            <p:txEl>
                                              <p:pRg st="7" end="7"/>
                                            </p:txEl>
                                          </p:spTgt>
                                        </p:tgtEl>
                                        <p:attrNameLst>
                                          <p:attrName>style.visibility</p:attrName>
                                        </p:attrNameLst>
                                      </p:cBhvr>
                                      <p:to>
                                        <p:strVal val="visible"/>
                                      </p:to>
                                    </p:set>
                                    <p:animEffect transition="in" filter="fade">
                                      <p:cBhvr>
                                        <p:cTn id="92" dur="500"/>
                                        <p:tgtEl>
                                          <p:spTgt spid="18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677333" y="336645"/>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2800"/>
              <a:buFont typeface="Calibri"/>
              <a:buNone/>
            </a:pPr>
            <a:r>
              <a:rPr lang="en-US" sz="2800" b="1">
                <a:solidFill>
                  <a:schemeClr val="dk1"/>
                </a:solidFill>
                <a:latin typeface="Calibri"/>
                <a:ea typeface="Calibri"/>
                <a:cs typeface="Calibri"/>
                <a:sym typeface="Calibri"/>
              </a:rPr>
              <a:t>Collections in Dart</a:t>
            </a:r>
            <a:r>
              <a:rPr lang="en-US" sz="2800">
                <a:latin typeface="Calibri"/>
                <a:ea typeface="Calibri"/>
                <a:cs typeface="Calibri"/>
                <a:sym typeface="Calibri"/>
              </a:rPr>
              <a:t>​</a:t>
            </a:r>
            <a:endParaRPr/>
          </a:p>
        </p:txBody>
      </p:sp>
      <p:sp>
        <p:nvSpPr>
          <p:cNvPr id="192" name="Google Shape;192;p8"/>
          <p:cNvSpPr/>
          <p:nvPr/>
        </p:nvSpPr>
        <p:spPr>
          <a:xfrm>
            <a:off x="416937" y="1149222"/>
            <a:ext cx="7975348" cy="4094327"/>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28600" marR="0" lvl="0" indent="-228600" algn="l" rtl="0">
              <a:lnSpc>
                <a:spcPct val="100000"/>
              </a:lnSpc>
              <a:spcBef>
                <a:spcPts val="0"/>
              </a:spcBef>
              <a:spcAft>
                <a:spcPts val="0"/>
              </a:spcAft>
              <a:buClr>
                <a:schemeClr val="dk1"/>
              </a:buClr>
              <a:buSzPts val="1600"/>
              <a:buFont typeface="Calibri"/>
              <a:buChar char="•"/>
            </a:pPr>
            <a:r>
              <a:rPr lang="en-US" sz="1800" b="0" i="0" u="none" strike="noStrike" cap="none" dirty="0">
                <a:solidFill>
                  <a:schemeClr val="dk1"/>
                </a:solidFill>
                <a:latin typeface="Calibri"/>
                <a:ea typeface="Calibri"/>
                <a:cs typeface="Calibri"/>
                <a:sym typeface="Calibri"/>
              </a:rPr>
              <a:t>Like any other programming languages dart doesn’t support arrays</a:t>
            </a:r>
            <a:endParaRPr dirty="0"/>
          </a:p>
          <a:p>
            <a:pPr marL="228600" marR="0" lvl="0" indent="-127000" algn="l" rtl="0">
              <a:lnSpc>
                <a:spcPct val="100000"/>
              </a:lnSpc>
              <a:spcBef>
                <a:spcPts val="0"/>
              </a:spcBef>
              <a:spcAft>
                <a:spcPts val="0"/>
              </a:spcAft>
              <a:buClr>
                <a:schemeClr val="dk1"/>
              </a:buClr>
              <a:buSzPts val="1600"/>
              <a:buFont typeface="Calibri"/>
              <a:buNone/>
            </a:pPr>
            <a:endParaRPr sz="18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600"/>
              <a:buFont typeface="Calibri"/>
              <a:buChar char="•"/>
            </a:pPr>
            <a:r>
              <a:rPr lang="en-US" sz="1800" b="0" i="0" u="none" strike="noStrike" cap="none" dirty="0">
                <a:solidFill>
                  <a:schemeClr val="dk1"/>
                </a:solidFill>
                <a:latin typeface="Calibri"/>
                <a:ea typeface="Calibri"/>
                <a:cs typeface="Calibri"/>
                <a:sym typeface="Calibri"/>
              </a:rPr>
              <a:t>Dart collections can be used as data structures like an array. ​</a:t>
            </a:r>
            <a:endParaRPr dirty="0"/>
          </a:p>
          <a:p>
            <a:pPr marL="228600" marR="0" lvl="0" indent="-127000" algn="l" rtl="0">
              <a:lnSpc>
                <a:spcPct val="100000"/>
              </a:lnSpc>
              <a:spcBef>
                <a:spcPts val="0"/>
              </a:spcBef>
              <a:spcAft>
                <a:spcPts val="0"/>
              </a:spcAft>
              <a:buClr>
                <a:schemeClr val="dk1"/>
              </a:buClr>
              <a:buSzPts val="1600"/>
              <a:buFont typeface="Calibri"/>
              <a:buNone/>
            </a:pPr>
            <a:endParaRPr sz="18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600"/>
              <a:buFont typeface="Calibri"/>
              <a:buChar char="•"/>
            </a:pPr>
            <a:r>
              <a:rPr lang="en-US" sz="1800" b="0" i="0" u="none" strike="noStrike" cap="none" dirty="0">
                <a:solidFill>
                  <a:schemeClr val="dk1"/>
                </a:solidFill>
                <a:latin typeface="Calibri"/>
                <a:ea typeface="Calibri"/>
                <a:cs typeface="Calibri"/>
                <a:sym typeface="Calibri"/>
              </a:rPr>
              <a:t>A collection is an object that represents a group of objects called elements.​</a:t>
            </a:r>
            <a:endParaRPr dirty="0"/>
          </a:p>
          <a:p>
            <a:pPr marL="228600" marR="0" lvl="0" indent="-127000" algn="l" rtl="0">
              <a:lnSpc>
                <a:spcPct val="100000"/>
              </a:lnSpc>
              <a:spcBef>
                <a:spcPts val="0"/>
              </a:spcBef>
              <a:spcAft>
                <a:spcPts val="0"/>
              </a:spcAft>
              <a:buClr>
                <a:schemeClr val="dk1"/>
              </a:buClr>
              <a:buSzPts val="1600"/>
              <a:buFont typeface="Calibri"/>
              <a:buNone/>
            </a:pPr>
            <a:endParaRPr sz="18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600"/>
              <a:buFont typeface="Calibri"/>
              <a:buChar char="•"/>
            </a:pPr>
            <a:r>
              <a:rPr lang="en-US" sz="1800" b="0" i="0" u="none" strike="noStrike" cap="none" dirty="0" err="1">
                <a:solidFill>
                  <a:schemeClr val="dk1"/>
                </a:solidFill>
                <a:latin typeface="Calibri"/>
                <a:ea typeface="Calibri"/>
                <a:cs typeface="Calibri"/>
                <a:sym typeface="Calibri"/>
              </a:rPr>
              <a:t>Iterables</a:t>
            </a:r>
            <a:r>
              <a:rPr lang="en-US" sz="1800" b="0" i="0" u="none" strike="noStrike" cap="none" dirty="0">
                <a:solidFill>
                  <a:schemeClr val="dk1"/>
                </a:solidFill>
                <a:latin typeface="Calibri"/>
                <a:ea typeface="Calibri"/>
                <a:cs typeface="Calibri"/>
                <a:sym typeface="Calibri"/>
              </a:rPr>
              <a:t> are a kind of collection.​</a:t>
            </a:r>
            <a:endParaRPr dirty="0"/>
          </a:p>
          <a:p>
            <a:pPr marL="228600" marR="0" lvl="0" indent="-127000" algn="l" rtl="0">
              <a:lnSpc>
                <a:spcPct val="100000"/>
              </a:lnSpc>
              <a:spcBef>
                <a:spcPts val="0"/>
              </a:spcBef>
              <a:spcAft>
                <a:spcPts val="0"/>
              </a:spcAft>
              <a:buClr>
                <a:schemeClr val="dk1"/>
              </a:buClr>
              <a:buSzPts val="1600"/>
              <a:buFont typeface="Calibri"/>
              <a:buNone/>
            </a:pPr>
            <a:endParaRPr sz="18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600"/>
              <a:buFont typeface="Calibri"/>
              <a:buChar char="•"/>
            </a:pPr>
            <a:r>
              <a:rPr lang="en-US" sz="1800" b="0" i="0" u="none" strike="noStrike" cap="none" dirty="0">
                <a:solidFill>
                  <a:schemeClr val="dk1"/>
                </a:solidFill>
                <a:latin typeface="Calibri"/>
                <a:ea typeface="Calibri"/>
                <a:cs typeface="Calibri"/>
                <a:sym typeface="Calibri"/>
              </a:rPr>
              <a:t>A collection can be empty, or it can contain many elements. ​</a:t>
            </a:r>
            <a:endParaRPr dirty="0"/>
          </a:p>
          <a:p>
            <a:pPr marL="228600" marR="0" lvl="0" indent="-127000" algn="l" rtl="0">
              <a:lnSpc>
                <a:spcPct val="100000"/>
              </a:lnSpc>
              <a:spcBef>
                <a:spcPts val="0"/>
              </a:spcBef>
              <a:spcAft>
                <a:spcPts val="0"/>
              </a:spcAft>
              <a:buClr>
                <a:schemeClr val="dk1"/>
              </a:buClr>
              <a:buSzPts val="1600"/>
              <a:buFont typeface="Calibri"/>
              <a:buNone/>
            </a:pPr>
            <a:endParaRPr sz="18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chemeClr val="dk1"/>
              </a:buClr>
              <a:buSzPts val="1600"/>
              <a:buFont typeface="Calibri"/>
              <a:buChar char="•"/>
            </a:pPr>
            <a:r>
              <a:rPr lang="en-US" sz="1800" b="0" i="0" u="none" strike="noStrike" cap="none" dirty="0">
                <a:solidFill>
                  <a:schemeClr val="dk1"/>
                </a:solidFill>
                <a:latin typeface="Calibri"/>
                <a:ea typeface="Calibri"/>
                <a:cs typeface="Calibri"/>
                <a:sym typeface="Calibri"/>
              </a:rPr>
              <a:t>Depending on the purpose, collections can have different structures and implementations.​</a:t>
            </a:r>
            <a:endParaRPr sz="1800" b="0" i="0" u="none" strike="noStrike" cap="none" dirty="0">
              <a:solidFill>
                <a:schemeClr val="dk1"/>
              </a:solidFill>
              <a:latin typeface="Calibri"/>
              <a:ea typeface="Calibri"/>
              <a:cs typeface="Calibri"/>
              <a:sym typeface="Calibri"/>
            </a:endParaRPr>
          </a:p>
        </p:txBody>
      </p:sp>
      <p:pic>
        <p:nvPicPr>
          <p:cNvPr id="193" name="Google Shape;193;p8" descr="A blue and black logo&#10;&#10;Description automatically generated"/>
          <p:cNvPicPr preferRelativeResize="0"/>
          <p:nvPr/>
        </p:nvPicPr>
        <p:blipFill rotWithShape="1">
          <a:blip r:embed="rId3">
            <a:alphaModFix/>
          </a:blip>
          <a:srcRect/>
          <a:stretch/>
        </p:blipFill>
        <p:spPr>
          <a:xfrm>
            <a:off x="-49167" y="5847008"/>
            <a:ext cx="1579403" cy="1174125"/>
          </a:xfrm>
          <a:prstGeom prst="rect">
            <a:avLst/>
          </a:prstGeom>
          <a:noFill/>
          <a:ln>
            <a:noFill/>
          </a:ln>
        </p:spPr>
      </p:pic>
      <p:sp>
        <p:nvSpPr>
          <p:cNvPr id="194" name="Google Shape;194;p8"/>
          <p:cNvSpPr/>
          <p:nvPr/>
        </p:nvSpPr>
        <p:spPr>
          <a:xfrm>
            <a:off x="8570384" y="2605269"/>
            <a:ext cx="3080596" cy="686873"/>
          </a:xfrm>
          <a:prstGeom prst="homePlate">
            <a:avLst>
              <a:gd name="adj" fmla="val 50000"/>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6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0" i="0" u="none" strike="noStrike" cap="none" dirty="0">
                <a:solidFill>
                  <a:schemeClr val="dk1"/>
                </a:solidFill>
                <a:latin typeface="Calibri"/>
                <a:ea typeface="Calibri"/>
                <a:cs typeface="Calibri"/>
                <a:sym typeface="Calibri"/>
              </a:rPr>
              <a:t>Dart collections can be basically classified as:​</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600" b="1" i="0" u="none" strike="noStrike" cap="none" dirty="0">
              <a:solidFill>
                <a:schemeClr val="dk1"/>
              </a:solidFill>
              <a:latin typeface="Calibri"/>
              <a:ea typeface="Calibri"/>
              <a:cs typeface="Calibri"/>
              <a:sym typeface="Calibri"/>
            </a:endParaRPr>
          </a:p>
        </p:txBody>
      </p:sp>
      <p:sp>
        <p:nvSpPr>
          <p:cNvPr id="195" name="Google Shape;195;p8"/>
          <p:cNvSpPr/>
          <p:nvPr/>
        </p:nvSpPr>
        <p:spPr>
          <a:xfrm>
            <a:off x="9176158" y="3443251"/>
            <a:ext cx="2243069" cy="665408"/>
          </a:xfrm>
          <a:prstGeom prst="round2DiagRect">
            <a:avLst>
              <a:gd name="adj1" fmla="val 16667"/>
              <a:gd name="adj2" fmla="val 0"/>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List​​</a:t>
            </a:r>
            <a:endParaRPr sz="1800" b="0" i="0" u="none" strike="noStrike" cap="none" dirty="0">
              <a:solidFill>
                <a:schemeClr val="dk1"/>
              </a:solidFill>
              <a:latin typeface="Calibri"/>
              <a:ea typeface="Calibri"/>
              <a:cs typeface="Calibri"/>
              <a:sym typeface="Calibri"/>
            </a:endParaRPr>
          </a:p>
        </p:txBody>
      </p:sp>
      <p:sp>
        <p:nvSpPr>
          <p:cNvPr id="196" name="Google Shape;196;p8"/>
          <p:cNvSpPr/>
          <p:nvPr/>
        </p:nvSpPr>
        <p:spPr>
          <a:xfrm>
            <a:off x="9176157" y="6026602"/>
            <a:ext cx="2243069" cy="665408"/>
          </a:xfrm>
          <a:prstGeom prst="round2DiagRect">
            <a:avLst>
              <a:gd name="adj1" fmla="val 16667"/>
              <a:gd name="adj2" fmla="val 0"/>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Queue​ ​</a:t>
            </a:r>
            <a:endParaRPr sz="1800" b="0" i="0" u="none" strike="noStrike" cap="none" dirty="0">
              <a:solidFill>
                <a:schemeClr val="dk1"/>
              </a:solidFill>
              <a:latin typeface="Calibri"/>
              <a:ea typeface="Calibri"/>
              <a:cs typeface="Calibri"/>
              <a:sym typeface="Calibri"/>
            </a:endParaRPr>
          </a:p>
        </p:txBody>
      </p:sp>
      <p:sp>
        <p:nvSpPr>
          <p:cNvPr id="197" name="Google Shape;197;p8"/>
          <p:cNvSpPr/>
          <p:nvPr/>
        </p:nvSpPr>
        <p:spPr>
          <a:xfrm>
            <a:off x="9176158" y="4304368"/>
            <a:ext cx="2243069" cy="665408"/>
          </a:xfrm>
          <a:prstGeom prst="round2DiagRect">
            <a:avLst>
              <a:gd name="adj1" fmla="val 16667"/>
              <a:gd name="adj2" fmla="val 0"/>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Set​ ​</a:t>
            </a:r>
            <a:endParaRPr sz="1800" b="0" i="0" u="none" strike="noStrike" cap="none" dirty="0">
              <a:solidFill>
                <a:schemeClr val="dk1"/>
              </a:solidFill>
              <a:latin typeface="Calibri"/>
              <a:ea typeface="Calibri"/>
              <a:cs typeface="Calibri"/>
              <a:sym typeface="Calibri"/>
            </a:endParaRPr>
          </a:p>
        </p:txBody>
      </p:sp>
      <p:sp>
        <p:nvSpPr>
          <p:cNvPr id="198" name="Google Shape;198;p8"/>
          <p:cNvSpPr/>
          <p:nvPr/>
        </p:nvSpPr>
        <p:spPr>
          <a:xfrm>
            <a:off x="9176158" y="5165485"/>
            <a:ext cx="2243069" cy="665408"/>
          </a:xfrm>
          <a:prstGeom prst="round2DiagRect">
            <a:avLst>
              <a:gd name="adj1" fmla="val 16667"/>
              <a:gd name="adj2" fmla="val 0"/>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Map​ ​</a:t>
            </a:r>
            <a:endParaRPr sz="1800" b="0"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5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2"/>
                                        </p:tgtEl>
                                        <p:attrNameLst>
                                          <p:attrName>style.visibility</p:attrName>
                                        </p:attrNameLst>
                                      </p:cBhvr>
                                      <p:to>
                                        <p:strVal val="visible"/>
                                      </p:to>
                                    </p:set>
                                    <p:animEffect transition="in" filter="fade">
                                      <p:cBhvr>
                                        <p:cTn id="12" dur="500"/>
                                        <p:tgtEl>
                                          <p:spTgt spid="19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2">
                                            <p:txEl>
                                              <p:pRg st="0" end="0"/>
                                            </p:txEl>
                                          </p:spTgt>
                                        </p:tgtEl>
                                        <p:attrNameLst>
                                          <p:attrName>style.visibility</p:attrName>
                                        </p:attrNameLst>
                                      </p:cBhvr>
                                      <p:to>
                                        <p:strVal val="visible"/>
                                      </p:to>
                                    </p:set>
                                    <p:animEffect transition="in" filter="fade">
                                      <p:cBhvr>
                                        <p:cTn id="17" dur="500"/>
                                        <p:tgtEl>
                                          <p:spTgt spid="19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2">
                                            <p:txEl>
                                              <p:pRg st="1" end="1"/>
                                            </p:txEl>
                                          </p:spTgt>
                                        </p:tgtEl>
                                        <p:attrNameLst>
                                          <p:attrName>style.visibility</p:attrName>
                                        </p:attrNameLst>
                                      </p:cBhvr>
                                      <p:to>
                                        <p:strVal val="visible"/>
                                      </p:to>
                                    </p:set>
                                    <p:animEffect transition="in" filter="fade">
                                      <p:cBhvr>
                                        <p:cTn id="22" dur="500"/>
                                        <p:tgtEl>
                                          <p:spTgt spid="19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2">
                                            <p:txEl>
                                              <p:pRg st="2" end="2"/>
                                            </p:txEl>
                                          </p:spTgt>
                                        </p:tgtEl>
                                        <p:attrNameLst>
                                          <p:attrName>style.visibility</p:attrName>
                                        </p:attrNameLst>
                                      </p:cBhvr>
                                      <p:to>
                                        <p:strVal val="visible"/>
                                      </p:to>
                                    </p:set>
                                    <p:animEffect transition="in" filter="fade">
                                      <p:cBhvr>
                                        <p:cTn id="27" dur="500"/>
                                        <p:tgtEl>
                                          <p:spTgt spid="19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2">
                                            <p:txEl>
                                              <p:pRg st="3" end="3"/>
                                            </p:txEl>
                                          </p:spTgt>
                                        </p:tgtEl>
                                        <p:attrNameLst>
                                          <p:attrName>style.visibility</p:attrName>
                                        </p:attrNameLst>
                                      </p:cBhvr>
                                      <p:to>
                                        <p:strVal val="visible"/>
                                      </p:to>
                                    </p:set>
                                    <p:animEffect transition="in" filter="fade">
                                      <p:cBhvr>
                                        <p:cTn id="32" dur="500"/>
                                        <p:tgtEl>
                                          <p:spTgt spid="19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2">
                                            <p:txEl>
                                              <p:pRg st="4" end="4"/>
                                            </p:txEl>
                                          </p:spTgt>
                                        </p:tgtEl>
                                        <p:attrNameLst>
                                          <p:attrName>style.visibility</p:attrName>
                                        </p:attrNameLst>
                                      </p:cBhvr>
                                      <p:to>
                                        <p:strVal val="visible"/>
                                      </p:to>
                                    </p:set>
                                    <p:animEffect transition="in" filter="fade">
                                      <p:cBhvr>
                                        <p:cTn id="37" dur="500"/>
                                        <p:tgtEl>
                                          <p:spTgt spid="192">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2">
                                            <p:txEl>
                                              <p:pRg st="5" end="5"/>
                                            </p:txEl>
                                          </p:spTgt>
                                        </p:tgtEl>
                                        <p:attrNameLst>
                                          <p:attrName>style.visibility</p:attrName>
                                        </p:attrNameLst>
                                      </p:cBhvr>
                                      <p:to>
                                        <p:strVal val="visible"/>
                                      </p:to>
                                    </p:set>
                                    <p:animEffect transition="in" filter="fade">
                                      <p:cBhvr>
                                        <p:cTn id="42" dur="500"/>
                                        <p:tgtEl>
                                          <p:spTgt spid="192">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2">
                                            <p:txEl>
                                              <p:pRg st="6" end="6"/>
                                            </p:txEl>
                                          </p:spTgt>
                                        </p:tgtEl>
                                        <p:attrNameLst>
                                          <p:attrName>style.visibility</p:attrName>
                                        </p:attrNameLst>
                                      </p:cBhvr>
                                      <p:to>
                                        <p:strVal val="visible"/>
                                      </p:to>
                                    </p:set>
                                    <p:animEffect transition="in" filter="fade">
                                      <p:cBhvr>
                                        <p:cTn id="47" dur="500"/>
                                        <p:tgtEl>
                                          <p:spTgt spid="192">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2">
                                            <p:txEl>
                                              <p:pRg st="7" end="7"/>
                                            </p:txEl>
                                          </p:spTgt>
                                        </p:tgtEl>
                                        <p:attrNameLst>
                                          <p:attrName>style.visibility</p:attrName>
                                        </p:attrNameLst>
                                      </p:cBhvr>
                                      <p:to>
                                        <p:strVal val="visible"/>
                                      </p:to>
                                    </p:set>
                                    <p:animEffect transition="in" filter="fade">
                                      <p:cBhvr>
                                        <p:cTn id="52" dur="500"/>
                                        <p:tgtEl>
                                          <p:spTgt spid="192">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2">
                                            <p:txEl>
                                              <p:pRg st="8" end="8"/>
                                            </p:txEl>
                                          </p:spTgt>
                                        </p:tgtEl>
                                        <p:attrNameLst>
                                          <p:attrName>style.visibility</p:attrName>
                                        </p:attrNameLst>
                                      </p:cBhvr>
                                      <p:to>
                                        <p:strVal val="visible"/>
                                      </p:to>
                                    </p:set>
                                    <p:animEffect transition="in" filter="fade">
                                      <p:cBhvr>
                                        <p:cTn id="57" dur="500"/>
                                        <p:tgtEl>
                                          <p:spTgt spid="192">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92">
                                            <p:txEl>
                                              <p:pRg st="9" end="9"/>
                                            </p:txEl>
                                          </p:spTgt>
                                        </p:tgtEl>
                                        <p:attrNameLst>
                                          <p:attrName>style.visibility</p:attrName>
                                        </p:attrNameLst>
                                      </p:cBhvr>
                                      <p:to>
                                        <p:strVal val="visible"/>
                                      </p:to>
                                    </p:set>
                                    <p:animEffect transition="in" filter="fade">
                                      <p:cBhvr>
                                        <p:cTn id="62" dur="500"/>
                                        <p:tgtEl>
                                          <p:spTgt spid="192">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92">
                                            <p:txEl>
                                              <p:pRg st="10" end="10"/>
                                            </p:txEl>
                                          </p:spTgt>
                                        </p:tgtEl>
                                        <p:attrNameLst>
                                          <p:attrName>style.visibility</p:attrName>
                                        </p:attrNameLst>
                                      </p:cBhvr>
                                      <p:to>
                                        <p:strVal val="visible"/>
                                      </p:to>
                                    </p:set>
                                    <p:animEffect transition="in" filter="fade">
                                      <p:cBhvr>
                                        <p:cTn id="67" dur="500"/>
                                        <p:tgtEl>
                                          <p:spTgt spid="192">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94"/>
                                        </p:tgtEl>
                                        <p:attrNameLst>
                                          <p:attrName>style.visibility</p:attrName>
                                        </p:attrNameLst>
                                      </p:cBhvr>
                                      <p:to>
                                        <p:strVal val="visible"/>
                                      </p:to>
                                    </p:set>
                                    <p:animEffect transition="in" filter="fade">
                                      <p:cBhvr>
                                        <p:cTn id="72" dur="500"/>
                                        <p:tgtEl>
                                          <p:spTgt spid="19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95"/>
                                        </p:tgtEl>
                                        <p:attrNameLst>
                                          <p:attrName>style.visibility</p:attrName>
                                        </p:attrNameLst>
                                      </p:cBhvr>
                                      <p:to>
                                        <p:strVal val="visible"/>
                                      </p:to>
                                    </p:set>
                                    <p:animEffect transition="in" filter="fade">
                                      <p:cBhvr>
                                        <p:cTn id="77" dur="500"/>
                                        <p:tgtEl>
                                          <p:spTgt spid="19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95">
                                            <p:txEl>
                                              <p:pRg st="0" end="0"/>
                                            </p:txEl>
                                          </p:spTgt>
                                        </p:tgtEl>
                                        <p:attrNameLst>
                                          <p:attrName>style.visibility</p:attrName>
                                        </p:attrNameLst>
                                      </p:cBhvr>
                                      <p:to>
                                        <p:strVal val="visible"/>
                                      </p:to>
                                    </p:set>
                                    <p:animEffect transition="in" filter="fade">
                                      <p:cBhvr>
                                        <p:cTn id="82" dur="500"/>
                                        <p:tgtEl>
                                          <p:spTgt spid="195">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97"/>
                                        </p:tgtEl>
                                        <p:attrNameLst>
                                          <p:attrName>style.visibility</p:attrName>
                                        </p:attrNameLst>
                                      </p:cBhvr>
                                      <p:to>
                                        <p:strVal val="visible"/>
                                      </p:to>
                                    </p:set>
                                    <p:animEffect transition="in" filter="fade">
                                      <p:cBhvr>
                                        <p:cTn id="87" dur="500"/>
                                        <p:tgtEl>
                                          <p:spTgt spid="19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97">
                                            <p:txEl>
                                              <p:pRg st="0" end="0"/>
                                            </p:txEl>
                                          </p:spTgt>
                                        </p:tgtEl>
                                        <p:attrNameLst>
                                          <p:attrName>style.visibility</p:attrName>
                                        </p:attrNameLst>
                                      </p:cBhvr>
                                      <p:to>
                                        <p:strVal val="visible"/>
                                      </p:to>
                                    </p:set>
                                    <p:animEffect transition="in" filter="fade">
                                      <p:cBhvr>
                                        <p:cTn id="92" dur="500"/>
                                        <p:tgtEl>
                                          <p:spTgt spid="19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98"/>
                                        </p:tgtEl>
                                        <p:attrNameLst>
                                          <p:attrName>style.visibility</p:attrName>
                                        </p:attrNameLst>
                                      </p:cBhvr>
                                      <p:to>
                                        <p:strVal val="visible"/>
                                      </p:to>
                                    </p:set>
                                    <p:animEffect transition="in" filter="fade">
                                      <p:cBhvr>
                                        <p:cTn id="97" dur="500"/>
                                        <p:tgtEl>
                                          <p:spTgt spid="19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98">
                                            <p:txEl>
                                              <p:pRg st="0" end="0"/>
                                            </p:txEl>
                                          </p:spTgt>
                                        </p:tgtEl>
                                        <p:attrNameLst>
                                          <p:attrName>style.visibility</p:attrName>
                                        </p:attrNameLst>
                                      </p:cBhvr>
                                      <p:to>
                                        <p:strVal val="visible"/>
                                      </p:to>
                                    </p:set>
                                    <p:animEffect transition="in" filter="fade">
                                      <p:cBhvr>
                                        <p:cTn id="102" dur="500"/>
                                        <p:tgtEl>
                                          <p:spTgt spid="198">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96"/>
                                        </p:tgtEl>
                                        <p:attrNameLst>
                                          <p:attrName>style.visibility</p:attrName>
                                        </p:attrNameLst>
                                      </p:cBhvr>
                                      <p:to>
                                        <p:strVal val="visible"/>
                                      </p:to>
                                    </p:set>
                                    <p:animEffect transition="in" filter="fade">
                                      <p:cBhvr>
                                        <p:cTn id="107" dur="500"/>
                                        <p:tgtEl>
                                          <p:spTgt spid="19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196">
                                            <p:txEl>
                                              <p:pRg st="0" end="0"/>
                                            </p:txEl>
                                          </p:spTgt>
                                        </p:tgtEl>
                                        <p:attrNameLst>
                                          <p:attrName>style.visibility</p:attrName>
                                        </p:attrNameLst>
                                      </p:cBhvr>
                                      <p:to>
                                        <p:strVal val="visible"/>
                                      </p:to>
                                    </p:set>
                                    <p:animEffect transition="in" filter="fade">
                                      <p:cBhvr>
                                        <p:cTn id="112" dur="500"/>
                                        <p:tgtEl>
                                          <p:spTgt spid="1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p9"/>
          <p:cNvSpPr txBox="1">
            <a:spLocks noGrp="1"/>
          </p:cNvSpPr>
          <p:nvPr>
            <p:ph type="title"/>
          </p:nvPr>
        </p:nvSpPr>
        <p:spPr>
          <a:xfrm>
            <a:off x="2574786" y="220228"/>
            <a:ext cx="1135869" cy="13208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2800"/>
              <a:buFont typeface="Calibri"/>
              <a:buNone/>
            </a:pPr>
            <a:r>
              <a:rPr lang="en-US" sz="2800" b="1" dirty="0">
                <a:solidFill>
                  <a:schemeClr val="dk1"/>
                </a:solidFill>
                <a:latin typeface="Calibri"/>
                <a:ea typeface="Calibri"/>
                <a:cs typeface="Calibri"/>
                <a:sym typeface="Calibri"/>
              </a:rPr>
              <a:t>Lists</a:t>
            </a:r>
            <a:endParaRPr sz="2800" dirty="0">
              <a:solidFill>
                <a:schemeClr val="dk1"/>
              </a:solidFill>
              <a:latin typeface="Calibri"/>
              <a:ea typeface="Calibri"/>
              <a:cs typeface="Calibri"/>
              <a:sym typeface="Calibri"/>
            </a:endParaRPr>
          </a:p>
        </p:txBody>
      </p:sp>
      <p:pic>
        <p:nvPicPr>
          <p:cNvPr id="204" name="Google Shape;204;p9" descr="A bird next to a phone&#10;&#10;Description automatically generated"/>
          <p:cNvPicPr preferRelativeResize="0"/>
          <p:nvPr/>
        </p:nvPicPr>
        <p:blipFill rotWithShape="1">
          <a:blip r:embed="rId3">
            <a:alphaModFix/>
          </a:blip>
          <a:srcRect l="27384" r="45019" b="2"/>
          <a:stretch/>
        </p:blipFill>
        <p:spPr>
          <a:xfrm>
            <a:off x="1" y="10"/>
            <a:ext cx="2204759" cy="3433854"/>
          </a:xfrm>
          <a:custGeom>
            <a:avLst/>
            <a:gdLst/>
            <a:ahLst/>
            <a:cxnLst/>
            <a:rect l="l" t="t" r="r" b="b"/>
            <a:pathLst>
              <a:path w="2204759" h="3433864" extrusionOk="0">
                <a:moveTo>
                  <a:pt x="0" y="0"/>
                </a:moveTo>
                <a:lnTo>
                  <a:pt x="1674254" y="0"/>
                </a:lnTo>
                <a:lnTo>
                  <a:pt x="2204759" y="3433864"/>
                </a:lnTo>
                <a:lnTo>
                  <a:pt x="0" y="3433864"/>
                </a:lnTo>
                <a:close/>
              </a:path>
            </a:pathLst>
          </a:custGeom>
          <a:solidFill>
            <a:srgbClr val="FFFFFF"/>
          </a:solidFill>
          <a:ln>
            <a:noFill/>
          </a:ln>
        </p:spPr>
      </p:pic>
      <p:pic>
        <p:nvPicPr>
          <p:cNvPr id="205" name="Google Shape;205;p9" descr="A line art of a symbol&#10;&#10;Description automatically generated"/>
          <p:cNvPicPr preferRelativeResize="0"/>
          <p:nvPr/>
        </p:nvPicPr>
        <p:blipFill rotWithShape="1">
          <a:blip r:embed="rId4">
            <a:alphaModFix/>
          </a:blip>
          <a:srcRect l="6956" r="13428" b="5"/>
          <a:stretch/>
        </p:blipFill>
        <p:spPr>
          <a:xfrm>
            <a:off x="20" y="3433864"/>
            <a:ext cx="2734036" cy="3433865"/>
          </a:xfrm>
          <a:custGeom>
            <a:avLst/>
            <a:gdLst/>
            <a:ahLst/>
            <a:cxnLst/>
            <a:rect l="l" t="t" r="r" b="b"/>
            <a:pathLst>
              <a:path w="2734056" h="3433865" extrusionOk="0">
                <a:moveTo>
                  <a:pt x="0" y="0"/>
                </a:moveTo>
                <a:lnTo>
                  <a:pt x="2204758" y="0"/>
                </a:lnTo>
                <a:lnTo>
                  <a:pt x="2734056" y="3426053"/>
                </a:lnTo>
                <a:lnTo>
                  <a:pt x="2734056" y="3433865"/>
                </a:lnTo>
                <a:lnTo>
                  <a:pt x="461457" y="3433865"/>
                </a:lnTo>
                <a:lnTo>
                  <a:pt x="0" y="706119"/>
                </a:lnTo>
                <a:close/>
              </a:path>
            </a:pathLst>
          </a:custGeom>
          <a:noFill/>
          <a:ln>
            <a:noFill/>
          </a:ln>
        </p:spPr>
      </p:pic>
      <p:cxnSp>
        <p:nvCxnSpPr>
          <p:cNvPr id="206" name="Google Shape;206;p9"/>
          <p:cNvCxnSpPr/>
          <p:nvPr/>
        </p:nvCxnSpPr>
        <p:spPr>
          <a:xfrm>
            <a:off x="0" y="3433864"/>
            <a:ext cx="2226733" cy="0"/>
          </a:xfrm>
          <a:prstGeom prst="straightConnector1">
            <a:avLst/>
          </a:prstGeom>
          <a:noFill/>
          <a:ln w="12700" cap="rnd" cmpd="sng">
            <a:solidFill>
              <a:schemeClr val="lt1"/>
            </a:solidFill>
            <a:prstDash val="solid"/>
            <a:round/>
            <a:headEnd type="none" w="sm" len="sm"/>
            <a:tailEnd type="none" w="sm" len="sm"/>
          </a:ln>
        </p:spPr>
      </p:cxnSp>
      <p:sp>
        <p:nvSpPr>
          <p:cNvPr id="207" name="Google Shape;207;p9"/>
          <p:cNvSpPr/>
          <p:nvPr/>
        </p:nvSpPr>
        <p:spPr>
          <a:xfrm>
            <a:off x="0" y="4013201"/>
            <a:ext cx="476655" cy="2844800"/>
          </a:xfrm>
          <a:prstGeom prst="triangle">
            <a:avLst>
              <a:gd name="adj" fmla="val 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9"/>
          <p:cNvSpPr/>
          <p:nvPr/>
        </p:nvSpPr>
        <p:spPr>
          <a:xfrm>
            <a:off x="4080681" y="1064525"/>
            <a:ext cx="3893472" cy="2948676"/>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1F1F1F"/>
                </a:solidFill>
                <a:latin typeface="Calibri"/>
                <a:ea typeface="Calibri"/>
                <a:cs typeface="Calibri"/>
                <a:sym typeface="Calibri"/>
              </a:rPr>
              <a:t>Lists</a:t>
            </a:r>
            <a:r>
              <a:rPr lang="en-US" sz="1800" b="0" i="0" u="none" strike="noStrike" cap="none" dirty="0">
                <a:solidFill>
                  <a:srgbClr val="1F1F1F"/>
                </a:solidFill>
                <a:latin typeface="Calibri"/>
                <a:ea typeface="Calibri"/>
                <a:cs typeface="Calibri"/>
                <a:sym typeface="Calibri"/>
              </a:rPr>
              <a:t>​</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1F1F1F"/>
                </a:solidFill>
                <a:latin typeface="Calibri"/>
                <a:ea typeface="Calibri"/>
                <a:cs typeface="Calibri"/>
                <a:sym typeface="Calibri"/>
              </a:rPr>
              <a:t>​</a:t>
            </a:r>
            <a:endParaRPr sz="1800" b="0" i="0" u="none" strike="noStrike" cap="none" dirty="0">
              <a:solidFill>
                <a:srgbClr val="000000"/>
              </a:solidFill>
              <a:latin typeface="Arial"/>
              <a:ea typeface="Arial"/>
              <a:cs typeface="Arial"/>
              <a:sym typeface="Arial"/>
            </a:endParaRPr>
          </a:p>
          <a:p>
            <a:pPr marL="228600" marR="0" lvl="0" indent="-228600" algn="l" rtl="0">
              <a:lnSpc>
                <a:spcPct val="100000"/>
              </a:lnSpc>
              <a:spcBef>
                <a:spcPts val="0"/>
              </a:spcBef>
              <a:spcAft>
                <a:spcPts val="0"/>
              </a:spcAft>
              <a:buClr>
                <a:srgbClr val="1F1F1F"/>
              </a:buClr>
              <a:buSzPts val="1600"/>
              <a:buFont typeface="Calibri"/>
              <a:buChar char="•"/>
            </a:pPr>
            <a:r>
              <a:rPr lang="en-US" sz="1800" b="0" i="0" u="none" strike="noStrike" cap="none" dirty="0">
                <a:solidFill>
                  <a:srgbClr val="1F1F1F"/>
                </a:solidFill>
                <a:latin typeface="Calibri"/>
                <a:ea typeface="Calibri"/>
                <a:cs typeface="Calibri"/>
                <a:sym typeface="Calibri"/>
              </a:rPr>
              <a:t>Lists are ordered collections of elements that can be accessed by index.​</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1F1F1F"/>
              </a:solidFill>
              <a:latin typeface="Calibri"/>
              <a:ea typeface="Calibri"/>
              <a:cs typeface="Calibri"/>
              <a:sym typeface="Calibri"/>
            </a:endParaRPr>
          </a:p>
          <a:p>
            <a:pPr marL="228600" marR="0" lvl="0" indent="-228600" algn="l" rtl="0">
              <a:lnSpc>
                <a:spcPct val="100000"/>
              </a:lnSpc>
              <a:spcBef>
                <a:spcPts val="0"/>
              </a:spcBef>
              <a:spcAft>
                <a:spcPts val="0"/>
              </a:spcAft>
              <a:buClr>
                <a:srgbClr val="1F1F1F"/>
              </a:buClr>
              <a:buSzPts val="1600"/>
              <a:buFont typeface="Calibri"/>
              <a:buChar char="•"/>
            </a:pPr>
            <a:r>
              <a:rPr lang="en-US" sz="1800" b="0" i="0" u="none" strike="noStrike" cap="none" dirty="0">
                <a:solidFill>
                  <a:srgbClr val="1F1F1F"/>
                </a:solidFill>
                <a:latin typeface="Calibri"/>
                <a:ea typeface="Calibri"/>
                <a:cs typeface="Calibri"/>
                <a:sym typeface="Calibri"/>
              </a:rPr>
              <a:t>The List class provides methods for adding, removing, and searching for elements.​</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Trebuchet MS"/>
              <a:ea typeface="Trebuchet MS"/>
              <a:cs typeface="Trebuchet MS"/>
              <a:sym typeface="Trebuchet MS"/>
            </a:endParaRPr>
          </a:p>
        </p:txBody>
      </p:sp>
      <p:pic>
        <p:nvPicPr>
          <p:cNvPr id="209" name="Google Shape;209;p9" descr="A blue and black logo&#10;&#10;Description automatically generated"/>
          <p:cNvPicPr preferRelativeResize="0"/>
          <p:nvPr/>
        </p:nvPicPr>
        <p:blipFill rotWithShape="1">
          <a:blip r:embed="rId5">
            <a:alphaModFix/>
          </a:blip>
          <a:srcRect/>
          <a:stretch/>
        </p:blipFill>
        <p:spPr>
          <a:xfrm>
            <a:off x="10608101" y="5782613"/>
            <a:ext cx="1579403" cy="1174125"/>
          </a:xfrm>
          <a:prstGeom prst="rect">
            <a:avLst/>
          </a:prstGeom>
          <a:noFill/>
          <a:ln>
            <a:noFill/>
          </a:ln>
        </p:spPr>
      </p:pic>
      <p:sp>
        <p:nvSpPr>
          <p:cNvPr id="210" name="Google Shape;210;p9"/>
          <p:cNvSpPr/>
          <p:nvPr/>
        </p:nvSpPr>
        <p:spPr>
          <a:xfrm>
            <a:off x="5035496" y="5213327"/>
            <a:ext cx="2243069" cy="665408"/>
          </a:xfrm>
          <a:prstGeom prst="round2DiagRect">
            <a:avLst>
              <a:gd name="adj1" fmla="val 16667"/>
              <a:gd name="adj2" fmla="val 0"/>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Fixed Length List</a:t>
            </a:r>
            <a:r>
              <a:rPr lang="en-US" sz="1800" b="0" i="0" u="none" strike="noStrike" cap="none" dirty="0">
                <a:solidFill>
                  <a:schemeClr val="dk1"/>
                </a:solidFill>
                <a:latin typeface="Calibri"/>
                <a:ea typeface="Calibri"/>
                <a:cs typeface="Calibri"/>
                <a:sym typeface="Calibri"/>
              </a:rPr>
              <a:t> ​</a:t>
            </a:r>
            <a:endParaRPr sz="1800" b="0" i="0" u="none" strike="noStrike" cap="none" dirty="0">
              <a:solidFill>
                <a:schemeClr val="dk1"/>
              </a:solidFill>
              <a:latin typeface="Calibri"/>
              <a:ea typeface="Calibri"/>
              <a:cs typeface="Calibri"/>
              <a:sym typeface="Calibri"/>
            </a:endParaRPr>
          </a:p>
        </p:txBody>
      </p:sp>
      <p:sp>
        <p:nvSpPr>
          <p:cNvPr id="211" name="Google Shape;211;p9"/>
          <p:cNvSpPr/>
          <p:nvPr/>
        </p:nvSpPr>
        <p:spPr>
          <a:xfrm>
            <a:off x="5035496" y="6053069"/>
            <a:ext cx="2243069" cy="633212"/>
          </a:xfrm>
          <a:prstGeom prst="round2DiagRect">
            <a:avLst>
              <a:gd name="adj1" fmla="val 16667"/>
              <a:gd name="adj2" fmla="val 0"/>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Growable List</a:t>
            </a:r>
            <a:r>
              <a:rPr lang="en-US" sz="1800" b="0" i="0" u="none" strike="noStrike" cap="none" dirty="0">
                <a:solidFill>
                  <a:schemeClr val="dk1"/>
                </a:solidFill>
                <a:latin typeface="Calibri"/>
                <a:ea typeface="Calibri"/>
                <a:cs typeface="Calibri"/>
                <a:sym typeface="Calibri"/>
              </a:rPr>
              <a:t>​</a:t>
            </a:r>
            <a:endParaRPr sz="1800" b="0" i="0" u="none" strike="noStrike" cap="none" dirty="0">
              <a:solidFill>
                <a:schemeClr val="dk1"/>
              </a:solidFill>
              <a:latin typeface="Calibri"/>
              <a:ea typeface="Calibri"/>
              <a:cs typeface="Calibri"/>
              <a:sym typeface="Calibri"/>
            </a:endParaRPr>
          </a:p>
        </p:txBody>
      </p:sp>
      <p:sp>
        <p:nvSpPr>
          <p:cNvPr id="212" name="Google Shape;212;p9"/>
          <p:cNvSpPr/>
          <p:nvPr/>
        </p:nvSpPr>
        <p:spPr>
          <a:xfrm>
            <a:off x="4142687" y="4352120"/>
            <a:ext cx="4228563" cy="686873"/>
          </a:xfrm>
          <a:prstGeom prst="homePlate">
            <a:avLst>
              <a:gd name="adj" fmla="val 50000"/>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6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6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Calibri"/>
                <a:ea typeface="Calibri"/>
                <a:cs typeface="Calibri"/>
                <a:sym typeface="Calibri"/>
              </a:rPr>
              <a:t>List in dart can be classified as:</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6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None/>
            </a:pPr>
            <a:endParaRPr sz="1600" b="1" i="0" u="none" strike="noStrike" cap="none"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500"/>
                                        <p:tgtEl>
                                          <p:spTgt spid="2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
                                        </p:tgtEl>
                                        <p:attrNameLst>
                                          <p:attrName>style.visibility</p:attrName>
                                        </p:attrNameLst>
                                      </p:cBhvr>
                                      <p:to>
                                        <p:strVal val="visible"/>
                                      </p:to>
                                    </p:set>
                                    <p:animEffect transition="in" filter="fade">
                                      <p:cBhvr>
                                        <p:cTn id="12" dur="500"/>
                                        <p:tgtEl>
                                          <p:spTgt spid="2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3"/>
                                        </p:tgtEl>
                                        <p:attrNameLst>
                                          <p:attrName>style.visibility</p:attrName>
                                        </p:attrNameLst>
                                      </p:cBhvr>
                                      <p:to>
                                        <p:strVal val="visible"/>
                                      </p:to>
                                    </p:set>
                                    <p:animEffect transition="in" filter="fade">
                                      <p:cBhvr>
                                        <p:cTn id="17" dur="500"/>
                                        <p:tgtEl>
                                          <p:spTgt spid="20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8"/>
                                        </p:tgtEl>
                                        <p:attrNameLst>
                                          <p:attrName>style.visibility</p:attrName>
                                        </p:attrNameLst>
                                      </p:cBhvr>
                                      <p:to>
                                        <p:strVal val="visible"/>
                                      </p:to>
                                    </p:set>
                                    <p:animEffect transition="in" filter="fade">
                                      <p:cBhvr>
                                        <p:cTn id="22" dur="500"/>
                                        <p:tgtEl>
                                          <p:spTgt spid="20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8">
                                            <p:txEl>
                                              <p:pRg st="0" end="0"/>
                                            </p:txEl>
                                          </p:spTgt>
                                        </p:tgtEl>
                                        <p:attrNameLst>
                                          <p:attrName>style.visibility</p:attrName>
                                        </p:attrNameLst>
                                      </p:cBhvr>
                                      <p:to>
                                        <p:strVal val="visible"/>
                                      </p:to>
                                    </p:set>
                                    <p:animEffect transition="in" filter="fade">
                                      <p:cBhvr>
                                        <p:cTn id="27" dur="500"/>
                                        <p:tgtEl>
                                          <p:spTgt spid="20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8">
                                            <p:txEl>
                                              <p:pRg st="1" end="1"/>
                                            </p:txEl>
                                          </p:spTgt>
                                        </p:tgtEl>
                                        <p:attrNameLst>
                                          <p:attrName>style.visibility</p:attrName>
                                        </p:attrNameLst>
                                      </p:cBhvr>
                                      <p:to>
                                        <p:strVal val="visible"/>
                                      </p:to>
                                    </p:set>
                                    <p:animEffect transition="in" filter="fade">
                                      <p:cBhvr>
                                        <p:cTn id="32" dur="500"/>
                                        <p:tgtEl>
                                          <p:spTgt spid="20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8">
                                            <p:txEl>
                                              <p:pRg st="2" end="2"/>
                                            </p:txEl>
                                          </p:spTgt>
                                        </p:tgtEl>
                                        <p:attrNameLst>
                                          <p:attrName>style.visibility</p:attrName>
                                        </p:attrNameLst>
                                      </p:cBhvr>
                                      <p:to>
                                        <p:strVal val="visible"/>
                                      </p:to>
                                    </p:set>
                                    <p:animEffect transition="in" filter="fade">
                                      <p:cBhvr>
                                        <p:cTn id="37" dur="500"/>
                                        <p:tgtEl>
                                          <p:spTgt spid="20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8">
                                            <p:txEl>
                                              <p:pRg st="3" end="3"/>
                                            </p:txEl>
                                          </p:spTgt>
                                        </p:tgtEl>
                                        <p:attrNameLst>
                                          <p:attrName>style.visibility</p:attrName>
                                        </p:attrNameLst>
                                      </p:cBhvr>
                                      <p:to>
                                        <p:strVal val="visible"/>
                                      </p:to>
                                    </p:set>
                                    <p:animEffect transition="in" filter="fade">
                                      <p:cBhvr>
                                        <p:cTn id="42" dur="500"/>
                                        <p:tgtEl>
                                          <p:spTgt spid="208">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8">
                                            <p:txEl>
                                              <p:pRg st="4" end="4"/>
                                            </p:txEl>
                                          </p:spTgt>
                                        </p:tgtEl>
                                        <p:attrNameLst>
                                          <p:attrName>style.visibility</p:attrName>
                                        </p:attrNameLst>
                                      </p:cBhvr>
                                      <p:to>
                                        <p:strVal val="visible"/>
                                      </p:to>
                                    </p:set>
                                    <p:animEffect transition="in" filter="fade">
                                      <p:cBhvr>
                                        <p:cTn id="47" dur="500"/>
                                        <p:tgtEl>
                                          <p:spTgt spid="208">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08">
                                            <p:txEl>
                                              <p:pRg st="5" end="5"/>
                                            </p:txEl>
                                          </p:spTgt>
                                        </p:tgtEl>
                                        <p:attrNameLst>
                                          <p:attrName>style.visibility</p:attrName>
                                        </p:attrNameLst>
                                      </p:cBhvr>
                                      <p:to>
                                        <p:strVal val="visible"/>
                                      </p:to>
                                    </p:set>
                                    <p:animEffect transition="in" filter="fade">
                                      <p:cBhvr>
                                        <p:cTn id="52" dur="500"/>
                                        <p:tgtEl>
                                          <p:spTgt spid="208">
                                            <p:txEl>
                                              <p:p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12"/>
                                        </p:tgtEl>
                                        <p:attrNameLst>
                                          <p:attrName>style.visibility</p:attrName>
                                        </p:attrNameLst>
                                      </p:cBhvr>
                                      <p:to>
                                        <p:strVal val="visible"/>
                                      </p:to>
                                    </p:set>
                                    <p:animEffect transition="in" filter="fade">
                                      <p:cBhvr>
                                        <p:cTn id="57" dur="500"/>
                                        <p:tgtEl>
                                          <p:spTgt spid="2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10"/>
                                        </p:tgtEl>
                                        <p:attrNameLst>
                                          <p:attrName>style.visibility</p:attrName>
                                        </p:attrNameLst>
                                      </p:cBhvr>
                                      <p:to>
                                        <p:strVal val="visible"/>
                                      </p:to>
                                    </p:set>
                                    <p:animEffect transition="in" filter="fade">
                                      <p:cBhvr>
                                        <p:cTn id="62" dur="500"/>
                                        <p:tgtEl>
                                          <p:spTgt spid="21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10">
                                            <p:txEl>
                                              <p:pRg st="0" end="0"/>
                                            </p:txEl>
                                          </p:spTgt>
                                        </p:tgtEl>
                                        <p:attrNameLst>
                                          <p:attrName>style.visibility</p:attrName>
                                        </p:attrNameLst>
                                      </p:cBhvr>
                                      <p:to>
                                        <p:strVal val="visible"/>
                                      </p:to>
                                    </p:set>
                                    <p:animEffect transition="in" filter="fade">
                                      <p:cBhvr>
                                        <p:cTn id="67" dur="500"/>
                                        <p:tgtEl>
                                          <p:spTgt spid="210">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11"/>
                                        </p:tgtEl>
                                        <p:attrNameLst>
                                          <p:attrName>style.visibility</p:attrName>
                                        </p:attrNameLst>
                                      </p:cBhvr>
                                      <p:to>
                                        <p:strVal val="visible"/>
                                      </p:to>
                                    </p:set>
                                    <p:animEffect transition="in" filter="fade">
                                      <p:cBhvr>
                                        <p:cTn id="72" dur="500"/>
                                        <p:tgtEl>
                                          <p:spTgt spid="21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11">
                                            <p:txEl>
                                              <p:pRg st="0" end="0"/>
                                            </p:txEl>
                                          </p:spTgt>
                                        </p:tgtEl>
                                        <p:attrNameLst>
                                          <p:attrName>style.visibility</p:attrName>
                                        </p:attrNameLst>
                                      </p:cBhvr>
                                      <p:to>
                                        <p:strVal val="visible"/>
                                      </p:to>
                                    </p:set>
                                    <p:animEffect transition="in" filter="fade">
                                      <p:cBhvr>
                                        <p:cTn id="77" dur="500"/>
                                        <p:tgtEl>
                                          <p:spTgt spid="2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rgbClr val="000000"/>
              </a:buClr>
              <a:buSzPct val="100000"/>
              <a:buFont typeface="Calibri"/>
              <a:buNone/>
            </a:pPr>
            <a:r>
              <a:rPr lang="en-US" sz="2800" b="1" dirty="0">
                <a:solidFill>
                  <a:srgbClr val="000000"/>
                </a:solidFill>
                <a:latin typeface="Calibri"/>
                <a:ea typeface="Calibri"/>
                <a:cs typeface="Calibri"/>
                <a:sym typeface="Calibri"/>
              </a:rPr>
              <a:t>List in dart can be classified as:</a:t>
            </a:r>
            <a:endParaRPr sz="2800" b="1" dirty="0">
              <a:latin typeface="Calibri"/>
              <a:ea typeface="Calibri"/>
              <a:cs typeface="Calibri"/>
              <a:sym typeface="Calibri"/>
            </a:endParaRPr>
          </a:p>
          <a:p>
            <a:pPr marL="0" lvl="0" indent="0" algn="l" rtl="0">
              <a:lnSpc>
                <a:spcPct val="100000"/>
              </a:lnSpc>
              <a:spcBef>
                <a:spcPts val="0"/>
              </a:spcBef>
              <a:spcAft>
                <a:spcPts val="0"/>
              </a:spcAft>
              <a:buClr>
                <a:schemeClr val="accent1"/>
              </a:buClr>
              <a:buSzPct val="100000"/>
              <a:buFont typeface="Trebuchet MS"/>
              <a:buNone/>
            </a:pPr>
            <a:br>
              <a:rPr lang="en-US" dirty="0"/>
            </a:br>
            <a:endParaRPr dirty="0"/>
          </a:p>
        </p:txBody>
      </p:sp>
      <p:sp>
        <p:nvSpPr>
          <p:cNvPr id="218" name="Google Shape;218;p10"/>
          <p:cNvSpPr/>
          <p:nvPr/>
        </p:nvSpPr>
        <p:spPr>
          <a:xfrm>
            <a:off x="797849" y="2124008"/>
            <a:ext cx="3928056" cy="3219718"/>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Fixed Length List</a:t>
            </a:r>
            <a:r>
              <a:rPr lang="en-US" sz="1800" b="0" i="0" u="none" strike="noStrike" cap="none" dirty="0">
                <a:solidFill>
                  <a:schemeClr val="dk1"/>
                </a:solidFill>
                <a:latin typeface="Calibri"/>
                <a:ea typeface="Calibri"/>
                <a:cs typeface="Calibri"/>
                <a:sym typeface="Calibri"/>
              </a:rPr>
              <a:t>  </a:t>
            </a:r>
            <a:endParaRPr sz="1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In Fixed Length List the list’s length cannot be changed at run-time.</a:t>
            </a:r>
            <a:endParaRPr dirty="0"/>
          </a:p>
          <a:p>
            <a:pPr marL="0" marR="0" lvl="0" indent="0" algn="l" rtl="0">
              <a:lnSpc>
                <a:spcPct val="100000"/>
              </a:lnSpc>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These list’s are defined with a specific length.</a:t>
            </a:r>
            <a:endParaRPr sz="1800" b="0" i="0" u="none" strike="noStrike" cap="none" dirty="0">
              <a:solidFill>
                <a:schemeClr val="dk1"/>
              </a:solidFill>
              <a:latin typeface="Calibri"/>
              <a:ea typeface="Calibri"/>
              <a:cs typeface="Calibri"/>
              <a:sym typeface="Calibri"/>
            </a:endParaRPr>
          </a:p>
        </p:txBody>
      </p:sp>
      <p:pic>
        <p:nvPicPr>
          <p:cNvPr id="219" name="Google Shape;219;p10" descr="A screenshot of a computer program&#10;&#10;Description automatically generated"/>
          <p:cNvPicPr preferRelativeResize="0"/>
          <p:nvPr/>
        </p:nvPicPr>
        <p:blipFill rotWithShape="1">
          <a:blip r:embed="rId3">
            <a:alphaModFix/>
          </a:blip>
          <a:srcRect/>
          <a:stretch/>
        </p:blipFill>
        <p:spPr>
          <a:xfrm>
            <a:off x="6588349" y="1455547"/>
            <a:ext cx="4636393" cy="1989382"/>
          </a:xfrm>
          <a:prstGeom prst="rect">
            <a:avLst/>
          </a:prstGeom>
          <a:noFill/>
          <a:ln>
            <a:noFill/>
          </a:ln>
          <a:effectLst>
            <a:outerShdw blurRad="292100" dist="139700" dir="2700000" algn="tl" rotWithShape="0">
              <a:srgbClr val="333333">
                <a:alpha val="64313"/>
              </a:srgbClr>
            </a:outerShdw>
          </a:effectLst>
        </p:spPr>
      </p:pic>
      <p:pic>
        <p:nvPicPr>
          <p:cNvPr id="220" name="Google Shape;220;p10" descr="A black background with white text&#10;&#10;Description automatically generated"/>
          <p:cNvPicPr preferRelativeResize="0"/>
          <p:nvPr/>
        </p:nvPicPr>
        <p:blipFill rotWithShape="1">
          <a:blip r:embed="rId4">
            <a:alphaModFix/>
          </a:blip>
          <a:srcRect/>
          <a:stretch/>
        </p:blipFill>
        <p:spPr>
          <a:xfrm>
            <a:off x="6568226" y="4342460"/>
            <a:ext cx="2338320" cy="1440153"/>
          </a:xfrm>
          <a:prstGeom prst="rect">
            <a:avLst/>
          </a:prstGeom>
          <a:noFill/>
          <a:ln>
            <a:noFill/>
          </a:ln>
        </p:spPr>
      </p:pic>
      <p:pic>
        <p:nvPicPr>
          <p:cNvPr id="221" name="Google Shape;221;p10" descr="A blue and black logo&#10;&#10;Description automatically generated"/>
          <p:cNvPicPr preferRelativeResize="0"/>
          <p:nvPr/>
        </p:nvPicPr>
        <p:blipFill rotWithShape="1">
          <a:blip r:embed="rId5">
            <a:alphaModFix/>
          </a:blip>
          <a:srcRect/>
          <a:stretch/>
        </p:blipFill>
        <p:spPr>
          <a:xfrm>
            <a:off x="10608101" y="5782613"/>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500"/>
                                        <p:tgtEl>
                                          <p:spTgt spid="2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7"/>
                                        </p:tgtEl>
                                        <p:attrNameLst>
                                          <p:attrName>style.visibility</p:attrName>
                                        </p:attrNameLst>
                                      </p:cBhvr>
                                      <p:to>
                                        <p:strVal val="visible"/>
                                      </p:to>
                                    </p:set>
                                    <p:animEffect transition="in" filter="fade">
                                      <p:cBhvr>
                                        <p:cTn id="12" dur="500"/>
                                        <p:tgtEl>
                                          <p:spTgt spid="2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8"/>
                                        </p:tgtEl>
                                        <p:attrNameLst>
                                          <p:attrName>style.visibility</p:attrName>
                                        </p:attrNameLst>
                                      </p:cBhvr>
                                      <p:to>
                                        <p:strVal val="visible"/>
                                      </p:to>
                                    </p:set>
                                    <p:animEffect transition="in" filter="fade">
                                      <p:cBhvr>
                                        <p:cTn id="17" dur="500"/>
                                        <p:tgtEl>
                                          <p:spTgt spid="2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0"/>
                                        </p:tgtEl>
                                        <p:attrNameLst>
                                          <p:attrName>style.visibility</p:attrName>
                                        </p:attrNameLst>
                                      </p:cBhvr>
                                      <p:to>
                                        <p:strVal val="visible"/>
                                      </p:to>
                                    </p:set>
                                    <p:animEffect transition="in" filter="fade">
                                      <p:cBhvr>
                                        <p:cTn id="22" dur="500"/>
                                        <p:tgtEl>
                                          <p:spTgt spid="2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8">
                                            <p:txEl>
                                              <p:pRg st="0" end="0"/>
                                            </p:txEl>
                                          </p:spTgt>
                                        </p:tgtEl>
                                        <p:attrNameLst>
                                          <p:attrName>style.visibility</p:attrName>
                                        </p:attrNameLst>
                                      </p:cBhvr>
                                      <p:to>
                                        <p:strVal val="visible"/>
                                      </p:to>
                                    </p:set>
                                    <p:animEffect transition="in" filter="fade">
                                      <p:cBhvr>
                                        <p:cTn id="27" dur="500"/>
                                        <p:tgtEl>
                                          <p:spTgt spid="21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8">
                                            <p:txEl>
                                              <p:pRg st="1" end="1"/>
                                            </p:txEl>
                                          </p:spTgt>
                                        </p:tgtEl>
                                        <p:attrNameLst>
                                          <p:attrName>style.visibility</p:attrName>
                                        </p:attrNameLst>
                                      </p:cBhvr>
                                      <p:to>
                                        <p:strVal val="visible"/>
                                      </p:to>
                                    </p:set>
                                    <p:animEffect transition="in" filter="fade">
                                      <p:cBhvr>
                                        <p:cTn id="32" dur="500"/>
                                        <p:tgtEl>
                                          <p:spTgt spid="21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18">
                                            <p:txEl>
                                              <p:pRg st="2" end="2"/>
                                            </p:txEl>
                                          </p:spTgt>
                                        </p:tgtEl>
                                        <p:attrNameLst>
                                          <p:attrName>style.visibility</p:attrName>
                                        </p:attrNameLst>
                                      </p:cBhvr>
                                      <p:to>
                                        <p:strVal val="visible"/>
                                      </p:to>
                                    </p:set>
                                    <p:animEffect transition="in" filter="fade">
                                      <p:cBhvr>
                                        <p:cTn id="37" dur="500"/>
                                        <p:tgtEl>
                                          <p:spTgt spid="21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8">
                                            <p:txEl>
                                              <p:pRg st="3" end="3"/>
                                            </p:txEl>
                                          </p:spTgt>
                                        </p:tgtEl>
                                        <p:attrNameLst>
                                          <p:attrName>style.visibility</p:attrName>
                                        </p:attrNameLst>
                                      </p:cBhvr>
                                      <p:to>
                                        <p:strVal val="visible"/>
                                      </p:to>
                                    </p:set>
                                    <p:animEffect transition="in" filter="fade">
                                      <p:cBhvr>
                                        <p:cTn id="42" dur="500"/>
                                        <p:tgtEl>
                                          <p:spTgt spid="218">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18">
                                            <p:txEl>
                                              <p:pRg st="4" end="4"/>
                                            </p:txEl>
                                          </p:spTgt>
                                        </p:tgtEl>
                                        <p:attrNameLst>
                                          <p:attrName>style.visibility</p:attrName>
                                        </p:attrNameLst>
                                      </p:cBhvr>
                                      <p:to>
                                        <p:strVal val="visible"/>
                                      </p:to>
                                    </p:set>
                                    <p:animEffect transition="in" filter="fade">
                                      <p:cBhvr>
                                        <p:cTn id="47" dur="500"/>
                                        <p:tgtEl>
                                          <p:spTgt spid="2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Clr>
                <a:schemeClr val="dk1"/>
              </a:buClr>
              <a:buSzPts val="2500"/>
              <a:buFont typeface="Arial"/>
              <a:buChar char="•"/>
            </a:pPr>
            <a:r>
              <a:rPr lang="en-US" sz="2500" b="1" dirty="0">
                <a:solidFill>
                  <a:schemeClr val="dk1"/>
                </a:solidFill>
                <a:latin typeface="Calibri"/>
                <a:ea typeface="Calibri"/>
                <a:cs typeface="Calibri"/>
                <a:sym typeface="Calibri"/>
              </a:rPr>
              <a:t>Growable List</a:t>
            </a:r>
            <a:r>
              <a:rPr lang="en-US" sz="2500" dirty="0">
                <a:solidFill>
                  <a:schemeClr val="dk1"/>
                </a:solidFill>
                <a:latin typeface="Calibri"/>
                <a:ea typeface="Calibri"/>
                <a:cs typeface="Calibri"/>
                <a:sym typeface="Calibri"/>
              </a:rPr>
              <a:t> </a:t>
            </a:r>
            <a:endParaRPr dirty="0"/>
          </a:p>
          <a:p>
            <a:pPr marL="0" lvl="0" indent="0" algn="l" rtl="0">
              <a:lnSpc>
                <a:spcPct val="100000"/>
              </a:lnSpc>
              <a:spcBef>
                <a:spcPts val="0"/>
              </a:spcBef>
              <a:spcAft>
                <a:spcPts val="0"/>
              </a:spcAft>
              <a:buClr>
                <a:schemeClr val="accent1"/>
              </a:buClr>
              <a:buSzPts val="3600"/>
              <a:buFont typeface="Trebuchet MS"/>
              <a:buNone/>
            </a:pPr>
            <a:endParaRPr dirty="0"/>
          </a:p>
        </p:txBody>
      </p:sp>
      <p:sp>
        <p:nvSpPr>
          <p:cNvPr id="227" name="Google Shape;227;p11"/>
          <p:cNvSpPr/>
          <p:nvPr/>
        </p:nvSpPr>
        <p:spPr>
          <a:xfrm>
            <a:off x="853224" y="1926463"/>
            <a:ext cx="4292090" cy="4175707"/>
          </a:xfrm>
          <a:prstGeom prst="roundRect">
            <a:avLst>
              <a:gd name="adj" fmla="val 16667"/>
            </a:avLst>
          </a:prstGeom>
          <a:gradFill>
            <a:gsLst>
              <a:gs pos="0">
                <a:srgbClr val="D2EDF9"/>
              </a:gs>
              <a:gs pos="88000">
                <a:srgbClr val="7BD1F1"/>
              </a:gs>
              <a:gs pos="100000">
                <a:srgbClr val="7BD1F1"/>
              </a:gs>
            </a:gsLst>
            <a:lin ang="5400000" scaled="0"/>
          </a:gradFill>
          <a:ln w="12700"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1" i="0" u="none" strike="noStrike" cap="none" dirty="0">
                <a:solidFill>
                  <a:schemeClr val="dk1"/>
                </a:solidFill>
                <a:latin typeface="Calibri"/>
                <a:ea typeface="Calibri"/>
                <a:cs typeface="Calibri"/>
                <a:sym typeface="Calibri"/>
              </a:rPr>
              <a:t>Growable List</a:t>
            </a:r>
            <a:r>
              <a:rPr lang="en-US" sz="1800" b="0" i="0" u="none" strike="noStrike" cap="none" dirty="0">
                <a:solidFill>
                  <a:schemeClr val="dk1"/>
                </a:solidFill>
                <a:latin typeface="Calibri"/>
                <a:ea typeface="Calibri"/>
                <a:cs typeface="Calibri"/>
                <a:sym typeface="Calibri"/>
              </a:rPr>
              <a:t> </a:t>
            </a:r>
            <a:endParaRPr sz="1800" b="0" i="0" u="none" strike="noStrike" cap="none" dirty="0">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In Growable List the list’s length can be  changed at run time.</a:t>
            </a:r>
            <a:endParaRPr dirty="0"/>
          </a:p>
          <a:p>
            <a:pPr marL="0" marR="0" lvl="0" indent="0" algn="l" rtl="0">
              <a:lnSpc>
                <a:spcPct val="100000"/>
              </a:lnSpc>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The following example shows how to create a list of 3 elements and another example which creates a zero-length list using the empty List() constructor. </a:t>
            </a:r>
            <a:endParaRPr sz="1800" b="0" i="0" u="none" strike="noStrike" cap="none" dirty="0">
              <a:solidFill>
                <a:schemeClr val="dk1"/>
              </a:solidFill>
              <a:latin typeface="Calibri"/>
              <a:ea typeface="Calibri"/>
              <a:cs typeface="Calibri"/>
              <a:sym typeface="Calibri"/>
            </a:endParaRPr>
          </a:p>
          <a:p>
            <a:pPr marL="285750" marR="0" lvl="0" indent="-17145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strike="noStrike" cap="none" dirty="0">
                <a:solidFill>
                  <a:schemeClr val="dk1"/>
                </a:solidFill>
                <a:latin typeface="Calibri"/>
                <a:ea typeface="Calibri"/>
                <a:cs typeface="Calibri"/>
                <a:sym typeface="Calibri"/>
              </a:rPr>
              <a:t>The add() function in the List class is used to dynamically add elements to the list.</a:t>
            </a:r>
            <a:endParaRPr sz="1800" b="0" i="0" u="none" strike="noStrike" cap="none" dirty="0">
              <a:solidFill>
                <a:schemeClr val="dk1"/>
              </a:solidFill>
              <a:latin typeface="Calibri"/>
              <a:ea typeface="Calibri"/>
              <a:cs typeface="Calibri"/>
              <a:sym typeface="Calibri"/>
            </a:endParaRPr>
          </a:p>
        </p:txBody>
      </p:sp>
      <p:pic>
        <p:nvPicPr>
          <p:cNvPr id="228" name="Google Shape;228;p11" descr="A screen shot of a computer program&#10;&#10;Description automatically generated"/>
          <p:cNvPicPr preferRelativeResize="0"/>
          <p:nvPr/>
        </p:nvPicPr>
        <p:blipFill rotWithShape="1">
          <a:blip r:embed="rId3">
            <a:alphaModFix/>
          </a:blip>
          <a:srcRect/>
          <a:stretch/>
        </p:blipFill>
        <p:spPr>
          <a:xfrm>
            <a:off x="6095130" y="836267"/>
            <a:ext cx="5142558" cy="5281946"/>
          </a:xfrm>
          <a:prstGeom prst="rect">
            <a:avLst/>
          </a:prstGeom>
          <a:noFill/>
          <a:ln>
            <a:noFill/>
          </a:ln>
          <a:effectLst>
            <a:outerShdw blurRad="292100" dist="139700" dir="2700000" algn="tl" rotWithShape="0">
              <a:srgbClr val="333333">
                <a:alpha val="64313"/>
              </a:srgbClr>
            </a:outerShdw>
          </a:effectLst>
        </p:spPr>
      </p:pic>
      <p:pic>
        <p:nvPicPr>
          <p:cNvPr id="229" name="Google Shape;229;p11" descr="A blue and black logo&#10;&#10;Description automatically generated"/>
          <p:cNvPicPr preferRelativeResize="0"/>
          <p:nvPr/>
        </p:nvPicPr>
        <p:blipFill rotWithShape="1">
          <a:blip r:embed="rId4">
            <a:alphaModFix/>
          </a:blip>
          <a:srcRect/>
          <a:stretch/>
        </p:blipFill>
        <p:spPr>
          <a:xfrm>
            <a:off x="10608101" y="5782613"/>
            <a:ext cx="1579403" cy="117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50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6"/>
                                        </p:tgtEl>
                                        <p:attrNameLst>
                                          <p:attrName>style.visibility</p:attrName>
                                        </p:attrNameLst>
                                      </p:cBhvr>
                                      <p:to>
                                        <p:strVal val="visible"/>
                                      </p:to>
                                    </p:set>
                                    <p:animEffect transition="in" filter="fade">
                                      <p:cBhvr>
                                        <p:cTn id="12" dur="500"/>
                                        <p:tgtEl>
                                          <p:spTgt spid="2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fad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7">
                                            <p:txEl>
                                              <p:pRg st="0" end="0"/>
                                            </p:txEl>
                                          </p:spTgt>
                                        </p:tgtEl>
                                        <p:attrNameLst>
                                          <p:attrName>style.visibility</p:attrName>
                                        </p:attrNameLst>
                                      </p:cBhvr>
                                      <p:to>
                                        <p:strVal val="visible"/>
                                      </p:to>
                                    </p:set>
                                    <p:animEffect transition="in" filter="fade">
                                      <p:cBhvr>
                                        <p:cTn id="22" dur="500"/>
                                        <p:tgtEl>
                                          <p:spTgt spid="22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7">
                                            <p:txEl>
                                              <p:pRg st="1" end="1"/>
                                            </p:txEl>
                                          </p:spTgt>
                                        </p:tgtEl>
                                        <p:attrNameLst>
                                          <p:attrName>style.visibility</p:attrName>
                                        </p:attrNameLst>
                                      </p:cBhvr>
                                      <p:to>
                                        <p:strVal val="visible"/>
                                      </p:to>
                                    </p:set>
                                    <p:animEffect transition="in" filter="fade">
                                      <p:cBhvr>
                                        <p:cTn id="27" dur="500"/>
                                        <p:tgtEl>
                                          <p:spTgt spid="22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7">
                                            <p:txEl>
                                              <p:pRg st="2" end="2"/>
                                            </p:txEl>
                                          </p:spTgt>
                                        </p:tgtEl>
                                        <p:attrNameLst>
                                          <p:attrName>style.visibility</p:attrName>
                                        </p:attrNameLst>
                                      </p:cBhvr>
                                      <p:to>
                                        <p:strVal val="visible"/>
                                      </p:to>
                                    </p:set>
                                    <p:animEffect transition="in" filter="fade">
                                      <p:cBhvr>
                                        <p:cTn id="32" dur="500"/>
                                        <p:tgtEl>
                                          <p:spTgt spid="227">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7">
                                            <p:txEl>
                                              <p:pRg st="3" end="3"/>
                                            </p:txEl>
                                          </p:spTgt>
                                        </p:tgtEl>
                                        <p:attrNameLst>
                                          <p:attrName>style.visibility</p:attrName>
                                        </p:attrNameLst>
                                      </p:cBhvr>
                                      <p:to>
                                        <p:strVal val="visible"/>
                                      </p:to>
                                    </p:set>
                                    <p:animEffect transition="in" filter="fade">
                                      <p:cBhvr>
                                        <p:cTn id="37" dur="500"/>
                                        <p:tgtEl>
                                          <p:spTgt spid="22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7">
                                            <p:txEl>
                                              <p:pRg st="4" end="4"/>
                                            </p:txEl>
                                          </p:spTgt>
                                        </p:tgtEl>
                                        <p:attrNameLst>
                                          <p:attrName>style.visibility</p:attrName>
                                        </p:attrNameLst>
                                      </p:cBhvr>
                                      <p:to>
                                        <p:strVal val="visible"/>
                                      </p:to>
                                    </p:set>
                                    <p:animEffect transition="in" filter="fade">
                                      <p:cBhvr>
                                        <p:cTn id="42" dur="500"/>
                                        <p:tgtEl>
                                          <p:spTgt spid="227">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7">
                                            <p:txEl>
                                              <p:pRg st="5" end="5"/>
                                            </p:txEl>
                                          </p:spTgt>
                                        </p:tgtEl>
                                        <p:attrNameLst>
                                          <p:attrName>style.visibility</p:attrName>
                                        </p:attrNameLst>
                                      </p:cBhvr>
                                      <p:to>
                                        <p:strVal val="visible"/>
                                      </p:to>
                                    </p:set>
                                    <p:animEffect transition="in" filter="fade">
                                      <p:cBhvr>
                                        <p:cTn id="47" dur="500"/>
                                        <p:tgtEl>
                                          <p:spTgt spid="227">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27">
                                            <p:txEl>
                                              <p:pRg st="6" end="6"/>
                                            </p:txEl>
                                          </p:spTgt>
                                        </p:tgtEl>
                                        <p:attrNameLst>
                                          <p:attrName>style.visibility</p:attrName>
                                        </p:attrNameLst>
                                      </p:cBhvr>
                                      <p:to>
                                        <p:strVal val="visible"/>
                                      </p:to>
                                    </p:set>
                                    <p:animEffect transition="in" filter="fade">
                                      <p:cBhvr>
                                        <p:cTn id="52" dur="500"/>
                                        <p:tgtEl>
                                          <p:spTgt spid="2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2766</Words>
  <Application>Microsoft Office PowerPoint</Application>
  <PresentationFormat>Widescreen</PresentationFormat>
  <Paragraphs>323</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Bookman Old Style</vt:lpstr>
      <vt:lpstr>Calibri</vt:lpstr>
      <vt:lpstr>Noto Sans Symbols</vt:lpstr>
      <vt:lpstr>Trebuchet MS</vt:lpstr>
      <vt:lpstr>Facet</vt:lpstr>
      <vt:lpstr>PowerPoint Presentation</vt:lpstr>
      <vt:lpstr> Introduction    </vt:lpstr>
      <vt:lpstr>Asynchronous Programming in Dart</vt:lpstr>
      <vt:lpstr>Example of Future</vt:lpstr>
      <vt:lpstr>Async and Await  </vt:lpstr>
      <vt:lpstr>Collections in Dart​</vt:lpstr>
      <vt:lpstr>Lists</vt:lpstr>
      <vt:lpstr>List in dart can be classified as:  </vt:lpstr>
      <vt:lpstr>Growable List  </vt:lpstr>
      <vt:lpstr>Set</vt:lpstr>
      <vt:lpstr>PowerPoint Presentation</vt:lpstr>
      <vt:lpstr>Maps can be declared in two ways :  </vt:lpstr>
      <vt:lpstr>Using Map Constructor  </vt:lpstr>
      <vt:lpstr>Queue    </vt:lpstr>
      <vt:lpstr>    Generics in Dart  </vt:lpstr>
      <vt:lpstr>   Effective Dart: Best Practices and Style Guide  </vt:lpstr>
      <vt:lpstr>          Advanced Data Structures in Dart  </vt:lpstr>
      <vt:lpstr> Performance Optimization in Dart</vt:lpstr>
      <vt:lpstr>Advanced Dart Features and Techniques  </vt:lpstr>
      <vt:lpstr>PowerPoint Presentation</vt:lpstr>
      <vt:lpstr>In this example:</vt:lpstr>
      <vt:lpstr>Concurrency and Multi-Threading in Dart</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Amrutha das pm</cp:lastModifiedBy>
  <cp:revision>3</cp:revision>
  <dcterms:created xsi:type="dcterms:W3CDTF">2023-12-02T09:15:27Z</dcterms:created>
  <dcterms:modified xsi:type="dcterms:W3CDTF">2025-01-27T19:27:21Z</dcterms:modified>
</cp:coreProperties>
</file>