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Gill Sans" panose="020B0604020202020204" charset="0"/>
      <p:regular r:id="rId22"/>
      <p:bold r:id="rId23"/>
    </p:embeddedFont>
    <p:embeddedFont>
      <p:font typeface="Play" panose="020B0604020202020204"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uHx0iVD9wZpT0Hmpjia5Sdab/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6" d="100"/>
          <a:sy n="36" d="100"/>
        </p:scale>
        <p:origin x="38" y="11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a:solidFill>
                  <a:srgbClr val="0D0D0D"/>
                </a:solidFill>
                <a:latin typeface="Arial"/>
                <a:ea typeface="Arial"/>
                <a:cs typeface="Arial"/>
                <a:sym typeface="Arial"/>
              </a:rPr>
              <a:t>Hello everyone, welcome to our session on "Unleashing The Power of Forms, Media and Accessibility in flutter." In this presentation We will cover Forms and user input, Essential Form Widgets, Form validation, Ensuring Data Integrity, Custom validation methods, Displaying error using UI, Working with Media, Flutter Building Adaptive apps and Flutter Accessibility in apps  </a:t>
            </a:r>
            <a:endParaRPr sz="1200" b="0" i="0" u="none" strike="noStrike" cap="none">
              <a:solidFill>
                <a:schemeClr val="dk1"/>
              </a:solidFill>
              <a:latin typeface="Calibri"/>
              <a:ea typeface="Calibri"/>
              <a:cs typeface="Calibri"/>
              <a:sym typeface="Calibri"/>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68eeaae215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68eeaae215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Ensuring Data Integrity:</a:t>
            </a:r>
            <a:endParaRPr/>
          </a:p>
          <a:p>
            <a:pPr marL="0" lvl="0" indent="0" algn="l" rtl="0">
              <a:lnSpc>
                <a:spcPct val="100000"/>
              </a:lnSpc>
              <a:spcBef>
                <a:spcPts val="0"/>
              </a:spcBef>
              <a:spcAft>
                <a:spcPts val="0"/>
              </a:spcAft>
              <a:buSzPts val="1400"/>
              <a:buNone/>
            </a:pPr>
            <a:r>
              <a:rPr lang="en-US"/>
              <a:t>Form validation plays a crucial role in guaranteeing accurate and complete user input</a:t>
            </a:r>
            <a:endParaRPr/>
          </a:p>
          <a:p>
            <a:pPr marL="0" lvl="0" indent="0" algn="l" rtl="0">
              <a:lnSpc>
                <a:spcPct val="100000"/>
              </a:lnSpc>
              <a:spcBef>
                <a:spcPts val="0"/>
              </a:spcBef>
              <a:spcAft>
                <a:spcPts val="0"/>
              </a:spcAft>
              <a:buSzPts val="1400"/>
              <a:buNone/>
            </a:pPr>
            <a:r>
              <a:rPr lang="en-US"/>
              <a:t>Flutter offers various validation techniques to enforce input rules and prevent invalid data submission</a:t>
            </a:r>
            <a:endParaRPr/>
          </a:p>
          <a:p>
            <a:pPr marL="0" lvl="0" indent="0" algn="l" rtl="0">
              <a:lnSpc>
                <a:spcPct val="100000"/>
              </a:lnSpc>
              <a:spcBef>
                <a:spcPts val="0"/>
              </a:spcBef>
              <a:spcAft>
                <a:spcPts val="0"/>
              </a:spcAft>
              <a:buSzPts val="1400"/>
              <a:buNone/>
            </a:pPr>
            <a:r>
              <a:rPr lang="en-US"/>
              <a:t> </a:t>
            </a:r>
            <a:endParaRPr/>
          </a:p>
          <a:p>
            <a:pPr marL="0" lvl="0" indent="0" algn="l" rtl="0">
              <a:lnSpc>
                <a:spcPct val="100000"/>
              </a:lnSpc>
              <a:spcBef>
                <a:spcPts val="0"/>
              </a:spcBef>
              <a:spcAft>
                <a:spcPts val="0"/>
              </a:spcAft>
              <a:buSzPts val="1400"/>
              <a:buNone/>
            </a:pPr>
            <a:endParaRPr/>
          </a:p>
        </p:txBody>
      </p:sp>
      <p:sp>
        <p:nvSpPr>
          <p:cNvPr id="209" name="Google Shape;209;g268eeaae215_1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10</a:t>
            </a:fld>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68eeaae215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68eeaae215_1_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en-US"/>
              <a:t>Custom Validation Methods:</a:t>
            </a:r>
            <a:endParaRPr/>
          </a:p>
          <a:p>
            <a:pPr marL="0" lvl="0" indent="0" algn="l" rtl="0">
              <a:spcBef>
                <a:spcPts val="0"/>
              </a:spcBef>
              <a:spcAft>
                <a:spcPts val="0"/>
              </a:spcAft>
              <a:buClr>
                <a:schemeClr val="dk1"/>
              </a:buClr>
              <a:buSzPts val="1400"/>
              <a:buFont typeface="Arial"/>
              <a:buNone/>
            </a:pPr>
            <a:r>
              <a:rPr lang="en-US"/>
              <a:t>Implement custom validation logic to handle specific input requirements</a:t>
            </a:r>
            <a:endParaRPr/>
          </a:p>
          <a:p>
            <a:pPr marL="0" lvl="0" indent="0" algn="l" rtl="0">
              <a:spcBef>
                <a:spcPts val="0"/>
              </a:spcBef>
              <a:spcAft>
                <a:spcPts val="0"/>
              </a:spcAft>
              <a:buClr>
                <a:schemeClr val="dk1"/>
              </a:buClr>
              <a:buSzPts val="1400"/>
              <a:buFont typeface="Arial"/>
              <a:buNone/>
            </a:pPr>
            <a:r>
              <a:rPr lang="en-US"/>
              <a:t>Validate input patterns, lengths, and data formats</a:t>
            </a:r>
            <a:endParaRPr/>
          </a:p>
          <a:p>
            <a:pPr marL="0" lvl="0" indent="0" algn="l" rtl="0">
              <a:spcBef>
                <a:spcPts val="0"/>
              </a:spcBef>
              <a:spcAft>
                <a:spcPts val="0"/>
              </a:spcAft>
              <a:buClr>
                <a:schemeClr val="dk1"/>
              </a:buClr>
              <a:buSzPts val="1400"/>
              <a:buFont typeface="Arial"/>
              <a:buNone/>
            </a:pPr>
            <a:r>
              <a:rPr lang="en-US"/>
              <a:t>Display error messages to guide users towards valid input</a:t>
            </a:r>
            <a:endParaRPr/>
          </a:p>
        </p:txBody>
      </p:sp>
      <p:sp>
        <p:nvSpPr>
          <p:cNvPr id="223" name="Google Shape;223;g268eeaae215_1_2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11</a:t>
            </a:fld>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68eeaae215_1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268eeaae215_1_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Displaying Error Using UI</a:t>
            </a:r>
            <a:endParaRPr/>
          </a:p>
          <a:p>
            <a:pPr marL="0" lvl="0" indent="0" algn="l" rtl="0">
              <a:spcBef>
                <a:spcPts val="0"/>
              </a:spcBef>
              <a:spcAft>
                <a:spcPts val="0"/>
              </a:spcAft>
              <a:buSzPts val="1400"/>
              <a:buNone/>
            </a:pPr>
            <a:r>
              <a:rPr lang="en-US"/>
              <a:t>Leverage InputDecorations to provide visual feedback during validation</a:t>
            </a:r>
            <a:endParaRPr/>
          </a:p>
          <a:p>
            <a:pPr marL="0" lvl="0" indent="0" algn="l" rtl="0">
              <a:spcBef>
                <a:spcPts val="0"/>
              </a:spcBef>
              <a:spcAft>
                <a:spcPts val="0"/>
              </a:spcAft>
              <a:buSzPts val="1400"/>
              <a:buNone/>
            </a:pPr>
            <a:r>
              <a:rPr lang="en-US"/>
              <a:t>Display error messages and highlight invalid input fields</a:t>
            </a:r>
            <a:endParaRPr/>
          </a:p>
          <a:p>
            <a:pPr marL="0" lvl="0" indent="0" algn="l" rtl="0">
              <a:spcBef>
                <a:spcPts val="0"/>
              </a:spcBef>
              <a:spcAft>
                <a:spcPts val="0"/>
              </a:spcAft>
              <a:buSzPts val="1400"/>
              <a:buNone/>
            </a:pPr>
            <a:r>
              <a:rPr lang="en-US"/>
              <a:t>Enhance user understanding of input errors and improve form usability</a:t>
            </a:r>
            <a:endParaRPr/>
          </a:p>
          <a:p>
            <a:pPr marL="0" lvl="0" indent="0" algn="l" rtl="0">
              <a:spcBef>
                <a:spcPts val="0"/>
              </a:spcBef>
              <a:spcAft>
                <a:spcPts val="0"/>
              </a:spcAft>
              <a:buSzPts val="1400"/>
              <a:buNone/>
            </a:pPr>
            <a:endParaRPr/>
          </a:p>
          <a:p>
            <a:pPr marL="0" lvl="0" indent="0" algn="l" rtl="0">
              <a:spcBef>
                <a:spcPts val="0"/>
              </a:spcBef>
              <a:spcAft>
                <a:spcPts val="0"/>
              </a:spcAft>
              <a:buSzPts val="1400"/>
              <a:buNone/>
            </a:pPr>
            <a:endParaRPr/>
          </a:p>
        </p:txBody>
      </p:sp>
      <p:sp>
        <p:nvSpPr>
          <p:cNvPr id="237" name="Google Shape;237;g268eeaae215_1_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12</a:t>
            </a:fld>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Displaying Images:</a:t>
            </a:r>
            <a:endParaRPr/>
          </a:p>
          <a:p>
            <a:pPr marL="0" lvl="0" indent="0" algn="l" rtl="0">
              <a:lnSpc>
                <a:spcPct val="100000"/>
              </a:lnSpc>
              <a:spcBef>
                <a:spcPts val="0"/>
              </a:spcBef>
              <a:spcAft>
                <a:spcPts val="0"/>
              </a:spcAft>
              <a:buSzPts val="1400"/>
              <a:buNone/>
            </a:pPr>
            <a:r>
              <a:rPr lang="en-US"/>
              <a:t>Images add visual appeal and convey information effectively in Flutter apps</a:t>
            </a:r>
            <a:endParaRPr/>
          </a:p>
          <a:p>
            <a:pPr marL="0" lvl="0" indent="0" algn="l" rtl="0">
              <a:lnSpc>
                <a:spcPct val="100000"/>
              </a:lnSpc>
              <a:spcBef>
                <a:spcPts val="0"/>
              </a:spcBef>
              <a:spcAft>
                <a:spcPts val="0"/>
              </a:spcAft>
              <a:buSzPts val="1400"/>
              <a:buNone/>
            </a:pPr>
            <a:r>
              <a:rPr lang="en-US"/>
              <a:t>Display images from various sources, including assets, network, and external storage</a:t>
            </a:r>
            <a:endParaRPr/>
          </a:p>
          <a:p>
            <a:pPr marL="0" lvl="0" indent="0" algn="l" rtl="0">
              <a:lnSpc>
                <a:spcPct val="100000"/>
              </a:lnSpc>
              <a:spcBef>
                <a:spcPts val="0"/>
              </a:spcBef>
              <a:spcAft>
                <a:spcPts val="0"/>
              </a:spcAft>
              <a:buSzPts val="1400"/>
              <a:buNone/>
            </a:pPr>
            <a:r>
              <a:rPr lang="en-US"/>
              <a:t>Utilize Image widget to manage image properties, resizing, and applying filters</a:t>
            </a:r>
            <a:endParaRPr/>
          </a:p>
          <a:p>
            <a:pPr marL="0" lvl="0" indent="0" algn="l" rtl="0">
              <a:lnSpc>
                <a:spcPct val="100000"/>
              </a:lnSpc>
              <a:spcBef>
                <a:spcPts val="0"/>
              </a:spcBef>
              <a:spcAft>
                <a:spcPts val="0"/>
              </a:spcAft>
              <a:buSzPts val="1400"/>
              <a:buNone/>
            </a:pPr>
            <a:r>
              <a:rPr lang="en-US"/>
              <a:t> </a:t>
            </a:r>
            <a:endParaRPr/>
          </a:p>
          <a:p>
            <a:pPr marL="0" lvl="0" indent="0" algn="l" rtl="0">
              <a:lnSpc>
                <a:spcPct val="100000"/>
              </a:lnSpc>
              <a:spcBef>
                <a:spcPts val="0"/>
              </a:spcBef>
              <a:spcAft>
                <a:spcPts val="0"/>
              </a:spcAft>
              <a:buSzPts val="1400"/>
              <a:buNone/>
            </a:pPr>
            <a:r>
              <a:rPr lang="en-US"/>
              <a:t>Enhancing with Icons:</a:t>
            </a:r>
            <a:endParaRPr/>
          </a:p>
          <a:p>
            <a:pPr marL="0" lvl="0" indent="0" algn="l" rtl="0">
              <a:lnSpc>
                <a:spcPct val="100000"/>
              </a:lnSpc>
              <a:spcBef>
                <a:spcPts val="0"/>
              </a:spcBef>
              <a:spcAft>
                <a:spcPts val="0"/>
              </a:spcAft>
              <a:buSzPts val="1400"/>
              <a:buNone/>
            </a:pPr>
            <a:r>
              <a:rPr lang="en-US"/>
              <a:t>Icons provide a concise and consistent way to represent actions, concepts, and objects</a:t>
            </a:r>
            <a:endParaRPr/>
          </a:p>
          <a:p>
            <a:pPr marL="0" lvl="0" indent="0" algn="l" rtl="0">
              <a:lnSpc>
                <a:spcPct val="100000"/>
              </a:lnSpc>
              <a:spcBef>
                <a:spcPts val="0"/>
              </a:spcBef>
              <a:spcAft>
                <a:spcPts val="0"/>
              </a:spcAft>
              <a:buSzPts val="1400"/>
              <a:buNone/>
            </a:pPr>
            <a:r>
              <a:rPr lang="en-US"/>
              <a:t>Integrate icons from Font Awesome, Material Icons, and custom icon fonts</a:t>
            </a:r>
            <a:endParaRPr/>
          </a:p>
          <a:p>
            <a:pPr marL="0" lvl="0" indent="0" algn="l" rtl="0">
              <a:lnSpc>
                <a:spcPct val="100000"/>
              </a:lnSpc>
              <a:spcBef>
                <a:spcPts val="0"/>
              </a:spcBef>
              <a:spcAft>
                <a:spcPts val="0"/>
              </a:spcAft>
              <a:buSzPts val="1400"/>
              <a:buNone/>
            </a:pPr>
            <a:r>
              <a:rPr lang="en-US"/>
              <a:t>Use Icon widget to display icons and customize their appearance</a:t>
            </a:r>
            <a:endParaRPr/>
          </a:p>
          <a:p>
            <a:pPr marL="0" lvl="0" indent="0" algn="l" rtl="0">
              <a:lnSpc>
                <a:spcPct val="100000"/>
              </a:lnSpc>
              <a:spcBef>
                <a:spcPts val="0"/>
              </a:spcBef>
              <a:spcAft>
                <a:spcPts val="0"/>
              </a:spcAft>
              <a:buSzPts val="1400"/>
              <a:buNone/>
            </a:pPr>
            <a:r>
              <a:rPr lang="en-US"/>
              <a:t> </a:t>
            </a:r>
            <a:endParaRPr/>
          </a:p>
          <a:p>
            <a:pPr marL="0" lvl="0" indent="0" algn="l" rtl="0">
              <a:lnSpc>
                <a:spcPct val="100000"/>
              </a:lnSpc>
              <a:spcBef>
                <a:spcPts val="0"/>
              </a:spcBef>
              <a:spcAft>
                <a:spcPts val="0"/>
              </a:spcAft>
              <a:buSzPts val="1400"/>
              <a:buNone/>
            </a:pPr>
            <a:r>
              <a:rPr lang="en-US"/>
              <a:t>Customizing Fonts:</a:t>
            </a:r>
            <a:endParaRPr/>
          </a:p>
          <a:p>
            <a:pPr marL="0" lvl="0" indent="0" algn="l" rtl="0">
              <a:lnSpc>
                <a:spcPct val="100000"/>
              </a:lnSpc>
              <a:spcBef>
                <a:spcPts val="0"/>
              </a:spcBef>
              <a:spcAft>
                <a:spcPts val="0"/>
              </a:spcAft>
              <a:buSzPts val="1400"/>
              <a:buNone/>
            </a:pPr>
            <a:r>
              <a:rPr lang="en-US"/>
              <a:t>Fonts play a significant role in establishing the app's brand identity and enhancing readability</a:t>
            </a:r>
            <a:endParaRPr/>
          </a:p>
          <a:p>
            <a:pPr marL="0" lvl="0" indent="0" algn="l" rtl="0">
              <a:lnSpc>
                <a:spcPct val="100000"/>
              </a:lnSpc>
              <a:spcBef>
                <a:spcPts val="0"/>
              </a:spcBef>
              <a:spcAft>
                <a:spcPts val="0"/>
              </a:spcAft>
              <a:buSzPts val="1400"/>
              <a:buNone/>
            </a:pPr>
            <a:r>
              <a:rPr lang="en-US"/>
              <a:t>Manage app fonts using FontFamily and TextTheme</a:t>
            </a:r>
            <a:endParaRPr/>
          </a:p>
          <a:p>
            <a:pPr marL="0" lvl="0" indent="0" algn="l" rtl="0">
              <a:lnSpc>
                <a:spcPct val="100000"/>
              </a:lnSpc>
              <a:spcBef>
                <a:spcPts val="0"/>
              </a:spcBef>
              <a:spcAft>
                <a:spcPts val="0"/>
              </a:spcAft>
              <a:buSzPts val="1400"/>
              <a:buNone/>
            </a:pPr>
            <a:r>
              <a:rPr lang="en-US"/>
              <a:t>Customize font families, sizes, weights, and styles to achieve desired visual effects</a:t>
            </a:r>
            <a:endParaRPr/>
          </a:p>
          <a:p>
            <a:pPr marL="0" lvl="0" indent="0" algn="l" rtl="0">
              <a:lnSpc>
                <a:spcPct val="100000"/>
              </a:lnSpc>
              <a:spcBef>
                <a:spcPts val="0"/>
              </a:spcBef>
              <a:spcAft>
                <a:spcPts val="0"/>
              </a:spcAft>
              <a:buSzPts val="1400"/>
              <a:buNone/>
            </a:pPr>
            <a:endParaRPr/>
          </a:p>
        </p:txBody>
      </p:sp>
      <p:sp>
        <p:nvSpPr>
          <p:cNvPr id="251" name="Google Shape;25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13</a:t>
            </a:fld>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a:buNone/>
            </a:pPr>
            <a:r>
              <a:rPr lang="en-US" sz="1100" b="1">
                <a:latin typeface="Arial"/>
                <a:ea typeface="Arial"/>
                <a:cs typeface="Arial"/>
                <a:sym typeface="Arial"/>
              </a:rPr>
              <a:t>Adapting to Diverse Screens:</a:t>
            </a:r>
            <a:endParaRPr sz="1100" b="1">
              <a:latin typeface="Arial"/>
              <a:ea typeface="Arial"/>
              <a:cs typeface="Arial"/>
              <a:sym typeface="Arial"/>
            </a:endParaRPr>
          </a:p>
          <a:p>
            <a:pPr marL="0" lvl="0" indent="0" algn="l" rtl="0">
              <a:lnSpc>
                <a:spcPct val="100000"/>
              </a:lnSpc>
              <a:spcBef>
                <a:spcPts val="0"/>
              </a:spcBef>
              <a:spcAft>
                <a:spcPts val="0"/>
              </a:spcAft>
              <a:buClr>
                <a:schemeClr val="dk1"/>
              </a:buClr>
              <a:buSzPts val="1800"/>
              <a:buFont typeface="Arial"/>
              <a:buNone/>
            </a:pPr>
            <a:endParaRPr sz="1100">
              <a:latin typeface="Arial"/>
              <a:ea typeface="Arial"/>
              <a:cs typeface="Arial"/>
              <a:sym typeface="Arial"/>
            </a:endParaRPr>
          </a:p>
          <a:p>
            <a:pPr marL="285750" lvl="0" indent="-241300" algn="l" rtl="0">
              <a:lnSpc>
                <a:spcPct val="100000"/>
              </a:lnSpc>
              <a:spcBef>
                <a:spcPts val="0"/>
              </a:spcBef>
              <a:spcAft>
                <a:spcPts val="0"/>
              </a:spcAft>
              <a:buClr>
                <a:schemeClr val="dk1"/>
              </a:buClr>
              <a:buSzPts val="900"/>
              <a:buChar char="•"/>
            </a:pPr>
            <a:r>
              <a:rPr lang="en-US" sz="900">
                <a:latin typeface="Arial"/>
                <a:ea typeface="Arial"/>
                <a:cs typeface="Arial"/>
                <a:sym typeface="Arial"/>
              </a:rPr>
              <a:t>Adaptive design ensures a seamless user experience across various screen sizes and orientations</a:t>
            </a:r>
            <a:endParaRPr sz="900">
              <a:latin typeface="Arial"/>
              <a:ea typeface="Arial"/>
              <a:cs typeface="Arial"/>
              <a:sym typeface="Arial"/>
            </a:endParaRPr>
          </a:p>
          <a:p>
            <a:pPr marL="285750" lvl="0" indent="-241300" algn="l" rtl="0">
              <a:lnSpc>
                <a:spcPct val="100000"/>
              </a:lnSpc>
              <a:spcBef>
                <a:spcPts val="0"/>
              </a:spcBef>
              <a:spcAft>
                <a:spcPts val="0"/>
              </a:spcAft>
              <a:buClr>
                <a:schemeClr val="dk1"/>
              </a:buClr>
              <a:buSzPts val="900"/>
              <a:buChar char="•"/>
            </a:pPr>
            <a:r>
              <a:rPr lang="en-US" sz="900">
                <a:latin typeface="Arial"/>
                <a:ea typeface="Arial"/>
                <a:cs typeface="Arial"/>
                <a:sym typeface="Arial"/>
              </a:rPr>
              <a:t>Utilize Media Queries to respond to device dimensions and adapt layouts accordingly</a:t>
            </a:r>
            <a:endParaRPr sz="900">
              <a:latin typeface="Arial"/>
              <a:ea typeface="Arial"/>
              <a:cs typeface="Arial"/>
              <a:sym typeface="Arial"/>
            </a:endParaRPr>
          </a:p>
          <a:p>
            <a:pPr marL="285750" lvl="0" indent="-241300" algn="l" rtl="0">
              <a:lnSpc>
                <a:spcPct val="100000"/>
              </a:lnSpc>
              <a:spcBef>
                <a:spcPts val="0"/>
              </a:spcBef>
              <a:spcAft>
                <a:spcPts val="0"/>
              </a:spcAft>
              <a:buClr>
                <a:schemeClr val="dk1"/>
              </a:buClr>
              <a:buSzPts val="900"/>
              <a:buChar char="•"/>
            </a:pPr>
            <a:r>
              <a:rPr lang="en-US" sz="900">
                <a:latin typeface="Arial"/>
                <a:ea typeface="Arial"/>
                <a:cs typeface="Arial"/>
                <a:sym typeface="Arial"/>
              </a:rPr>
              <a:t>Create responsive UIs that scale gracefully for different devices</a:t>
            </a:r>
            <a:endParaRPr sz="900">
              <a:latin typeface="Arial"/>
              <a:ea typeface="Arial"/>
              <a:cs typeface="Arial"/>
              <a:sym typeface="Arial"/>
            </a:endParaRPr>
          </a:p>
          <a:p>
            <a:pPr marL="0" lvl="0" indent="0" algn="l" rtl="0">
              <a:lnSpc>
                <a:spcPct val="100000"/>
              </a:lnSpc>
              <a:spcBef>
                <a:spcPts val="0"/>
              </a:spcBef>
              <a:spcAft>
                <a:spcPts val="0"/>
              </a:spcAft>
              <a:buSzPts val="1400"/>
              <a:buNone/>
            </a:pPr>
            <a:endParaRPr sz="900">
              <a:latin typeface="Arial"/>
              <a:ea typeface="Arial"/>
              <a:cs typeface="Arial"/>
              <a:sym typeface="Arial"/>
            </a:endParaRPr>
          </a:p>
          <a:p>
            <a:pPr marL="0" lvl="0" indent="0" algn="l" rtl="0">
              <a:lnSpc>
                <a:spcPct val="100000"/>
              </a:lnSpc>
              <a:spcBef>
                <a:spcPts val="0"/>
              </a:spcBef>
              <a:spcAft>
                <a:spcPts val="0"/>
              </a:spcAft>
              <a:buSzPts val="1400"/>
              <a:buNone/>
            </a:pPr>
            <a:endParaRPr sz="200">
              <a:latin typeface="Arial"/>
              <a:ea typeface="Arial"/>
              <a:cs typeface="Arial"/>
              <a:sym typeface="Arial"/>
            </a:endParaRPr>
          </a:p>
          <a:p>
            <a:pPr marL="0" lvl="0" indent="0" algn="l" rtl="0">
              <a:lnSpc>
                <a:spcPct val="100000"/>
              </a:lnSpc>
              <a:spcBef>
                <a:spcPts val="0"/>
              </a:spcBef>
              <a:spcAft>
                <a:spcPts val="0"/>
              </a:spcAft>
              <a:buSzPts val="1400"/>
              <a:buNone/>
            </a:pPr>
            <a:endParaRPr sz="900">
              <a:latin typeface="Arial"/>
              <a:ea typeface="Arial"/>
              <a:cs typeface="Arial"/>
              <a:sym typeface="Arial"/>
            </a:endParaRPr>
          </a:p>
        </p:txBody>
      </p:sp>
      <p:sp>
        <p:nvSpPr>
          <p:cNvPr id="270" name="Google Shape;27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83762521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900">
              <a:latin typeface="Arial"/>
              <a:ea typeface="Arial"/>
              <a:cs typeface="Arial"/>
              <a:sym typeface="Arial"/>
            </a:endParaRPr>
          </a:p>
          <a:p>
            <a:pPr marL="0" lvl="0" indent="0" algn="l" rtl="0">
              <a:lnSpc>
                <a:spcPct val="100000"/>
              </a:lnSpc>
              <a:spcBef>
                <a:spcPts val="0"/>
              </a:spcBef>
              <a:spcAft>
                <a:spcPts val="0"/>
              </a:spcAft>
              <a:buSzPts val="1400"/>
              <a:buNone/>
            </a:pPr>
            <a:endParaRPr sz="200">
              <a:latin typeface="Arial"/>
              <a:ea typeface="Arial"/>
              <a:cs typeface="Arial"/>
              <a:sym typeface="Arial"/>
            </a:endParaRPr>
          </a:p>
          <a:p>
            <a:pPr marL="0" lvl="0" indent="0" algn="l" rtl="0">
              <a:lnSpc>
                <a:spcPct val="100000"/>
              </a:lnSpc>
              <a:spcBef>
                <a:spcPts val="0"/>
              </a:spcBef>
              <a:spcAft>
                <a:spcPts val="0"/>
              </a:spcAft>
              <a:buClr>
                <a:schemeClr val="dk1"/>
              </a:buClr>
              <a:buSzPts val="1800"/>
              <a:buFont typeface="Arial"/>
              <a:buNone/>
            </a:pPr>
            <a:r>
              <a:rPr lang="en-US" sz="1100" b="1">
                <a:latin typeface="Arial"/>
                <a:ea typeface="Arial"/>
                <a:cs typeface="Arial"/>
                <a:sym typeface="Arial"/>
              </a:rPr>
              <a:t>Embracing Accessibility:</a:t>
            </a:r>
            <a:endParaRPr sz="1100" b="1">
              <a:latin typeface="Arial"/>
              <a:ea typeface="Arial"/>
              <a:cs typeface="Arial"/>
              <a:sym typeface="Arial"/>
            </a:endParaRPr>
          </a:p>
          <a:p>
            <a:pPr marL="0" lvl="0" indent="0" algn="l" rtl="0">
              <a:lnSpc>
                <a:spcPct val="100000"/>
              </a:lnSpc>
              <a:spcBef>
                <a:spcPts val="0"/>
              </a:spcBef>
              <a:spcAft>
                <a:spcPts val="0"/>
              </a:spcAft>
              <a:buClr>
                <a:schemeClr val="dk1"/>
              </a:buClr>
              <a:buSzPts val="1800"/>
              <a:buFont typeface="Arial"/>
              <a:buNone/>
            </a:pPr>
            <a:endParaRPr sz="1100">
              <a:latin typeface="Arial"/>
              <a:ea typeface="Arial"/>
              <a:cs typeface="Arial"/>
              <a:sym typeface="Arial"/>
            </a:endParaRPr>
          </a:p>
          <a:p>
            <a:pPr marL="285750" lvl="0" indent="-241300" algn="l" rtl="0">
              <a:lnSpc>
                <a:spcPct val="100000"/>
              </a:lnSpc>
              <a:spcBef>
                <a:spcPts val="0"/>
              </a:spcBef>
              <a:spcAft>
                <a:spcPts val="0"/>
              </a:spcAft>
              <a:buClr>
                <a:schemeClr val="dk1"/>
              </a:buClr>
              <a:buSzPts val="1100"/>
              <a:buChar char="•"/>
            </a:pPr>
            <a:r>
              <a:rPr lang="en-US" sz="900">
                <a:latin typeface="Arial"/>
                <a:ea typeface="Arial"/>
                <a:cs typeface="Arial"/>
                <a:sym typeface="Arial"/>
              </a:rPr>
              <a:t>Accessibility makes Flutter apps inclusive and usable for people with disabilities</a:t>
            </a:r>
            <a:endParaRPr sz="900">
              <a:latin typeface="Arial"/>
              <a:ea typeface="Arial"/>
              <a:cs typeface="Arial"/>
              <a:sym typeface="Arial"/>
            </a:endParaRPr>
          </a:p>
          <a:p>
            <a:pPr marL="285750" lvl="0" indent="-241300" algn="l" rtl="0">
              <a:lnSpc>
                <a:spcPct val="100000"/>
              </a:lnSpc>
              <a:spcBef>
                <a:spcPts val="0"/>
              </a:spcBef>
              <a:spcAft>
                <a:spcPts val="0"/>
              </a:spcAft>
              <a:buClr>
                <a:schemeClr val="dk1"/>
              </a:buClr>
              <a:buSzPts val="900"/>
              <a:buChar char="•"/>
            </a:pPr>
            <a:r>
              <a:rPr lang="en-US" sz="900">
                <a:latin typeface="Arial"/>
                <a:ea typeface="Arial"/>
                <a:cs typeface="Arial"/>
                <a:sym typeface="Arial"/>
              </a:rPr>
              <a:t>Employ semantic widgets like Text, Image, and Button for accessibility</a:t>
            </a:r>
            <a:endParaRPr sz="900">
              <a:latin typeface="Arial"/>
              <a:ea typeface="Arial"/>
              <a:cs typeface="Arial"/>
              <a:sym typeface="Arial"/>
            </a:endParaRPr>
          </a:p>
          <a:p>
            <a:pPr marL="285750" lvl="0" indent="-241300" algn="l" rtl="0">
              <a:lnSpc>
                <a:spcPct val="100000"/>
              </a:lnSpc>
              <a:spcBef>
                <a:spcPts val="0"/>
              </a:spcBef>
              <a:spcAft>
                <a:spcPts val="0"/>
              </a:spcAft>
              <a:buClr>
                <a:schemeClr val="dk1"/>
              </a:buClr>
              <a:buSzPts val="900"/>
              <a:buChar char="•"/>
            </a:pPr>
            <a:r>
              <a:rPr lang="en-US" sz="900">
                <a:latin typeface="Arial"/>
                <a:ea typeface="Arial"/>
                <a:cs typeface="Arial"/>
                <a:sym typeface="Arial"/>
              </a:rPr>
              <a:t>Implement features like screen readers and color contrast adjustments</a:t>
            </a:r>
            <a:endParaRPr sz="900">
              <a:latin typeface="Arial"/>
              <a:ea typeface="Arial"/>
              <a:cs typeface="Arial"/>
              <a:sym typeface="Arial"/>
            </a:endParaRPr>
          </a:p>
          <a:p>
            <a:pPr marL="0" lvl="0" indent="0" algn="l" rtl="0">
              <a:lnSpc>
                <a:spcPct val="100000"/>
              </a:lnSpc>
              <a:spcBef>
                <a:spcPts val="0"/>
              </a:spcBef>
              <a:spcAft>
                <a:spcPts val="0"/>
              </a:spcAft>
              <a:buSzPts val="1400"/>
              <a:buNone/>
            </a:pPr>
            <a:endParaRPr sz="900">
              <a:latin typeface="Arial"/>
              <a:ea typeface="Arial"/>
              <a:cs typeface="Arial"/>
              <a:sym typeface="Arial"/>
            </a:endParaRPr>
          </a:p>
        </p:txBody>
      </p:sp>
      <p:sp>
        <p:nvSpPr>
          <p:cNvPr id="281" name="Google Shape;281;g2683762521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a:buNone/>
            </a:pPr>
            <a:r>
              <a:rPr lang="en-US" b="1">
                <a:latin typeface="Gill Sans"/>
                <a:ea typeface="Gill Sans"/>
                <a:cs typeface="Gill Sans"/>
                <a:sym typeface="Gill Sans"/>
              </a:rPr>
              <a:t>Crafting Effective Forms</a:t>
            </a:r>
            <a:endParaRPr b="0" i="0" u="none" strike="noStrike" cap="none">
              <a:latin typeface="Arial"/>
              <a:ea typeface="Arial"/>
              <a:cs typeface="Arial"/>
              <a:sym typeface="Arial"/>
            </a:endParaRPr>
          </a:p>
          <a:p>
            <a:pPr marL="0" marR="0" lvl="0" indent="0" algn="l" rtl="0">
              <a:lnSpc>
                <a:spcPct val="120000"/>
              </a:lnSpc>
              <a:spcBef>
                <a:spcPts val="600"/>
              </a:spcBef>
              <a:spcAft>
                <a:spcPts val="0"/>
              </a:spcAft>
              <a:buClr>
                <a:srgbClr val="000000"/>
              </a:buClr>
              <a:buSzPts val="1800"/>
              <a:buFont typeface="Arial"/>
              <a:buNone/>
            </a:pPr>
            <a:endParaRPr b="0" i="0" u="none" strike="noStrike" cap="none">
              <a:latin typeface="Play"/>
              <a:ea typeface="Play"/>
              <a:cs typeface="Play"/>
              <a:sym typeface="Play"/>
            </a:endParaRPr>
          </a:p>
          <a:p>
            <a:pPr marL="285750" marR="0" lvl="0" indent="-285750" algn="l" rtl="0">
              <a:lnSpc>
                <a:spcPct val="100000"/>
              </a:lnSpc>
              <a:spcBef>
                <a:spcPts val="600"/>
              </a:spcBef>
              <a:spcAft>
                <a:spcPts val="0"/>
              </a:spcAft>
              <a:buClr>
                <a:schemeClr val="dk1"/>
              </a:buClr>
              <a:buSzPts val="1800"/>
              <a:buFont typeface="Arial"/>
              <a:buChar char="•"/>
            </a:pPr>
            <a:r>
              <a:rPr lang="en-US">
                <a:latin typeface="Arial"/>
                <a:ea typeface="Arial"/>
                <a:cs typeface="Arial"/>
                <a:sym typeface="Arial"/>
              </a:rPr>
              <a:t>Forms are essential for gathering user input and driving app functionality</a:t>
            </a:r>
            <a:endParaRPr b="0" i="0" u="none" strike="noStrike" cap="none">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a:latin typeface="Arial"/>
                <a:ea typeface="Arial"/>
                <a:cs typeface="Arial"/>
                <a:sym typeface="Arial"/>
              </a:rPr>
              <a:t>Flutter provides a rich collection of form widgets for various input types</a:t>
            </a:r>
            <a:endParaRPr b="0" i="0" u="none" strike="noStrike" cap="none">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US">
                <a:latin typeface="Arial"/>
                <a:ea typeface="Arial"/>
                <a:cs typeface="Arial"/>
                <a:sym typeface="Arial"/>
              </a:rPr>
              <a:t>Building intuitive forms enhances user experience and data collection</a:t>
            </a:r>
            <a:endParaRPr b="0" i="0" u="none" strike="noStrike" cap="none">
              <a:latin typeface="Arial"/>
              <a:ea typeface="Arial"/>
              <a:cs typeface="Arial"/>
              <a:sym typeface="Arial"/>
            </a:endParaRPr>
          </a:p>
          <a:p>
            <a:pPr marL="0" lvl="0" indent="0" algn="l" rtl="0">
              <a:lnSpc>
                <a:spcPct val="100000"/>
              </a:lnSpc>
              <a:spcBef>
                <a:spcPts val="0"/>
              </a:spcBef>
              <a:spcAft>
                <a:spcPts val="0"/>
              </a:spcAft>
              <a:buSzPts val="1400"/>
              <a:buNone/>
            </a:pPr>
            <a:endParaRPr b="0" i="0" u="none" strike="noStrike" cap="none">
              <a:solidFill>
                <a:schemeClr val="lt1"/>
              </a:solidFill>
              <a:latin typeface="Arial"/>
              <a:ea typeface="Arial"/>
              <a:cs typeface="Arial"/>
              <a:sym typeface="Arial"/>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lvl="0" indent="-279400" algn="l" rtl="0">
              <a:lnSpc>
                <a:spcPct val="100000"/>
              </a:lnSpc>
              <a:spcBef>
                <a:spcPts val="0"/>
              </a:spcBef>
              <a:spcAft>
                <a:spcPts val="0"/>
              </a:spcAft>
              <a:buClr>
                <a:schemeClr val="dk1"/>
              </a:buClr>
              <a:buSzPts val="1000"/>
              <a:buChar char="•"/>
            </a:pPr>
            <a:r>
              <a:rPr lang="en-US" sz="1000">
                <a:latin typeface="Arial"/>
                <a:ea typeface="Arial"/>
                <a:cs typeface="Arial"/>
                <a:sym typeface="Arial"/>
              </a:rPr>
              <a:t>TextField</a:t>
            </a:r>
            <a:endParaRPr sz="1000">
              <a:latin typeface="Arial"/>
              <a:ea typeface="Arial"/>
              <a:cs typeface="Arial"/>
              <a:sym typeface="Arial"/>
            </a:endParaRPr>
          </a:p>
          <a:p>
            <a:pPr marL="342900" lvl="0" indent="-215900" algn="l" rtl="0">
              <a:lnSpc>
                <a:spcPct val="100000"/>
              </a:lnSpc>
              <a:spcBef>
                <a:spcPts val="0"/>
              </a:spcBef>
              <a:spcAft>
                <a:spcPts val="0"/>
              </a:spcAft>
              <a:buClr>
                <a:schemeClr val="lt1"/>
              </a:buClr>
              <a:buSzPts val="2000"/>
              <a:buFont typeface="Arial"/>
              <a:buNone/>
            </a:pPr>
            <a:endParaRPr sz="1000">
              <a:latin typeface="Arial"/>
              <a:ea typeface="Arial"/>
              <a:cs typeface="Arial"/>
              <a:sym typeface="Arial"/>
            </a:endParaRPr>
          </a:p>
          <a:p>
            <a:pPr marL="342900" lvl="0" indent="-279400" algn="l" rtl="0">
              <a:lnSpc>
                <a:spcPct val="100000"/>
              </a:lnSpc>
              <a:spcBef>
                <a:spcPts val="0"/>
              </a:spcBef>
              <a:spcAft>
                <a:spcPts val="0"/>
              </a:spcAft>
              <a:buClr>
                <a:schemeClr val="dk1"/>
              </a:buClr>
              <a:buSzPts val="1000"/>
              <a:buChar char="•"/>
            </a:pPr>
            <a:r>
              <a:rPr lang="en-US" sz="1000">
                <a:latin typeface="Arial"/>
                <a:ea typeface="Arial"/>
                <a:cs typeface="Arial"/>
                <a:sym typeface="Arial"/>
              </a:rPr>
              <a:t>Checkbox</a:t>
            </a:r>
            <a:endParaRPr sz="1000">
              <a:latin typeface="Arial"/>
              <a:ea typeface="Arial"/>
              <a:cs typeface="Arial"/>
              <a:sym typeface="Arial"/>
            </a:endParaRPr>
          </a:p>
          <a:p>
            <a:pPr marL="342900" lvl="0" indent="-215900" algn="l" rtl="0">
              <a:lnSpc>
                <a:spcPct val="100000"/>
              </a:lnSpc>
              <a:spcBef>
                <a:spcPts val="0"/>
              </a:spcBef>
              <a:spcAft>
                <a:spcPts val="0"/>
              </a:spcAft>
              <a:buClr>
                <a:schemeClr val="lt1"/>
              </a:buClr>
              <a:buSzPts val="2000"/>
              <a:buFont typeface="Arial"/>
              <a:buNone/>
            </a:pPr>
            <a:endParaRPr sz="1000">
              <a:latin typeface="Arial"/>
              <a:ea typeface="Arial"/>
              <a:cs typeface="Arial"/>
              <a:sym typeface="Arial"/>
            </a:endParaRPr>
          </a:p>
          <a:p>
            <a:pPr marL="342900" lvl="0" indent="-279400" algn="l" rtl="0">
              <a:lnSpc>
                <a:spcPct val="100000"/>
              </a:lnSpc>
              <a:spcBef>
                <a:spcPts val="0"/>
              </a:spcBef>
              <a:spcAft>
                <a:spcPts val="0"/>
              </a:spcAft>
              <a:buClr>
                <a:schemeClr val="dk1"/>
              </a:buClr>
              <a:buSzPts val="1000"/>
              <a:buChar char="•"/>
            </a:pPr>
            <a:r>
              <a:rPr lang="en-US" sz="1000">
                <a:latin typeface="Arial"/>
                <a:ea typeface="Arial"/>
                <a:cs typeface="Arial"/>
                <a:sym typeface="Arial"/>
              </a:rPr>
              <a:t>RadioButton</a:t>
            </a:r>
            <a:endParaRPr sz="1000">
              <a:latin typeface="Arial"/>
              <a:ea typeface="Arial"/>
              <a:cs typeface="Arial"/>
              <a:sym typeface="Arial"/>
            </a:endParaRPr>
          </a:p>
          <a:p>
            <a:pPr marL="342900" lvl="0" indent="-215900" algn="l" rtl="0">
              <a:lnSpc>
                <a:spcPct val="100000"/>
              </a:lnSpc>
              <a:spcBef>
                <a:spcPts val="0"/>
              </a:spcBef>
              <a:spcAft>
                <a:spcPts val="0"/>
              </a:spcAft>
              <a:buClr>
                <a:schemeClr val="lt1"/>
              </a:buClr>
              <a:buSzPts val="2000"/>
              <a:buFont typeface="Arial"/>
              <a:buNone/>
            </a:pPr>
            <a:endParaRPr sz="1000">
              <a:latin typeface="Arial"/>
              <a:ea typeface="Arial"/>
              <a:cs typeface="Arial"/>
              <a:sym typeface="Arial"/>
            </a:endParaRPr>
          </a:p>
          <a:p>
            <a:pPr marL="342900" lvl="0" indent="-279400" algn="l" rtl="0">
              <a:lnSpc>
                <a:spcPct val="100000"/>
              </a:lnSpc>
              <a:spcBef>
                <a:spcPts val="0"/>
              </a:spcBef>
              <a:spcAft>
                <a:spcPts val="0"/>
              </a:spcAft>
              <a:buClr>
                <a:schemeClr val="dk1"/>
              </a:buClr>
              <a:buSzPts val="1000"/>
              <a:buChar char="•"/>
            </a:pPr>
            <a:r>
              <a:rPr lang="en-US" sz="1000">
                <a:latin typeface="Arial"/>
                <a:ea typeface="Arial"/>
                <a:cs typeface="Arial"/>
                <a:sym typeface="Arial"/>
              </a:rPr>
              <a:t>Slider</a:t>
            </a:r>
            <a:endParaRPr sz="400">
              <a:latin typeface="Arial"/>
              <a:ea typeface="Arial"/>
              <a:cs typeface="Arial"/>
              <a:sym typeface="Arial"/>
            </a:endParaRPr>
          </a:p>
          <a:p>
            <a:pPr marL="342900" lvl="0" indent="-215900" algn="l" rtl="0">
              <a:lnSpc>
                <a:spcPct val="100000"/>
              </a:lnSpc>
              <a:spcBef>
                <a:spcPts val="0"/>
              </a:spcBef>
              <a:spcAft>
                <a:spcPts val="0"/>
              </a:spcAft>
              <a:buClr>
                <a:schemeClr val="lt1"/>
              </a:buClr>
              <a:buSzPts val="2000"/>
              <a:buFont typeface="Arial"/>
              <a:buNone/>
            </a:pPr>
            <a:endParaRPr sz="1000">
              <a:latin typeface="Arial"/>
              <a:ea typeface="Arial"/>
              <a:cs typeface="Arial"/>
              <a:sym typeface="Arial"/>
            </a:endParaRPr>
          </a:p>
          <a:p>
            <a:pPr marL="342900" lvl="0" indent="-279400" algn="l" rtl="0">
              <a:lnSpc>
                <a:spcPct val="100000"/>
              </a:lnSpc>
              <a:spcBef>
                <a:spcPts val="0"/>
              </a:spcBef>
              <a:spcAft>
                <a:spcPts val="0"/>
              </a:spcAft>
              <a:buClr>
                <a:schemeClr val="dk1"/>
              </a:buClr>
              <a:buSzPts val="1000"/>
              <a:buChar char="•"/>
            </a:pPr>
            <a:r>
              <a:rPr lang="en-US" sz="1000">
                <a:latin typeface="Arial"/>
                <a:ea typeface="Arial"/>
                <a:cs typeface="Arial"/>
                <a:sym typeface="Arial"/>
              </a:rPr>
              <a:t>DropdownButton</a:t>
            </a:r>
            <a:endParaRPr sz="200"/>
          </a:p>
          <a:p>
            <a:pPr marL="0" lvl="0" indent="0" algn="l" rtl="0">
              <a:lnSpc>
                <a:spcPct val="100000"/>
              </a:lnSpc>
              <a:spcBef>
                <a:spcPts val="0"/>
              </a:spcBef>
              <a:spcAft>
                <a:spcPts val="0"/>
              </a:spcAft>
              <a:buSzPts val="1400"/>
              <a:buNone/>
            </a:pPr>
            <a:endParaRPr sz="200"/>
          </a:p>
        </p:txBody>
      </p:sp>
      <p:sp>
        <p:nvSpPr>
          <p:cNvPr id="113" name="Google Shape;11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3</a:t>
            </a:fld>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TextField: Capturing text input from users</a:t>
            </a:r>
            <a:endParaRPr/>
          </a:p>
          <a:p>
            <a:pPr marL="0" lvl="0" indent="0" algn="l" rtl="0">
              <a:lnSpc>
                <a:spcPct val="100000"/>
              </a:lnSpc>
              <a:spcBef>
                <a:spcPts val="0"/>
              </a:spcBef>
              <a:spcAft>
                <a:spcPts val="0"/>
              </a:spcAft>
              <a:buSzPts val="1400"/>
              <a:buNone/>
            </a:pPr>
            <a:endParaRPr/>
          </a:p>
        </p:txBody>
      </p:sp>
      <p:sp>
        <p:nvSpPr>
          <p:cNvPr id="126" name="Google Shape;12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4</a:t>
            </a:fld>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Checkbox: Enabling multiple selections from a set of options</a:t>
            </a:r>
            <a:endParaRPr/>
          </a:p>
        </p:txBody>
      </p:sp>
      <p:sp>
        <p:nvSpPr>
          <p:cNvPr id="139" name="Google Shape;13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5</a:t>
            </a:fld>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RadioButton: Selecting a single option from a group of choices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53" name="Google Shape;15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6</a:t>
            </a:fld>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Slider: Choosing a value from a continuous range</a:t>
            </a:r>
            <a:endParaRPr/>
          </a:p>
          <a:p>
            <a:pPr marL="0" lvl="0" indent="0" algn="l" rtl="0">
              <a:lnSpc>
                <a:spcPct val="100000"/>
              </a:lnSpc>
              <a:spcBef>
                <a:spcPts val="0"/>
              </a:spcBef>
              <a:spcAft>
                <a:spcPts val="0"/>
              </a:spcAft>
              <a:buSzPts val="1400"/>
              <a:buNone/>
            </a:pPr>
            <a:r>
              <a:rPr lang="en-US"/>
              <a: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68" name="Google Shape;16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7</a:t>
            </a:fld>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DropdownButton: Selecting an item from a list of options</a:t>
            </a:r>
            <a:endParaRPr/>
          </a:p>
          <a:p>
            <a:pPr marL="0" lvl="0" indent="0" algn="l" rtl="0">
              <a:lnSpc>
                <a:spcPct val="100000"/>
              </a:lnSpc>
              <a:spcBef>
                <a:spcPts val="0"/>
              </a:spcBef>
              <a:spcAft>
                <a:spcPts val="0"/>
              </a:spcAft>
              <a:buSzPts val="1400"/>
              <a:buNone/>
            </a:pPr>
            <a:endParaRPr/>
          </a:p>
        </p:txBody>
      </p:sp>
      <p:sp>
        <p:nvSpPr>
          <p:cNvPr id="181" name="Google Shape;18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8</a:t>
            </a:fld>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What is Form Validation?</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Clr>
                <a:srgbClr val="000000"/>
              </a:buClr>
              <a:buSzPts val="1400"/>
              <a:buFont typeface="Arial"/>
              <a:buNone/>
            </a:pPr>
            <a:r>
              <a:rPr lang="en-US"/>
              <a:t>Form validation in Flutter involves checking whether the information entered by the user in a form is correct and meets certain criteria, such as filling all required fields or providing valid data.</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194" name="Google Shape;194;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9</a:t>
            </a:fld>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0" name="Google Shape;20;p14"/>
          <p:cNvSpPr txBox="1">
            <a:spLocks noGrp="1"/>
          </p:cNvSpPr>
          <p:nvPr>
            <p:ph type="ctrTitle"/>
          </p:nvPr>
        </p:nvSpPr>
        <p:spPr>
          <a:xfrm>
            <a:off x="1143000" y="1181098"/>
            <a:ext cx="8986580" cy="28324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800"/>
              <a:buFont typeface="Play"/>
              <a:buNone/>
              <a:defRPr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subTitle" idx="1"/>
          </p:nvPr>
        </p:nvSpPr>
        <p:spPr>
          <a:xfrm>
            <a:off x="1143000" y="5463522"/>
            <a:ext cx="8986580" cy="65031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2" name="Google Shape;22;p14"/>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4"/>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4"/>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p1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23"/>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3"/>
          <p:cNvSpPr txBox="1">
            <a:spLocks noGrp="1"/>
          </p:cNvSpPr>
          <p:nvPr>
            <p:ph type="body" idx="1"/>
          </p:nvPr>
        </p:nvSpPr>
        <p:spPr>
          <a:xfrm rot="5400000">
            <a:off x="4312441" y="-837415"/>
            <a:ext cx="3567118" cy="99059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0" name="Google Shape;80;p23"/>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24"/>
          <p:cNvSpPr txBox="1">
            <a:spLocks noGrp="1"/>
          </p:cNvSpPr>
          <p:nvPr>
            <p:ph type="title"/>
          </p:nvPr>
        </p:nvSpPr>
        <p:spPr>
          <a:xfrm rot="5400000">
            <a:off x="7296149" y="2146976"/>
            <a:ext cx="5029201" cy="24764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4"/>
          <p:cNvSpPr txBox="1">
            <a:spLocks noGrp="1"/>
          </p:cNvSpPr>
          <p:nvPr>
            <p:ph type="body" idx="1"/>
          </p:nvPr>
        </p:nvSpPr>
        <p:spPr>
          <a:xfrm rot="5400000">
            <a:off x="2290864" y="-277238"/>
            <a:ext cx="5029201" cy="732492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6" name="Google Shape;86;p24"/>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4"/>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4"/>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5"/>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15"/>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5"/>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1143000" y="1709738"/>
            <a:ext cx="8520952"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6"/>
          <p:cNvSpPr txBox="1">
            <a:spLocks noGrp="1"/>
          </p:cNvSpPr>
          <p:nvPr>
            <p:ph type="body" idx="1"/>
          </p:nvPr>
        </p:nvSpPr>
        <p:spPr>
          <a:xfrm>
            <a:off x="1143000" y="4589466"/>
            <a:ext cx="8520952" cy="81326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800"/>
              <a:buNone/>
              <a:defRPr sz="1800">
                <a:solidFill>
                  <a:schemeClr val="lt1"/>
                </a:solidFill>
              </a:defRPr>
            </a:lvl1pPr>
            <a:lvl2pPr marL="914400" lvl="1" indent="-228600" algn="l">
              <a:lnSpc>
                <a:spcPct val="120000"/>
              </a:lnSpc>
              <a:spcBef>
                <a:spcPts val="500"/>
              </a:spcBef>
              <a:spcAft>
                <a:spcPts val="0"/>
              </a:spcAft>
              <a:buClr>
                <a:schemeClr val="lt1"/>
              </a:buClr>
              <a:buSzPts val="2000"/>
              <a:buFont typeface="Play"/>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Font typeface="Play"/>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5" name="Google Shape;35;p16"/>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1143000" y="2339501"/>
            <a:ext cx="4798979"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17"/>
          <p:cNvSpPr txBox="1">
            <a:spLocks noGrp="1"/>
          </p:cNvSpPr>
          <p:nvPr>
            <p:ph type="body" idx="2"/>
          </p:nvPr>
        </p:nvSpPr>
        <p:spPr>
          <a:xfrm>
            <a:off x="6250020" y="2339501"/>
            <a:ext cx="4798980"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17"/>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1143000" y="1133272"/>
            <a:ext cx="9905999" cy="84630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1142999" y="2067127"/>
            <a:ext cx="4798980"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8" name="Google Shape;48;p18"/>
          <p:cNvSpPr txBox="1">
            <a:spLocks noGrp="1"/>
          </p:cNvSpPr>
          <p:nvPr>
            <p:ph type="body" idx="2"/>
          </p:nvPr>
        </p:nvSpPr>
        <p:spPr>
          <a:xfrm>
            <a:off x="1143001" y="2864795"/>
            <a:ext cx="4798978"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18"/>
          <p:cNvSpPr txBox="1">
            <a:spLocks noGrp="1"/>
          </p:cNvSpPr>
          <p:nvPr>
            <p:ph type="body" idx="3"/>
          </p:nvPr>
        </p:nvSpPr>
        <p:spPr>
          <a:xfrm>
            <a:off x="6250018" y="2067127"/>
            <a:ext cx="4798981"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50" name="Google Shape;50;p18"/>
          <p:cNvSpPr txBox="1">
            <a:spLocks noGrp="1"/>
          </p:cNvSpPr>
          <p:nvPr>
            <p:ph type="body" idx="4"/>
          </p:nvPr>
        </p:nvSpPr>
        <p:spPr>
          <a:xfrm>
            <a:off x="6250019" y="2864795"/>
            <a:ext cx="4798982"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18"/>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2019300" y="1322615"/>
            <a:ext cx="8175171" cy="421277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000"/>
              <a:buFont typeface="Pla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9"/>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20"/>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1143000" y="1600200"/>
            <a:ext cx="3932237" cy="196498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1"/>
          <p:cNvSpPr txBox="1">
            <a:spLocks noGrp="1"/>
          </p:cNvSpPr>
          <p:nvPr>
            <p:ph type="body" idx="1"/>
          </p:nvPr>
        </p:nvSpPr>
        <p:spPr>
          <a:xfrm>
            <a:off x="5627451" y="987425"/>
            <a:ext cx="5421548"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Clr>
                <a:schemeClr val="lt1"/>
              </a:buClr>
              <a:buSzPts val="3200"/>
              <a:buChar char="•"/>
              <a:defRPr sz="3200"/>
            </a:lvl1pPr>
            <a:lvl2pPr marL="914400" lvl="1" indent="-228600" algn="l">
              <a:lnSpc>
                <a:spcPct val="120000"/>
              </a:lnSpc>
              <a:spcBef>
                <a:spcPts val="500"/>
              </a:spcBef>
              <a:spcAft>
                <a:spcPts val="0"/>
              </a:spcAft>
              <a:buClr>
                <a:schemeClr val="lt1"/>
              </a:buClr>
              <a:buSzPts val="2800"/>
              <a:buFont typeface="Play"/>
              <a:buNone/>
              <a:defRPr sz="2800"/>
            </a:lvl2pPr>
            <a:lvl3pPr marL="1371600" lvl="2" indent="-381000" algn="l">
              <a:lnSpc>
                <a:spcPct val="120000"/>
              </a:lnSpc>
              <a:spcBef>
                <a:spcPts val="500"/>
              </a:spcBef>
              <a:spcAft>
                <a:spcPts val="0"/>
              </a:spcAft>
              <a:buClr>
                <a:schemeClr val="lt1"/>
              </a:buClr>
              <a:buSzPts val="2400"/>
              <a:buChar char="•"/>
              <a:defRPr sz="2400"/>
            </a:lvl3pPr>
            <a:lvl4pPr marL="1828800" lvl="3" indent="-228600" algn="l">
              <a:lnSpc>
                <a:spcPct val="120000"/>
              </a:lnSpc>
              <a:spcBef>
                <a:spcPts val="500"/>
              </a:spcBef>
              <a:spcAft>
                <a:spcPts val="0"/>
              </a:spcAft>
              <a:buClr>
                <a:schemeClr val="lt1"/>
              </a:buClr>
              <a:buSzPts val="2000"/>
              <a:buFont typeface="Play"/>
              <a:buNone/>
              <a:defRPr sz="2000"/>
            </a:lvl4pPr>
            <a:lvl5pPr marL="2286000" lvl="4" indent="-355600" algn="l">
              <a:lnSpc>
                <a:spcPct val="12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66" name="Google Shape;66;p21"/>
          <p:cNvSpPr txBox="1">
            <a:spLocks noGrp="1"/>
          </p:cNvSpPr>
          <p:nvPr>
            <p:ph type="body" idx="2"/>
          </p:nvPr>
        </p:nvSpPr>
        <p:spPr>
          <a:xfrm>
            <a:off x="1143000" y="3662464"/>
            <a:ext cx="3932237" cy="220652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7" name="Google Shape;67;p21"/>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1"/>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22"/>
          <p:cNvSpPr>
            <a:spLocks noGrp="1"/>
          </p:cNvSpPr>
          <p:nvPr>
            <p:ph type="pic" idx="2"/>
          </p:nvPr>
        </p:nvSpPr>
        <p:spPr>
          <a:xfrm>
            <a:off x="5513614" y="987425"/>
            <a:ext cx="5535386" cy="4873625"/>
          </a:xfrm>
          <a:prstGeom prst="rect">
            <a:avLst/>
          </a:prstGeom>
          <a:noFill/>
          <a:ln>
            <a:noFill/>
          </a:ln>
        </p:spPr>
      </p:sp>
      <p:sp>
        <p:nvSpPr>
          <p:cNvPr id="72" name="Google Shape;72;p22"/>
          <p:cNvSpPr txBox="1">
            <a:spLocks noGrp="1"/>
          </p:cNvSpPr>
          <p:nvPr>
            <p:ph type="body" idx="1"/>
          </p:nvPr>
        </p:nvSpPr>
        <p:spPr>
          <a:xfrm>
            <a:off x="1143000" y="3657601"/>
            <a:ext cx="3932236" cy="22113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3" name="Google Shape;73;p22"/>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2"/>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22"/>
          <p:cNvSpPr txBox="1">
            <a:spLocks noGrp="1"/>
          </p:cNvSpPr>
          <p:nvPr>
            <p:ph type="title"/>
          </p:nvPr>
        </p:nvSpPr>
        <p:spPr>
          <a:xfrm>
            <a:off x="1143000" y="1600201"/>
            <a:ext cx="3932236" cy="1959428"/>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3"/>
          <p:cNvSpPr/>
          <p:nvPr/>
        </p:nvSpPr>
        <p:spPr>
          <a:xfrm>
            <a:off x="9749268" y="4070878"/>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1" name="Google Shape;11;p13"/>
          <p:cNvSpPr/>
          <p:nvPr/>
        </p:nvSpPr>
        <p:spPr>
          <a:xfrm rot="10800000">
            <a:off x="0" y="0"/>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2" name="Google Shape;12;p13"/>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13" name="Google Shape;13;p13"/>
          <p:cNvSpPr txBox="1">
            <a:spLocks noGrp="1"/>
          </p:cNvSpPr>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000"/>
              <a:buFont typeface="Play"/>
              <a:buNone/>
              <a:defRPr sz="400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13"/>
          <p:cNvSpPr txBox="1">
            <a:spLocks noGrp="1"/>
          </p:cNvSpPr>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a:buChar char="•"/>
              <a:defRPr sz="2000" b="0" i="0" u="none" strike="noStrike" cap="none">
                <a:solidFill>
                  <a:schemeClr val="lt1"/>
                </a:solidFill>
                <a:latin typeface="Play"/>
                <a:ea typeface="Play"/>
                <a:cs typeface="Play"/>
                <a:sym typeface="Play"/>
              </a:defRPr>
            </a:lvl1pPr>
            <a:lvl2pPr marL="914400" marR="0" lvl="1" indent="-228600" algn="l" rtl="0">
              <a:lnSpc>
                <a:spcPct val="120000"/>
              </a:lnSpc>
              <a:spcBef>
                <a:spcPts val="500"/>
              </a:spcBef>
              <a:spcAft>
                <a:spcPts val="0"/>
              </a:spcAft>
              <a:buClr>
                <a:schemeClr val="lt1"/>
              </a:buClr>
              <a:buSzPts val="1800"/>
              <a:buFont typeface="Play"/>
              <a:buNone/>
              <a:defRPr sz="1800" b="0" i="1" u="none" strike="noStrike" cap="none">
                <a:solidFill>
                  <a:schemeClr val="lt1"/>
                </a:solidFill>
                <a:latin typeface="Play"/>
                <a:ea typeface="Play"/>
                <a:cs typeface="Play"/>
                <a:sym typeface="Play"/>
              </a:defRPr>
            </a:lvl2pPr>
            <a:lvl3pPr marL="1371600" marR="0" lvl="2" indent="-330200" algn="l" rtl="0">
              <a:lnSpc>
                <a:spcPct val="120000"/>
              </a:lnSpc>
              <a:spcBef>
                <a:spcPts val="500"/>
              </a:spcBef>
              <a:spcAft>
                <a:spcPts val="0"/>
              </a:spcAft>
              <a:buClr>
                <a:schemeClr val="lt1"/>
              </a:buClr>
              <a:buSzPts val="1600"/>
              <a:buFont typeface="Arial"/>
              <a:buChar char="•"/>
              <a:defRPr sz="1600" b="0" i="0" u="none" strike="noStrike" cap="none">
                <a:solidFill>
                  <a:schemeClr val="lt1"/>
                </a:solidFill>
                <a:latin typeface="Play"/>
                <a:ea typeface="Play"/>
                <a:cs typeface="Play"/>
                <a:sym typeface="Play"/>
              </a:defRPr>
            </a:lvl3pPr>
            <a:lvl4pPr marL="1828800" marR="0" lvl="3" indent="-228600" algn="l" rtl="0">
              <a:lnSpc>
                <a:spcPct val="120000"/>
              </a:lnSpc>
              <a:spcBef>
                <a:spcPts val="500"/>
              </a:spcBef>
              <a:spcAft>
                <a:spcPts val="0"/>
              </a:spcAft>
              <a:buClr>
                <a:schemeClr val="lt1"/>
              </a:buClr>
              <a:buSzPts val="1400"/>
              <a:buFont typeface="Play"/>
              <a:buNone/>
              <a:defRPr sz="1400" b="0" i="1" u="none" strike="noStrike" cap="none">
                <a:solidFill>
                  <a:schemeClr val="lt1"/>
                </a:solidFill>
                <a:latin typeface="Play"/>
                <a:ea typeface="Play"/>
                <a:cs typeface="Play"/>
                <a:sym typeface="Play"/>
              </a:defRPr>
            </a:lvl4pPr>
            <a:lvl5pPr marL="2286000" marR="0" lvl="4" indent="-317500" algn="l" rtl="0">
              <a:lnSpc>
                <a:spcPct val="120000"/>
              </a:lnSpc>
              <a:spcBef>
                <a:spcPts val="500"/>
              </a:spcBef>
              <a:spcAft>
                <a:spcPts val="0"/>
              </a:spcAft>
              <a:buClr>
                <a:schemeClr val="lt1"/>
              </a:buClr>
              <a:buSzPts val="1400"/>
              <a:buFont typeface="Arial"/>
              <a:buChar char="•"/>
              <a:defRPr sz="1400" b="0" i="0" u="none" strike="noStrike" cap="none">
                <a:solidFill>
                  <a:schemeClr val="lt1"/>
                </a:solidFill>
                <a:latin typeface="Play"/>
                <a:ea typeface="Play"/>
                <a:cs typeface="Play"/>
                <a:sym typeface="Play"/>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Play"/>
                <a:ea typeface="Play"/>
                <a:cs typeface="Play"/>
                <a:sym typeface="Play"/>
              </a:defRPr>
            </a:lvl9pPr>
          </a:lstStyle>
          <a:p>
            <a:endParaRPr/>
          </a:p>
        </p:txBody>
      </p:sp>
      <p:sp>
        <p:nvSpPr>
          <p:cNvPr id="15" name="Google Shape;15;p13"/>
          <p:cNvSpPr txBox="1">
            <a:spLocks noGrp="1"/>
          </p:cNvSpPr>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9pPr>
          </a:lstStyle>
          <a:p>
            <a:endParaRPr/>
          </a:p>
        </p:txBody>
      </p:sp>
      <p:sp>
        <p:nvSpPr>
          <p:cNvPr id="16" name="Google Shape;16;p13"/>
          <p:cNvSpPr txBox="1">
            <a:spLocks noGrp="1"/>
          </p:cNvSpPr>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Play"/>
                <a:ea typeface="Play"/>
                <a:cs typeface="Play"/>
                <a:sym typeface="Play"/>
              </a:defRPr>
            </a:lvl9pPr>
          </a:lstStyle>
          <a:p>
            <a:endParaRPr/>
          </a:p>
        </p:txBody>
      </p:sp>
      <p:sp>
        <p:nvSpPr>
          <p:cNvPr id="17" name="Google Shape;17;p13"/>
          <p:cNvSpPr txBox="1">
            <a:spLocks noGrp="1"/>
          </p:cNvSpPr>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3.jp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2"/>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94" name="Google Shape;94;p1" descr="A smartphone and a pen in a cup&#10;&#10;Description automatically generated"/>
          <p:cNvPicPr preferRelativeResize="0"/>
          <p:nvPr/>
        </p:nvPicPr>
        <p:blipFill rotWithShape="1">
          <a:blip r:embed="rId3">
            <a:alphaModFix/>
          </a:blip>
          <a:srcRect t="16039" b="19119"/>
          <a:stretch/>
        </p:blipFill>
        <p:spPr>
          <a:xfrm>
            <a:off x="20" y="-3"/>
            <a:ext cx="12191980" cy="6858001"/>
          </a:xfrm>
          <a:prstGeom prst="rect">
            <a:avLst/>
          </a:prstGeom>
          <a:noFill/>
          <a:ln>
            <a:noFill/>
          </a:ln>
        </p:spPr>
      </p:pic>
      <p:sp>
        <p:nvSpPr>
          <p:cNvPr id="95" name="Google Shape;95;p1"/>
          <p:cNvSpPr/>
          <p:nvPr/>
        </p:nvSpPr>
        <p:spPr>
          <a:xfrm rot="5400000">
            <a:off x="1127553" y="-1127553"/>
            <a:ext cx="6858000" cy="9113106"/>
          </a:xfrm>
          <a:custGeom>
            <a:avLst/>
            <a:gdLst/>
            <a:ahLst/>
            <a:cxnLst/>
            <a:rect l="l" t="t" r="r" b="b"/>
            <a:pathLst>
              <a:path w="6858000" h="9113106" extrusionOk="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96" name="Google Shape;96;p1"/>
          <p:cNvSpPr txBox="1">
            <a:spLocks noGrp="1"/>
          </p:cNvSpPr>
          <p:nvPr>
            <p:ph type="ctrTitle"/>
          </p:nvPr>
        </p:nvSpPr>
        <p:spPr>
          <a:xfrm>
            <a:off x="494733" y="1181101"/>
            <a:ext cx="6363267" cy="283240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FFFFFF"/>
              </a:buClr>
              <a:buSzPct val="100000"/>
              <a:buFont typeface="Gill Sans"/>
              <a:buNone/>
            </a:pPr>
            <a:r>
              <a:rPr lang="en-US" sz="4400" b="1">
                <a:solidFill>
                  <a:srgbClr val="FFFFFF"/>
                </a:solidFill>
                <a:latin typeface="Gill Sans"/>
                <a:ea typeface="Gill Sans"/>
                <a:cs typeface="Gill Sans"/>
                <a:sym typeface="Gill Sans"/>
              </a:rPr>
              <a:t>UNLEASHING THE POWER OF FORMS, MEDIA, AND ACCESSIBILITY IN FLUTTER</a:t>
            </a:r>
            <a:r>
              <a:rPr lang="en-US" sz="4400">
                <a:solidFill>
                  <a:srgbClr val="FFFFFF"/>
                </a:solidFill>
                <a:latin typeface="Gill Sans"/>
                <a:ea typeface="Gill Sans"/>
                <a:cs typeface="Gill Sans"/>
                <a:sym typeface="Gill Sans"/>
              </a:rPr>
              <a:t> </a:t>
            </a:r>
            <a:endParaRPr sz="4400">
              <a:solidFill>
                <a:srgbClr val="FFFFFF"/>
              </a:solidFill>
              <a:latin typeface="Gill Sans"/>
              <a:ea typeface="Gill Sans"/>
              <a:cs typeface="Gill Sans"/>
              <a:sym typeface="Gill Sans"/>
            </a:endParaRPr>
          </a:p>
          <a:p>
            <a:pPr marL="0" lvl="0" indent="0" algn="l" rtl="0">
              <a:lnSpc>
                <a:spcPct val="90000"/>
              </a:lnSpc>
              <a:spcBef>
                <a:spcPts val="0"/>
              </a:spcBef>
              <a:spcAft>
                <a:spcPts val="0"/>
              </a:spcAft>
              <a:buClr>
                <a:schemeClr val="lt1"/>
              </a:buClr>
              <a:buSzPct val="100000"/>
              <a:buFont typeface="Play"/>
              <a:buNone/>
            </a:pPr>
            <a:endParaRPr sz="3400">
              <a:solidFill>
                <a:srgbClr val="FFFFFF"/>
              </a:solidFill>
            </a:endParaRPr>
          </a:p>
        </p:txBody>
      </p:sp>
      <p:sp>
        <p:nvSpPr>
          <p:cNvPr id="97" name="Google Shape;97;p1"/>
          <p:cNvSpPr txBox="1">
            <a:spLocks noGrp="1"/>
          </p:cNvSpPr>
          <p:nvPr>
            <p:ph type="subTitle" idx="1"/>
          </p:nvPr>
        </p:nvSpPr>
        <p:spPr>
          <a:xfrm>
            <a:off x="1143001" y="4499477"/>
            <a:ext cx="2650066" cy="132735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1800"/>
              <a:buNone/>
            </a:pPr>
            <a:r>
              <a:rPr lang="en-US">
                <a:solidFill>
                  <a:srgbClr val="FFFFFF"/>
                </a:solidFill>
                <a:latin typeface="Arial"/>
                <a:ea typeface="Arial"/>
                <a:cs typeface="Arial"/>
                <a:sym typeface="Arial"/>
              </a:rPr>
              <a:t>A Comprehensive Guide to Building User-Centric Applications</a:t>
            </a:r>
            <a:endParaRPr>
              <a:solidFill>
                <a:srgbClr val="FFFFFF"/>
              </a:solidFill>
              <a:latin typeface="Arial"/>
              <a:ea typeface="Arial"/>
              <a:cs typeface="Arial"/>
              <a:sym typeface="Arial"/>
            </a:endParaRPr>
          </a:p>
          <a:p>
            <a:pPr marL="0" lvl="0" indent="0" algn="l" rtl="0">
              <a:lnSpc>
                <a:spcPct val="100000"/>
              </a:lnSpc>
              <a:spcBef>
                <a:spcPts val="1000"/>
              </a:spcBef>
              <a:spcAft>
                <a:spcPts val="0"/>
              </a:spcAft>
              <a:buClr>
                <a:schemeClr val="lt1"/>
              </a:buClr>
              <a:buSzPts val="1800"/>
              <a:buNone/>
            </a:pPr>
            <a:endParaRPr>
              <a:solidFill>
                <a:srgbClr val="FFFFFF"/>
              </a:solidFill>
            </a:endParaRPr>
          </a:p>
        </p:txBody>
      </p:sp>
      <p:sp>
        <p:nvSpPr>
          <p:cNvPr id="98" name="Google Shape;98;p1"/>
          <p:cNvSpPr/>
          <p:nvPr/>
        </p:nvSpPr>
        <p:spPr>
          <a:xfrm>
            <a:off x="7523854" y="1544347"/>
            <a:ext cx="4676439" cy="5313651"/>
          </a:xfrm>
          <a:custGeom>
            <a:avLst/>
            <a:gdLst/>
            <a:ahLst/>
            <a:cxnLst/>
            <a:rect l="l" t="t" r="r" b="b"/>
            <a:pathLst>
              <a:path w="6846874" h="5422604" extrusionOk="0">
                <a:moveTo>
                  <a:pt x="6846874" y="5422604"/>
                </a:moveTo>
                <a:lnTo>
                  <a:pt x="0" y="5422603"/>
                </a:lnTo>
                <a:lnTo>
                  <a:pt x="6839561" y="0"/>
                </a:lnTo>
                <a:cubicBezTo>
                  <a:pt x="6841999" y="1807535"/>
                  <a:pt x="6844436" y="3615069"/>
                  <a:pt x="6846874" y="5422604"/>
                </a:cubicBez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99" name="Google Shape;99;p1"/>
          <p:cNvPicPr preferRelativeResize="0"/>
          <p:nvPr/>
        </p:nvPicPr>
        <p:blipFill rotWithShape="1">
          <a:blip r:embed="rId4">
            <a:alphaModFix/>
          </a:blip>
          <a:src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fade">
                                      <p:cBhvr>
                                        <p:cTn id="11" dur="500"/>
                                        <p:tgtEl>
                                          <p:spTgt spid="9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7">
                                            <p:txEl>
                                              <p:pRg st="1" end="1"/>
                                            </p:txEl>
                                          </p:spTgt>
                                        </p:tgtEl>
                                        <p:attrNameLst>
                                          <p:attrName>style.visibility</p:attrName>
                                        </p:attrNameLst>
                                      </p:cBhvr>
                                      <p:to>
                                        <p:strVal val="visible"/>
                                      </p:to>
                                    </p:set>
                                    <p:animEffect transition="in" filter="fade">
                                      <p:cBhvr>
                                        <p:cTn id="16" dur="500"/>
                                        <p:tgtEl>
                                          <p:spTgt spid="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0"/>
        <p:cNvGrpSpPr/>
        <p:nvPr/>
      </p:nvGrpSpPr>
      <p:grpSpPr>
        <a:xfrm>
          <a:off x="0" y="0"/>
          <a:ext cx="0" cy="0"/>
          <a:chOff x="0" y="0"/>
          <a:chExt cx="0" cy="0"/>
        </a:xfrm>
      </p:grpSpPr>
      <p:sp>
        <p:nvSpPr>
          <p:cNvPr id="211" name="Google Shape;211;g268eeaae215_1_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212" name="Google Shape;212;g268eeaae215_1_6"/>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13" name="Google Shape;213;g268eeaae215_1_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214" name="Google Shape;214;g268eeaae215_1_6"/>
          <p:cNvPicPr preferRelativeResize="0"/>
          <p:nvPr/>
        </p:nvPicPr>
        <p:blipFill rotWithShape="1">
          <a:blip r:embed="rId3">
            <a:alphaModFix/>
          </a:blip>
          <a:srcRect t="13449" b="13456"/>
          <a:stretch/>
        </p:blipFill>
        <p:spPr>
          <a:xfrm>
            <a:off x="20" y="10"/>
            <a:ext cx="12191980" cy="6857992"/>
          </a:xfrm>
          <a:prstGeom prst="rect">
            <a:avLst/>
          </a:prstGeom>
          <a:noFill/>
          <a:ln>
            <a:noFill/>
          </a:ln>
        </p:spPr>
      </p:pic>
      <p:pic>
        <p:nvPicPr>
          <p:cNvPr id="215" name="Google Shape;215;g268eeaae215_1_6"/>
          <p:cNvPicPr preferRelativeResize="0"/>
          <p:nvPr/>
        </p:nvPicPr>
        <p:blipFill rotWithShape="1">
          <a:blip r:embed="rId4">
            <a:alphaModFix/>
          </a:blip>
          <a:srcRect/>
          <a:stretch/>
        </p:blipFill>
        <p:spPr>
          <a:xfrm>
            <a:off x="0" y="0"/>
            <a:ext cx="1506125" cy="1129601"/>
          </a:xfrm>
          <a:prstGeom prst="rect">
            <a:avLst/>
          </a:prstGeom>
          <a:noFill/>
          <a:ln>
            <a:noFill/>
          </a:ln>
        </p:spPr>
      </p:pic>
      <p:sp>
        <p:nvSpPr>
          <p:cNvPr id="216" name="Google Shape;216;g268eeaae215_1_6"/>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17" name="Google Shape;217;g268eeaae215_1_6"/>
          <p:cNvSpPr txBox="1"/>
          <p:nvPr/>
        </p:nvSpPr>
        <p:spPr>
          <a:xfrm>
            <a:off x="4653650" y="122475"/>
            <a:ext cx="57909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r>
              <a:rPr lang="en-US" sz="3900" b="1">
                <a:solidFill>
                  <a:srgbClr val="FFFFFF"/>
                </a:solidFill>
              </a:rPr>
              <a:t>Ensuring Data Integrity</a:t>
            </a:r>
            <a:endParaRPr sz="4700" b="1">
              <a:solidFill>
                <a:srgbClr val="FFFFFF"/>
              </a:solidFill>
            </a:endParaRPr>
          </a:p>
        </p:txBody>
      </p:sp>
      <p:sp>
        <p:nvSpPr>
          <p:cNvPr id="218" name="Google Shape;218;g268eeaae215_1_6"/>
          <p:cNvSpPr/>
          <p:nvPr/>
        </p:nvSpPr>
        <p:spPr>
          <a:xfrm>
            <a:off x="3324050" y="2073025"/>
            <a:ext cx="4688700" cy="2860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r>
              <a:rPr lang="en-US" sz="3000">
                <a:solidFill>
                  <a:schemeClr val="lt1"/>
                </a:solidFill>
              </a:rPr>
              <a:t>Form validation in Flutter ensures accurate user input by enforcing rules and preventing invalid data submission.</a:t>
            </a:r>
            <a:endParaRPr sz="3000">
              <a:solidFill>
                <a:schemeClr val="lt1"/>
              </a:solidFill>
            </a:endParaRPr>
          </a:p>
          <a:p>
            <a:pPr marL="0" lvl="0" indent="0" algn="l" rtl="0">
              <a:spcBef>
                <a:spcPts val="0"/>
              </a:spcBef>
              <a:spcAft>
                <a:spcPts val="0"/>
              </a:spcAft>
              <a:buClr>
                <a:schemeClr val="dk1"/>
              </a:buClr>
              <a:buSzPts val="1100"/>
              <a:buFont typeface="Arial"/>
              <a:buNone/>
            </a:pPr>
            <a:endParaRPr sz="3000">
              <a:solidFill>
                <a:schemeClr val="lt1"/>
              </a:solidFill>
            </a:endParaRPr>
          </a:p>
          <a:p>
            <a:pPr marL="0" lvl="0" indent="0" algn="ctr" rtl="0">
              <a:spcBef>
                <a:spcPts val="0"/>
              </a:spcBef>
              <a:spcAft>
                <a:spcPts val="0"/>
              </a:spcAft>
              <a:buNone/>
            </a:pPr>
            <a:endParaRPr>
              <a:solidFill>
                <a:schemeClr val="dk1"/>
              </a:solidFill>
              <a:latin typeface="Play"/>
              <a:ea typeface="Play"/>
              <a:cs typeface="Play"/>
              <a:sym typeface="Play"/>
            </a:endParaRPr>
          </a:p>
        </p:txBody>
      </p:sp>
      <p:pic>
        <p:nvPicPr>
          <p:cNvPr id="219" name="Google Shape;219;g268eeaae215_1_6"/>
          <p:cNvPicPr preferRelativeResize="0"/>
          <p:nvPr/>
        </p:nvPicPr>
        <p:blipFill rotWithShape="1">
          <a:blip r:embed="rId5">
            <a:alphaModFix/>
          </a:blip>
          <a:srcRect l="3655" t="2036" r="4254" b="1902"/>
          <a:stretch/>
        </p:blipFill>
        <p:spPr>
          <a:xfrm>
            <a:off x="8713175" y="1032200"/>
            <a:ext cx="2525225" cy="57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4"/>
        <p:cNvGrpSpPr/>
        <p:nvPr/>
      </p:nvGrpSpPr>
      <p:grpSpPr>
        <a:xfrm>
          <a:off x="0" y="0"/>
          <a:ext cx="0" cy="0"/>
          <a:chOff x="0" y="0"/>
          <a:chExt cx="0" cy="0"/>
        </a:xfrm>
      </p:grpSpPr>
      <p:sp>
        <p:nvSpPr>
          <p:cNvPr id="225" name="Google Shape;225;g268eeaae215_1_2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226" name="Google Shape;226;g268eeaae215_1_28"/>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27" name="Google Shape;227;g268eeaae215_1_2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228" name="Google Shape;228;g268eeaae215_1_28"/>
          <p:cNvPicPr preferRelativeResize="0"/>
          <p:nvPr/>
        </p:nvPicPr>
        <p:blipFill rotWithShape="1">
          <a:blip r:embed="rId3">
            <a:alphaModFix/>
          </a:blip>
          <a:srcRect t="13449" b="13456"/>
          <a:stretch/>
        </p:blipFill>
        <p:spPr>
          <a:xfrm>
            <a:off x="20" y="10"/>
            <a:ext cx="12191980" cy="6857992"/>
          </a:xfrm>
          <a:prstGeom prst="rect">
            <a:avLst/>
          </a:prstGeom>
          <a:noFill/>
          <a:ln>
            <a:noFill/>
          </a:ln>
        </p:spPr>
      </p:pic>
      <p:pic>
        <p:nvPicPr>
          <p:cNvPr id="229" name="Google Shape;229;g268eeaae215_1_28"/>
          <p:cNvPicPr preferRelativeResize="0"/>
          <p:nvPr/>
        </p:nvPicPr>
        <p:blipFill rotWithShape="1">
          <a:blip r:embed="rId4">
            <a:alphaModFix/>
          </a:blip>
          <a:srcRect/>
          <a:stretch/>
        </p:blipFill>
        <p:spPr>
          <a:xfrm>
            <a:off x="0" y="0"/>
            <a:ext cx="1506125" cy="1129601"/>
          </a:xfrm>
          <a:prstGeom prst="rect">
            <a:avLst/>
          </a:prstGeom>
          <a:noFill/>
          <a:ln>
            <a:noFill/>
          </a:ln>
        </p:spPr>
      </p:pic>
      <p:sp>
        <p:nvSpPr>
          <p:cNvPr id="230" name="Google Shape;230;g268eeaae215_1_28"/>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31" name="Google Shape;231;g268eeaae215_1_28"/>
          <p:cNvSpPr txBox="1"/>
          <p:nvPr/>
        </p:nvSpPr>
        <p:spPr>
          <a:xfrm>
            <a:off x="2564700" y="1027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900" b="1">
                <a:solidFill>
                  <a:srgbClr val="FFFFFF"/>
                </a:solidFill>
              </a:rPr>
              <a:t>Custom Validation Methods</a:t>
            </a:r>
            <a:endParaRPr sz="3900" b="1">
              <a:solidFill>
                <a:srgbClr val="FFFFFF"/>
              </a:solidFill>
            </a:endParaRPr>
          </a:p>
          <a:p>
            <a:pPr marL="0" lvl="0" indent="0" algn="l" rtl="0">
              <a:spcBef>
                <a:spcPts val="0"/>
              </a:spcBef>
              <a:spcAft>
                <a:spcPts val="0"/>
              </a:spcAft>
              <a:buClr>
                <a:schemeClr val="dk1"/>
              </a:buClr>
              <a:buSzPts val="1100"/>
              <a:buFont typeface="Arial"/>
              <a:buNone/>
            </a:pPr>
            <a:endParaRPr sz="3900" b="1">
              <a:solidFill>
                <a:srgbClr val="FFFFFF"/>
              </a:solidFill>
            </a:endParaRPr>
          </a:p>
          <a:p>
            <a:pPr marL="0" lvl="0" indent="0" algn="l" rtl="0">
              <a:spcBef>
                <a:spcPts val="0"/>
              </a:spcBef>
              <a:spcAft>
                <a:spcPts val="0"/>
              </a:spcAft>
              <a:buNone/>
            </a:pPr>
            <a:endParaRPr sz="3900" b="1">
              <a:solidFill>
                <a:srgbClr val="FFFFFF"/>
              </a:solidFill>
            </a:endParaRPr>
          </a:p>
        </p:txBody>
      </p:sp>
      <p:sp>
        <p:nvSpPr>
          <p:cNvPr id="232" name="Google Shape;232;g268eeaae215_1_28"/>
          <p:cNvSpPr/>
          <p:nvPr/>
        </p:nvSpPr>
        <p:spPr>
          <a:xfrm>
            <a:off x="1070100" y="1429325"/>
            <a:ext cx="7206900" cy="38169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dirty="0">
              <a:solidFill>
                <a:schemeClr val="lt1"/>
              </a:solidFill>
            </a:endParaRPr>
          </a:p>
          <a:p>
            <a:pPr marL="0" lvl="0" indent="0" algn="l" rtl="0">
              <a:spcBef>
                <a:spcPts val="0"/>
              </a:spcBef>
              <a:spcAft>
                <a:spcPts val="0"/>
              </a:spcAft>
              <a:buNone/>
            </a:pPr>
            <a:r>
              <a:rPr lang="en-US" sz="2800" dirty="0">
                <a:solidFill>
                  <a:schemeClr val="lt1"/>
                </a:solidFill>
              </a:rPr>
              <a:t>Custom Validation Methods</a:t>
            </a:r>
            <a:endParaRPr sz="2800" dirty="0">
              <a:solidFill>
                <a:schemeClr val="lt1"/>
              </a:solidFill>
            </a:endParaRPr>
          </a:p>
          <a:p>
            <a:pPr marL="0" lvl="0" indent="0" algn="l" rtl="0">
              <a:spcBef>
                <a:spcPts val="0"/>
              </a:spcBef>
              <a:spcAft>
                <a:spcPts val="0"/>
              </a:spcAft>
              <a:buNone/>
            </a:pPr>
            <a:r>
              <a:rPr lang="en-US" sz="2800" dirty="0">
                <a:solidFill>
                  <a:schemeClr val="lt1"/>
                </a:solidFill>
              </a:rPr>
              <a:t>Implement custom validation logic to handle specific input requirements</a:t>
            </a:r>
            <a:endParaRPr sz="2800" dirty="0">
              <a:solidFill>
                <a:schemeClr val="lt1"/>
              </a:solidFill>
            </a:endParaRPr>
          </a:p>
          <a:p>
            <a:pPr marL="0" lvl="0" indent="0" algn="l" rtl="0">
              <a:spcBef>
                <a:spcPts val="0"/>
              </a:spcBef>
              <a:spcAft>
                <a:spcPts val="0"/>
              </a:spcAft>
              <a:buNone/>
            </a:pPr>
            <a:r>
              <a:rPr lang="en-US" sz="2800" dirty="0">
                <a:solidFill>
                  <a:schemeClr val="lt1"/>
                </a:solidFill>
              </a:rPr>
              <a:t>Validate input patterns, lengths, and data formats</a:t>
            </a:r>
            <a:endParaRPr sz="2800" dirty="0">
              <a:solidFill>
                <a:schemeClr val="lt1"/>
              </a:solidFill>
            </a:endParaRPr>
          </a:p>
          <a:p>
            <a:pPr marL="0" lvl="0" indent="0" algn="l" rtl="0">
              <a:spcBef>
                <a:spcPts val="0"/>
              </a:spcBef>
              <a:spcAft>
                <a:spcPts val="0"/>
              </a:spcAft>
              <a:buNone/>
            </a:pPr>
            <a:r>
              <a:rPr lang="en-US" sz="2800" dirty="0">
                <a:solidFill>
                  <a:schemeClr val="lt1"/>
                </a:solidFill>
              </a:rPr>
              <a:t>Display error messages to guide users towards valid input</a:t>
            </a:r>
            <a:endParaRPr sz="2800" dirty="0">
              <a:solidFill>
                <a:schemeClr val="lt1"/>
              </a:solidFill>
            </a:endParaRPr>
          </a:p>
          <a:p>
            <a:pPr marL="0" lvl="0" indent="0" algn="l" rtl="0">
              <a:spcBef>
                <a:spcPts val="0"/>
              </a:spcBef>
              <a:spcAft>
                <a:spcPts val="0"/>
              </a:spcAft>
              <a:buNone/>
            </a:pPr>
            <a:endParaRPr sz="3000" dirty="0">
              <a:solidFill>
                <a:schemeClr val="lt1"/>
              </a:solidFill>
            </a:endParaRPr>
          </a:p>
          <a:p>
            <a:pPr marL="0" lvl="0" indent="0" algn="ctr" rtl="0">
              <a:spcBef>
                <a:spcPts val="0"/>
              </a:spcBef>
              <a:spcAft>
                <a:spcPts val="0"/>
              </a:spcAft>
              <a:buNone/>
            </a:pPr>
            <a:endParaRPr dirty="0">
              <a:solidFill>
                <a:schemeClr val="dk1"/>
              </a:solidFill>
              <a:latin typeface="Play"/>
              <a:ea typeface="Play"/>
              <a:cs typeface="Play"/>
              <a:sym typeface="Play"/>
            </a:endParaRPr>
          </a:p>
        </p:txBody>
      </p:sp>
      <p:pic>
        <p:nvPicPr>
          <p:cNvPr id="233" name="Google Shape;233;g268eeaae215_1_28"/>
          <p:cNvPicPr preferRelativeResize="0"/>
          <p:nvPr/>
        </p:nvPicPr>
        <p:blipFill rotWithShape="1">
          <a:blip r:embed="rId5">
            <a:alphaModFix/>
          </a:blip>
          <a:srcRect l="66309" t="16470" r="6319" b="10360"/>
          <a:stretch/>
        </p:blipFill>
        <p:spPr>
          <a:xfrm>
            <a:off x="8786525" y="709425"/>
            <a:ext cx="3066601" cy="614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8"/>
        <p:cNvGrpSpPr/>
        <p:nvPr/>
      </p:nvGrpSpPr>
      <p:grpSpPr>
        <a:xfrm>
          <a:off x="0" y="0"/>
          <a:ext cx="0" cy="0"/>
          <a:chOff x="0" y="0"/>
          <a:chExt cx="0" cy="0"/>
        </a:xfrm>
      </p:grpSpPr>
      <p:sp>
        <p:nvSpPr>
          <p:cNvPr id="239" name="Google Shape;239;g268eeaae215_1_4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240" name="Google Shape;240;g268eeaae215_1_47"/>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41" name="Google Shape;241;g268eeaae215_1_4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242" name="Google Shape;242;g268eeaae215_1_47"/>
          <p:cNvPicPr preferRelativeResize="0"/>
          <p:nvPr/>
        </p:nvPicPr>
        <p:blipFill rotWithShape="1">
          <a:blip r:embed="rId3">
            <a:alphaModFix/>
          </a:blip>
          <a:srcRect t="13449" b="13456"/>
          <a:stretch/>
        </p:blipFill>
        <p:spPr>
          <a:xfrm>
            <a:off x="20" y="10"/>
            <a:ext cx="12191980" cy="6857992"/>
          </a:xfrm>
          <a:prstGeom prst="rect">
            <a:avLst/>
          </a:prstGeom>
          <a:noFill/>
          <a:ln>
            <a:noFill/>
          </a:ln>
        </p:spPr>
      </p:pic>
      <p:pic>
        <p:nvPicPr>
          <p:cNvPr id="243" name="Google Shape;243;g268eeaae215_1_47"/>
          <p:cNvPicPr preferRelativeResize="0"/>
          <p:nvPr/>
        </p:nvPicPr>
        <p:blipFill rotWithShape="1">
          <a:blip r:embed="rId4">
            <a:alphaModFix/>
          </a:blip>
          <a:srcRect/>
          <a:stretch/>
        </p:blipFill>
        <p:spPr>
          <a:xfrm>
            <a:off x="0" y="0"/>
            <a:ext cx="1506125" cy="1129601"/>
          </a:xfrm>
          <a:prstGeom prst="rect">
            <a:avLst/>
          </a:prstGeom>
          <a:noFill/>
          <a:ln>
            <a:noFill/>
          </a:ln>
        </p:spPr>
      </p:pic>
      <p:sp>
        <p:nvSpPr>
          <p:cNvPr id="244" name="Google Shape;244;g268eeaae215_1_47"/>
          <p:cNvSpPr/>
          <p:nvPr/>
        </p:nvSpPr>
        <p:spPr>
          <a:xfrm>
            <a:off x="25" y="0"/>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45" name="Google Shape;245;g268eeaae215_1_47"/>
          <p:cNvSpPr txBox="1"/>
          <p:nvPr/>
        </p:nvSpPr>
        <p:spPr>
          <a:xfrm>
            <a:off x="2966925" y="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900" b="1" dirty="0">
                <a:solidFill>
                  <a:srgbClr val="FFFFFF"/>
                </a:solidFill>
              </a:rPr>
              <a:t>Displaying Error Using UI</a:t>
            </a:r>
            <a:endParaRPr sz="3900" b="1" dirty="0">
              <a:solidFill>
                <a:srgbClr val="FFFFFF"/>
              </a:solidFill>
            </a:endParaRPr>
          </a:p>
          <a:p>
            <a:pPr marL="0" lvl="0" indent="0" algn="l" rtl="0">
              <a:spcBef>
                <a:spcPts val="0"/>
              </a:spcBef>
              <a:spcAft>
                <a:spcPts val="0"/>
              </a:spcAft>
              <a:buNone/>
            </a:pPr>
            <a:endParaRPr sz="3900" b="1" dirty="0">
              <a:solidFill>
                <a:srgbClr val="FFFFFF"/>
              </a:solidFill>
            </a:endParaRPr>
          </a:p>
          <a:p>
            <a:pPr marL="0" lvl="0" indent="0" algn="l" rtl="0">
              <a:spcBef>
                <a:spcPts val="0"/>
              </a:spcBef>
              <a:spcAft>
                <a:spcPts val="0"/>
              </a:spcAft>
              <a:buNone/>
            </a:pPr>
            <a:endParaRPr sz="3900" b="1" dirty="0">
              <a:solidFill>
                <a:srgbClr val="FFFFFF"/>
              </a:solidFill>
            </a:endParaRPr>
          </a:p>
          <a:p>
            <a:pPr marL="0" lvl="0" indent="0" algn="l" rtl="0">
              <a:spcBef>
                <a:spcPts val="0"/>
              </a:spcBef>
              <a:spcAft>
                <a:spcPts val="0"/>
              </a:spcAft>
              <a:buNone/>
            </a:pPr>
            <a:endParaRPr sz="3900" b="1" dirty="0">
              <a:solidFill>
                <a:srgbClr val="FFFFFF"/>
              </a:solidFill>
            </a:endParaRPr>
          </a:p>
          <a:p>
            <a:pPr marL="0" lvl="0" indent="0" algn="l" rtl="0">
              <a:spcBef>
                <a:spcPts val="0"/>
              </a:spcBef>
              <a:spcAft>
                <a:spcPts val="0"/>
              </a:spcAft>
              <a:buNone/>
            </a:pPr>
            <a:endParaRPr sz="3900" b="1" dirty="0">
              <a:solidFill>
                <a:srgbClr val="FFFFFF"/>
              </a:solidFill>
            </a:endParaRPr>
          </a:p>
        </p:txBody>
      </p:sp>
      <p:sp>
        <p:nvSpPr>
          <p:cNvPr id="246" name="Google Shape;246;g268eeaae215_1_47"/>
          <p:cNvSpPr/>
          <p:nvPr/>
        </p:nvSpPr>
        <p:spPr>
          <a:xfrm>
            <a:off x="1399200" y="2173675"/>
            <a:ext cx="6463800" cy="3127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00" dirty="0">
              <a:solidFill>
                <a:schemeClr val="lt1"/>
              </a:solidFill>
            </a:endParaRPr>
          </a:p>
          <a:p>
            <a:pPr marL="0" lvl="0" indent="0" algn="l" rtl="0">
              <a:spcBef>
                <a:spcPts val="0"/>
              </a:spcBef>
              <a:spcAft>
                <a:spcPts val="0"/>
              </a:spcAft>
              <a:buNone/>
            </a:pPr>
            <a:endParaRPr sz="2500" dirty="0">
              <a:solidFill>
                <a:schemeClr val="lt1"/>
              </a:solidFill>
            </a:endParaRPr>
          </a:p>
          <a:p>
            <a:pPr marL="0" lvl="0" indent="0" algn="l" rtl="0">
              <a:spcBef>
                <a:spcPts val="0"/>
              </a:spcBef>
              <a:spcAft>
                <a:spcPts val="0"/>
              </a:spcAft>
              <a:buNone/>
            </a:pPr>
            <a:r>
              <a:rPr lang="en-US" sz="2800" dirty="0">
                <a:solidFill>
                  <a:schemeClr val="lt1"/>
                </a:solidFill>
              </a:rPr>
              <a:t>Leverage </a:t>
            </a:r>
            <a:r>
              <a:rPr lang="en-US" sz="2800" dirty="0" err="1">
                <a:solidFill>
                  <a:schemeClr val="lt1"/>
                </a:solidFill>
              </a:rPr>
              <a:t>InputDecorations</a:t>
            </a:r>
            <a:r>
              <a:rPr lang="en-US" sz="2800" dirty="0">
                <a:solidFill>
                  <a:schemeClr val="lt1"/>
                </a:solidFill>
              </a:rPr>
              <a:t> to provide visual feedback during validation</a:t>
            </a:r>
            <a:endParaRPr sz="2800" dirty="0">
              <a:solidFill>
                <a:schemeClr val="lt1"/>
              </a:solidFill>
            </a:endParaRPr>
          </a:p>
          <a:p>
            <a:pPr marL="0" lvl="0" indent="0" algn="l" rtl="0">
              <a:spcBef>
                <a:spcPts val="0"/>
              </a:spcBef>
              <a:spcAft>
                <a:spcPts val="0"/>
              </a:spcAft>
              <a:buNone/>
            </a:pPr>
            <a:r>
              <a:rPr lang="en-US" sz="2800" dirty="0">
                <a:solidFill>
                  <a:schemeClr val="lt1"/>
                </a:solidFill>
              </a:rPr>
              <a:t>Display error messages and highlight invalid input fields</a:t>
            </a:r>
            <a:endParaRPr sz="2800" dirty="0">
              <a:solidFill>
                <a:schemeClr val="lt1"/>
              </a:solidFill>
            </a:endParaRPr>
          </a:p>
          <a:p>
            <a:pPr marL="0" lvl="0" indent="0" algn="l" rtl="0">
              <a:spcBef>
                <a:spcPts val="0"/>
              </a:spcBef>
              <a:spcAft>
                <a:spcPts val="0"/>
              </a:spcAft>
              <a:buNone/>
            </a:pPr>
            <a:r>
              <a:rPr lang="en-US" sz="2800" dirty="0">
                <a:solidFill>
                  <a:schemeClr val="lt1"/>
                </a:solidFill>
              </a:rPr>
              <a:t>Enhance user understanding of input errors and improve form usability</a:t>
            </a:r>
            <a:endParaRPr sz="2800" dirty="0">
              <a:solidFill>
                <a:schemeClr val="lt1"/>
              </a:solidFill>
            </a:endParaRPr>
          </a:p>
          <a:p>
            <a:pPr marL="0" lvl="0" indent="0" algn="l" rtl="0">
              <a:spcBef>
                <a:spcPts val="0"/>
              </a:spcBef>
              <a:spcAft>
                <a:spcPts val="0"/>
              </a:spcAft>
              <a:buNone/>
            </a:pPr>
            <a:endParaRPr sz="3000" dirty="0">
              <a:solidFill>
                <a:schemeClr val="lt1"/>
              </a:solidFill>
            </a:endParaRPr>
          </a:p>
          <a:p>
            <a:pPr marL="0" lvl="0" indent="0" algn="l" rtl="0">
              <a:spcBef>
                <a:spcPts val="0"/>
              </a:spcBef>
              <a:spcAft>
                <a:spcPts val="0"/>
              </a:spcAft>
              <a:buNone/>
            </a:pPr>
            <a:endParaRPr sz="3000" dirty="0">
              <a:solidFill>
                <a:schemeClr val="lt1"/>
              </a:solidFill>
            </a:endParaRPr>
          </a:p>
          <a:p>
            <a:pPr marL="0" lvl="0" indent="0" algn="ctr" rtl="0">
              <a:spcBef>
                <a:spcPts val="0"/>
              </a:spcBef>
              <a:spcAft>
                <a:spcPts val="0"/>
              </a:spcAft>
              <a:buNone/>
            </a:pPr>
            <a:endParaRPr dirty="0">
              <a:solidFill>
                <a:schemeClr val="dk1"/>
              </a:solidFill>
              <a:latin typeface="Play"/>
              <a:ea typeface="Play"/>
              <a:cs typeface="Play"/>
              <a:sym typeface="Play"/>
            </a:endParaRPr>
          </a:p>
        </p:txBody>
      </p:sp>
      <p:pic>
        <p:nvPicPr>
          <p:cNvPr id="247" name="Google Shape;247;g268eeaae215_1_47"/>
          <p:cNvPicPr preferRelativeResize="0"/>
          <p:nvPr/>
        </p:nvPicPr>
        <p:blipFill rotWithShape="1">
          <a:blip r:embed="rId5">
            <a:alphaModFix/>
          </a:blip>
          <a:srcRect l="4699" t="2317" r="3683" b="2317"/>
          <a:stretch/>
        </p:blipFill>
        <p:spPr>
          <a:xfrm>
            <a:off x="9025750" y="613050"/>
            <a:ext cx="3051650" cy="615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2"/>
        <p:cNvGrpSpPr/>
        <p:nvPr/>
      </p:nvGrpSpPr>
      <p:grpSpPr>
        <a:xfrm>
          <a:off x="0" y="0"/>
          <a:ext cx="0" cy="0"/>
          <a:chOff x="0" y="0"/>
          <a:chExt cx="0" cy="0"/>
        </a:xfrm>
      </p:grpSpPr>
      <p:sp>
        <p:nvSpPr>
          <p:cNvPr id="253" name="Google Shape;253;p1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54" name="Google Shape;254;p10"/>
          <p:cNvSpPr/>
          <p:nvPr/>
        </p:nvSpPr>
        <p:spPr>
          <a:xfrm>
            <a:off x="3210669" y="0"/>
            <a:ext cx="9103027" cy="6858000"/>
          </a:xfrm>
          <a:custGeom>
            <a:avLst/>
            <a:gdLst/>
            <a:ahLst/>
            <a:cxnLst/>
            <a:rect l="l" t="t" r="r" b="b"/>
            <a:pathLst>
              <a:path w="9103027" h="6858000" extrusionOk="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255" name="Google Shape;255;p10" descr="A person standing next to a large cellphone&#10;&#10;Description automatically generated"/>
          <p:cNvPicPr preferRelativeResize="0"/>
          <p:nvPr/>
        </p:nvPicPr>
        <p:blipFill rotWithShape="1">
          <a:blip r:embed="rId3">
            <a:alphaModFix/>
          </a:blip>
          <a:srcRect t="11219" r="-1" b="7984"/>
          <a:stretch/>
        </p:blipFill>
        <p:spPr>
          <a:xfrm>
            <a:off x="0" y="10"/>
            <a:ext cx="9488350" cy="6857990"/>
          </a:xfrm>
          <a:custGeom>
            <a:avLst/>
            <a:gdLst/>
            <a:ahLst/>
            <a:cxnLst/>
            <a:rect l="l" t="t" r="r" b="b"/>
            <a:pathLst>
              <a:path w="9102534" h="6858000" extrusionOk="0">
                <a:moveTo>
                  <a:pt x="0" y="0"/>
                </a:moveTo>
                <a:lnTo>
                  <a:pt x="9102534" y="0"/>
                </a:lnTo>
                <a:lnTo>
                  <a:pt x="9102532" y="2"/>
                </a:lnTo>
                <a:cubicBezTo>
                  <a:pt x="9102532" y="3"/>
                  <a:pt x="9102531" y="3"/>
                  <a:pt x="9102531" y="4"/>
                </a:cubicBezTo>
                <a:lnTo>
                  <a:pt x="3091942" y="6858000"/>
                </a:lnTo>
                <a:lnTo>
                  <a:pt x="0" y="6858000"/>
                </a:lnTo>
                <a:close/>
              </a:path>
            </a:pathLst>
          </a:custGeom>
          <a:noFill/>
          <a:ln>
            <a:noFill/>
          </a:ln>
        </p:spPr>
      </p:pic>
      <p:sp>
        <p:nvSpPr>
          <p:cNvPr id="256" name="Google Shape;256;p10"/>
          <p:cNvSpPr txBox="1">
            <a:spLocks noGrp="1"/>
          </p:cNvSpPr>
          <p:nvPr>
            <p:ph type="title"/>
          </p:nvPr>
        </p:nvSpPr>
        <p:spPr>
          <a:xfrm>
            <a:off x="7978311" y="1545647"/>
            <a:ext cx="3813900" cy="19584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FFFFFF"/>
              </a:buClr>
              <a:buSzPct val="100000"/>
              <a:buFont typeface="Gill Sans"/>
              <a:buNone/>
            </a:pPr>
            <a:r>
              <a:rPr lang="en-US" dirty="0">
                <a:solidFill>
                  <a:srgbClr val="FFFFFF"/>
                </a:solidFill>
                <a:latin typeface="Gill Sans"/>
                <a:ea typeface="Gill Sans"/>
                <a:cs typeface="Gill Sans"/>
                <a:sym typeface="Gill Sans"/>
              </a:rPr>
              <a:t>Working with Media (Images, Icons, and Fonts)</a:t>
            </a:r>
            <a:endParaRPr dirty="0">
              <a:solidFill>
                <a:srgbClr val="FFFFFF"/>
              </a:solidFill>
              <a:latin typeface="Gill Sans"/>
              <a:ea typeface="Gill Sans"/>
              <a:cs typeface="Gill Sans"/>
              <a:sym typeface="Gill Sans"/>
            </a:endParaRPr>
          </a:p>
          <a:p>
            <a:pPr marL="0" lvl="0" indent="0" algn="l" rtl="0">
              <a:lnSpc>
                <a:spcPct val="100000"/>
              </a:lnSpc>
              <a:spcBef>
                <a:spcPts val="0"/>
              </a:spcBef>
              <a:spcAft>
                <a:spcPts val="0"/>
              </a:spcAft>
              <a:buClr>
                <a:schemeClr val="lt1"/>
              </a:buClr>
              <a:buSzPct val="100000"/>
              <a:buFont typeface="Play"/>
              <a:buNone/>
            </a:pPr>
            <a:endParaRPr sz="3700" dirty="0">
              <a:solidFill>
                <a:srgbClr val="FFFFFF"/>
              </a:solidFill>
            </a:endParaRPr>
          </a:p>
        </p:txBody>
      </p:sp>
      <p:sp>
        <p:nvSpPr>
          <p:cNvPr id="257" name="Google Shape;257;p10"/>
          <p:cNvSpPr txBox="1">
            <a:spLocks noGrp="1"/>
          </p:cNvSpPr>
          <p:nvPr>
            <p:ph type="body" idx="1"/>
          </p:nvPr>
        </p:nvSpPr>
        <p:spPr>
          <a:xfrm rot="10800000" flipH="1">
            <a:off x="2161966" y="6044821"/>
            <a:ext cx="95600" cy="346354"/>
          </a:xfrm>
          <a:prstGeom prst="rect">
            <a:avLst/>
          </a:prstGeom>
          <a:noFill/>
          <a:ln>
            <a:noFill/>
          </a:ln>
        </p:spPr>
        <p:txBody>
          <a:bodyPr spcFirstLastPara="1" wrap="square" lIns="91425" tIns="45700" rIns="91425" bIns="45700" anchor="b" anchorCtr="0">
            <a:normAutofit fontScale="77500" lnSpcReduction="20000"/>
          </a:bodyPr>
          <a:lstStyle/>
          <a:p>
            <a:pPr marL="228600" lvl="0" indent="-228600" algn="r" rtl="0">
              <a:lnSpc>
                <a:spcPct val="120000"/>
              </a:lnSpc>
              <a:spcBef>
                <a:spcPts val="0"/>
              </a:spcBef>
              <a:spcAft>
                <a:spcPts val="0"/>
              </a:spcAft>
              <a:buClr>
                <a:schemeClr val="lt1"/>
              </a:buClr>
              <a:buSzPct val="100000"/>
              <a:buChar char="•"/>
            </a:pPr>
            <a:r>
              <a:rPr lang="en-US"/>
              <a:t>.</a:t>
            </a:r>
            <a:endParaRPr/>
          </a:p>
        </p:txBody>
      </p:sp>
      <p:cxnSp>
        <p:nvCxnSpPr>
          <p:cNvPr id="258" name="Google Shape;258;p10"/>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259" name="Google Shape;259;p10"/>
          <p:cNvSpPr txBox="1"/>
          <p:nvPr/>
        </p:nvSpPr>
        <p:spPr>
          <a:xfrm>
            <a:off x="7978308" y="3920025"/>
            <a:ext cx="4037400" cy="1908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2000"/>
              <a:buFont typeface="Arial"/>
              <a:buChar char="•"/>
            </a:pPr>
            <a:r>
              <a:rPr lang="en-US" sz="2000" dirty="0">
                <a:solidFill>
                  <a:schemeClr val="lt1"/>
                </a:solidFill>
                <a:latin typeface="Gill Sans"/>
                <a:ea typeface="Gill Sans"/>
                <a:cs typeface="Gill Sans"/>
                <a:sym typeface="Gill Sans"/>
              </a:rPr>
              <a:t>Displaying </a:t>
            </a:r>
            <a:r>
              <a:rPr lang="en-US" sz="2000" b="0" i="0" u="none" strike="noStrike" cap="none" dirty="0">
                <a:solidFill>
                  <a:schemeClr val="lt1"/>
                </a:solidFill>
                <a:latin typeface="Gill Sans"/>
                <a:ea typeface="Gill Sans"/>
                <a:cs typeface="Gill Sans"/>
                <a:sym typeface="Gill Sans"/>
              </a:rPr>
              <a:t>Images</a:t>
            </a:r>
            <a:endParaRPr sz="2000" b="0" i="0" u="none" strike="noStrike" cap="none" dirty="0">
              <a:solidFill>
                <a:schemeClr val="lt1"/>
              </a:solidFill>
              <a:latin typeface="Gill Sans"/>
              <a:ea typeface="Gill Sans"/>
              <a:cs typeface="Gill Sans"/>
              <a:sym typeface="Gill Sans"/>
            </a:endParaRPr>
          </a:p>
          <a:p>
            <a:pPr marL="285750" marR="0" lvl="0" indent="-15875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Gill Sans"/>
              <a:ea typeface="Gill Sans"/>
              <a:cs typeface="Gill Sans"/>
              <a:sym typeface="Gill Sans"/>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a:ea typeface="Gill Sans"/>
                <a:cs typeface="Gill Sans"/>
                <a:sym typeface="Gill Sans"/>
              </a:rPr>
              <a:t>Enhancing with Icons</a:t>
            </a:r>
            <a:endParaRPr sz="2000" b="0" i="0" u="none" strike="noStrike" cap="none" dirty="0">
              <a:solidFill>
                <a:schemeClr val="lt1"/>
              </a:solidFill>
              <a:latin typeface="Gill Sans"/>
              <a:ea typeface="Gill Sans"/>
              <a:cs typeface="Gill Sans"/>
              <a:sym typeface="Gill Sans"/>
            </a:endParaRPr>
          </a:p>
          <a:p>
            <a:pPr marL="285750" marR="0" lvl="0" indent="-15875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Gill Sans"/>
              <a:ea typeface="Gill Sans"/>
              <a:cs typeface="Gill Sans"/>
              <a:sym typeface="Gill Sans"/>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dirty="0">
                <a:solidFill>
                  <a:schemeClr val="lt1"/>
                </a:solidFill>
                <a:latin typeface="Gill Sans"/>
                <a:ea typeface="Gill Sans"/>
                <a:cs typeface="Gill Sans"/>
                <a:sym typeface="Gill Sans"/>
              </a:rPr>
              <a:t>Customizing Fonts</a:t>
            </a:r>
            <a:endParaRPr sz="20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Play"/>
              <a:ea typeface="Play"/>
              <a:cs typeface="Play"/>
              <a:sym typeface="Play"/>
            </a:endParaRPr>
          </a:p>
        </p:txBody>
      </p:sp>
      <p:pic>
        <p:nvPicPr>
          <p:cNvPr id="260" name="Google Shape;260;p10"/>
          <p:cNvPicPr preferRelativeResize="0"/>
          <p:nvPr/>
        </p:nvPicPr>
        <p:blipFill rotWithShape="1">
          <a:blip r:embed="rId4">
            <a:alphaModFix/>
          </a:blip>
          <a:srcRect/>
          <a:stretch/>
        </p:blipFill>
        <p:spPr>
          <a:xfrm>
            <a:off x="10685875" y="0"/>
            <a:ext cx="1506125" cy="1129601"/>
          </a:xfrm>
          <a:prstGeom prst="rect">
            <a:avLst/>
          </a:prstGeom>
          <a:noFill/>
          <a:ln>
            <a:noFill/>
          </a:ln>
        </p:spPr>
      </p:pic>
      <p:pic>
        <p:nvPicPr>
          <p:cNvPr id="261" name="Google Shape;261;p10"/>
          <p:cNvPicPr preferRelativeResize="0"/>
          <p:nvPr/>
        </p:nvPicPr>
        <p:blipFill rotWithShape="1">
          <a:blip r:embed="rId5">
            <a:alphaModFix/>
          </a:blip>
          <a:srcRect l="18293" t="13844" r="62904" b="13989"/>
          <a:stretch/>
        </p:blipFill>
        <p:spPr>
          <a:xfrm>
            <a:off x="1877950" y="646455"/>
            <a:ext cx="2844222" cy="5951361"/>
          </a:xfrm>
          <a:prstGeom prst="rect">
            <a:avLst/>
          </a:prstGeom>
          <a:noFill/>
          <a:ln>
            <a:noFill/>
          </a:ln>
        </p:spPr>
      </p:pic>
      <p:pic>
        <p:nvPicPr>
          <p:cNvPr id="262" name="Google Shape;262;p10"/>
          <p:cNvPicPr preferRelativeResize="0"/>
          <p:nvPr/>
        </p:nvPicPr>
        <p:blipFill rotWithShape="1">
          <a:blip r:embed="rId6">
            <a:alphaModFix/>
          </a:blip>
          <a:srcRect/>
          <a:stretch/>
        </p:blipFill>
        <p:spPr>
          <a:xfrm>
            <a:off x="2257566" y="1130405"/>
            <a:ext cx="2175876" cy="144960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63" name="Google Shape;263;p10"/>
          <p:cNvPicPr preferRelativeResize="0"/>
          <p:nvPr/>
        </p:nvPicPr>
        <p:blipFill rotWithShape="1">
          <a:blip r:embed="rId7">
            <a:alphaModFix/>
          </a:blip>
          <a:srcRect/>
          <a:stretch/>
        </p:blipFill>
        <p:spPr>
          <a:xfrm>
            <a:off x="2364182" y="2988478"/>
            <a:ext cx="758396" cy="760045"/>
          </a:xfrm>
          <a:prstGeom prst="rect">
            <a:avLst/>
          </a:prstGeom>
          <a:noFill/>
          <a:ln>
            <a:noFill/>
          </a:ln>
        </p:spPr>
      </p:pic>
      <p:pic>
        <p:nvPicPr>
          <p:cNvPr id="264" name="Google Shape;264;p10"/>
          <p:cNvPicPr preferRelativeResize="0"/>
          <p:nvPr/>
        </p:nvPicPr>
        <p:blipFill rotWithShape="1">
          <a:blip r:embed="rId8">
            <a:alphaModFix/>
          </a:blip>
          <a:srcRect/>
          <a:stretch/>
        </p:blipFill>
        <p:spPr>
          <a:xfrm>
            <a:off x="2489749" y="3748515"/>
            <a:ext cx="507270" cy="507270"/>
          </a:xfrm>
          <a:prstGeom prst="rect">
            <a:avLst/>
          </a:prstGeom>
          <a:noFill/>
          <a:ln>
            <a:noFill/>
          </a:ln>
        </p:spPr>
      </p:pic>
      <p:sp>
        <p:nvSpPr>
          <p:cNvPr id="265" name="Google Shape;265;p10"/>
          <p:cNvSpPr/>
          <p:nvPr/>
        </p:nvSpPr>
        <p:spPr>
          <a:xfrm>
            <a:off x="2364164" y="4634663"/>
            <a:ext cx="958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𝓯𝓵𝓾𝓽𝓽𝓮𝓻</a:t>
            </a:r>
            <a:endParaRPr sz="1400" b="0" i="0" u="none" strike="noStrike" cap="none">
              <a:solidFill>
                <a:srgbClr val="000000"/>
              </a:solidFill>
              <a:latin typeface="Arial"/>
              <a:ea typeface="Arial"/>
              <a:cs typeface="Arial"/>
              <a:sym typeface="Arial"/>
            </a:endParaRPr>
          </a:p>
        </p:txBody>
      </p:sp>
      <p:sp>
        <p:nvSpPr>
          <p:cNvPr id="266" name="Google Shape;266;p10"/>
          <p:cNvSpPr/>
          <p:nvPr/>
        </p:nvSpPr>
        <p:spPr>
          <a:xfrm>
            <a:off x="2242233" y="5142752"/>
            <a:ext cx="1441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ｆｌｕｔｔｅｒ</a:t>
            </a:r>
            <a:endParaRPr sz="1400" b="0" i="0" u="none" strike="noStrike" cap="none">
              <a:solidFill>
                <a:srgbClr val="000000"/>
              </a:solidFill>
              <a:latin typeface="Arial"/>
              <a:ea typeface="Arial"/>
              <a:cs typeface="Arial"/>
              <a:sym typeface="Arial"/>
            </a:endParaRPr>
          </a:p>
        </p:txBody>
      </p:sp>
      <p:sp>
        <p:nvSpPr>
          <p:cNvPr id="267" name="Google Shape;267;p10"/>
          <p:cNvSpPr/>
          <p:nvPr/>
        </p:nvSpPr>
        <p:spPr>
          <a:xfrm>
            <a:off x="2342430" y="5828627"/>
            <a:ext cx="1002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ᎦᏝᏬᏖᏖᏋᏒ</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5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gtEl>
                                        <p:attrNameLst>
                                          <p:attrName>style.visibility</p:attrName>
                                        </p:attrNameLst>
                                      </p:cBhvr>
                                      <p:to>
                                        <p:strVal val="visible"/>
                                      </p:to>
                                    </p:set>
                                    <p:animEffect transition="in" filter="fade">
                                      <p:cBhvr>
                                        <p:cTn id="27" dur="500"/>
                                        <p:tgtEl>
                                          <p:spTgt spid="255"/>
                                        </p:tgtEl>
                                      </p:cBhvr>
                                    </p:animEffect>
                                  </p:childTnLst>
                                </p:cTn>
                              </p:par>
                              <p:par>
                                <p:cTn id="28" presetID="10" presetClass="entr" presetSubtype="0" fill="hold" nodeType="withEffect">
                                  <p:stCondLst>
                                    <p:cond delay="0"/>
                                  </p:stCondLst>
                                  <p:childTnLst>
                                    <p:set>
                                      <p:cBhvr>
                                        <p:cTn id="29" dur="1" fill="hold">
                                          <p:stCondLst>
                                            <p:cond delay="0"/>
                                          </p:stCondLst>
                                        </p:cTn>
                                        <p:tgtEl>
                                          <p:spTgt spid="264"/>
                                        </p:tgtEl>
                                        <p:attrNameLst>
                                          <p:attrName>style.visibility</p:attrName>
                                        </p:attrNameLst>
                                      </p:cBhvr>
                                      <p:to>
                                        <p:strVal val="visible"/>
                                      </p:to>
                                    </p:set>
                                    <p:animEffect transition="in" filter="fade">
                                      <p:cBhvr>
                                        <p:cTn id="30" dur="500"/>
                                        <p:tgtEl>
                                          <p:spTgt spid="26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9"/>
                                        </p:tgtEl>
                                        <p:attrNameLst>
                                          <p:attrName>style.visibility</p:attrName>
                                        </p:attrNameLst>
                                      </p:cBhvr>
                                      <p:to>
                                        <p:strVal val="visible"/>
                                      </p:to>
                                    </p:set>
                                    <p:animEffect transition="in" filter="fade">
                                      <p:cBhvr>
                                        <p:cTn id="35" dur="500"/>
                                        <p:tgtEl>
                                          <p:spTgt spid="2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7"/>
                                        </p:tgtEl>
                                        <p:attrNameLst>
                                          <p:attrName>style.visibility</p:attrName>
                                        </p:attrNameLst>
                                      </p:cBhvr>
                                      <p:to>
                                        <p:strVal val="visible"/>
                                      </p:to>
                                    </p:set>
                                    <p:animEffect transition="in" filter="fade">
                                      <p:cBhvr>
                                        <p:cTn id="40" dur="500"/>
                                        <p:tgtEl>
                                          <p:spTgt spid="25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7"/>
                                        </p:tgtEl>
                                        <p:attrNameLst>
                                          <p:attrName>style.visibility</p:attrName>
                                        </p:attrNameLst>
                                      </p:cBhvr>
                                      <p:to>
                                        <p:strVal val="visible"/>
                                      </p:to>
                                    </p:set>
                                    <p:animEffect transition="in" filter="fade">
                                      <p:cBhvr>
                                        <p:cTn id="45"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1"/>
        <p:cNvGrpSpPr/>
        <p:nvPr/>
      </p:nvGrpSpPr>
      <p:grpSpPr>
        <a:xfrm>
          <a:off x="0" y="0"/>
          <a:ext cx="0" cy="0"/>
          <a:chOff x="0" y="0"/>
          <a:chExt cx="0" cy="0"/>
        </a:xfrm>
      </p:grpSpPr>
      <p:sp>
        <p:nvSpPr>
          <p:cNvPr id="272" name="Google Shape;272;p1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273" name="Google Shape;273;p11" descr="A mobile app development with crane and a phone&#10;&#10;Description automatically generated"/>
          <p:cNvPicPr preferRelativeResize="0"/>
          <p:nvPr/>
        </p:nvPicPr>
        <p:blipFill rotWithShape="1">
          <a:blip r:embed="rId3">
            <a:alphaModFix/>
          </a:blip>
          <a:srcRect t="9827" r="1" b="1497"/>
          <a:stretch/>
        </p:blipFill>
        <p:spPr>
          <a:xfrm>
            <a:off x="3093268" y="10"/>
            <a:ext cx="9098732" cy="685799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74" name="Google Shape;274;p11"/>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75" name="Google Shape;275;p11"/>
          <p:cNvSpPr txBox="1">
            <a:spLocks noGrp="1"/>
          </p:cNvSpPr>
          <p:nvPr>
            <p:ph type="title"/>
          </p:nvPr>
        </p:nvSpPr>
        <p:spPr>
          <a:xfrm>
            <a:off x="358255" y="361146"/>
            <a:ext cx="9002859" cy="136089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a:buNone/>
            </a:pPr>
            <a:r>
              <a:rPr lang="en-US" dirty="0"/>
              <a:t>Flutter - Building Adaptive Apps </a:t>
            </a:r>
            <a:endParaRPr dirty="0"/>
          </a:p>
          <a:p>
            <a:pPr marL="0" lvl="0" indent="0" algn="l" rtl="0">
              <a:lnSpc>
                <a:spcPct val="100000"/>
              </a:lnSpc>
              <a:spcBef>
                <a:spcPts val="0"/>
              </a:spcBef>
              <a:spcAft>
                <a:spcPts val="0"/>
              </a:spcAft>
              <a:buClr>
                <a:schemeClr val="lt1"/>
              </a:buClr>
              <a:buSzPts val="4000"/>
              <a:buFont typeface="Play"/>
              <a:buNone/>
            </a:pPr>
            <a:endParaRPr dirty="0"/>
          </a:p>
        </p:txBody>
      </p:sp>
      <p:sp>
        <p:nvSpPr>
          <p:cNvPr id="276" name="Google Shape;276;p11"/>
          <p:cNvSpPr txBox="1">
            <a:spLocks noGrp="1"/>
          </p:cNvSpPr>
          <p:nvPr>
            <p:ph type="body" idx="1"/>
          </p:nvPr>
        </p:nvSpPr>
        <p:spPr>
          <a:xfrm rot="10800000">
            <a:off x="7957341" y="769961"/>
            <a:ext cx="66407" cy="72187"/>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a:p>
        </p:txBody>
      </p:sp>
      <p:pic>
        <p:nvPicPr>
          <p:cNvPr id="277" name="Google Shape;277;p11"/>
          <p:cNvPicPr preferRelativeResize="0"/>
          <p:nvPr/>
        </p:nvPicPr>
        <p:blipFill rotWithShape="1">
          <a:blip r:embed="rId4">
            <a:alphaModFix/>
          </a:blip>
          <a:srcRect/>
          <a:stretch/>
        </p:blipFill>
        <p:spPr>
          <a:xfrm>
            <a:off x="10685875" y="0"/>
            <a:ext cx="1506125" cy="1129601"/>
          </a:xfrm>
          <a:prstGeom prst="rect">
            <a:avLst/>
          </a:prstGeom>
          <a:noFill/>
          <a:ln>
            <a:noFill/>
          </a:ln>
        </p:spPr>
      </p:pic>
      <p:sp>
        <p:nvSpPr>
          <p:cNvPr id="278" name="Google Shape;278;p11"/>
          <p:cNvSpPr txBox="1"/>
          <p:nvPr/>
        </p:nvSpPr>
        <p:spPr>
          <a:xfrm>
            <a:off x="168625" y="1439998"/>
            <a:ext cx="6742500" cy="466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700" b="1" i="0" u="none" strike="noStrike" cap="none" dirty="0">
                <a:solidFill>
                  <a:schemeClr val="lt1"/>
                </a:solidFill>
                <a:latin typeface="Arial"/>
                <a:ea typeface="Arial"/>
                <a:cs typeface="Arial"/>
                <a:sym typeface="Arial"/>
              </a:rPr>
              <a:t>Adapting to Diverse Screens:</a:t>
            </a:r>
            <a:endParaRPr sz="27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2700" b="0" i="0" u="none" strike="noStrike" cap="none" dirty="0">
              <a:solidFill>
                <a:schemeClr val="lt1"/>
              </a:solidFill>
              <a:latin typeface="Arial"/>
              <a:ea typeface="Arial"/>
              <a:cs typeface="Arial"/>
              <a:sym typeface="Arial"/>
            </a:endParaRPr>
          </a:p>
          <a:p>
            <a:pPr marL="285750" marR="0" lvl="0" indent="-342900" algn="l" rtl="0">
              <a:lnSpc>
                <a:spcPct val="100000"/>
              </a:lnSpc>
              <a:spcBef>
                <a:spcPts val="0"/>
              </a:spcBef>
              <a:spcAft>
                <a:spcPts val="0"/>
              </a:spcAft>
              <a:buClr>
                <a:schemeClr val="lt1"/>
              </a:buClr>
              <a:buSzPts val="2500"/>
              <a:buFont typeface="Arial"/>
              <a:buChar char="•"/>
            </a:pPr>
            <a:r>
              <a:rPr lang="en-US" sz="2500" b="0" i="0" u="none" strike="noStrike" cap="none" dirty="0">
                <a:solidFill>
                  <a:schemeClr val="lt1"/>
                </a:solidFill>
                <a:latin typeface="Arial"/>
                <a:ea typeface="Arial"/>
                <a:cs typeface="Arial"/>
                <a:sym typeface="Arial"/>
              </a:rPr>
              <a:t>Adaptive design ensures a se</a:t>
            </a:r>
            <a:endParaRPr sz="2500" b="0" i="0" u="none" strike="noStrike" cap="none" dirty="0">
              <a:solidFill>
                <a:schemeClr val="lt1"/>
              </a:solidFill>
              <a:latin typeface="Arial"/>
              <a:ea typeface="Arial"/>
              <a:cs typeface="Arial"/>
              <a:sym typeface="Arial"/>
            </a:endParaRPr>
          </a:p>
          <a:p>
            <a:pPr marL="285750" marR="0" lvl="0" indent="-342900" algn="l" rtl="0">
              <a:lnSpc>
                <a:spcPct val="100000"/>
              </a:lnSpc>
              <a:spcBef>
                <a:spcPts val="0"/>
              </a:spcBef>
              <a:spcAft>
                <a:spcPts val="0"/>
              </a:spcAft>
              <a:buClr>
                <a:schemeClr val="lt1"/>
              </a:buClr>
              <a:buSzPts val="2500"/>
              <a:buFont typeface="Arial"/>
              <a:buChar char="•"/>
            </a:pPr>
            <a:r>
              <a:rPr lang="en-US" sz="2500" b="0" i="0" u="none" strike="noStrike" cap="none" dirty="0" err="1">
                <a:solidFill>
                  <a:schemeClr val="lt1"/>
                </a:solidFill>
                <a:latin typeface="Arial"/>
                <a:ea typeface="Arial"/>
                <a:cs typeface="Arial"/>
                <a:sym typeface="Arial"/>
              </a:rPr>
              <a:t>amless</a:t>
            </a:r>
            <a:r>
              <a:rPr lang="en-US" sz="2500" b="0" i="0" u="none" strike="noStrike" cap="none" dirty="0">
                <a:solidFill>
                  <a:schemeClr val="lt1"/>
                </a:solidFill>
                <a:latin typeface="Arial"/>
                <a:ea typeface="Arial"/>
                <a:cs typeface="Arial"/>
                <a:sym typeface="Arial"/>
              </a:rPr>
              <a:t> user experience across various screen sizes and orientations</a:t>
            </a:r>
            <a:endParaRPr sz="25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2500" dirty="0">
              <a:solidFill>
                <a:schemeClr val="lt1"/>
              </a:solidFill>
            </a:endParaRPr>
          </a:p>
          <a:p>
            <a:pPr marL="285750" marR="0" lvl="0" indent="-342900" algn="l" rtl="0">
              <a:lnSpc>
                <a:spcPct val="100000"/>
              </a:lnSpc>
              <a:spcBef>
                <a:spcPts val="0"/>
              </a:spcBef>
              <a:spcAft>
                <a:spcPts val="0"/>
              </a:spcAft>
              <a:buClr>
                <a:schemeClr val="lt1"/>
              </a:buClr>
              <a:buSzPts val="2500"/>
              <a:buFont typeface="Arial"/>
              <a:buChar char="•"/>
            </a:pPr>
            <a:r>
              <a:rPr lang="en-US" sz="2500" b="0" i="0" u="none" strike="noStrike" cap="none" dirty="0">
                <a:solidFill>
                  <a:schemeClr val="lt1"/>
                </a:solidFill>
                <a:latin typeface="Arial"/>
                <a:ea typeface="Arial"/>
                <a:cs typeface="Arial"/>
                <a:sym typeface="Arial"/>
              </a:rPr>
              <a:t>Utilize Media Queries to respond to device dimensions and adapt layouts accordingly</a:t>
            </a:r>
            <a:endParaRPr sz="25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2500" dirty="0">
              <a:solidFill>
                <a:schemeClr val="lt1"/>
              </a:solidFill>
            </a:endParaRPr>
          </a:p>
          <a:p>
            <a:pPr marL="285750" marR="0" lvl="0" indent="-342900" algn="l" rtl="0">
              <a:lnSpc>
                <a:spcPct val="100000"/>
              </a:lnSpc>
              <a:spcBef>
                <a:spcPts val="0"/>
              </a:spcBef>
              <a:spcAft>
                <a:spcPts val="0"/>
              </a:spcAft>
              <a:buClr>
                <a:schemeClr val="lt1"/>
              </a:buClr>
              <a:buSzPts val="2500"/>
              <a:buFont typeface="Arial"/>
              <a:buChar char="•"/>
            </a:pPr>
            <a:r>
              <a:rPr lang="en-US" sz="2500" b="0" i="0" u="none" strike="noStrike" cap="none" dirty="0">
                <a:solidFill>
                  <a:schemeClr val="lt1"/>
                </a:solidFill>
                <a:latin typeface="Arial"/>
                <a:ea typeface="Arial"/>
                <a:cs typeface="Arial"/>
                <a:sym typeface="Arial"/>
              </a:rPr>
              <a:t>Create responsive UIs that scale gracefully for different</a:t>
            </a:r>
            <a:r>
              <a:rPr lang="en-US" sz="2500" b="0" i="0" u="none" strike="noStrike" cap="none" dirty="0">
                <a:solidFill>
                  <a:schemeClr val="dk1"/>
                </a:solidFill>
                <a:latin typeface="Arial"/>
                <a:ea typeface="Arial"/>
                <a:cs typeface="Arial"/>
                <a:sym typeface="Arial"/>
              </a:rPr>
              <a:t> </a:t>
            </a:r>
            <a:r>
              <a:rPr lang="en-US" sz="2500" b="0" i="0" u="none" strike="noStrike" cap="none" dirty="0">
                <a:solidFill>
                  <a:schemeClr val="lt1"/>
                </a:solidFill>
                <a:latin typeface="Arial"/>
                <a:ea typeface="Arial"/>
                <a:cs typeface="Arial"/>
                <a:sym typeface="Arial"/>
              </a:rPr>
              <a:t>devices</a:t>
            </a:r>
            <a:endParaRPr sz="25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Play"/>
              <a:ea typeface="Play"/>
              <a:cs typeface="Play"/>
              <a:sym typeface="Pla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2"/>
        <p:cNvGrpSpPr/>
        <p:nvPr/>
      </p:nvGrpSpPr>
      <p:grpSpPr>
        <a:xfrm>
          <a:off x="0" y="0"/>
          <a:ext cx="0" cy="0"/>
          <a:chOff x="0" y="0"/>
          <a:chExt cx="0" cy="0"/>
        </a:xfrm>
      </p:grpSpPr>
      <p:sp>
        <p:nvSpPr>
          <p:cNvPr id="283" name="Google Shape;283;g26837625210_0_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284" name="Google Shape;284;g26837625210_0_0" descr="A mobile app development with crane and a phone&#10;&#10;Description automatically generated"/>
          <p:cNvPicPr preferRelativeResize="0"/>
          <p:nvPr/>
        </p:nvPicPr>
        <p:blipFill rotWithShape="1">
          <a:blip r:embed="rId3">
            <a:alphaModFix/>
          </a:blip>
          <a:srcRect t="9825" b="1498"/>
          <a:stretch/>
        </p:blipFill>
        <p:spPr>
          <a:xfrm>
            <a:off x="3093268" y="10"/>
            <a:ext cx="9098732" cy="685800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85" name="Google Shape;285;g26837625210_0_0"/>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86" name="Google Shape;286;g26837625210_0_0"/>
          <p:cNvSpPr txBox="1">
            <a:spLocks noGrp="1"/>
          </p:cNvSpPr>
          <p:nvPr>
            <p:ph type="title"/>
          </p:nvPr>
        </p:nvSpPr>
        <p:spPr>
          <a:xfrm>
            <a:off x="0" y="161748"/>
            <a:ext cx="9003000" cy="1360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a:buNone/>
            </a:pPr>
            <a:r>
              <a:rPr lang="en-US" dirty="0"/>
              <a:t>Flutter - Accessibility In Apps </a:t>
            </a:r>
            <a:endParaRPr dirty="0"/>
          </a:p>
          <a:p>
            <a:pPr marL="0" lvl="0" indent="0" algn="l" rtl="0">
              <a:lnSpc>
                <a:spcPct val="100000"/>
              </a:lnSpc>
              <a:spcBef>
                <a:spcPts val="0"/>
              </a:spcBef>
              <a:spcAft>
                <a:spcPts val="0"/>
              </a:spcAft>
              <a:buClr>
                <a:schemeClr val="lt1"/>
              </a:buClr>
              <a:buSzPts val="4000"/>
              <a:buFont typeface="Play"/>
              <a:buNone/>
            </a:pPr>
            <a:endParaRPr dirty="0"/>
          </a:p>
        </p:txBody>
      </p:sp>
      <p:sp>
        <p:nvSpPr>
          <p:cNvPr id="287" name="Google Shape;287;g26837625210_0_0"/>
          <p:cNvSpPr txBox="1">
            <a:spLocks noGrp="1"/>
          </p:cNvSpPr>
          <p:nvPr>
            <p:ph type="body" idx="1"/>
          </p:nvPr>
        </p:nvSpPr>
        <p:spPr>
          <a:xfrm rot="10800000">
            <a:off x="7957448" y="769848"/>
            <a:ext cx="66300" cy="72300"/>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a:p>
        </p:txBody>
      </p:sp>
      <p:sp>
        <p:nvSpPr>
          <p:cNvPr id="288" name="Google Shape;288;g26837625210_0_0"/>
          <p:cNvSpPr txBox="1"/>
          <p:nvPr/>
        </p:nvSpPr>
        <p:spPr>
          <a:xfrm>
            <a:off x="194352" y="1253514"/>
            <a:ext cx="6742500" cy="503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900" b="1" i="0" u="none" strike="noStrike" cap="none" dirty="0">
                <a:solidFill>
                  <a:schemeClr val="lt1"/>
                </a:solidFill>
                <a:latin typeface="Arial"/>
                <a:ea typeface="Arial"/>
                <a:cs typeface="Arial"/>
                <a:sym typeface="Arial"/>
              </a:rPr>
              <a:t>Embracing Accessibility:</a:t>
            </a:r>
            <a:endParaRPr sz="29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2900" b="0" i="0" u="none" strike="noStrike" cap="none" dirty="0">
              <a:solidFill>
                <a:schemeClr val="lt1"/>
              </a:solidFill>
              <a:latin typeface="Arial"/>
              <a:ea typeface="Arial"/>
              <a:cs typeface="Arial"/>
              <a:sym typeface="Arial"/>
            </a:endParaRPr>
          </a:p>
          <a:p>
            <a:pPr marL="285750" marR="0" lvl="0" indent="-355600" algn="l" rtl="0">
              <a:lnSpc>
                <a:spcPct val="100000"/>
              </a:lnSpc>
              <a:spcBef>
                <a:spcPts val="0"/>
              </a:spcBef>
              <a:spcAft>
                <a:spcPts val="0"/>
              </a:spcAft>
              <a:buClr>
                <a:schemeClr val="lt1"/>
              </a:buClr>
              <a:buSzPts val="2900"/>
              <a:buFont typeface="Arial"/>
              <a:buChar char="•"/>
            </a:pPr>
            <a:r>
              <a:rPr lang="en-US" sz="2700" b="0" i="0" u="none" strike="noStrike" cap="none" dirty="0">
                <a:solidFill>
                  <a:schemeClr val="lt1"/>
                </a:solidFill>
                <a:latin typeface="Arial"/>
                <a:ea typeface="Arial"/>
                <a:cs typeface="Arial"/>
                <a:sym typeface="Arial"/>
              </a:rPr>
              <a:t>Accessibility makes Flutter apps inclusive and usable for people with disabilities</a:t>
            </a:r>
            <a:endParaRPr sz="27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2700" dirty="0">
              <a:solidFill>
                <a:schemeClr val="lt1"/>
              </a:solidFill>
            </a:endParaRPr>
          </a:p>
          <a:p>
            <a:pPr marL="285750" marR="0" lvl="0" indent="-355600" algn="l" rtl="0">
              <a:lnSpc>
                <a:spcPct val="100000"/>
              </a:lnSpc>
              <a:spcBef>
                <a:spcPts val="0"/>
              </a:spcBef>
              <a:spcAft>
                <a:spcPts val="0"/>
              </a:spcAft>
              <a:buClr>
                <a:schemeClr val="lt1"/>
              </a:buClr>
              <a:buSzPts val="2700"/>
              <a:buFont typeface="Arial"/>
              <a:buChar char="•"/>
            </a:pPr>
            <a:r>
              <a:rPr lang="en-US" sz="2700" b="0" i="0" u="none" strike="noStrike" cap="none" dirty="0">
                <a:solidFill>
                  <a:schemeClr val="lt1"/>
                </a:solidFill>
                <a:latin typeface="Arial"/>
                <a:ea typeface="Arial"/>
                <a:cs typeface="Arial"/>
                <a:sym typeface="Arial"/>
              </a:rPr>
              <a:t>Employ semantic widgets like Text, Image, and Button for accessibility</a:t>
            </a:r>
            <a:endParaRPr sz="27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2700" dirty="0">
              <a:solidFill>
                <a:schemeClr val="lt1"/>
              </a:solidFill>
            </a:endParaRPr>
          </a:p>
          <a:p>
            <a:pPr marL="285750" marR="0" lvl="0" indent="-355600" algn="l" rtl="0">
              <a:lnSpc>
                <a:spcPct val="100000"/>
              </a:lnSpc>
              <a:spcBef>
                <a:spcPts val="0"/>
              </a:spcBef>
              <a:spcAft>
                <a:spcPts val="0"/>
              </a:spcAft>
              <a:buClr>
                <a:schemeClr val="lt1"/>
              </a:buClr>
              <a:buSzPts val="2700"/>
              <a:buFont typeface="Arial"/>
              <a:buChar char="•"/>
            </a:pPr>
            <a:r>
              <a:rPr lang="en-US" sz="2700" b="0" i="0" u="none" strike="noStrike" cap="none" dirty="0">
                <a:solidFill>
                  <a:schemeClr val="lt1"/>
                </a:solidFill>
                <a:latin typeface="Arial"/>
                <a:ea typeface="Arial"/>
                <a:cs typeface="Arial"/>
                <a:sym typeface="Arial"/>
              </a:rPr>
              <a:t>Implement features like screen readers and color contrast adjustments</a:t>
            </a:r>
            <a:endParaRPr sz="27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Play"/>
              <a:ea typeface="Play"/>
              <a:cs typeface="Play"/>
              <a:sym typeface="Play"/>
            </a:endParaRPr>
          </a:p>
        </p:txBody>
      </p:sp>
      <p:pic>
        <p:nvPicPr>
          <p:cNvPr id="289" name="Google Shape;289;g26837625210_0_0"/>
          <p:cNvPicPr preferRelativeResize="0"/>
          <p:nvPr/>
        </p:nvPicPr>
        <p:blipFill rotWithShape="1">
          <a:blip r:embed="rId4">
            <a:alphaModFix/>
          </a:blip>
          <a:src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3"/>
        <p:cNvGrpSpPr/>
        <p:nvPr/>
      </p:nvGrpSpPr>
      <p:grpSpPr>
        <a:xfrm>
          <a:off x="0" y="0"/>
          <a:ext cx="0" cy="0"/>
          <a:chOff x="0" y="0"/>
          <a:chExt cx="0" cy="0"/>
        </a:xfrm>
      </p:grpSpPr>
      <p:sp>
        <p:nvSpPr>
          <p:cNvPr id="104" name="Google Shape;104;p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105" name="Google Shape;105;p2" descr="A paper cut out of hands on a tablet&#10;&#10;Description automatically generated"/>
          <p:cNvPicPr preferRelativeResize="0">
            <a:picLocks noGrp="1"/>
          </p:cNvPicPr>
          <p:nvPr>
            <p:ph type="body" idx="1"/>
          </p:nvPr>
        </p:nvPicPr>
        <p:blipFill rotWithShape="1">
          <a:blip r:embed="rId3">
            <a:alphaModFix/>
          </a:blip>
          <a:srcRect l="1396" r="10039" b="-1"/>
          <a:stretch/>
        </p:blipFill>
        <p:spPr>
          <a:xfrm>
            <a:off x="6190950" y="1129600"/>
            <a:ext cx="6000900" cy="5728500"/>
          </a:xfrm>
          <a:prstGeom prst="rect">
            <a:avLst/>
          </a:prstGeom>
          <a:noFill/>
          <a:ln>
            <a:noFill/>
          </a:ln>
        </p:spPr>
      </p:pic>
      <p:sp>
        <p:nvSpPr>
          <p:cNvPr id="106" name="Google Shape;106;p2"/>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07" name="Google Shape;107;p2"/>
          <p:cNvSpPr txBox="1">
            <a:spLocks noGrp="1"/>
          </p:cNvSpPr>
          <p:nvPr>
            <p:ph type="title"/>
          </p:nvPr>
        </p:nvSpPr>
        <p:spPr>
          <a:xfrm>
            <a:off x="1196575" y="118750"/>
            <a:ext cx="8643900" cy="1360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ct val="100000"/>
              <a:buFont typeface="Gill Sans"/>
              <a:buNone/>
            </a:pPr>
            <a:r>
              <a:rPr lang="en-US" b="1">
                <a:solidFill>
                  <a:schemeClr val="lt1"/>
                </a:solidFill>
                <a:latin typeface="Gill Sans"/>
                <a:ea typeface="Gill Sans"/>
                <a:cs typeface="Gill Sans"/>
                <a:sym typeface="Gill Sans"/>
              </a:rPr>
              <a:t>Introduction to Forms and User Input  </a:t>
            </a:r>
            <a:endParaRPr b="1">
              <a:solidFill>
                <a:schemeClr val="lt1"/>
              </a:solidFill>
              <a:latin typeface="Gill Sans"/>
              <a:ea typeface="Gill Sans"/>
              <a:cs typeface="Gill Sans"/>
              <a:sym typeface="Gill Sans"/>
            </a:endParaRPr>
          </a:p>
          <a:p>
            <a:pPr marL="0" lvl="0" indent="0" algn="l" rtl="0">
              <a:lnSpc>
                <a:spcPct val="100000"/>
              </a:lnSpc>
              <a:spcBef>
                <a:spcPts val="0"/>
              </a:spcBef>
              <a:spcAft>
                <a:spcPts val="0"/>
              </a:spcAft>
              <a:buClr>
                <a:schemeClr val="lt1"/>
              </a:buClr>
              <a:buSzPct val="100000"/>
              <a:buFont typeface="Play"/>
              <a:buNone/>
            </a:pPr>
            <a:endParaRPr>
              <a:solidFill>
                <a:schemeClr val="lt1"/>
              </a:solidFill>
              <a:latin typeface="Play"/>
              <a:ea typeface="Play"/>
              <a:cs typeface="Play"/>
              <a:sym typeface="Play"/>
            </a:endParaRPr>
          </a:p>
        </p:txBody>
      </p:sp>
      <p:sp>
        <p:nvSpPr>
          <p:cNvPr id="108" name="Google Shape;108;p2"/>
          <p:cNvSpPr txBox="1"/>
          <p:nvPr/>
        </p:nvSpPr>
        <p:spPr>
          <a:xfrm>
            <a:off x="190175" y="1306375"/>
            <a:ext cx="6001200" cy="51765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a:buNone/>
            </a:pPr>
            <a:r>
              <a:rPr lang="en-US" sz="2800" b="1" i="0" u="none" strike="noStrike" cap="none">
                <a:solidFill>
                  <a:schemeClr val="lt1"/>
                </a:solidFill>
                <a:latin typeface="Gill Sans"/>
                <a:ea typeface="Gill Sans"/>
                <a:cs typeface="Gill Sans"/>
                <a:sym typeface="Gill Sans"/>
              </a:rPr>
              <a:t>Crafting Effective Forms</a:t>
            </a:r>
            <a:endParaRPr sz="2800" b="1" i="0" u="none" strike="noStrike" cap="none">
              <a:solidFill>
                <a:schemeClr val="lt1"/>
              </a:solidFill>
              <a:latin typeface="Gill Sans"/>
              <a:ea typeface="Gill Sans"/>
              <a:cs typeface="Gill Sans"/>
              <a:sym typeface="Gill Sans"/>
            </a:endParaRPr>
          </a:p>
          <a:p>
            <a:pPr marL="0" marR="0" lvl="0" indent="0" algn="l" rtl="0">
              <a:lnSpc>
                <a:spcPct val="120000"/>
              </a:lnSpc>
              <a:spcBef>
                <a:spcPts val="0"/>
              </a:spcBef>
              <a:spcAft>
                <a:spcPts val="0"/>
              </a:spcAft>
              <a:buClr>
                <a:srgbClr val="000000"/>
              </a:buClr>
              <a:buSzPts val="2000"/>
              <a:buFont typeface="Arial"/>
              <a:buNone/>
            </a:pPr>
            <a:endParaRPr sz="2800" b="1">
              <a:solidFill>
                <a:schemeClr val="lt1"/>
              </a:solidFill>
              <a:latin typeface="Gill Sans"/>
              <a:ea typeface="Gill Sans"/>
              <a:cs typeface="Gill Sans"/>
              <a:sym typeface="Gill Sans"/>
            </a:endParaRPr>
          </a:p>
          <a:p>
            <a:pPr marL="285750" marR="0" lvl="0" indent="-336550" algn="l" rtl="0">
              <a:lnSpc>
                <a:spcPct val="100000"/>
              </a:lnSpc>
              <a:spcBef>
                <a:spcPts val="600"/>
              </a:spcBef>
              <a:spcAft>
                <a:spcPts val="0"/>
              </a:spcAft>
              <a:buClr>
                <a:schemeClr val="lt1"/>
              </a:buClr>
              <a:buSzPts val="2600"/>
              <a:buFont typeface="Arial"/>
              <a:buChar char="•"/>
            </a:pPr>
            <a:r>
              <a:rPr lang="en-US" sz="2600" b="0" i="0" u="none" strike="noStrike" cap="none">
                <a:solidFill>
                  <a:schemeClr val="lt1"/>
                </a:solidFill>
                <a:latin typeface="Arial"/>
                <a:ea typeface="Arial"/>
                <a:cs typeface="Arial"/>
                <a:sym typeface="Arial"/>
              </a:rPr>
              <a:t>Forms are essential for gathering user input and driving app functionality</a:t>
            </a:r>
            <a:endParaRPr sz="2600" b="0" i="0" u="none" strike="noStrike" cap="none">
              <a:solidFill>
                <a:schemeClr val="lt1"/>
              </a:solidFill>
              <a:latin typeface="Arial"/>
              <a:ea typeface="Arial"/>
              <a:cs typeface="Arial"/>
              <a:sym typeface="Arial"/>
            </a:endParaRPr>
          </a:p>
          <a:p>
            <a:pPr marL="457200" marR="0" lvl="0" indent="0" algn="l" rtl="0">
              <a:lnSpc>
                <a:spcPct val="100000"/>
              </a:lnSpc>
              <a:spcBef>
                <a:spcPts val="60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a:buChar char="•"/>
            </a:pPr>
            <a:r>
              <a:rPr lang="en-US" sz="2600" b="0" i="0" u="none" strike="noStrike" cap="none">
                <a:solidFill>
                  <a:schemeClr val="lt1"/>
                </a:solidFill>
                <a:latin typeface="Arial"/>
                <a:ea typeface="Arial"/>
                <a:cs typeface="Arial"/>
                <a:sym typeface="Arial"/>
              </a:rPr>
              <a:t>Flutter provides a rich collection of form widgets for various input types</a:t>
            </a:r>
            <a:endParaRPr sz="2600" b="0" i="0" u="none" strike="noStrike" cap="none">
              <a:solidFill>
                <a:schemeClr val="lt1"/>
              </a:solidFill>
              <a:latin typeface="Arial"/>
              <a:ea typeface="Arial"/>
              <a:cs typeface="Arial"/>
              <a:sym typeface="Arial"/>
            </a:endParaRPr>
          </a:p>
          <a:p>
            <a:pPr marL="457200" marR="0" lvl="0" indent="0" algn="l" rtl="0">
              <a:lnSpc>
                <a:spcPct val="100000"/>
              </a:lnSpc>
              <a:spcBef>
                <a:spcPts val="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a:buChar char="•"/>
            </a:pPr>
            <a:r>
              <a:rPr lang="en-US" sz="2600" b="0" i="0" u="none" strike="noStrike" cap="none">
                <a:solidFill>
                  <a:schemeClr val="lt1"/>
                </a:solidFill>
                <a:latin typeface="Arial"/>
                <a:ea typeface="Arial"/>
                <a:cs typeface="Arial"/>
                <a:sym typeface="Arial"/>
              </a:rPr>
              <a:t>Building intuitive forms enhances user experience and data collection</a:t>
            </a:r>
            <a:endParaRPr sz="2600" b="0" i="0" u="none" strike="noStrike" cap="none">
              <a:solidFill>
                <a:schemeClr val="lt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109" name="Google Shape;109;p2"/>
          <p:cNvPicPr preferRelativeResize="0"/>
          <p:nvPr/>
        </p:nvPicPr>
        <p:blipFill rotWithShape="1">
          <a:blip r:embed="rId4">
            <a:alphaModFix/>
          </a:blip>
          <a:src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14"/>
        <p:cNvGrpSpPr/>
        <p:nvPr/>
      </p:nvGrpSpPr>
      <p:grpSpPr>
        <a:xfrm>
          <a:off x="0" y="0"/>
          <a:ext cx="0" cy="0"/>
          <a:chOff x="0" y="0"/>
          <a:chExt cx="0" cy="0"/>
        </a:xfrm>
      </p:grpSpPr>
      <p:sp>
        <p:nvSpPr>
          <p:cNvPr id="115" name="Google Shape;115;p3"/>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16" name="Google Shape;116;p3"/>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17" name="Google Shape;117;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18" name="Google Shape;118;p3"/>
          <p:cNvSpPr txBox="1">
            <a:spLocks noGrp="1"/>
          </p:cNvSpPr>
          <p:nvPr>
            <p:ph type="title"/>
          </p:nvPr>
        </p:nvSpPr>
        <p:spPr>
          <a:xfrm>
            <a:off x="479425" y="696595"/>
            <a:ext cx="4296410" cy="13106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ct val="111000"/>
              <a:buFont typeface="Gill Sans"/>
              <a:buNone/>
            </a:pPr>
            <a:r>
              <a:rPr lang="en-US" cap="none">
                <a:latin typeface="Gill Sans"/>
                <a:ea typeface="Gill Sans"/>
                <a:cs typeface="Gill Sans"/>
                <a:sym typeface="Gill Sans"/>
              </a:rPr>
              <a:t>ESSENTIAL </a:t>
            </a:r>
            <a:br>
              <a:rPr lang="en-US" cap="none">
                <a:latin typeface="Gill Sans"/>
                <a:ea typeface="Gill Sans"/>
                <a:cs typeface="Gill Sans"/>
                <a:sym typeface="Gill Sans"/>
              </a:rPr>
            </a:br>
            <a:r>
              <a:rPr lang="en-US" cap="none">
                <a:latin typeface="Gill Sans"/>
                <a:ea typeface="Gill Sans"/>
                <a:cs typeface="Gill Sans"/>
                <a:sym typeface="Gill Sans"/>
              </a:rPr>
              <a:t>FORM WIDGETS </a:t>
            </a:r>
            <a:endParaRPr cap="none">
              <a:latin typeface="Gill Sans"/>
              <a:ea typeface="Gill Sans"/>
              <a:cs typeface="Gill Sans"/>
              <a:sym typeface="Gill Sans"/>
            </a:endParaRPr>
          </a:p>
          <a:p>
            <a:pPr marL="0" lvl="0" indent="0" algn="l" rtl="0">
              <a:lnSpc>
                <a:spcPct val="100000"/>
              </a:lnSpc>
              <a:spcBef>
                <a:spcPts val="0"/>
              </a:spcBef>
              <a:spcAft>
                <a:spcPts val="0"/>
              </a:spcAft>
              <a:buClr>
                <a:schemeClr val="lt1"/>
              </a:buClr>
              <a:buSzPct val="111000"/>
              <a:buFont typeface="Play"/>
              <a:buNone/>
            </a:pPr>
            <a:endParaRPr sz="4800" cap="none"/>
          </a:p>
        </p:txBody>
      </p:sp>
      <p:sp>
        <p:nvSpPr>
          <p:cNvPr id="119" name="Google Shape;119;p3"/>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20" name="Google Shape;120;p3"/>
          <p:cNvSpPr txBox="1"/>
          <p:nvPr/>
        </p:nvSpPr>
        <p:spPr>
          <a:xfrm>
            <a:off x="767061" y="2189243"/>
            <a:ext cx="2536209" cy="28623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Arial"/>
                <a:ea typeface="Arial"/>
                <a:cs typeface="Arial"/>
                <a:sym typeface="Arial"/>
              </a:rPr>
              <a:t>TextField</a:t>
            </a:r>
            <a:endParaRPr sz="2000" b="0" i="0" u="none" strike="noStrike" cap="none">
              <a:solidFill>
                <a:schemeClr val="lt1"/>
              </a:solidFill>
              <a:latin typeface="Arial"/>
              <a:ea typeface="Arial"/>
              <a:cs typeface="Arial"/>
              <a:sym typeface="Arial"/>
            </a:endParaRPr>
          </a:p>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Arial"/>
                <a:ea typeface="Arial"/>
                <a:cs typeface="Arial"/>
                <a:sym typeface="Arial"/>
              </a:rPr>
              <a:t>Checkbox</a:t>
            </a:r>
            <a:endParaRPr sz="2000" b="0" i="0" u="none" strike="noStrike" cap="none">
              <a:solidFill>
                <a:schemeClr val="lt1"/>
              </a:solidFill>
              <a:latin typeface="Arial"/>
              <a:ea typeface="Arial"/>
              <a:cs typeface="Arial"/>
              <a:sym typeface="Arial"/>
            </a:endParaRPr>
          </a:p>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Arial"/>
                <a:ea typeface="Arial"/>
                <a:cs typeface="Arial"/>
                <a:sym typeface="Arial"/>
              </a:rPr>
              <a:t>RadioButton</a:t>
            </a:r>
            <a:endParaRPr sz="2000" b="0" i="0" u="none" strike="noStrike" cap="none">
              <a:solidFill>
                <a:schemeClr val="lt1"/>
              </a:solidFill>
              <a:latin typeface="Arial"/>
              <a:ea typeface="Arial"/>
              <a:cs typeface="Arial"/>
              <a:sym typeface="Arial"/>
            </a:endParaRPr>
          </a:p>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Arial"/>
                <a:ea typeface="Arial"/>
                <a:cs typeface="Arial"/>
                <a:sym typeface="Arial"/>
              </a:rPr>
              <a:t>Slider</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a:solidFill>
                <a:schemeClr val="lt1"/>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Arial"/>
                <a:ea typeface="Arial"/>
                <a:cs typeface="Arial"/>
                <a:sym typeface="Arial"/>
              </a:rPr>
              <a:t>DropdownButton</a:t>
            </a:r>
            <a:endParaRPr sz="2000" b="0" i="0" u="none" strike="noStrike" cap="none">
              <a:solidFill>
                <a:schemeClr val="lt1"/>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a:stretch/>
        </p:blipFill>
        <p:spPr>
          <a:xfrm>
            <a:off x="10685875" y="0"/>
            <a:ext cx="1506125" cy="1129601"/>
          </a:xfrm>
          <a:prstGeom prst="rect">
            <a:avLst/>
          </a:prstGeom>
          <a:noFill/>
          <a:ln>
            <a:noFill/>
          </a:ln>
        </p:spPr>
      </p:pic>
      <p:pic>
        <p:nvPicPr>
          <p:cNvPr id="122" name="Google Shape;122;p3"/>
          <p:cNvPicPr preferRelativeResize="0"/>
          <p:nvPr/>
        </p:nvPicPr>
        <p:blipFill rotWithShape="1">
          <a:blip r:embed="rId4">
            <a:alphaModFix/>
          </a:blip>
          <a:srcRect/>
          <a:stretch/>
        </p:blipFill>
        <p:spPr>
          <a:xfrm>
            <a:off x="4490950" y="1034875"/>
            <a:ext cx="6981300" cy="5109600"/>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fade">
                                      <p:cBhvr>
                                        <p:cTn id="1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7"/>
        <p:cNvGrpSpPr/>
        <p:nvPr/>
      </p:nvGrpSpPr>
      <p:grpSpPr>
        <a:xfrm>
          <a:off x="0" y="0"/>
          <a:ext cx="0" cy="0"/>
          <a:chOff x="0" y="0"/>
          <a:chExt cx="0" cy="0"/>
        </a:xfrm>
      </p:grpSpPr>
      <p:sp>
        <p:nvSpPr>
          <p:cNvPr id="128" name="Google Shape;128;p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29" name="Google Shape;129;p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30" name="Google Shape;130;p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31" name="Google Shape;131;p4"/>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32" name="Google Shape;132;p4"/>
          <p:cNvSpPr txBox="1"/>
          <p:nvPr/>
        </p:nvSpPr>
        <p:spPr>
          <a:xfrm>
            <a:off x="119361" y="188358"/>
            <a:ext cx="2536209" cy="11360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Arial"/>
              <a:buNone/>
            </a:pPr>
            <a:r>
              <a:rPr lang="en-US" sz="2800" b="1" i="0" u="none" strike="noStrike" cap="none" dirty="0" err="1">
                <a:solidFill>
                  <a:schemeClr val="lt1"/>
                </a:solidFill>
                <a:latin typeface="Arial"/>
                <a:ea typeface="Arial"/>
                <a:cs typeface="Arial"/>
                <a:sym typeface="Arial"/>
              </a:rPr>
              <a:t>TextField</a:t>
            </a:r>
            <a:endParaRPr sz="2800" b="1" i="0" u="none" strike="noStrike" cap="none" dirty="0">
              <a:solidFill>
                <a:schemeClr val="lt1"/>
              </a:solidFill>
              <a:latin typeface="Arial"/>
              <a:ea typeface="Arial"/>
              <a:cs typeface="Arial"/>
              <a:sym typeface="Arial"/>
            </a:endParaRPr>
          </a:p>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p:txBody>
      </p:sp>
      <p:pic>
        <p:nvPicPr>
          <p:cNvPr id="133" name="Google Shape;133;p4"/>
          <p:cNvPicPr preferRelativeResize="0"/>
          <p:nvPr/>
        </p:nvPicPr>
        <p:blipFill rotWithShape="1">
          <a:blip r:embed="rId3">
            <a:alphaModFix/>
          </a:blip>
          <a:srcRect/>
          <a:stretch/>
        </p:blipFill>
        <p:spPr>
          <a:xfrm>
            <a:off x="10685875" y="0"/>
            <a:ext cx="1506125" cy="1129601"/>
          </a:xfrm>
          <a:prstGeom prst="rect">
            <a:avLst/>
          </a:prstGeom>
          <a:noFill/>
          <a:ln>
            <a:noFill/>
          </a:ln>
        </p:spPr>
      </p:pic>
      <p:pic>
        <p:nvPicPr>
          <p:cNvPr id="134" name="Google Shape;134;p4"/>
          <p:cNvPicPr preferRelativeResize="0"/>
          <p:nvPr/>
        </p:nvPicPr>
        <p:blipFill rotWithShape="1">
          <a:blip r:embed="rId4">
            <a:alphaModFix/>
          </a:blip>
          <a:srcRect b="2959"/>
          <a:stretch/>
        </p:blipFill>
        <p:spPr>
          <a:xfrm>
            <a:off x="2005600" y="260350"/>
            <a:ext cx="3082025" cy="6149524"/>
          </a:xfrm>
          <a:prstGeom prst="rect">
            <a:avLst/>
          </a:prstGeom>
          <a:noFill/>
          <a:ln>
            <a:noFill/>
          </a:ln>
        </p:spPr>
      </p:pic>
      <p:pic>
        <p:nvPicPr>
          <p:cNvPr id="135" name="Google Shape;135;p4"/>
          <p:cNvPicPr preferRelativeResize="0"/>
          <p:nvPr/>
        </p:nvPicPr>
        <p:blipFill>
          <a:blip r:embed="rId5">
            <a:alphaModFix/>
          </a:blip>
          <a:stretch>
            <a:fillRect/>
          </a:stretch>
        </p:blipFill>
        <p:spPr>
          <a:xfrm>
            <a:off x="5511425" y="1430101"/>
            <a:ext cx="5817475" cy="360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0"/>
        <p:cNvGrpSpPr/>
        <p:nvPr/>
      </p:nvGrpSpPr>
      <p:grpSpPr>
        <a:xfrm>
          <a:off x="0" y="0"/>
          <a:ext cx="0" cy="0"/>
          <a:chOff x="0" y="0"/>
          <a:chExt cx="0" cy="0"/>
        </a:xfrm>
      </p:grpSpPr>
      <p:sp>
        <p:nvSpPr>
          <p:cNvPr id="141" name="Google Shape;141;p5"/>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42" name="Google Shape;142;p5"/>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43" name="Google Shape;143;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44" name="Google Shape;144;p5"/>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45" name="Google Shape;145;p5"/>
          <p:cNvSpPr txBox="1"/>
          <p:nvPr/>
        </p:nvSpPr>
        <p:spPr>
          <a:xfrm>
            <a:off x="46971" y="115968"/>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000"/>
              <a:buFont typeface="Arial"/>
              <a:buNone/>
            </a:pPr>
            <a:r>
              <a:rPr lang="en-US" sz="2800" b="1" i="0" u="none" strike="noStrike" cap="none" dirty="0">
                <a:solidFill>
                  <a:schemeClr val="lt1"/>
                </a:solidFill>
                <a:latin typeface="Arial"/>
                <a:ea typeface="Arial"/>
                <a:cs typeface="Arial"/>
                <a:sym typeface="Arial"/>
              </a:rPr>
              <a:t>Checkbox</a:t>
            </a: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p:txBody>
      </p:sp>
      <p:pic>
        <p:nvPicPr>
          <p:cNvPr id="146" name="Google Shape;146;p5"/>
          <p:cNvPicPr preferRelativeResize="0"/>
          <p:nvPr/>
        </p:nvPicPr>
        <p:blipFill rotWithShape="1">
          <a:blip r:embed="rId3">
            <a:alphaModFix/>
          </a:blip>
          <a:srcRect/>
          <a:stretch/>
        </p:blipFill>
        <p:spPr>
          <a:xfrm>
            <a:off x="10685875" y="0"/>
            <a:ext cx="1506125" cy="1129601"/>
          </a:xfrm>
          <a:prstGeom prst="rect">
            <a:avLst/>
          </a:prstGeom>
          <a:noFill/>
          <a:ln>
            <a:noFill/>
          </a:ln>
        </p:spPr>
      </p:pic>
      <p:pic>
        <p:nvPicPr>
          <p:cNvPr id="147" name="Google Shape;147;p5"/>
          <p:cNvPicPr preferRelativeResize="0"/>
          <p:nvPr/>
        </p:nvPicPr>
        <p:blipFill rotWithShape="1">
          <a:blip r:embed="rId4">
            <a:alphaModFix/>
          </a:blip>
          <a:srcRect b="3549"/>
          <a:stretch/>
        </p:blipFill>
        <p:spPr>
          <a:xfrm>
            <a:off x="2093450" y="231250"/>
            <a:ext cx="3224849" cy="6395500"/>
          </a:xfrm>
          <a:prstGeom prst="rect">
            <a:avLst/>
          </a:prstGeom>
          <a:noFill/>
          <a:ln>
            <a:noFill/>
          </a:ln>
        </p:spPr>
      </p:pic>
      <p:pic>
        <p:nvPicPr>
          <p:cNvPr id="148" name="Google Shape;148;p5"/>
          <p:cNvPicPr preferRelativeResize="0"/>
          <p:nvPr/>
        </p:nvPicPr>
        <p:blipFill>
          <a:blip r:embed="rId5">
            <a:alphaModFix/>
          </a:blip>
          <a:stretch>
            <a:fillRect/>
          </a:stretch>
        </p:blipFill>
        <p:spPr>
          <a:xfrm>
            <a:off x="6027275" y="1375537"/>
            <a:ext cx="4106925" cy="4106925"/>
          </a:xfrm>
          <a:prstGeom prst="rect">
            <a:avLst/>
          </a:prstGeom>
          <a:noFill/>
          <a:ln>
            <a:noFill/>
          </a:ln>
        </p:spPr>
      </p:pic>
      <p:pic>
        <p:nvPicPr>
          <p:cNvPr id="149" name="Google Shape;149;p5"/>
          <p:cNvPicPr preferRelativeResize="0"/>
          <p:nvPr/>
        </p:nvPicPr>
        <p:blipFill>
          <a:blip r:embed="rId6">
            <a:alphaModFix/>
          </a:blip>
          <a:stretch>
            <a:fillRect/>
          </a:stretch>
        </p:blipFill>
        <p:spPr>
          <a:xfrm>
            <a:off x="2748600" y="2723525"/>
            <a:ext cx="1914525" cy="2152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56" name="Google Shape;156;p6"/>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57" name="Google Shape;157;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58" name="Google Shape;158;p6"/>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59" name="Google Shape;159;p6"/>
          <p:cNvSpPr txBox="1"/>
          <p:nvPr/>
        </p:nvSpPr>
        <p:spPr>
          <a:xfrm>
            <a:off x="-19" y="-237"/>
            <a:ext cx="2536209" cy="144399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000"/>
              <a:buFont typeface="Arial"/>
              <a:buNone/>
            </a:pPr>
            <a:r>
              <a:rPr lang="en-US" sz="2800" b="1" i="0" u="none" strike="noStrike" cap="none" dirty="0" err="1">
                <a:solidFill>
                  <a:schemeClr val="lt1"/>
                </a:solidFill>
                <a:latin typeface="Arial"/>
                <a:ea typeface="Arial"/>
                <a:cs typeface="Arial"/>
                <a:sym typeface="Arial"/>
              </a:rPr>
              <a:t>RadioButton</a:t>
            </a:r>
            <a:endParaRPr sz="2000" b="0" i="0" u="none" strike="noStrike" cap="none" dirty="0">
              <a:solidFill>
                <a:schemeClr val="lt1"/>
              </a:solidFill>
              <a:latin typeface="Arial"/>
              <a:ea typeface="Arial"/>
              <a:cs typeface="Arial"/>
              <a:sym typeface="Arial"/>
            </a:endParaRPr>
          </a:p>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p:txBody>
      </p:sp>
      <p:pic>
        <p:nvPicPr>
          <p:cNvPr id="160" name="Google Shape;160;p6"/>
          <p:cNvPicPr preferRelativeResize="0"/>
          <p:nvPr/>
        </p:nvPicPr>
        <p:blipFill rotWithShape="1">
          <a:blip r:embed="rId3">
            <a:alphaModFix/>
          </a:blip>
          <a:srcRect/>
          <a:stretch/>
        </p:blipFill>
        <p:spPr>
          <a:xfrm>
            <a:off x="10685875" y="0"/>
            <a:ext cx="1506125" cy="1129601"/>
          </a:xfrm>
          <a:prstGeom prst="rect">
            <a:avLst/>
          </a:prstGeom>
          <a:noFill/>
          <a:ln>
            <a:noFill/>
          </a:ln>
        </p:spPr>
      </p:pic>
      <p:pic>
        <p:nvPicPr>
          <p:cNvPr id="161" name="Google Shape;161;p6"/>
          <p:cNvPicPr preferRelativeResize="0"/>
          <p:nvPr/>
        </p:nvPicPr>
        <p:blipFill rotWithShape="1">
          <a:blip r:embed="rId4">
            <a:alphaModFix/>
          </a:blip>
          <a:srcRect b="2439"/>
          <a:stretch/>
        </p:blipFill>
        <p:spPr>
          <a:xfrm>
            <a:off x="2305875" y="156950"/>
            <a:ext cx="3353874" cy="6544123"/>
          </a:xfrm>
          <a:prstGeom prst="rect">
            <a:avLst/>
          </a:prstGeom>
          <a:noFill/>
          <a:ln>
            <a:noFill/>
          </a:ln>
        </p:spPr>
      </p:pic>
      <p:pic>
        <p:nvPicPr>
          <p:cNvPr id="162" name="Google Shape;162;p6"/>
          <p:cNvPicPr preferRelativeResize="0"/>
          <p:nvPr/>
        </p:nvPicPr>
        <p:blipFill rotWithShape="1">
          <a:blip r:embed="rId4">
            <a:alphaModFix/>
          </a:blip>
          <a:srcRect l="31829" t="54110" b="29418"/>
          <a:stretch/>
        </p:blipFill>
        <p:spPr>
          <a:xfrm>
            <a:off x="2536200" y="3231748"/>
            <a:ext cx="2337574" cy="1129600"/>
          </a:xfrm>
          <a:prstGeom prst="rect">
            <a:avLst/>
          </a:prstGeom>
          <a:noFill/>
          <a:ln>
            <a:noFill/>
          </a:ln>
        </p:spPr>
      </p:pic>
      <p:pic>
        <p:nvPicPr>
          <p:cNvPr id="163" name="Google Shape;163;p6"/>
          <p:cNvPicPr preferRelativeResize="0"/>
          <p:nvPr/>
        </p:nvPicPr>
        <p:blipFill>
          <a:blip r:embed="rId5">
            <a:alphaModFix/>
          </a:blip>
          <a:stretch>
            <a:fillRect/>
          </a:stretch>
        </p:blipFill>
        <p:spPr>
          <a:xfrm>
            <a:off x="3258814" y="2752475"/>
            <a:ext cx="1202236" cy="1608875"/>
          </a:xfrm>
          <a:prstGeom prst="rect">
            <a:avLst/>
          </a:prstGeom>
          <a:noFill/>
          <a:ln>
            <a:noFill/>
          </a:ln>
        </p:spPr>
      </p:pic>
      <p:pic>
        <p:nvPicPr>
          <p:cNvPr id="164" name="Google Shape;164;p6"/>
          <p:cNvPicPr preferRelativeResize="0"/>
          <p:nvPr/>
        </p:nvPicPr>
        <p:blipFill>
          <a:blip r:embed="rId6">
            <a:alphaModFix/>
          </a:blip>
          <a:stretch>
            <a:fillRect/>
          </a:stretch>
        </p:blipFill>
        <p:spPr>
          <a:xfrm>
            <a:off x="6032300" y="228369"/>
            <a:ext cx="4738950" cy="634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71" name="Google Shape;171;p7"/>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72" name="Google Shape;172;p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73" name="Google Shape;173;p7"/>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74" name="Google Shape;174;p7"/>
          <p:cNvSpPr txBox="1"/>
          <p:nvPr/>
        </p:nvSpPr>
        <p:spPr>
          <a:xfrm>
            <a:off x="694767" y="871811"/>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000"/>
              <a:buFont typeface="Arial"/>
              <a:buNone/>
            </a:pPr>
            <a:r>
              <a:rPr lang="en-US" sz="2800" b="1" i="0" u="none" strike="noStrike" cap="none" dirty="0">
                <a:solidFill>
                  <a:schemeClr val="lt1"/>
                </a:solidFill>
                <a:latin typeface="Arial"/>
                <a:ea typeface="Arial"/>
                <a:cs typeface="Arial"/>
                <a:sym typeface="Arial"/>
              </a:rPr>
              <a:t>Slider</a:t>
            </a:r>
            <a:endParaRPr sz="1400" b="1" i="0" u="none" strike="noStrike" cap="none" dirty="0">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lt1"/>
              </a:buClr>
              <a:buSzPts val="2000"/>
              <a:buFont typeface="Arial"/>
              <a:buNone/>
            </a:pPr>
            <a:endParaRPr sz="2000" b="1" i="0" u="none" strike="noStrike" cap="none" dirty="0">
              <a:solidFill>
                <a:schemeClr val="lt1"/>
              </a:solidFill>
              <a:latin typeface="Arial"/>
              <a:ea typeface="Arial"/>
              <a:cs typeface="Arial"/>
              <a:sym typeface="Arial"/>
            </a:endParaRPr>
          </a:p>
        </p:txBody>
      </p:sp>
      <p:pic>
        <p:nvPicPr>
          <p:cNvPr id="175" name="Google Shape;175;p7"/>
          <p:cNvPicPr preferRelativeResize="0"/>
          <p:nvPr/>
        </p:nvPicPr>
        <p:blipFill rotWithShape="1">
          <a:blip r:embed="rId3">
            <a:alphaModFix/>
          </a:blip>
          <a:srcRect/>
          <a:stretch/>
        </p:blipFill>
        <p:spPr>
          <a:xfrm>
            <a:off x="1991672" y="189480"/>
            <a:ext cx="2848373" cy="6239746"/>
          </a:xfrm>
          <a:prstGeom prst="rect">
            <a:avLst/>
          </a:prstGeom>
          <a:noFill/>
          <a:ln>
            <a:noFill/>
          </a:ln>
        </p:spPr>
      </p:pic>
      <p:pic>
        <p:nvPicPr>
          <p:cNvPr id="176" name="Google Shape;176;p7"/>
          <p:cNvPicPr preferRelativeResize="0"/>
          <p:nvPr/>
        </p:nvPicPr>
        <p:blipFill rotWithShape="1">
          <a:blip r:embed="rId4">
            <a:alphaModFix/>
          </a:blip>
          <a:srcRect/>
          <a:stretch/>
        </p:blipFill>
        <p:spPr>
          <a:xfrm>
            <a:off x="5375910" y="404495"/>
            <a:ext cx="5782945" cy="5655310"/>
          </a:xfrm>
          <a:prstGeom prst="rect">
            <a:avLst/>
          </a:prstGeom>
          <a:noFill/>
          <a:ln>
            <a:noFill/>
          </a:ln>
        </p:spPr>
      </p:pic>
      <p:pic>
        <p:nvPicPr>
          <p:cNvPr id="177" name="Google Shape;177;p7"/>
          <p:cNvPicPr preferRelativeResize="0"/>
          <p:nvPr/>
        </p:nvPicPr>
        <p:blipFill rotWithShape="1">
          <a:blip r:embed="rId5">
            <a:alphaModFix/>
          </a:blip>
          <a:src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500"/>
                                        <p:tgtEl>
                                          <p:spTgt spid="175"/>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animEffect transition="in" filter="fade">
                                      <p:cBhvr>
                                        <p:cTn id="13"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2"/>
        <p:cNvGrpSpPr/>
        <p:nvPr/>
      </p:nvGrpSpPr>
      <p:grpSpPr>
        <a:xfrm>
          <a:off x="0" y="0"/>
          <a:ext cx="0" cy="0"/>
          <a:chOff x="0" y="0"/>
          <a:chExt cx="0" cy="0"/>
        </a:xfrm>
      </p:grpSpPr>
      <p:sp>
        <p:nvSpPr>
          <p:cNvPr id="183" name="Google Shape;183;p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84" name="Google Shape;184;p8"/>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85" name="Google Shape;185;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86" name="Google Shape;186;p8"/>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187" name="Google Shape;187;p8"/>
          <p:cNvSpPr txBox="1"/>
          <p:nvPr/>
        </p:nvSpPr>
        <p:spPr>
          <a:xfrm>
            <a:off x="94075" y="5"/>
            <a:ext cx="3127500" cy="83100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a:buNone/>
            </a:pPr>
            <a:endParaRPr sz="20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chemeClr val="lt1"/>
              </a:buClr>
              <a:buSzPts val="2000"/>
              <a:buFont typeface="Arial"/>
              <a:buNone/>
            </a:pPr>
            <a:r>
              <a:rPr lang="en-US" sz="2800" b="1" i="0" u="none" strike="noStrike" cap="none" dirty="0" err="1">
                <a:solidFill>
                  <a:schemeClr val="lt1"/>
                </a:solidFill>
                <a:latin typeface="Arial"/>
                <a:ea typeface="Arial"/>
                <a:cs typeface="Arial"/>
                <a:sym typeface="Arial"/>
              </a:rPr>
              <a:t>DropdownButton</a:t>
            </a:r>
            <a:endParaRPr sz="2800" b="1" i="0" u="none" strike="noStrike" cap="none" dirty="0">
              <a:solidFill>
                <a:schemeClr val="lt1"/>
              </a:solidFill>
              <a:latin typeface="Arial"/>
              <a:ea typeface="Arial"/>
              <a:cs typeface="Arial"/>
              <a:sym typeface="Arial"/>
            </a:endParaRPr>
          </a:p>
        </p:txBody>
      </p:sp>
      <p:pic>
        <p:nvPicPr>
          <p:cNvPr id="188" name="Google Shape;188;p8"/>
          <p:cNvPicPr preferRelativeResize="0"/>
          <p:nvPr/>
        </p:nvPicPr>
        <p:blipFill rotWithShape="1">
          <a:blip r:embed="rId3">
            <a:alphaModFix/>
          </a:blip>
          <a:srcRect/>
          <a:stretch/>
        </p:blipFill>
        <p:spPr>
          <a:xfrm>
            <a:off x="10685875" y="0"/>
            <a:ext cx="1506125" cy="1129601"/>
          </a:xfrm>
          <a:prstGeom prst="rect">
            <a:avLst/>
          </a:prstGeom>
          <a:noFill/>
          <a:ln>
            <a:noFill/>
          </a:ln>
        </p:spPr>
      </p:pic>
      <p:pic>
        <p:nvPicPr>
          <p:cNvPr id="189" name="Google Shape;189;p8"/>
          <p:cNvPicPr preferRelativeResize="0"/>
          <p:nvPr/>
        </p:nvPicPr>
        <p:blipFill rotWithShape="1">
          <a:blip r:embed="rId4">
            <a:alphaModFix/>
          </a:blip>
          <a:srcRect/>
          <a:stretch/>
        </p:blipFill>
        <p:spPr>
          <a:xfrm>
            <a:off x="2207260" y="764540"/>
            <a:ext cx="2637790" cy="5906135"/>
          </a:xfrm>
          <a:prstGeom prst="rect">
            <a:avLst/>
          </a:prstGeom>
          <a:noFill/>
          <a:ln>
            <a:noFill/>
          </a:ln>
        </p:spPr>
      </p:pic>
      <p:pic>
        <p:nvPicPr>
          <p:cNvPr id="190" name="Google Shape;190;p8"/>
          <p:cNvPicPr preferRelativeResize="0"/>
          <p:nvPr/>
        </p:nvPicPr>
        <p:blipFill rotWithShape="1">
          <a:blip r:embed="rId5">
            <a:alphaModFix/>
          </a:blip>
          <a:srcRect/>
          <a:stretch/>
        </p:blipFill>
        <p:spPr>
          <a:xfrm>
            <a:off x="5231765" y="728980"/>
            <a:ext cx="5707380" cy="58432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5"/>
        <p:cNvGrpSpPr/>
        <p:nvPr/>
      </p:nvGrpSpPr>
      <p:grpSpPr>
        <a:xfrm>
          <a:off x="0" y="0"/>
          <a:ext cx="0" cy="0"/>
          <a:chOff x="0" y="0"/>
          <a:chExt cx="0" cy="0"/>
        </a:xfrm>
      </p:grpSpPr>
      <p:sp>
        <p:nvSpPr>
          <p:cNvPr id="196" name="Google Shape;196;p9"/>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cxnSp>
        <p:nvCxnSpPr>
          <p:cNvPr id="197" name="Google Shape;197;p9"/>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98" name="Google Shape;198;p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pic>
        <p:nvPicPr>
          <p:cNvPr id="199" name="Google Shape;199;p9"/>
          <p:cNvPicPr preferRelativeResize="0"/>
          <p:nvPr/>
        </p:nvPicPr>
        <p:blipFill rotWithShape="1">
          <a:blip r:embed="rId3">
            <a:alphaModFix/>
          </a:blip>
          <a:srcRect t="16393" b="16393"/>
          <a:stretch/>
        </p:blipFill>
        <p:spPr>
          <a:xfrm>
            <a:off x="7" y="10"/>
            <a:ext cx="12191980" cy="6857988"/>
          </a:xfrm>
          <a:prstGeom prst="rect">
            <a:avLst/>
          </a:prstGeom>
          <a:noFill/>
          <a:ln>
            <a:noFill/>
          </a:ln>
        </p:spPr>
      </p:pic>
      <p:sp>
        <p:nvSpPr>
          <p:cNvPr id="200" name="Google Shape;200;p9"/>
          <p:cNvSpPr/>
          <p:nvPr/>
        </p:nvSpPr>
        <p:spPr>
          <a:xfrm>
            <a:off x="3626"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ay"/>
              <a:ea typeface="Play"/>
              <a:cs typeface="Play"/>
              <a:sym typeface="Play"/>
            </a:endParaRPr>
          </a:p>
        </p:txBody>
      </p:sp>
      <p:sp>
        <p:nvSpPr>
          <p:cNvPr id="201" name="Google Shape;201;p9"/>
          <p:cNvSpPr txBox="1"/>
          <p:nvPr/>
        </p:nvSpPr>
        <p:spPr>
          <a:xfrm>
            <a:off x="2382781" y="5013729"/>
            <a:ext cx="41001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Gill Sans"/>
                <a:ea typeface="Gill Sans"/>
                <a:cs typeface="Gill Sans"/>
                <a:sym typeface="Gill Sans"/>
              </a:rPr>
              <a:t>Ensuring Data Integrity</a:t>
            </a:r>
            <a:endParaRPr sz="2000" b="1" i="0" u="none" strike="noStrike" cap="none">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None/>
            </a:pPr>
            <a:r>
              <a:rPr lang="en-US" sz="2000" b="1" i="0" u="none" strike="noStrike" cap="none">
                <a:solidFill>
                  <a:schemeClr val="lt1"/>
                </a:solidFill>
                <a:latin typeface="Gill Sans"/>
                <a:ea typeface="Gill Sans"/>
                <a:cs typeface="Gill Sans"/>
                <a:sym typeface="Gill Sans"/>
              </a:rPr>
              <a:t>Custom Validation Methods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a:ea typeface="Gill Sans"/>
              <a:cs typeface="Gill Sans"/>
              <a:sym typeface="Gill Sans"/>
            </a:endParaRPr>
          </a:p>
          <a:p>
            <a:pPr marL="0" marR="0" lvl="0" indent="0" algn="l" rtl="0">
              <a:lnSpc>
                <a:spcPct val="100000"/>
              </a:lnSpc>
              <a:spcBef>
                <a:spcPts val="0"/>
              </a:spcBef>
              <a:spcAft>
                <a:spcPts val="0"/>
              </a:spcAft>
              <a:buNone/>
            </a:pPr>
            <a:r>
              <a:rPr lang="en-US" sz="2000" b="1">
                <a:solidFill>
                  <a:schemeClr val="lt1"/>
                </a:solidFill>
                <a:latin typeface="Gill Sans"/>
                <a:ea typeface="Gill Sans"/>
                <a:cs typeface="Gill Sans"/>
                <a:sym typeface="Gill Sans"/>
              </a:rPr>
              <a:t>Displaying Error Using UI</a:t>
            </a:r>
            <a:endParaRPr sz="2000" b="1" i="0" u="none" strike="noStrike" cap="none">
              <a:solidFill>
                <a:schemeClr val="lt1"/>
              </a:solidFill>
              <a:latin typeface="Gill Sans"/>
              <a:ea typeface="Gill Sans"/>
              <a:cs typeface="Gill Sans"/>
              <a:sym typeface="Gill Sans"/>
            </a:endParaRPr>
          </a:p>
        </p:txBody>
      </p:sp>
      <p:pic>
        <p:nvPicPr>
          <p:cNvPr id="202" name="Google Shape;202;p9"/>
          <p:cNvPicPr preferRelativeResize="0"/>
          <p:nvPr/>
        </p:nvPicPr>
        <p:blipFill rotWithShape="1">
          <a:blip r:embed="rId4">
            <a:alphaModFix/>
          </a:blip>
          <a:srcRect/>
          <a:stretch/>
        </p:blipFill>
        <p:spPr>
          <a:xfrm>
            <a:off x="3625" y="0"/>
            <a:ext cx="1506125" cy="1129601"/>
          </a:xfrm>
          <a:prstGeom prst="rect">
            <a:avLst/>
          </a:prstGeom>
          <a:noFill/>
          <a:ln>
            <a:noFill/>
          </a:ln>
        </p:spPr>
      </p:pic>
      <p:sp>
        <p:nvSpPr>
          <p:cNvPr id="203" name="Google Shape;203;p9"/>
          <p:cNvSpPr/>
          <p:nvPr/>
        </p:nvSpPr>
        <p:spPr>
          <a:xfrm>
            <a:off x="4865700" y="506275"/>
            <a:ext cx="5160600" cy="899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4000"/>
              <a:buFont typeface="Gill Sans"/>
              <a:buNone/>
            </a:pPr>
            <a:r>
              <a:rPr lang="en-US" sz="4000">
                <a:solidFill>
                  <a:schemeClr val="lt1"/>
                </a:solidFill>
                <a:latin typeface="Gill Sans"/>
                <a:ea typeface="Gill Sans"/>
                <a:cs typeface="Gill Sans"/>
                <a:sym typeface="Gill Sans"/>
              </a:rPr>
              <a:t> FORM VALIDATION </a:t>
            </a:r>
            <a:endParaRPr sz="4800">
              <a:solidFill>
                <a:schemeClr val="lt1"/>
              </a:solidFill>
              <a:latin typeface="Play"/>
              <a:ea typeface="Play"/>
              <a:cs typeface="Play"/>
              <a:sym typeface="Play"/>
            </a:endParaRPr>
          </a:p>
          <a:p>
            <a:pPr marL="0" lvl="0" indent="0" algn="ctr" rtl="0">
              <a:spcBef>
                <a:spcPts val="0"/>
              </a:spcBef>
              <a:spcAft>
                <a:spcPts val="0"/>
              </a:spcAft>
              <a:buNone/>
            </a:pPr>
            <a:endParaRPr>
              <a:latin typeface="Play"/>
              <a:ea typeface="Play"/>
              <a:cs typeface="Play"/>
              <a:sym typeface="Play"/>
            </a:endParaRPr>
          </a:p>
        </p:txBody>
      </p:sp>
      <p:sp>
        <p:nvSpPr>
          <p:cNvPr id="204" name="Google Shape;204;p9"/>
          <p:cNvSpPr/>
          <p:nvPr/>
        </p:nvSpPr>
        <p:spPr>
          <a:xfrm>
            <a:off x="333600" y="1758688"/>
            <a:ext cx="6024000" cy="276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200">
                <a:solidFill>
                  <a:schemeClr val="dk1"/>
                </a:solidFill>
              </a:rPr>
              <a:t>Form validation in Flutter involves checking whether the information entered by the user in a form is correct and meets certain criteria, such as filling all required fields or providing valid data.</a:t>
            </a:r>
            <a:endParaRPr sz="2200">
              <a:solidFill>
                <a:schemeClr val="dk1"/>
              </a:solidFill>
            </a:endParaRPr>
          </a:p>
          <a:p>
            <a:pPr marL="0" lvl="0" indent="0" algn="ctr" rtl="0">
              <a:spcBef>
                <a:spcPts val="0"/>
              </a:spcBef>
              <a:spcAft>
                <a:spcPts val="0"/>
              </a:spcAft>
              <a:buNone/>
            </a:pPr>
            <a:endParaRPr>
              <a:solidFill>
                <a:schemeClr val="dk1"/>
              </a:solidFill>
              <a:latin typeface="Play"/>
              <a:ea typeface="Play"/>
              <a:cs typeface="Play"/>
              <a:sym typeface="Play"/>
            </a:endParaRPr>
          </a:p>
        </p:txBody>
      </p:sp>
      <p:pic>
        <p:nvPicPr>
          <p:cNvPr id="205" name="Google Shape;205;p9"/>
          <p:cNvPicPr preferRelativeResize="0"/>
          <p:nvPr/>
        </p:nvPicPr>
        <p:blipFill>
          <a:blip r:embed="rId5">
            <a:alphaModFix/>
          </a:blip>
          <a:stretch>
            <a:fillRect/>
          </a:stretch>
        </p:blipFill>
        <p:spPr>
          <a:xfrm>
            <a:off x="6739075" y="1563650"/>
            <a:ext cx="5160600" cy="4989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808</Words>
  <Application>Microsoft Office PowerPoint</Application>
  <PresentationFormat>Widescreen</PresentationFormat>
  <Paragraphs>165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Gill Sans</vt:lpstr>
      <vt:lpstr>Arial</vt:lpstr>
      <vt:lpstr>Play</vt:lpstr>
      <vt:lpstr>Calibri</vt:lpstr>
      <vt:lpstr>RegattaVTI</vt:lpstr>
      <vt:lpstr>UNLEASHING THE POWER OF FORMS, MEDIA, AND ACCESSIBILITY IN FLUTTER  </vt:lpstr>
      <vt:lpstr>Introduction to Forms and User Input   </vt:lpstr>
      <vt:lpstr>ESSENTIAL  FORM WIDGETS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with Media (Images, Icons, and Fonts) </vt:lpstr>
      <vt:lpstr>Flutter - Building Adaptive Apps  </vt:lpstr>
      <vt:lpstr>Flutter - Accessibility In Apps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FORMS, MEDIA, AND ACCESSIBILITY IN FLUTTER  </dc:title>
  <dc:creator>Hisham</dc:creator>
  <cp:lastModifiedBy>aswani kt</cp:lastModifiedBy>
  <cp:revision>1</cp:revision>
  <dcterms:created xsi:type="dcterms:W3CDTF">2024-02-06T08:50:44Z</dcterms:created>
  <dcterms:modified xsi:type="dcterms:W3CDTF">2024-11-16T00:38:31Z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225913BCD4D64084A81CED0A8D1CFF1B_12</vt:lpwstr>
  </property>
  <property fmtid="{D5CDD505-2E9C-101B-9397-08002B2CF9AE}" pid="3" name="KSOProductBuildVer">
    <vt:lpwstr>1033-12.2.0.13431</vt:lpwstr>
  </property>
</Properties>
</file>