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0" r:id="rId4"/>
    <p:sldId id="269" r:id="rId5"/>
    <p:sldId id="270" r:id="rId6"/>
    <p:sldId id="271" r:id="rId7"/>
    <p:sldId id="279" r:id="rId8"/>
    <p:sldId id="280" r:id="rId9"/>
    <p:sldId id="281" r:id="rId10"/>
    <p:sldId id="283" r:id="rId11"/>
    <p:sldId id="284" r:id="rId12"/>
    <p:sldId id="272" r:id="rId13"/>
    <p:sldId id="273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CB84C-0D5F-4262-A593-F75DC3249791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CFB88-38CA-4320-8354-674033AAD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4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C036F-6150-4972-A8CC-36D5161067B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CCD2-F0BA-444F-C09F-58711BD4D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D1246-6A60-8573-B621-4C2EADF3A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1D83E-D167-322C-711A-3B380C09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1294-212E-4BC4-943B-3E9D70E01F1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E5F53-DECF-F418-B848-575FBB29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E7729-629F-0AF0-3A8C-A1D6D22F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DE88-B947-4FB1-A13D-3E851D5F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0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45C6-34A8-F16D-6EF0-30858151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3F541-429D-66F6-7215-65308C813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ED6A2-26D2-A7F6-47E6-7649D162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1294-212E-4BC4-943B-3E9D70E01F1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62ADB-31A8-731D-5757-B97BFD2E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D289F-1294-990F-082B-CB45D801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DE88-B947-4FB1-A13D-3E851D5F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7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7E5E4-15DB-1DE6-BE64-6363031BE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A4FB9-8CEF-9E90-81ED-DDEE20313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DE3B3-BEF0-AE92-8D2A-D1373E5C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1294-212E-4BC4-943B-3E9D70E01F1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5FC65-92A6-7DB6-AFC7-E4D55E20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44CCF-CC02-FFB0-3C50-66EDFB10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DE88-B947-4FB1-A13D-3E851D5F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73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10C6-F983-8FB3-0010-AEA52190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9D1D-DC9C-3C9E-6AD4-57ED2816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9A656-CAC8-B950-61C1-46D48E90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1294-212E-4BC4-943B-3E9D70E01F1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F859-92E3-A0A0-CC7C-7106FCF6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8487B-B1FF-0785-A896-5A872AC5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DE88-B947-4FB1-A13D-3E851D5F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29B3-A2EB-8206-6D16-E8538FF5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8AE7B-AAFC-A640-6486-F49B38FB1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C1AA9-003C-22F6-6D69-973D5D1B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1294-212E-4BC4-943B-3E9D70E01F1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75F7C-BE32-614E-B11E-2A55A553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8171C-C05F-251E-5813-6365F7CF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DE88-B947-4FB1-A13D-3E851D5F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A49A-CC47-D488-6BA3-DA7EA112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CBECE-934C-B1E8-813D-98C1A99B4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414C6-7C3D-1191-C537-829FB9509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4562C-958A-A791-AA26-3C2E3C6D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1294-212E-4BC4-943B-3E9D70E01F1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FFCA-266B-3161-ADDA-27D7A926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62E19-F824-9039-8429-2990F965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DE88-B947-4FB1-A13D-3E851D5F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53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2F01-2FD4-D021-D668-40E4BE80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9F6A4-82B9-F590-F1AA-7563C0442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F3334-157B-40CD-AEB3-6BB66F333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06A55-6496-6D35-135B-1533EDF60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0A180-4881-1722-81EF-31CC4801F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3784A-A8FC-3395-9BC7-3AF3AB10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1294-212E-4BC4-943B-3E9D70E01F1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194E0-3359-2859-3698-61CF8C7A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A6D69-41E1-9F82-E811-192A9E4C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DE88-B947-4FB1-A13D-3E851D5F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89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433D-254E-3431-6B0A-2BA7E2AA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8445A-23CD-51E7-C953-FC964B7F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1294-212E-4BC4-943B-3E9D70E01F1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305DB-49DF-9FCA-80A5-E2CE2997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3266B-7516-F653-4A91-BD3426AE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DE88-B947-4FB1-A13D-3E851D5F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27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EA66A-1843-713C-2135-60E82594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1294-212E-4BC4-943B-3E9D70E01F1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81F5E-8FE4-4955-A4DE-8E7CF1DF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B1221-304E-9740-1C9E-8CBD7266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DE88-B947-4FB1-A13D-3E851D5F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72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2C42-CE00-CB41-8C70-705F2AE4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62B10-F5FC-38AF-38B4-8B67BED14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A3F1E-B73D-9F46-22D2-52F12F1E1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71FC6-2482-15DF-CF81-472FB456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1294-212E-4BC4-943B-3E9D70E01F1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53373-60E2-5217-35DC-B6B31861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5918E-0DE6-77C7-D5CE-6F3719FF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DE88-B947-4FB1-A13D-3E851D5F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23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C290-9D2B-E57C-5CBC-060F18C2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62241-60A2-6371-7937-07153AC1B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E6D7B-0D33-B386-9600-ADA2AAFA5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49FDE-A15D-ED51-87C5-FF33FC13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1294-212E-4BC4-943B-3E9D70E01F1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1AD1A-AE97-5389-16B6-25202468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18D7B-F961-8091-43F0-906669B3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DE88-B947-4FB1-A13D-3E851D5F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97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A488C-7A3F-6969-D308-A4DC7728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51BE9-1078-530E-95B0-51E371FC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369F5-6E65-B506-C3F6-0493871EE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21294-212E-4BC4-943B-3E9D70E01F1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F2FD5-E4A4-E3C7-22CC-E25BE14AF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F4EBF-EBE4-ABD7-5A21-8547158E1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DE88-B947-4FB1-A13D-3E851D5F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6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223" y="524858"/>
            <a:ext cx="11107554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CSS </a:t>
            </a:r>
            <a:r>
              <a:rPr lang="en-US" dirty="0">
                <a:solidFill>
                  <a:srgbClr val="0070C0"/>
                </a:solidFill>
                <a:latin typeface="Arial Rounded MT Bold" pitchFamily="34" charset="0"/>
              </a:rPr>
              <a:t>(Cascade Style Sheets)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428868"/>
            <a:ext cx="6053158" cy="3781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046" y="5889326"/>
            <a:ext cx="1357322" cy="4432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322D1F-754F-E888-D199-2766C29D2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3" y="672958"/>
            <a:ext cx="3309339" cy="55120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3C643E-79BA-6484-E387-80196869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787" y="-137336"/>
            <a:ext cx="2971478" cy="7910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Arial Rounded MT Bold" pitchFamily="34" charset="0"/>
              </a:rPr>
              <a:t>CSS</a:t>
            </a:r>
            <a:r>
              <a:rPr lang="en-US" sz="1800" dirty="0">
                <a:latin typeface="Arial Rounded MT Bold" pitchFamily="34" charset="0"/>
              </a:rPr>
              <a:t>-Styling Background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20BECD-2C27-137C-53FB-FF6C8DFBB34C}"/>
              </a:ext>
            </a:extLst>
          </p:cNvPr>
          <p:cNvGraphicFramePr>
            <a:graphicFrameLocks noGrp="1"/>
          </p:cNvGraphicFramePr>
          <p:nvPr/>
        </p:nvGraphicFramePr>
        <p:xfrm>
          <a:off x="6384280" y="451575"/>
          <a:ext cx="5108284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94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16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  <a:latin typeface="Arial Rounded MT Bold" pitchFamily="34" charset="0"/>
                        </a:rPr>
                        <a:t>background-color</a:t>
                      </a:r>
                    </a:p>
                    <a:p>
                      <a:endParaRPr lang="en-US" sz="1000" dirty="0">
                        <a:solidFill>
                          <a:schemeClr val="tx2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  <a:latin typeface="Arial Rounded MT Bold" pitchFamily="34" charset="0"/>
                        </a:rPr>
                        <a:t>Specifies the background color to be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6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  <a:latin typeface="Arial Rounded MT Bold" pitchFamily="34" charset="0"/>
                        </a:rPr>
                        <a:t>Background-image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>
                          <a:solidFill>
                            <a:schemeClr val="tx2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Specifies ONE or MORE background images to be used</a:t>
                      </a:r>
                      <a:endParaRPr lang="en-US" sz="1000" dirty="0">
                        <a:solidFill>
                          <a:schemeClr val="tx2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6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  <a:latin typeface="Arial Rounded MT Bold" pitchFamily="34" charset="0"/>
                        </a:rPr>
                        <a:t>Background-attachment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>
                          <a:solidFill>
                            <a:schemeClr val="tx2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Specifies whether the background images are fixed or scrolls with the rest of the page</a:t>
                      </a:r>
                      <a:endParaRPr lang="en-US" sz="1000" dirty="0">
                        <a:solidFill>
                          <a:schemeClr val="tx2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4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  <a:latin typeface="Arial Rounded MT Bold" pitchFamily="34" charset="0"/>
                        </a:rPr>
                        <a:t>Background-position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2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Specifies the position of the background images</a:t>
                      </a:r>
                      <a:endParaRPr lang="en-US" sz="1000" dirty="0">
                        <a:solidFill>
                          <a:schemeClr val="tx2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94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  <a:latin typeface="Arial Rounded MT Bold" pitchFamily="34" charset="0"/>
                        </a:rPr>
                        <a:t>Background-size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2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Specifies the size of the background images</a:t>
                      </a:r>
                      <a:endParaRPr lang="en-US" sz="1000" dirty="0">
                        <a:solidFill>
                          <a:schemeClr val="tx2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94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  <a:latin typeface="Arial Rounded MT Bold" pitchFamily="34" charset="0"/>
                        </a:rPr>
                        <a:t>Background-repeat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2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Specifies how to repeat the background images</a:t>
                      </a:r>
                      <a:endParaRPr lang="en-US" sz="1000" dirty="0">
                        <a:solidFill>
                          <a:schemeClr val="tx2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16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  <a:latin typeface="Arial Rounded MT Bold" pitchFamily="34" charset="0"/>
                        </a:rPr>
                        <a:t>Background-origin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2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Specifies the positioning area of the background images</a:t>
                      </a:r>
                      <a:endParaRPr lang="en-US" sz="1000" dirty="0">
                        <a:solidFill>
                          <a:schemeClr val="tx2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16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  <a:latin typeface="Arial Rounded MT Bold" pitchFamily="34" charset="0"/>
                        </a:rPr>
                        <a:t>Background-clip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2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Specifies the painting area of the background images</a:t>
                      </a:r>
                      <a:endParaRPr lang="en-US" sz="1000" dirty="0">
                        <a:solidFill>
                          <a:schemeClr val="tx2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3F1821-53F7-4235-E174-8D15AA2D07B6}"/>
              </a:ext>
            </a:extLst>
          </p:cNvPr>
          <p:cNvCxnSpPr>
            <a:cxnSpLocks/>
          </p:cNvCxnSpPr>
          <p:nvPr/>
        </p:nvCxnSpPr>
        <p:spPr>
          <a:xfrm flipV="1">
            <a:off x="3272589" y="248964"/>
            <a:ext cx="0" cy="4239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279842-28B2-7DFB-2970-321D9630A227}"/>
              </a:ext>
            </a:extLst>
          </p:cNvPr>
          <p:cNvCxnSpPr/>
          <p:nvPr/>
        </p:nvCxnSpPr>
        <p:spPr>
          <a:xfrm>
            <a:off x="3272589" y="248964"/>
            <a:ext cx="3744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8E4E4D1-2752-E8EE-B022-04601016C8CD}"/>
              </a:ext>
            </a:extLst>
          </p:cNvPr>
          <p:cNvSpPr txBox="1">
            <a:spLocks/>
          </p:cNvSpPr>
          <p:nvPr/>
        </p:nvSpPr>
        <p:spPr>
          <a:xfrm>
            <a:off x="7633656" y="3859104"/>
            <a:ext cx="2829022" cy="635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1"/>
                </a:solidFill>
                <a:latin typeface="Arial Rounded MT Bold" pitchFamily="34" charset="0"/>
              </a:rPr>
              <a:t>CSS</a:t>
            </a:r>
            <a:r>
              <a:rPr lang="en-US" sz="1800" dirty="0">
                <a:latin typeface="Arial Rounded MT Bold" pitchFamily="34" charset="0"/>
              </a:rPr>
              <a:t>-Font Properties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6FDA9-F10F-C463-0254-E9F5B35C18B0}"/>
              </a:ext>
            </a:extLst>
          </p:cNvPr>
          <p:cNvSpPr txBox="1"/>
          <p:nvPr/>
        </p:nvSpPr>
        <p:spPr>
          <a:xfrm>
            <a:off x="8690002" y="4478450"/>
            <a:ext cx="2829022" cy="2443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Arial Rounded MT Bold" pitchFamily="34" charset="0"/>
              </a:rPr>
              <a:t>To change the typeface of your text . </a:t>
            </a:r>
            <a:endParaRPr lang="en-US" sz="1000" dirty="0">
              <a:latin typeface="Arial Rounded MT Bold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7A8CF0-9244-3649-9383-86618B3A37D2}"/>
              </a:ext>
            </a:extLst>
          </p:cNvPr>
          <p:cNvSpPr/>
          <p:nvPr/>
        </p:nvSpPr>
        <p:spPr>
          <a:xfrm>
            <a:off x="7152807" y="4387757"/>
            <a:ext cx="1529188" cy="41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  <a:latin typeface="Arial Rounded MT Bold" pitchFamily="34" charset="0"/>
              </a:rPr>
              <a:t>font-family</a:t>
            </a:r>
            <a:endParaRPr lang="en-US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087B2-27AE-CDC1-231F-7492C63972B4}"/>
              </a:ext>
            </a:extLst>
          </p:cNvPr>
          <p:cNvSpPr/>
          <p:nvPr/>
        </p:nvSpPr>
        <p:spPr>
          <a:xfrm>
            <a:off x="7152804" y="4953699"/>
            <a:ext cx="1529187" cy="4364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  <a:latin typeface="Arial Rounded MT Bold" pitchFamily="34" charset="0"/>
              </a:rPr>
              <a:t>font-style</a:t>
            </a:r>
            <a:endParaRPr lang="en-US" sz="1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F4A66C-1BB5-28F7-12F3-181EF6A647DB}"/>
              </a:ext>
            </a:extLst>
          </p:cNvPr>
          <p:cNvSpPr/>
          <p:nvPr/>
        </p:nvSpPr>
        <p:spPr>
          <a:xfrm>
            <a:off x="7152804" y="5562200"/>
            <a:ext cx="1529191" cy="3862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  <a:latin typeface="Arial Rounded MT Bold" pitchFamily="34" charset="0"/>
              </a:rPr>
              <a:t>font-weight</a:t>
            </a:r>
            <a:endParaRPr lang="en-US" sz="1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F3644E-EF44-F634-A8E5-FA8ED39BD236}"/>
              </a:ext>
            </a:extLst>
          </p:cNvPr>
          <p:cNvSpPr/>
          <p:nvPr/>
        </p:nvSpPr>
        <p:spPr>
          <a:xfrm>
            <a:off x="7152805" y="6211059"/>
            <a:ext cx="1538812" cy="3862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  <a:latin typeface="Arial Rounded MT Bold" pitchFamily="34" charset="0"/>
              </a:rPr>
              <a:t>font-size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6AD7C0-FB6F-E612-60D7-774E1992CE1C}"/>
              </a:ext>
            </a:extLst>
          </p:cNvPr>
          <p:cNvSpPr txBox="1"/>
          <p:nvPr/>
        </p:nvSpPr>
        <p:spPr>
          <a:xfrm>
            <a:off x="8690003" y="5044389"/>
            <a:ext cx="2831445" cy="246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Arial Rounded MT Bold" pitchFamily="34" charset="0"/>
              </a:rPr>
              <a:t>To set whether text should be italic or not. </a:t>
            </a:r>
            <a:endParaRPr lang="en-US" sz="1000" dirty="0">
              <a:latin typeface="Arial Rounded MT Bold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08F546-FF6F-CCC3-C410-B8F563013A4D}"/>
              </a:ext>
            </a:extLst>
          </p:cNvPr>
          <p:cNvSpPr txBox="1"/>
          <p:nvPr/>
        </p:nvSpPr>
        <p:spPr>
          <a:xfrm>
            <a:off x="8690000" y="5633640"/>
            <a:ext cx="2831445" cy="2443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 </a:t>
            </a:r>
            <a:r>
              <a:rPr lang="en-US" sz="1000" dirty="0">
                <a:solidFill>
                  <a:schemeClr val="accent1"/>
                </a:solidFill>
                <a:latin typeface="Arial Rounded MT Bold" pitchFamily="34" charset="0"/>
              </a:rPr>
              <a:t>To set the boldness of text.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6312E8-A1C3-D9FA-CA3E-10AF395C4F36}"/>
              </a:ext>
            </a:extLst>
          </p:cNvPr>
          <p:cNvSpPr/>
          <p:nvPr/>
        </p:nvSpPr>
        <p:spPr>
          <a:xfrm>
            <a:off x="8699627" y="6276585"/>
            <a:ext cx="2831445" cy="24622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Arial Rounded MT Bold" pitchFamily="34" charset="0"/>
              </a:rPr>
              <a:t>To control the size of your text elements.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492F95-E78B-6EB2-6C12-C270C45260F1}"/>
              </a:ext>
            </a:extLst>
          </p:cNvPr>
          <p:cNvCxnSpPr>
            <a:cxnSpLocks/>
          </p:cNvCxnSpPr>
          <p:nvPr/>
        </p:nvCxnSpPr>
        <p:spPr>
          <a:xfrm>
            <a:off x="2310063" y="2021305"/>
            <a:ext cx="118390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ECAC7F-5625-A88F-A09C-FBFC02010910}"/>
              </a:ext>
            </a:extLst>
          </p:cNvPr>
          <p:cNvCxnSpPr/>
          <p:nvPr/>
        </p:nvCxnSpPr>
        <p:spPr>
          <a:xfrm>
            <a:off x="3128211" y="1578543"/>
            <a:ext cx="3657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F8C4C0-89B5-280E-EB26-76248C69FB78}"/>
              </a:ext>
            </a:extLst>
          </p:cNvPr>
          <p:cNvCxnSpPr/>
          <p:nvPr/>
        </p:nvCxnSpPr>
        <p:spPr>
          <a:xfrm>
            <a:off x="3493971" y="1578543"/>
            <a:ext cx="0" cy="442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842F5E-C272-B805-2B2A-6FDFAA0B0D84}"/>
              </a:ext>
            </a:extLst>
          </p:cNvPr>
          <p:cNvCxnSpPr>
            <a:cxnSpLocks/>
          </p:cNvCxnSpPr>
          <p:nvPr/>
        </p:nvCxnSpPr>
        <p:spPr>
          <a:xfrm>
            <a:off x="3493971" y="1809549"/>
            <a:ext cx="208868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045C8E-5134-6AD1-62E4-4355FBD50414}"/>
              </a:ext>
            </a:extLst>
          </p:cNvPr>
          <p:cNvCxnSpPr/>
          <p:nvPr/>
        </p:nvCxnSpPr>
        <p:spPr>
          <a:xfrm>
            <a:off x="5582653" y="1809549"/>
            <a:ext cx="0" cy="23581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A8C33F-F5C3-10F1-6785-4E69D6BAFAA9}"/>
              </a:ext>
            </a:extLst>
          </p:cNvPr>
          <p:cNvCxnSpPr/>
          <p:nvPr/>
        </p:nvCxnSpPr>
        <p:spPr>
          <a:xfrm>
            <a:off x="5582653" y="4167739"/>
            <a:ext cx="18031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download.png">
            <a:extLst>
              <a:ext uri="{FF2B5EF4-FFF2-40B4-BE49-F238E27FC236}">
                <a16:creationId xmlns:a16="http://schemas.microsoft.com/office/drawing/2014/main" id="{DC3E2422-8F4C-2DE9-DE28-95FA4EDFC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89" y="6292085"/>
            <a:ext cx="1357322" cy="44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2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BB315B-0087-EBBE-1EE0-47F7E77F9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68" y="383584"/>
            <a:ext cx="6434727" cy="39925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072FA-F481-1AB4-3CB0-3EC0DEA0062D}"/>
              </a:ext>
            </a:extLst>
          </p:cNvPr>
          <p:cNvSpPr txBox="1"/>
          <p:nvPr/>
        </p:nvSpPr>
        <p:spPr>
          <a:xfrm>
            <a:off x="8690002" y="3977937"/>
            <a:ext cx="282902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Arial Rounded MT Bold" pitchFamily="34" charset="0"/>
              </a:rPr>
              <a:t>To increase or decrease the length of space between each word in your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61C58F-46B5-7E93-093C-623615353F98}"/>
              </a:ext>
            </a:extLst>
          </p:cNvPr>
          <p:cNvSpPr/>
          <p:nvPr/>
        </p:nvSpPr>
        <p:spPr>
          <a:xfrm>
            <a:off x="7152807" y="3964244"/>
            <a:ext cx="1529188" cy="41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  <a:latin typeface="Arial Rounded MT Bold" pitchFamily="34" charset="0"/>
              </a:rPr>
              <a:t>Word-spacing</a:t>
            </a:r>
            <a:endParaRPr lang="en-US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C7B9D0-D640-6BAB-5713-A8FB2000C7C1}"/>
              </a:ext>
            </a:extLst>
          </p:cNvPr>
          <p:cNvSpPr/>
          <p:nvPr/>
        </p:nvSpPr>
        <p:spPr>
          <a:xfrm>
            <a:off x="7152804" y="4530186"/>
            <a:ext cx="1529187" cy="4364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  <a:latin typeface="Arial Rounded MT Bold" pitchFamily="34" charset="0"/>
              </a:rPr>
              <a:t>Text-indent</a:t>
            </a:r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F47A33-F5F1-485E-8520-C0F6C6476420}"/>
              </a:ext>
            </a:extLst>
          </p:cNvPr>
          <p:cNvSpPr/>
          <p:nvPr/>
        </p:nvSpPr>
        <p:spPr>
          <a:xfrm>
            <a:off x="7152804" y="5138687"/>
            <a:ext cx="1529191" cy="3862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  <a:latin typeface="Arial Rounded MT Bold" pitchFamily="34" charset="0"/>
              </a:rPr>
              <a:t>color</a:t>
            </a:r>
            <a:endParaRPr lang="en-US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DF9BF4-9E16-FBA6-0CE6-229C596EDC26}"/>
              </a:ext>
            </a:extLst>
          </p:cNvPr>
          <p:cNvSpPr/>
          <p:nvPr/>
        </p:nvSpPr>
        <p:spPr>
          <a:xfrm>
            <a:off x="7152805" y="5787546"/>
            <a:ext cx="1538812" cy="3862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  <a:latin typeface="Arial Rounded MT Bold" pitchFamily="34" charset="0"/>
              </a:rPr>
              <a:t>Background-color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1711CC-4B05-DB0B-2D5A-BBEF8025B0C3}"/>
              </a:ext>
            </a:extLst>
          </p:cNvPr>
          <p:cNvSpPr txBox="1"/>
          <p:nvPr/>
        </p:nvSpPr>
        <p:spPr>
          <a:xfrm>
            <a:off x="8690003" y="4620876"/>
            <a:ext cx="283144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Arial Rounded MT Bold" pitchFamily="34" charset="0"/>
              </a:rPr>
              <a:t>To add an indent to your blocks of text.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A88C6C-4452-5176-03E9-7FDDB1ED0E35}"/>
              </a:ext>
            </a:extLst>
          </p:cNvPr>
          <p:cNvSpPr txBox="1"/>
          <p:nvPr/>
        </p:nvSpPr>
        <p:spPr>
          <a:xfrm>
            <a:off x="8690000" y="5210127"/>
            <a:ext cx="283144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Arial Rounded MT Bold" pitchFamily="34" charset="0"/>
              </a:rPr>
              <a:t> To set the color of the text</a:t>
            </a:r>
            <a:r>
              <a:rPr lang="en-US" sz="1000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73D867-B37F-C3F0-1004-374C743E7843}"/>
              </a:ext>
            </a:extLst>
          </p:cNvPr>
          <p:cNvSpPr/>
          <p:nvPr/>
        </p:nvSpPr>
        <p:spPr>
          <a:xfrm>
            <a:off x="8699627" y="5853072"/>
            <a:ext cx="2831445" cy="24622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Arial Rounded MT Bold" pitchFamily="34" charset="0"/>
              </a:rPr>
              <a:t> To set the color of background</a:t>
            </a:r>
            <a:r>
              <a:rPr lang="en-US" sz="1000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1AEE0E9-0FAE-4D19-4003-0454414FC2DA}"/>
              </a:ext>
            </a:extLst>
          </p:cNvPr>
          <p:cNvSpPr txBox="1">
            <a:spLocks/>
          </p:cNvSpPr>
          <p:nvPr/>
        </p:nvSpPr>
        <p:spPr>
          <a:xfrm>
            <a:off x="7864663" y="3300839"/>
            <a:ext cx="2829022" cy="635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1"/>
                </a:solidFill>
                <a:latin typeface="Arial Rounded MT Bold" pitchFamily="34" charset="0"/>
              </a:rPr>
              <a:t>CSS</a:t>
            </a:r>
            <a:r>
              <a:rPr lang="en-US" sz="1800" dirty="0">
                <a:latin typeface="Arial Rounded MT Bold" pitchFamily="34" charset="0"/>
              </a:rPr>
              <a:t>-Text Properties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191B45-E3C8-08DA-08B7-021B0CFA35EA}"/>
              </a:ext>
            </a:extLst>
          </p:cNvPr>
          <p:cNvCxnSpPr/>
          <p:nvPr/>
        </p:nvCxnSpPr>
        <p:spPr>
          <a:xfrm>
            <a:off x="5621154" y="2194560"/>
            <a:ext cx="69301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24CF17-A246-A5E6-0AFA-7D1D0FDBB564}"/>
              </a:ext>
            </a:extLst>
          </p:cNvPr>
          <p:cNvCxnSpPr/>
          <p:nvPr/>
        </p:nvCxnSpPr>
        <p:spPr>
          <a:xfrm>
            <a:off x="5958038" y="1838425"/>
            <a:ext cx="3561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19CF63-013C-9C9E-15FA-8F8159C36B13}"/>
              </a:ext>
            </a:extLst>
          </p:cNvPr>
          <p:cNvCxnSpPr/>
          <p:nvPr/>
        </p:nvCxnSpPr>
        <p:spPr>
          <a:xfrm>
            <a:off x="6314173" y="1838425"/>
            <a:ext cx="0" cy="3561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B1A474-E199-E0D7-9C52-B3B71B210017}"/>
              </a:ext>
            </a:extLst>
          </p:cNvPr>
          <p:cNvCxnSpPr/>
          <p:nvPr/>
        </p:nvCxnSpPr>
        <p:spPr>
          <a:xfrm>
            <a:off x="6314173" y="2011680"/>
            <a:ext cx="207905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273C3F-C626-47DE-2D03-768A2D8A470E}"/>
              </a:ext>
            </a:extLst>
          </p:cNvPr>
          <p:cNvCxnSpPr/>
          <p:nvPr/>
        </p:nvCxnSpPr>
        <p:spPr>
          <a:xfrm>
            <a:off x="8393229" y="2011680"/>
            <a:ext cx="0" cy="1289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download.png">
            <a:extLst>
              <a:ext uri="{FF2B5EF4-FFF2-40B4-BE49-F238E27FC236}">
                <a16:creationId xmlns:a16="http://schemas.microsoft.com/office/drawing/2014/main" id="{F98EA253-BBF4-C1CB-2017-8516472E1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70" y="6032201"/>
            <a:ext cx="1357322" cy="44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1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B812CB-877D-7848-0710-15822C6EC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71" y="2519542"/>
            <a:ext cx="6426617" cy="40519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A08C11-C5DC-9541-7372-C067A0770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759" y="6106444"/>
            <a:ext cx="1373150" cy="4483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68EEA4-006C-9661-5721-A860934C6F58}"/>
              </a:ext>
            </a:extLst>
          </p:cNvPr>
          <p:cNvSpPr txBox="1"/>
          <p:nvPr/>
        </p:nvSpPr>
        <p:spPr>
          <a:xfrm>
            <a:off x="7498091" y="288758"/>
            <a:ext cx="183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Border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8AD950-960C-4EB5-6875-8704D3412A7B}"/>
              </a:ext>
            </a:extLst>
          </p:cNvPr>
          <p:cNvSpPr txBox="1"/>
          <p:nvPr/>
        </p:nvSpPr>
        <p:spPr>
          <a:xfrm>
            <a:off x="4302494" y="895148"/>
            <a:ext cx="7709834" cy="869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The border property is a shorthand syntax in CSS that accepts multiple values for drawing a line around the element it is applied to.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176B79-8EC7-1C70-610F-E82AF6DB7334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5" t="11884" r="20919" b="13044"/>
          <a:stretch/>
        </p:blipFill>
        <p:spPr>
          <a:xfrm>
            <a:off x="9738414" y="2785658"/>
            <a:ext cx="2146355" cy="2772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9D2F4C-58FE-2A80-F12B-232D304D02BE}"/>
              </a:ext>
            </a:extLst>
          </p:cNvPr>
          <p:cNvSpPr txBox="1"/>
          <p:nvPr/>
        </p:nvSpPr>
        <p:spPr>
          <a:xfrm>
            <a:off x="10081798" y="4152705"/>
            <a:ext cx="14788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/>
                </a:solidFill>
              </a:rPr>
              <a:t>Border-width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/>
                </a:solidFill>
              </a:rPr>
              <a:t>Border-style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/>
                </a:solidFill>
              </a:rPr>
              <a:t>Border-</a:t>
            </a:r>
            <a:r>
              <a:rPr lang="en-IN" sz="1100" dirty="0" err="1">
                <a:solidFill>
                  <a:schemeClr val="bg1"/>
                </a:solidFill>
              </a:rPr>
              <a:t>color</a:t>
            </a:r>
            <a:endParaRPr lang="en-IN" sz="11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65ADBA-69DB-1926-2C63-82F4F98EBA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9" t="5750" r="20094" b="38797"/>
          <a:stretch/>
        </p:blipFill>
        <p:spPr>
          <a:xfrm>
            <a:off x="8672372" y="3098777"/>
            <a:ext cx="1260909" cy="11653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7B6657-51F7-7187-AC47-155E1867F1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4" t="13091" r="11993" b="14100"/>
          <a:stretch/>
        </p:blipFill>
        <p:spPr>
          <a:xfrm>
            <a:off x="8008227" y="1900394"/>
            <a:ext cx="1924356" cy="12302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FD6121-4213-E431-EDF5-313410454AF4}"/>
              </a:ext>
            </a:extLst>
          </p:cNvPr>
          <p:cNvSpPr txBox="1"/>
          <p:nvPr/>
        </p:nvSpPr>
        <p:spPr>
          <a:xfrm>
            <a:off x="8508744" y="2290815"/>
            <a:ext cx="1190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Values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E53A7A-AF2A-F897-58D0-76BB930212A0}"/>
              </a:ext>
            </a:extLst>
          </p:cNvPr>
          <p:cNvCxnSpPr/>
          <p:nvPr/>
        </p:nvCxnSpPr>
        <p:spPr>
          <a:xfrm>
            <a:off x="6362299" y="4081112"/>
            <a:ext cx="8470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11E81E-377A-B1BB-C43F-16878B138C5F}"/>
              </a:ext>
            </a:extLst>
          </p:cNvPr>
          <p:cNvCxnSpPr/>
          <p:nvPr/>
        </p:nvCxnSpPr>
        <p:spPr>
          <a:xfrm flipV="1">
            <a:off x="6096000" y="2690925"/>
            <a:ext cx="0" cy="4396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7B9AD0-1564-03BB-DA22-E684F74171DE}"/>
              </a:ext>
            </a:extLst>
          </p:cNvPr>
          <p:cNvCxnSpPr>
            <a:cxnSpLocks/>
          </p:cNvCxnSpPr>
          <p:nvPr/>
        </p:nvCxnSpPr>
        <p:spPr>
          <a:xfrm>
            <a:off x="6096000" y="2690925"/>
            <a:ext cx="111332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3488D9-CBE6-3156-F2E9-5A5F4582BBC9}"/>
              </a:ext>
            </a:extLst>
          </p:cNvPr>
          <p:cNvCxnSpPr/>
          <p:nvPr/>
        </p:nvCxnSpPr>
        <p:spPr>
          <a:xfrm flipV="1">
            <a:off x="7209322" y="1900394"/>
            <a:ext cx="0" cy="2180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2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4B8A76-1B09-2C37-785D-C3CA6536B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62" y="2746543"/>
            <a:ext cx="5733532" cy="35787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2F91EB-BAB3-99DA-E65B-A77F4E20315C}"/>
              </a:ext>
            </a:extLst>
          </p:cNvPr>
          <p:cNvSpPr txBox="1"/>
          <p:nvPr/>
        </p:nvSpPr>
        <p:spPr>
          <a:xfrm>
            <a:off x="6631811" y="86627"/>
            <a:ext cx="2415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Box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97864-06C8-98A3-6F21-576F0D161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885" y="6058317"/>
            <a:ext cx="1373150" cy="4483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1EEFE5-393D-D9BA-6227-05D2EE4C4A9C}"/>
              </a:ext>
            </a:extLst>
          </p:cNvPr>
          <p:cNvSpPr txBox="1"/>
          <p:nvPr/>
        </p:nvSpPr>
        <p:spPr>
          <a:xfrm>
            <a:off x="4225491" y="706192"/>
            <a:ext cx="7709836" cy="1666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0" i="0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A CSS box model is a compartment that includes numerous assets, such as edge, border, padding and material. It is used to develop the design and structure of a web page. It can be used as a set of tools to personalize the layout of different components. According to the CSS box model, the web browser supplies each element as a square prism.</a:t>
            </a:r>
            <a:endParaRPr lang="en-IN" sz="1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C03B721-F887-3C62-6F4A-0B46D149CA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87" t="11790" r="11043" b="3579"/>
          <a:stretch/>
        </p:blipFill>
        <p:spPr>
          <a:xfrm>
            <a:off x="8412492" y="2518597"/>
            <a:ext cx="3628712" cy="22604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AB162F-FFCA-AC74-B080-AC204C369F59}"/>
              </a:ext>
            </a:extLst>
          </p:cNvPr>
          <p:cNvCxnSpPr/>
          <p:nvPr/>
        </p:nvCxnSpPr>
        <p:spPr>
          <a:xfrm>
            <a:off x="5900286" y="3657600"/>
            <a:ext cx="81814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70914E-3871-43E3-D913-B2FF12EC0E2F}"/>
              </a:ext>
            </a:extLst>
          </p:cNvPr>
          <p:cNvCxnSpPr/>
          <p:nvPr/>
        </p:nvCxnSpPr>
        <p:spPr>
          <a:xfrm flipV="1">
            <a:off x="6718434" y="2372867"/>
            <a:ext cx="0" cy="1284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01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5F9736-F6B7-84F4-5BBF-7E839F768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37" y="639895"/>
            <a:ext cx="5928725" cy="5578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C9CF8D-8406-5316-1DEC-C3A18FC83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193" y="6013642"/>
            <a:ext cx="1528148" cy="49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What Is CSS?</a:t>
            </a:r>
          </a:p>
        </p:txBody>
      </p:sp>
      <p:sp>
        <p:nvSpPr>
          <p:cNvPr id="5" name="Rectangle 4"/>
          <p:cNvSpPr/>
          <p:nvPr/>
        </p:nvSpPr>
        <p:spPr>
          <a:xfrm>
            <a:off x="2457662" y="1820075"/>
            <a:ext cx="7778445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CSS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stands for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Cascading Style Sheets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423372" y="2729010"/>
            <a:ext cx="7744375" cy="928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CSS is a language used to define the layout and appearance of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webpages.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57661" y="3780821"/>
            <a:ext cx="7744376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CSS was first developed in 1997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11806" y="4780953"/>
            <a:ext cx="7710305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External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stylesheets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are stored in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CSS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files.</a:t>
            </a:r>
          </a:p>
          <a:p>
            <a:endParaRPr lang="en-US" sz="2400" dirty="0">
              <a:latin typeface="Arial Rounded MT Bold" pitchFamily="34" charset="0"/>
            </a:endParaRPr>
          </a:p>
        </p:txBody>
      </p:sp>
      <p:pic>
        <p:nvPicPr>
          <p:cNvPr id="11" name="Picture 10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793" y="5889326"/>
            <a:ext cx="1357322" cy="443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allAtOnce" animBg="1"/>
      <p:bldP spid="8" grpId="0" build="allAtOnce" animBg="1"/>
      <p:bldP spid="9" grpId="0" build="allAtOnce" animBg="1"/>
      <p:bldP spid="10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CSS</a:t>
            </a:r>
            <a:r>
              <a:rPr lang="en-US" dirty="0">
                <a:latin typeface="Arial Rounded MT Bold" pitchFamily="34" charset="0"/>
              </a:rPr>
              <a:t>-</a:t>
            </a:r>
            <a:r>
              <a:rPr lang="en-US" dirty="0">
                <a:solidFill>
                  <a:srgbClr val="0070C0"/>
                </a:solidFill>
                <a:latin typeface="Arial Rounded MT Bold" pitchFamily="34" charset="0"/>
              </a:rPr>
              <a:t>Syntax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024034" y="4000504"/>
            <a:ext cx="3286148" cy="207170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        &lt;h1&gt;Job Provider&lt;/h1&gt;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66910" y="3357563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HTML Code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096000" y="4000504"/>
            <a:ext cx="2786082" cy="207170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h1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color : blue;</a:t>
            </a:r>
          </a:p>
          <a:p>
            <a:endParaRPr lang="en-US" dirty="0"/>
          </a:p>
          <a:p>
            <a:r>
              <a:rPr lang="en-US" dirty="0"/>
              <a:t>  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10314" y="3357563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CSS Code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596066" y="3786190"/>
            <a:ext cx="1500198" cy="71438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39140" y="342900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 Rounded MT Bold" pitchFamily="34" charset="0"/>
              </a:rPr>
              <a:t>Selector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5131587" y="5322107"/>
            <a:ext cx="928694" cy="71438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5524496" y="5214950"/>
            <a:ext cx="857256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953124" y="4786322"/>
            <a:ext cx="28575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953124" y="5643578"/>
            <a:ext cx="28575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52794" y="614364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 Rounded MT Bold" pitchFamily="34" charset="0"/>
              </a:rPr>
              <a:t>Declaration block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7310446" y="4643446"/>
            <a:ext cx="357190" cy="28575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6739736" y="5357032"/>
            <a:ext cx="428628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738942" y="557214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 Rounded MT Bold" pitchFamily="34" charset="0"/>
              </a:rPr>
              <a:t>Property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596198" y="421481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 Rounded MT Bold" pitchFamily="34" charset="0"/>
              </a:rPr>
              <a:t>Value</a:t>
            </a:r>
          </a:p>
        </p:txBody>
      </p:sp>
      <p:pic>
        <p:nvPicPr>
          <p:cNvPr id="65" name="Picture 64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799" y="5975954"/>
            <a:ext cx="1357322" cy="443207"/>
          </a:xfrm>
          <a:prstGeom prst="rect">
            <a:avLst/>
          </a:prstGeom>
        </p:spPr>
      </p:pic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524000" y="142875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047619" imgH="4772691" progId="PBrush">
                  <p:embed/>
                </p:oleObj>
              </mc:Choice>
              <mc:Fallback>
                <p:oleObj name="Bitmap Image" r:id="rId3" imgW="7047619" imgH="4772691" progId="PBrush">
                  <p:embed/>
                  <p:pic>
                    <p:nvPicPr>
                      <p:cNvPr id="41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28750"/>
                        <a:ext cx="9144000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6"/>
          <p:cNvSpPr/>
          <p:nvPr/>
        </p:nvSpPr>
        <p:spPr>
          <a:xfrm>
            <a:off x="2738414" y="1714489"/>
            <a:ext cx="75009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</a:rPr>
              <a:t>A CSS syntax consists of a selector and a declaration block.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/>
      <p:bldP spid="15" grpId="0" animBg="1"/>
      <p:bldP spid="17" grpId="0"/>
      <p:bldP spid="21" grpId="0"/>
      <p:bldP spid="49" grpId="0"/>
      <p:bldP spid="63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itchFamily="34" charset="0"/>
              </a:rPr>
              <a:t>Inline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CSS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2662" y="4357694"/>
            <a:ext cx="621510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2524100" y="4500570"/>
            <a:ext cx="6072230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24100" y="4572008"/>
            <a:ext cx="71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&lt;body&gt;  </a:t>
            </a:r>
          </a:p>
          <a:p>
            <a:r>
              <a:rPr lang="en-US" dirty="0">
                <a:solidFill>
                  <a:srgbClr val="002060"/>
                </a:solidFill>
              </a:rPr>
              <a:t>     &lt;h2 </a:t>
            </a:r>
            <a:r>
              <a:rPr lang="en-US" b="1" dirty="0">
                <a:solidFill>
                  <a:srgbClr val="002060"/>
                </a:solidFill>
              </a:rPr>
              <a:t>style="color:red;margin-left:40px;“ </a:t>
            </a:r>
            <a:r>
              <a:rPr lang="en-US" dirty="0">
                <a:solidFill>
                  <a:srgbClr val="002060"/>
                </a:solidFill>
              </a:rPr>
              <a:t>&gt;Job Provider&lt;/h2&gt;</a:t>
            </a:r>
          </a:p>
          <a:p>
            <a:r>
              <a:rPr lang="en-US" dirty="0">
                <a:solidFill>
                  <a:srgbClr val="002060"/>
                </a:solidFill>
              </a:rPr>
              <a:t>&lt;/body&gt;  </a:t>
            </a:r>
          </a:p>
        </p:txBody>
      </p:sp>
      <p:pic>
        <p:nvPicPr>
          <p:cNvPr id="15" name="Picture 14" descr="downloa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3860" y="6032202"/>
            <a:ext cx="1357322" cy="443207"/>
          </a:xfrm>
          <a:prstGeom prst="rect">
            <a:avLst/>
          </a:prstGeom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81224" y="1500174"/>
            <a:ext cx="750099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2738414" y="1714488"/>
            <a:ext cx="67151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For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apply CSS in a single element .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81224" y="3214686"/>
            <a:ext cx="750099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81224" y="2285992"/>
            <a:ext cx="750099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20"/>
          <p:cNvSpPr/>
          <p:nvPr/>
        </p:nvSpPr>
        <p:spPr>
          <a:xfrm>
            <a:off x="2595538" y="2428868"/>
            <a:ext cx="7215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The inline CSS is also a method to insert style sheets in HTML document. 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95538" y="3357562"/>
            <a:ext cx="71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To use inline CSS,  should use the style attribute to the relevant tag.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4" grpId="0"/>
      <p:bldP spid="17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itchFamily="34" charset="0"/>
              </a:rPr>
              <a:t>Internal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CSS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309786" y="1428736"/>
            <a:ext cx="7929618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The internal style sheet is used to add a unique style for a single document.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81224" y="2464587"/>
            <a:ext cx="7929618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It is defined in &lt;head&gt; section of the HTML page inside the &lt;style&gt; tag.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9786" y="3500438"/>
            <a:ext cx="428628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381224" y="3714752"/>
            <a:ext cx="4143404" cy="2357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&lt;head&gt;</a:t>
            </a:r>
          </a:p>
          <a:p>
            <a:r>
              <a:rPr lang="en-US" dirty="0">
                <a:solidFill>
                  <a:srgbClr val="002060"/>
                </a:solidFill>
              </a:rPr>
              <a:t>   &lt;style&gt;</a:t>
            </a:r>
          </a:p>
          <a:p>
            <a:r>
              <a:rPr lang="en-US" dirty="0">
                <a:solidFill>
                  <a:srgbClr val="002060"/>
                </a:solidFill>
              </a:rPr>
              <a:t>      h2 { </a:t>
            </a:r>
            <a:r>
              <a:rPr lang="en-US" dirty="0" err="1">
                <a:solidFill>
                  <a:srgbClr val="002060"/>
                </a:solidFill>
              </a:rPr>
              <a:t>color:blue</a:t>
            </a:r>
            <a:r>
              <a:rPr lang="en-US" dirty="0">
                <a:solidFill>
                  <a:srgbClr val="002060"/>
                </a:solidFill>
              </a:rPr>
              <a:t>;}</a:t>
            </a:r>
          </a:p>
          <a:p>
            <a:r>
              <a:rPr lang="en-US" dirty="0">
                <a:solidFill>
                  <a:srgbClr val="002060"/>
                </a:solidFill>
              </a:rPr>
              <a:t>   &lt;/style&gt;</a:t>
            </a:r>
          </a:p>
          <a:p>
            <a:r>
              <a:rPr lang="en-US" dirty="0">
                <a:solidFill>
                  <a:srgbClr val="002060"/>
                </a:solidFill>
              </a:rPr>
              <a:t>&lt;/head&gt;</a:t>
            </a:r>
          </a:p>
          <a:p>
            <a:r>
              <a:rPr lang="en-US" dirty="0">
                <a:solidFill>
                  <a:srgbClr val="002060"/>
                </a:solidFill>
              </a:rPr>
              <a:t>&lt;body&gt;</a:t>
            </a:r>
          </a:p>
          <a:p>
            <a:r>
              <a:rPr lang="en-US" dirty="0">
                <a:solidFill>
                  <a:srgbClr val="002060"/>
                </a:solidFill>
              </a:rPr>
              <a:t>    &lt;h2&gt;Job Provider&lt;/h2&gt;</a:t>
            </a:r>
          </a:p>
          <a:p>
            <a:r>
              <a:rPr lang="en-US" dirty="0">
                <a:solidFill>
                  <a:srgbClr val="002060"/>
                </a:solidFill>
              </a:rPr>
              <a:t>&lt;/body&gt;</a:t>
            </a:r>
            <a:endParaRPr lang="en-US" dirty="0"/>
          </a:p>
        </p:txBody>
      </p:sp>
      <p:pic>
        <p:nvPicPr>
          <p:cNvPr id="9" name="Picture 8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235" y="6032202"/>
            <a:ext cx="1357322" cy="443207"/>
          </a:xfrm>
          <a:prstGeom prst="rect">
            <a:avLst/>
          </a:prstGeom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6133" y="3500439"/>
            <a:ext cx="259555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itchFamily="34" charset="0"/>
              </a:rPr>
              <a:t>External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CSS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95472" y="1386620"/>
            <a:ext cx="8001056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The external style sheet is generally used to make changes on multiple pages. 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101568" y="2428844"/>
            <a:ext cx="8001056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It uses the &lt;link&gt; tag on every html pages and the &lt;link&gt; tag should be put inside the head section.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12464" y="3428988"/>
            <a:ext cx="8001056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An external style sheet can be written in any text editor, and must be saved with a .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css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extension.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472" y="4429132"/>
            <a:ext cx="3143272" cy="200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3058" y="4429132"/>
            <a:ext cx="3143272" cy="200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166910" y="4572008"/>
            <a:ext cx="3000396" cy="1771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&lt;body&gt;</a:t>
            </a:r>
          </a:p>
          <a:p>
            <a:r>
              <a:rPr lang="en-US" dirty="0">
                <a:solidFill>
                  <a:srgbClr val="002060"/>
                </a:solidFill>
              </a:rPr>
              <a:t>     &lt;h2&gt;Job Provider&lt;/h2&gt;</a:t>
            </a:r>
          </a:p>
          <a:p>
            <a:r>
              <a:rPr lang="en-US" dirty="0">
                <a:solidFill>
                  <a:srgbClr val="002060"/>
                </a:solidFill>
              </a:rPr>
              <a:t>&lt;/body&gt;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496" y="4643446"/>
            <a:ext cx="3000396" cy="1700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h2</a:t>
            </a:r>
          </a:p>
          <a:p>
            <a:r>
              <a:rPr lang="en-US" dirty="0">
                <a:solidFill>
                  <a:srgbClr val="002060"/>
                </a:solidFill>
              </a:rPr>
              <a:t>{ </a:t>
            </a:r>
          </a:p>
          <a:p>
            <a:r>
              <a:rPr lang="en-US" dirty="0">
                <a:solidFill>
                  <a:srgbClr val="002060"/>
                </a:solidFill>
              </a:rPr>
              <a:t>      </a:t>
            </a:r>
            <a:r>
              <a:rPr lang="en-US" dirty="0" err="1">
                <a:solidFill>
                  <a:srgbClr val="002060"/>
                </a:solidFill>
              </a:rPr>
              <a:t>color:blue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pic>
        <p:nvPicPr>
          <p:cNvPr id="11" name="Picture 10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624" y="6109206"/>
            <a:ext cx="1357322" cy="443207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5524496" y="4643446"/>
            <a:ext cx="3000396" cy="2143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</a:rPr>
              <a:t>styles.css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66910" y="4572008"/>
            <a:ext cx="3000396" cy="2143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</a:rPr>
              <a:t>jobProvider.html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67768" y="4500571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9" grpId="0" animBg="1"/>
      <p:bldP spid="10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D9E125-5A9D-6369-BB26-B50A46FE9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2"/>
            <a:ext cx="12192000" cy="685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4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6A59FC-4950-8488-188A-4DBE84AD1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351" y="0"/>
            <a:ext cx="12182375" cy="684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E4DA86-0689-EE14-5247-CA48228ED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2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592</Words>
  <Application>Microsoft Office PowerPoint</Application>
  <PresentationFormat>Widescreen</PresentationFormat>
  <Paragraphs>102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Office Theme</vt:lpstr>
      <vt:lpstr>Bitmap Image</vt:lpstr>
      <vt:lpstr>CSS (Cascade Style Sheets)</vt:lpstr>
      <vt:lpstr>What Is CSS?</vt:lpstr>
      <vt:lpstr>CSS-Syntax</vt:lpstr>
      <vt:lpstr>Inline CSS</vt:lpstr>
      <vt:lpstr>Internal CSS</vt:lpstr>
      <vt:lpstr>External CSS</vt:lpstr>
      <vt:lpstr>PowerPoint Presentation</vt:lpstr>
      <vt:lpstr>PowerPoint Presentation</vt:lpstr>
      <vt:lpstr>PowerPoint Presentation</vt:lpstr>
      <vt:lpstr>CSS-Styling Background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(Cascade Style Sheets)</dc:title>
  <dc:creator>RAHUL MK</dc:creator>
  <cp:lastModifiedBy>KDN</cp:lastModifiedBy>
  <cp:revision>10</cp:revision>
  <dcterms:created xsi:type="dcterms:W3CDTF">2024-01-27T09:54:09Z</dcterms:created>
  <dcterms:modified xsi:type="dcterms:W3CDTF">2024-02-09T12:08:02Z</dcterms:modified>
</cp:coreProperties>
</file>