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94" r:id="rId7"/>
    <p:sldId id="300" r:id="rId8"/>
    <p:sldId id="288" r:id="rId9"/>
    <p:sldId id="286" r:id="rId10"/>
    <p:sldId id="293" r:id="rId11"/>
    <p:sldId id="274" r:id="rId12"/>
    <p:sldId id="298" r:id="rId13"/>
    <p:sldId id="279" r:id="rId14"/>
    <p:sldId id="281" r:id="rId15"/>
    <p:sldId id="299" r:id="rId16"/>
    <p:sldId id="283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F3"/>
    <a:srgbClr val="0D484E"/>
    <a:srgbClr val="EEE4F3"/>
    <a:srgbClr val="F2E3E9"/>
    <a:srgbClr val="B05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C8542-B0DA-409F-AEAA-62A884887E4B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4ADCA-CC14-4BF7-83E2-0028B7485BD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689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93D5-DBD1-0342-668D-C8E95E6C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88CA-0227-7C47-CCF7-1556CFDFC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5253-28FF-CECB-CA80-7B1EA454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5C1A-008B-6A3E-EF29-71DF82D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8FC5-2B3C-AF10-54C6-95E30CB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08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AF4-831A-1364-0666-D30EF2A0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BE198-D720-3571-F725-CDD387C4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4D47-9395-6C81-7C0F-028BDBEE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5D5F-1F2C-1A38-AAFF-1B449A21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1B51-9915-87B8-B1DA-211C57F8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385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1D299-D197-EC2A-A8E3-7CE649ADB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CFD7F-9EAB-115C-72BD-D7C9CAB1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DC5-82A2-044C-9384-C37D93CC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2209-8F8F-7EBF-6609-A3015418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DF92-2E61-019C-6DF9-9E902B59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633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53E6-14BE-95FE-304C-7D183DBC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C9AC-3E6D-AEAD-EFE6-FFD24BCA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C692-C310-B161-3E87-68A3A39B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6902-22A6-884B-AE83-FABC44D6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C1BA-4987-96A3-1CDC-DD943EBC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49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8C04-C6D8-A107-3EC0-B4722C44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C431C-95C8-3A2D-9944-B17A8DCA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B4E5-D819-A423-A839-16F17633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2220-4871-AA79-A0ED-7AE5B353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BFC7-B63D-9657-1935-96C194D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70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0758-30B2-48C0-5C50-9F357CE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EB4-7ABE-2235-E1EB-69D86751E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EE1E5-DF50-5ED1-ED0F-7A886BB1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86D9E-018A-1008-1D4A-C7C9639E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79A4A-7D3F-94ED-B865-D5CAA3A4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F090-CDB7-6752-9816-27A7D9DC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896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EE02-2F3A-246B-BF7F-B2885CFE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7EFF-9858-9E5B-25A7-BA739D3B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259D-BF06-BD16-D673-968C3A93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6866-CAD5-144E-A616-4A32CD74A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2EF74-C2D7-3C0D-D0EB-9726BBAB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8672F-FEEB-4C83-F4CF-B0D836B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00F8-1385-A49A-58CB-2752CBE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BBD5A-B11B-3736-4177-5AF7D148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568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6983-B891-438B-A347-4D9EC23E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F6028-5E86-DD1C-D706-69BAE2F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3AC00-1900-0BC3-F4D5-89412041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C7B62-5929-E273-1CBD-0FA25EE2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968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3DB4D-C595-F66D-74A7-FB6D076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488B-E49D-947F-FDF1-9C613D24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9CAC3-146D-F21E-85B5-D0842220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96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2D93-A357-5172-A366-A00CFD75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8CC-B44F-CC0A-5F37-B47203C5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B4112-8AC0-A32A-4CA7-7889D6A34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4D27-7DE9-8FC1-A89C-FEF1A1E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1D4B2-AACA-8300-6565-8A71FE4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8963-9C3B-F476-6095-EECCB211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50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F36-623A-EA34-A6D3-4317BAC1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63C1B-FC86-508D-8FD2-8FD86AA8B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77010-8FA6-3F80-5106-72705EC26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7A05-392D-1E9A-FB79-DFA472E6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5D76F-36EE-8588-1E16-847EADF1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FCBB-3C78-F9E0-89EB-FE224F5A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6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6C367-7D2F-A1EB-4EA8-1EAC28F1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5DDC-4452-89FD-4696-E37FDE6F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B9F3-AFA6-247E-2E5E-5C8052FBF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C12A-586E-49ED-915B-C4D2008F004E}" type="datetimeFigureOut">
              <a:rPr lang="en-AE" smtClean="0"/>
              <a:t>03/02/2024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5530-49D2-6301-1268-2EB864C4A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8554-ECD2-0AE8-FA39-1083C01BD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BA11-792E-4249-BD8E-6A135143545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56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javascript frameworks concept illustration">
            <a:extLst>
              <a:ext uri="{FF2B5EF4-FFF2-40B4-BE49-F238E27FC236}">
                <a16:creationId xmlns:a16="http://schemas.microsoft.com/office/drawing/2014/main" id="{B8F34884-63D4-DE30-47A2-DFFF6072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4" y="158620"/>
            <a:ext cx="7122368" cy="66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7837D6-7120-90F1-30F2-E2FC97955236}"/>
              </a:ext>
            </a:extLst>
          </p:cNvPr>
          <p:cNvSpPr/>
          <p:nvPr/>
        </p:nvSpPr>
        <p:spPr>
          <a:xfrm>
            <a:off x="12192000" y="0"/>
            <a:ext cx="4820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09470-537C-1B06-2472-67D0439DCCEA}"/>
              </a:ext>
            </a:extLst>
          </p:cNvPr>
          <p:cNvSpPr txBox="1"/>
          <p:nvPr/>
        </p:nvSpPr>
        <p:spPr>
          <a:xfrm>
            <a:off x="8509519" y="2845837"/>
            <a:ext cx="3461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Angular</a:t>
            </a:r>
            <a:endParaRPr lang="en-AE" sz="6000" b="1" dirty="0"/>
          </a:p>
        </p:txBody>
      </p:sp>
    </p:spTree>
    <p:extLst>
      <p:ext uri="{BB962C8B-B14F-4D97-AF65-F5344CB8AC3E}">
        <p14:creationId xmlns:p14="http://schemas.microsoft.com/office/powerpoint/2010/main" val="257944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8255C-8F1A-26F5-716B-51DAB4588F8B}"/>
              </a:ext>
            </a:extLst>
          </p:cNvPr>
          <p:cNvSpPr txBox="1"/>
          <p:nvPr/>
        </p:nvSpPr>
        <p:spPr>
          <a:xfrm>
            <a:off x="4562669" y="699795"/>
            <a:ext cx="5449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Data Binding</a:t>
            </a:r>
            <a:endParaRPr lang="en-A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5AAB-3B57-B022-18AF-FBC603E2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2604741"/>
            <a:ext cx="6130212" cy="3656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403248-24FB-26EB-5E6E-B3FAAD61BFCB}"/>
              </a:ext>
            </a:extLst>
          </p:cNvPr>
          <p:cNvCxnSpPr>
            <a:cxnSpLocks/>
          </p:cNvCxnSpPr>
          <p:nvPr/>
        </p:nvCxnSpPr>
        <p:spPr>
          <a:xfrm>
            <a:off x="4086808" y="1894114"/>
            <a:ext cx="0" cy="83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635B7-5084-A3A5-EEE3-DD724CFBBF57}"/>
              </a:ext>
            </a:extLst>
          </p:cNvPr>
          <p:cNvCxnSpPr/>
          <p:nvPr/>
        </p:nvCxnSpPr>
        <p:spPr>
          <a:xfrm>
            <a:off x="4086808" y="1894114"/>
            <a:ext cx="1073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5769C9-A5B4-D4C6-F24C-19EA8A2B5C77}"/>
              </a:ext>
            </a:extLst>
          </p:cNvPr>
          <p:cNvSpPr txBox="1"/>
          <p:nvPr/>
        </p:nvSpPr>
        <p:spPr>
          <a:xfrm>
            <a:off x="5290457" y="1735494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binding</a:t>
            </a:r>
            <a:endParaRPr lang="en-A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C5A219-5B29-0F88-FBD4-141B6D0B9F9C}"/>
              </a:ext>
            </a:extLst>
          </p:cNvPr>
          <p:cNvSpPr/>
          <p:nvPr/>
        </p:nvSpPr>
        <p:spPr>
          <a:xfrm>
            <a:off x="8224935" y="2726039"/>
            <a:ext cx="3704253" cy="3405673"/>
          </a:xfrm>
          <a:prstGeom prst="roundRect">
            <a:avLst/>
          </a:prstGeom>
          <a:solidFill>
            <a:srgbClr val="F2E3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Angular data binding is a two-way process: it can both send and receive data</a:t>
            </a:r>
            <a:endParaRPr lang="en-AE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6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12D86"/>
                </a:solidFill>
                <a:latin typeface="Arial Black"/>
                <a:ea typeface="Arial Black"/>
                <a:cs typeface="Arial Black"/>
                <a:sym typeface="Arial Black"/>
              </a:rPr>
              <a:t>Routing</a:t>
            </a:r>
            <a:endParaRPr>
              <a:solidFill>
                <a:srgbClr val="012D8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567170" y="3768090"/>
            <a:ext cx="2059940" cy="9144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ncome Component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578600" y="4739005"/>
            <a:ext cx="2059940" cy="9144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xpense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775325" y="5112385"/>
            <a:ext cx="779145" cy="28638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 descr="downloa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92055" y="6071235"/>
            <a:ext cx="1729740" cy="33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1754505" y="2289810"/>
            <a:ext cx="1342390" cy="3320415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Sidebar Component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096895" y="2962275"/>
            <a:ext cx="2632710" cy="2647315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Component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578600" y="2797175"/>
            <a:ext cx="2059940" cy="9144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096260" y="2289810"/>
            <a:ext cx="2633345" cy="673100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Navbar Component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753735" y="3280410"/>
            <a:ext cx="800735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777230" y="4171315"/>
            <a:ext cx="77216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4"/>
          <p:cNvGraphicFramePr/>
          <p:nvPr/>
        </p:nvGraphicFramePr>
        <p:xfrm>
          <a:off x="9704070" y="2633345"/>
          <a:ext cx="1872615" cy="20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72615" imgH="2049145" progId="Paint.Picture">
                  <p:embed/>
                </p:oleObj>
              </mc:Choice>
              <mc:Fallback>
                <p:oleObj r:id="rId4" imgW="1872615" imgH="2049145" progId="Paint.Picture">
                  <p:embed/>
                  <p:pic>
                    <p:nvPicPr>
                      <p:cNvPr id="125" name="Google Shape;125;p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704070" y="2633345"/>
                        <a:ext cx="1872615" cy="2049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FD9C6-E783-DB52-1FCA-72CE1746E2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C84E-DDA1-552F-6F2E-83537D8B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A909C-B9F7-BF96-2867-72D5564D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39" y="1099436"/>
            <a:ext cx="7585788" cy="4105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FA013-103F-21FF-DA29-B65CCD865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39" y="1148236"/>
            <a:ext cx="7315199" cy="3872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98C2E-5807-36F2-2899-433BA07F2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34" y="1166219"/>
            <a:ext cx="7457993" cy="4153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0A5BF8-6F20-045B-9869-3734FF274605}"/>
              </a:ext>
            </a:extLst>
          </p:cNvPr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4DD73-0FF3-BA43-6E9E-920BC935450F}"/>
              </a:ext>
            </a:extLst>
          </p:cNvPr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488D6-1A0D-0F57-7799-0068F4554FE3}"/>
              </a:ext>
            </a:extLst>
          </p:cNvPr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552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DF868D-A8A4-03CC-32FE-75032F64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7" y="6125412"/>
            <a:ext cx="1373150" cy="448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68B89-3791-4B1F-C15E-F2BF03B510CE}"/>
              </a:ext>
            </a:extLst>
          </p:cNvPr>
          <p:cNvSpPr txBox="1"/>
          <p:nvPr/>
        </p:nvSpPr>
        <p:spPr>
          <a:xfrm>
            <a:off x="2926080" y="335280"/>
            <a:ext cx="592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Angular 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C4F0-55D5-9C4F-1B54-15751DC8C4D0}"/>
              </a:ext>
            </a:extLst>
          </p:cNvPr>
          <p:cNvSpPr txBox="1"/>
          <p:nvPr/>
        </p:nvSpPr>
        <p:spPr>
          <a:xfrm>
            <a:off x="5435600" y="1645920"/>
            <a:ext cx="6177280" cy="1292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forms are a key feature that allows users to interact with web applications by inputting data.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D6F53-B4C6-04F1-0B18-B29FBD95C011}"/>
              </a:ext>
            </a:extLst>
          </p:cNvPr>
          <p:cNvSpPr txBox="1"/>
          <p:nvPr/>
        </p:nvSpPr>
        <p:spPr>
          <a:xfrm>
            <a:off x="5425440" y="3271520"/>
            <a:ext cx="6238240" cy="1426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handle user input, provide validation to ensure data accuracy, and offer error messages for incorrect entries.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D321C-BE4F-0D71-775D-EE116D307064}"/>
              </a:ext>
            </a:extLst>
          </p:cNvPr>
          <p:cNvSpPr txBox="1"/>
          <p:nvPr/>
        </p:nvSpPr>
        <p:spPr>
          <a:xfrm>
            <a:off x="5405120" y="5019040"/>
            <a:ext cx="6299200" cy="1282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Forms maintain their state, making it easy to track user actions, and can be created using either template-driven or reactive approaches for flexibility and ease of use.</a:t>
            </a:r>
            <a:endParaRPr lang="en-IN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08A2C-5C46-3466-953B-6387E9D52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15112" r="8222" b="14518"/>
          <a:stretch/>
        </p:blipFill>
        <p:spPr>
          <a:xfrm>
            <a:off x="325120" y="1960880"/>
            <a:ext cx="4498677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46B5E-5F33-D632-DA9E-D6C06AF7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7" y="6125412"/>
            <a:ext cx="1373150" cy="448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E4314-B53E-02A9-5779-BB78FC88D96A}"/>
              </a:ext>
            </a:extLst>
          </p:cNvPr>
          <p:cNvSpPr txBox="1"/>
          <p:nvPr/>
        </p:nvSpPr>
        <p:spPr>
          <a:xfrm>
            <a:off x="2550160" y="297934"/>
            <a:ext cx="704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Introduction </a:t>
            </a:r>
            <a:r>
              <a:rPr lang="en-IN" sz="3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</a:t>
            </a:r>
            <a:r>
              <a:rPr lang="en-IN" sz="36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o Reactive forms </a:t>
            </a:r>
            <a:endParaRPr lang="en-IN" sz="3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983FE-110E-1365-BDE1-DA8053A9B734}"/>
              </a:ext>
            </a:extLst>
          </p:cNvPr>
          <p:cNvSpPr txBox="1"/>
          <p:nvPr/>
        </p:nvSpPr>
        <p:spPr>
          <a:xfrm>
            <a:off x="5608320" y="1500664"/>
            <a:ext cx="6451600" cy="498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Reactive forms in Angular provide a programmatic and flexible approach to form creation and management.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Unlike template-driven forms, they are defined in TypeScript classes, allowing fine-grained control over form elements and validation rules.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Reactive forms use observables from </a:t>
            </a:r>
            <a:r>
              <a:rPr lang="en-IN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RxJS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handle form state changes and asynchronous operations efficiently, making them ideal for complex forms with dynamic behaviour and advanced validation needs.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33751-669F-8339-993E-F692F575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10222" r="5852" b="14518"/>
          <a:stretch/>
        </p:blipFill>
        <p:spPr>
          <a:xfrm>
            <a:off x="304800" y="1656080"/>
            <a:ext cx="5045600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5256-4972-7CDA-244C-60F93EA0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1BD36-CA23-7245-7F10-C38AE8F0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71537"/>
            <a:ext cx="8677276" cy="5114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68EDC-524C-D2AB-5175-A2902F24B9AD}"/>
              </a:ext>
            </a:extLst>
          </p:cNvPr>
          <p:cNvSpPr txBox="1"/>
          <p:nvPr/>
        </p:nvSpPr>
        <p:spPr>
          <a:xfrm>
            <a:off x="4469363" y="391886"/>
            <a:ext cx="22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Reactive form</a:t>
            </a:r>
            <a:endParaRPr lang="en-AE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04D555-9134-E8A4-6BC0-52A8EFD02733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040155" y="576552"/>
            <a:ext cx="42920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15D75-2860-4F24-69FC-38489BA507A3}"/>
              </a:ext>
            </a:extLst>
          </p:cNvPr>
          <p:cNvCxnSpPr/>
          <p:nvPr/>
        </p:nvCxnSpPr>
        <p:spPr>
          <a:xfrm>
            <a:off x="4040155" y="576552"/>
            <a:ext cx="12538" cy="187739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634DC-2D8E-3BED-16DA-98F258DA6EE8}"/>
              </a:ext>
            </a:extLst>
          </p:cNvPr>
          <p:cNvCxnSpPr/>
          <p:nvPr/>
        </p:nvCxnSpPr>
        <p:spPr>
          <a:xfrm>
            <a:off x="4052693" y="2453950"/>
            <a:ext cx="69658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3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97B26-8501-F2D1-32A6-0E966D9B4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7" y="6125412"/>
            <a:ext cx="1373150" cy="448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24611-01F4-3EEB-0544-A86A4A11090B}"/>
              </a:ext>
            </a:extLst>
          </p:cNvPr>
          <p:cNvSpPr txBox="1"/>
          <p:nvPr/>
        </p:nvSpPr>
        <p:spPr>
          <a:xfrm>
            <a:off x="2987040" y="2268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Services in Angular </a:t>
            </a:r>
            <a:endParaRPr lang="en-IN" sz="3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1D023-7F7F-0180-AF5D-0EAB7FC220FF}"/>
              </a:ext>
            </a:extLst>
          </p:cNvPr>
          <p:cNvSpPr txBox="1"/>
          <p:nvPr/>
        </p:nvSpPr>
        <p:spPr>
          <a:xfrm>
            <a:off x="944880" y="1452880"/>
            <a:ext cx="102920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is the act of providing assistance or fulfilling a need for someone or something.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66649-7D0B-2004-9D87-DAD6E34F1BC6}"/>
              </a:ext>
            </a:extLst>
          </p:cNvPr>
          <p:cNvSpPr txBox="1"/>
          <p:nvPr/>
        </p:nvSpPr>
        <p:spPr>
          <a:xfrm>
            <a:off x="934720" y="2153920"/>
            <a:ext cx="10363200" cy="9528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involves delivering a specific task, support, or solution to meet the requirements of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33281-CD6B-9C6A-EA6E-2EBBD2A3CFC4}"/>
              </a:ext>
            </a:extLst>
          </p:cNvPr>
          <p:cNvSpPr txBox="1"/>
          <p:nvPr/>
        </p:nvSpPr>
        <p:spPr>
          <a:xfrm>
            <a:off x="965200" y="3383280"/>
            <a:ext cx="10383520" cy="9528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are intangible and can encompass a wide range of activities, from customer support to professional expertise.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160E6-F965-2CF4-EE64-627EE0AC47A3}"/>
              </a:ext>
            </a:extLst>
          </p:cNvPr>
          <p:cNvSpPr txBox="1"/>
          <p:nvPr/>
        </p:nvSpPr>
        <p:spPr>
          <a:xfrm>
            <a:off x="965200" y="4683760"/>
            <a:ext cx="10332720" cy="9528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of service is to enhance the well-being or satisfaction of individuals or organizations.</a:t>
            </a:r>
            <a:endParaRPr lang="en-IN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>
            <a:extLst>
              <a:ext uri="{FF2B5EF4-FFF2-40B4-BE49-F238E27FC236}">
                <a16:creationId xmlns:a16="http://schemas.microsoft.com/office/drawing/2014/main" id="{D7131450-76CF-5205-8F6C-C6EAF409B1CA}"/>
              </a:ext>
            </a:extLst>
          </p:cNvPr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>
            <a:extLst>
              <a:ext uri="{FF2B5EF4-FFF2-40B4-BE49-F238E27FC236}">
                <a16:creationId xmlns:a16="http://schemas.microsoft.com/office/drawing/2014/main" id="{188C418B-4398-CA1B-9119-EBE1F9E3D5BB}"/>
              </a:ext>
            </a:extLst>
          </p:cNvPr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>
            <a:extLst>
              <a:ext uri="{FF2B5EF4-FFF2-40B4-BE49-F238E27FC236}">
                <a16:creationId xmlns:a16="http://schemas.microsoft.com/office/drawing/2014/main" id="{9F9793B9-9FD9-C9D7-664B-E5C0D843DA26}"/>
              </a:ext>
            </a:extLst>
          </p:cNvPr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FF0B-6E3B-ED5C-86C9-255474F0494E}"/>
              </a:ext>
            </a:extLst>
          </p:cNvPr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  <a:endParaRPr lang="en-AE" sz="5400" b="1" dirty="0"/>
          </a:p>
        </p:txBody>
      </p:sp>
    </p:spTree>
    <p:extLst>
      <p:ext uri="{BB962C8B-B14F-4D97-AF65-F5344CB8AC3E}">
        <p14:creationId xmlns:p14="http://schemas.microsoft.com/office/powerpoint/2010/main" val="36624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83 Angular Js Images, Stock Photos, 3D objects, &amp; Vectors ...">
            <a:extLst>
              <a:ext uri="{FF2B5EF4-FFF2-40B4-BE49-F238E27FC236}">
                <a16:creationId xmlns:a16="http://schemas.microsoft.com/office/drawing/2014/main" id="{42B65CC7-B01C-9EA3-0E89-9E8574D4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8" y="709127"/>
            <a:ext cx="5673012" cy="58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533D1-6C75-D9EE-E245-0795FF53CA7A}"/>
              </a:ext>
            </a:extLst>
          </p:cNvPr>
          <p:cNvSpPr txBox="1"/>
          <p:nvPr/>
        </p:nvSpPr>
        <p:spPr>
          <a:xfrm>
            <a:off x="4493687" y="767777"/>
            <a:ext cx="559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What is Angular</a:t>
            </a:r>
            <a:endParaRPr lang="en-A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9604-D091-369B-7D27-6CDB0337CFDD}"/>
              </a:ext>
            </a:extLst>
          </p:cNvPr>
          <p:cNvSpPr/>
          <p:nvPr/>
        </p:nvSpPr>
        <p:spPr>
          <a:xfrm>
            <a:off x="5917164" y="2365310"/>
            <a:ext cx="5673012" cy="25752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 is a popular JavaScript framework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developed by google.</a:t>
            </a:r>
            <a:endParaRPr lang="en-AE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Google Shape;118;p4" descr="download.png">
            <a:extLst>
              <a:ext uri="{FF2B5EF4-FFF2-40B4-BE49-F238E27FC236}">
                <a16:creationId xmlns:a16="http://schemas.microsoft.com/office/drawing/2014/main" id="{146CFD1F-5DD5-A2D2-FFAA-8A2BED649DA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2055" y="6071235"/>
            <a:ext cx="1729740" cy="337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46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EBDB1-27BE-9023-91FD-A23705E2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942392"/>
            <a:ext cx="5421087" cy="55330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E1963E-548F-5416-9561-66517AA10C5F}"/>
              </a:ext>
            </a:extLst>
          </p:cNvPr>
          <p:cNvSpPr/>
          <p:nvPr/>
        </p:nvSpPr>
        <p:spPr>
          <a:xfrm>
            <a:off x="4845698" y="1484826"/>
            <a:ext cx="2313992" cy="22020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Component based architecture</a:t>
            </a:r>
            <a:endParaRPr lang="en-AE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9C8319-93F1-7DDC-86B8-34ED4DAFE5EE}"/>
              </a:ext>
            </a:extLst>
          </p:cNvPr>
          <p:cNvSpPr/>
          <p:nvPr/>
        </p:nvSpPr>
        <p:spPr>
          <a:xfrm>
            <a:off x="6096000" y="4019789"/>
            <a:ext cx="2313992" cy="23326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Dependency Injection</a:t>
            </a:r>
            <a:endParaRPr lang="en-AE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6383E9-EEE5-4821-2B16-5510AE9D0F75}"/>
              </a:ext>
            </a:extLst>
          </p:cNvPr>
          <p:cNvSpPr/>
          <p:nvPr/>
        </p:nvSpPr>
        <p:spPr>
          <a:xfrm>
            <a:off x="8296471" y="1484825"/>
            <a:ext cx="2313992" cy="22020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Routing</a:t>
            </a:r>
            <a:endParaRPr lang="en-AE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E53B8-E3E3-2E2D-E2FE-4E8BF93C8537}"/>
              </a:ext>
            </a:extLst>
          </p:cNvPr>
          <p:cNvSpPr/>
          <p:nvPr/>
        </p:nvSpPr>
        <p:spPr>
          <a:xfrm>
            <a:off x="9358606" y="3708918"/>
            <a:ext cx="2313992" cy="233265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Data Binding</a:t>
            </a:r>
            <a:endParaRPr lang="en-AE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45F9A-1029-F9ED-BCDB-B09A3C315CFC}"/>
              </a:ext>
            </a:extLst>
          </p:cNvPr>
          <p:cNvSpPr txBox="1"/>
          <p:nvPr/>
        </p:nvSpPr>
        <p:spPr>
          <a:xfrm>
            <a:off x="3920413" y="172617"/>
            <a:ext cx="6139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Why Angular popular?</a:t>
            </a:r>
            <a:endParaRPr lang="en-A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Google Shape;118;p4" descr="download.png">
            <a:extLst>
              <a:ext uri="{FF2B5EF4-FFF2-40B4-BE49-F238E27FC236}">
                <a16:creationId xmlns:a16="http://schemas.microsoft.com/office/drawing/2014/main" id="{245B7391-285A-91E2-AFB2-6A36D381FA4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5593" y="6201234"/>
            <a:ext cx="1729740" cy="337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96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59B003-1452-DEF1-54D3-1A9367063114}"/>
              </a:ext>
            </a:extLst>
          </p:cNvPr>
          <p:cNvSpPr txBox="1"/>
          <p:nvPr/>
        </p:nvSpPr>
        <p:spPr>
          <a:xfrm>
            <a:off x="8908403" y="2028747"/>
            <a:ext cx="462409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E" dirty="0"/>
          </a:p>
          <a:p>
            <a:r>
              <a:rPr lang="en-AE" sz="2000" dirty="0"/>
              <a:t>.</a:t>
            </a:r>
          </a:p>
          <a:p>
            <a:endParaRPr lang="en-AE" dirty="0"/>
          </a:p>
          <a:p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E5930E-CC91-634A-B2AF-CDF81C071182}"/>
              </a:ext>
            </a:extLst>
          </p:cNvPr>
          <p:cNvSpPr/>
          <p:nvPr/>
        </p:nvSpPr>
        <p:spPr>
          <a:xfrm>
            <a:off x="877077" y="764831"/>
            <a:ext cx="5131837" cy="8770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E" sz="2000" b="1" dirty="0">
                <a:solidFill>
                  <a:schemeClr val="tx2">
                    <a:lumMod val="50000"/>
                  </a:schemeClr>
                </a:solidFill>
              </a:rPr>
              <a:t>SPA refers to Single page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07A2D3-2156-470C-2FE3-57A67967C581}"/>
              </a:ext>
            </a:extLst>
          </p:cNvPr>
          <p:cNvSpPr/>
          <p:nvPr/>
        </p:nvSpPr>
        <p:spPr>
          <a:xfrm>
            <a:off x="877077" y="2225750"/>
            <a:ext cx="5131837" cy="11239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E" sz="1800" b="1">
                <a:solidFill>
                  <a:schemeClr val="tx2">
                    <a:lumMod val="50000"/>
                  </a:schemeClr>
                </a:solidFill>
              </a:rPr>
              <a:t>Dynamically updates a single HTML page </a:t>
            </a:r>
          </a:p>
          <a:p>
            <a:r>
              <a:rPr lang="en-AE" sz="1800" b="1">
                <a:solidFill>
                  <a:schemeClr val="tx2">
                    <a:lumMod val="50000"/>
                  </a:schemeClr>
                </a:solidFill>
              </a:rPr>
              <a:t>than reloading entire</a:t>
            </a:r>
          </a:p>
          <a:p>
            <a:r>
              <a:rPr lang="en-AE" sz="1800" b="1">
                <a:solidFill>
                  <a:schemeClr val="tx2">
                    <a:lumMod val="50000"/>
                  </a:schemeClr>
                </a:solidFill>
              </a:rPr>
              <a:t>pages or navigating to different pages</a:t>
            </a:r>
            <a:endParaRPr lang="en-A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97BA88-96BA-B346-9883-64BF6FF46FA9}"/>
              </a:ext>
            </a:extLst>
          </p:cNvPr>
          <p:cNvSpPr/>
          <p:nvPr/>
        </p:nvSpPr>
        <p:spPr>
          <a:xfrm>
            <a:off x="877076" y="3858886"/>
            <a:ext cx="5131837" cy="8770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E" sz="1800" b="1" dirty="0">
                <a:solidFill>
                  <a:schemeClr val="tx2">
                    <a:lumMod val="50000"/>
                  </a:schemeClr>
                </a:solidFill>
              </a:rPr>
              <a:t>Faster UI more interactive</a:t>
            </a:r>
            <a:r>
              <a:rPr lang="en-AE" sz="18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C321F-B971-7515-1F06-78B6B5511BFB}"/>
              </a:ext>
            </a:extLst>
          </p:cNvPr>
          <p:cNvSpPr/>
          <p:nvPr/>
        </p:nvSpPr>
        <p:spPr>
          <a:xfrm>
            <a:off x="964163" y="5245160"/>
            <a:ext cx="5131837" cy="10727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E" sz="1800" b="1" dirty="0">
                <a:solidFill>
                  <a:schemeClr val="tx2">
                    <a:lumMod val="50000"/>
                  </a:schemeClr>
                </a:solidFill>
              </a:rPr>
              <a:t>The most notable difference between</a:t>
            </a:r>
          </a:p>
          <a:p>
            <a:r>
              <a:rPr lang="en-AE" sz="1800" b="1" dirty="0">
                <a:solidFill>
                  <a:schemeClr val="tx2">
                    <a:lumMod val="50000"/>
                  </a:schemeClr>
                </a:solidFill>
              </a:rPr>
              <a:t>a regular website and an SPA is the</a:t>
            </a:r>
          </a:p>
          <a:p>
            <a:r>
              <a:rPr lang="en-AE" sz="1800" b="1" dirty="0">
                <a:solidFill>
                  <a:schemeClr val="tx2">
                    <a:lumMod val="50000"/>
                  </a:schemeClr>
                </a:solidFill>
              </a:rPr>
              <a:t>reduced amount of page refreshes</a:t>
            </a:r>
            <a:endParaRPr lang="en-AE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AD909-DCF7-024E-50DE-59E489E8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1" y="905069"/>
            <a:ext cx="5047861" cy="55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0FB62A-36A0-395D-466A-ADB6BB66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2" y="6131293"/>
            <a:ext cx="1373148" cy="448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ED15D-91AA-58E4-94F2-99219426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7" y="1077508"/>
            <a:ext cx="4881412" cy="4881412"/>
          </a:xfrm>
          <a:prstGeom prst="rect">
            <a:avLst/>
          </a:prstGeom>
        </p:spPr>
      </p:pic>
      <p:pic>
        <p:nvPicPr>
          <p:cNvPr id="5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7AABD7A-F9F4-DCE7-29A0-A58EE7C72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08" b="1"/>
          <a:stretch>
            <a:fillRect/>
          </a:stretch>
        </p:blipFill>
        <p:spPr>
          <a:xfrm>
            <a:off x="3856598" y="1939988"/>
            <a:ext cx="1492376" cy="1448106"/>
          </a:xfrm>
          <a:prstGeom prst="rect">
            <a:avLst/>
          </a:prstGeom>
          <a:effectLst/>
          <a:scene3d>
            <a:camera prst="isometricLeftDown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2F29D-7424-AF8F-CD4A-1BE14CB323A8}"/>
              </a:ext>
            </a:extLst>
          </p:cNvPr>
          <p:cNvSpPr txBox="1"/>
          <p:nvPr/>
        </p:nvSpPr>
        <p:spPr>
          <a:xfrm>
            <a:off x="7267074" y="279133"/>
            <a:ext cx="3465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Angular CLI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B80E3-B8BA-9386-199C-65D3B77EC524}"/>
              </a:ext>
            </a:extLst>
          </p:cNvPr>
          <p:cNvSpPr/>
          <p:nvPr/>
        </p:nvSpPr>
        <p:spPr>
          <a:xfrm>
            <a:off x="6314173" y="1540042"/>
            <a:ext cx="5197642" cy="1559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CLI (Command Line Interface) is a command-line tool that makes it easy to create, develop, and maintain Angular applications. 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20C0B5-C58A-750C-CD67-91936D188C50}"/>
              </a:ext>
            </a:extLst>
          </p:cNvPr>
          <p:cNvSpPr/>
          <p:nvPr/>
        </p:nvSpPr>
        <p:spPr>
          <a:xfrm>
            <a:off x="6322196" y="3232484"/>
            <a:ext cx="5208870" cy="1551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a set of useful commands and tools to create test and deploy angular applications quickly.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ED4BC7-AFB5-B303-02DF-46DEA66AA5AC}"/>
              </a:ext>
            </a:extLst>
          </p:cNvPr>
          <p:cNvSpPr/>
          <p:nvPr/>
        </p:nvSpPr>
        <p:spPr>
          <a:xfrm>
            <a:off x="6320592" y="4924924"/>
            <a:ext cx="5208870" cy="1551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CLI is built on top of Node.js and uses the </a:t>
            </a:r>
            <a:r>
              <a:rPr lang="en-US" sz="1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 manager to manage dependencies.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C4267-66CD-5043-E4B0-1B8A1E8D42E9}"/>
              </a:ext>
            </a:extLst>
          </p:cNvPr>
          <p:cNvSpPr txBox="1"/>
          <p:nvPr/>
        </p:nvSpPr>
        <p:spPr>
          <a:xfrm>
            <a:off x="2967133" y="334065"/>
            <a:ext cx="732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AE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01B99-A3C6-3896-02AB-CE06CACA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7" y="2127380"/>
            <a:ext cx="4469365" cy="3862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ADBB7-C965-A9AE-0B44-FE6F2F2A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76" y="3818500"/>
            <a:ext cx="4740051" cy="270543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E0112A-8AD9-7AD8-DA83-5EC9AE454C31}"/>
              </a:ext>
            </a:extLst>
          </p:cNvPr>
          <p:cNvSpPr/>
          <p:nvPr/>
        </p:nvSpPr>
        <p:spPr>
          <a:xfrm>
            <a:off x="5892279" y="1520890"/>
            <a:ext cx="4740051" cy="1908110"/>
          </a:xfrm>
          <a:custGeom>
            <a:avLst/>
            <a:gdLst>
              <a:gd name="connsiteX0" fmla="*/ 205274 w 4469364"/>
              <a:gd name="connsiteY0" fmla="*/ 195943 h 1810139"/>
              <a:gd name="connsiteX1" fmla="*/ 102637 w 4469364"/>
              <a:gd name="connsiteY1" fmla="*/ 242596 h 1810139"/>
              <a:gd name="connsiteX2" fmla="*/ 65315 w 4469364"/>
              <a:gd name="connsiteY2" fmla="*/ 298579 h 1810139"/>
              <a:gd name="connsiteX3" fmla="*/ 27992 w 4469364"/>
              <a:gd name="connsiteY3" fmla="*/ 345232 h 1810139"/>
              <a:gd name="connsiteX4" fmla="*/ 9331 w 4469364"/>
              <a:gd name="connsiteY4" fmla="*/ 419877 h 1810139"/>
              <a:gd name="connsiteX5" fmla="*/ 0 w 4469364"/>
              <a:gd name="connsiteY5" fmla="*/ 466530 h 1810139"/>
              <a:gd name="connsiteX6" fmla="*/ 9331 w 4469364"/>
              <a:gd name="connsiteY6" fmla="*/ 653143 h 1810139"/>
              <a:gd name="connsiteX7" fmla="*/ 65315 w 4469364"/>
              <a:gd name="connsiteY7" fmla="*/ 765110 h 1810139"/>
              <a:gd name="connsiteX8" fmla="*/ 130629 w 4469364"/>
              <a:gd name="connsiteY8" fmla="*/ 830424 h 1810139"/>
              <a:gd name="connsiteX9" fmla="*/ 111968 w 4469364"/>
              <a:gd name="connsiteY9" fmla="*/ 933061 h 1810139"/>
              <a:gd name="connsiteX10" fmla="*/ 83976 w 4469364"/>
              <a:gd name="connsiteY10" fmla="*/ 1054359 h 1810139"/>
              <a:gd name="connsiteX11" fmla="*/ 111968 w 4469364"/>
              <a:gd name="connsiteY11" fmla="*/ 1222310 h 1810139"/>
              <a:gd name="connsiteX12" fmla="*/ 130629 w 4469364"/>
              <a:gd name="connsiteY12" fmla="*/ 1278294 h 1810139"/>
              <a:gd name="connsiteX13" fmla="*/ 261258 w 4469364"/>
              <a:gd name="connsiteY13" fmla="*/ 1446245 h 1810139"/>
              <a:gd name="connsiteX14" fmla="*/ 298580 w 4469364"/>
              <a:gd name="connsiteY14" fmla="*/ 1464906 h 1810139"/>
              <a:gd name="connsiteX15" fmla="*/ 326572 w 4469364"/>
              <a:gd name="connsiteY15" fmla="*/ 1483567 h 1810139"/>
              <a:gd name="connsiteX16" fmla="*/ 569168 w 4469364"/>
              <a:gd name="connsiteY16" fmla="*/ 1520890 h 1810139"/>
              <a:gd name="connsiteX17" fmla="*/ 587829 w 4469364"/>
              <a:gd name="connsiteY17" fmla="*/ 1567543 h 1810139"/>
              <a:gd name="connsiteX18" fmla="*/ 737119 w 4469364"/>
              <a:gd name="connsiteY18" fmla="*/ 1772816 h 1810139"/>
              <a:gd name="connsiteX19" fmla="*/ 774441 w 4469364"/>
              <a:gd name="connsiteY19" fmla="*/ 1800808 h 1810139"/>
              <a:gd name="connsiteX20" fmla="*/ 811764 w 4469364"/>
              <a:gd name="connsiteY20" fmla="*/ 1810139 h 1810139"/>
              <a:gd name="connsiteX21" fmla="*/ 1203649 w 4469364"/>
              <a:gd name="connsiteY21" fmla="*/ 1800808 h 1810139"/>
              <a:gd name="connsiteX22" fmla="*/ 1287625 w 4469364"/>
              <a:gd name="connsiteY22" fmla="*/ 1726163 h 1810139"/>
              <a:gd name="connsiteX23" fmla="*/ 1306286 w 4469364"/>
              <a:gd name="connsiteY23" fmla="*/ 1688841 h 1810139"/>
              <a:gd name="connsiteX24" fmla="*/ 1362270 w 4469364"/>
              <a:gd name="connsiteY24" fmla="*/ 1595535 h 1810139"/>
              <a:gd name="connsiteX25" fmla="*/ 1418254 w 4469364"/>
              <a:gd name="connsiteY25" fmla="*/ 1502228 h 1810139"/>
              <a:gd name="connsiteX26" fmla="*/ 1474237 w 4469364"/>
              <a:gd name="connsiteY26" fmla="*/ 1492898 h 1810139"/>
              <a:gd name="connsiteX27" fmla="*/ 1511560 w 4469364"/>
              <a:gd name="connsiteY27" fmla="*/ 1548881 h 1810139"/>
              <a:gd name="connsiteX28" fmla="*/ 1595535 w 4469364"/>
              <a:gd name="connsiteY28" fmla="*/ 1604865 h 1810139"/>
              <a:gd name="connsiteX29" fmla="*/ 1642188 w 4469364"/>
              <a:gd name="connsiteY29" fmla="*/ 1632857 h 1810139"/>
              <a:gd name="connsiteX30" fmla="*/ 2080727 w 4469364"/>
              <a:gd name="connsiteY30" fmla="*/ 1595535 h 1810139"/>
              <a:gd name="connsiteX31" fmla="*/ 2127380 w 4469364"/>
              <a:gd name="connsiteY31" fmla="*/ 1567543 h 1810139"/>
              <a:gd name="connsiteX32" fmla="*/ 2164702 w 4469364"/>
              <a:gd name="connsiteY32" fmla="*/ 1539551 h 1810139"/>
              <a:gd name="connsiteX33" fmla="*/ 2192694 w 4469364"/>
              <a:gd name="connsiteY33" fmla="*/ 1520890 h 1810139"/>
              <a:gd name="connsiteX34" fmla="*/ 2230017 w 4469364"/>
              <a:gd name="connsiteY34" fmla="*/ 1474237 h 1810139"/>
              <a:gd name="connsiteX35" fmla="*/ 2295331 w 4469364"/>
              <a:gd name="connsiteY35" fmla="*/ 1418253 h 1810139"/>
              <a:gd name="connsiteX36" fmla="*/ 2463282 w 4469364"/>
              <a:gd name="connsiteY36" fmla="*/ 1474237 h 1810139"/>
              <a:gd name="connsiteX37" fmla="*/ 2537927 w 4469364"/>
              <a:gd name="connsiteY37" fmla="*/ 1511559 h 1810139"/>
              <a:gd name="connsiteX38" fmla="*/ 2603241 w 4469364"/>
              <a:gd name="connsiteY38" fmla="*/ 1520890 h 1810139"/>
              <a:gd name="connsiteX39" fmla="*/ 2808515 w 4469364"/>
              <a:gd name="connsiteY39" fmla="*/ 1567543 h 1810139"/>
              <a:gd name="connsiteX40" fmla="*/ 3069772 w 4469364"/>
              <a:gd name="connsiteY40" fmla="*/ 1520890 h 1810139"/>
              <a:gd name="connsiteX41" fmla="*/ 3088433 w 4469364"/>
              <a:gd name="connsiteY41" fmla="*/ 1483567 h 1810139"/>
              <a:gd name="connsiteX42" fmla="*/ 3219062 w 4469364"/>
              <a:gd name="connsiteY42" fmla="*/ 1548881 h 1810139"/>
              <a:gd name="connsiteX43" fmla="*/ 3377682 w 4469364"/>
              <a:gd name="connsiteY43" fmla="*/ 1623526 h 1810139"/>
              <a:gd name="connsiteX44" fmla="*/ 3610947 w 4469364"/>
              <a:gd name="connsiteY44" fmla="*/ 1670179 h 1810139"/>
              <a:gd name="connsiteX45" fmla="*/ 3694923 w 4469364"/>
              <a:gd name="connsiteY45" fmla="*/ 1688841 h 1810139"/>
              <a:gd name="connsiteX46" fmla="*/ 3890866 w 4469364"/>
              <a:gd name="connsiteY46" fmla="*/ 1707502 h 1810139"/>
              <a:gd name="connsiteX47" fmla="*/ 4030825 w 4469364"/>
              <a:gd name="connsiteY47" fmla="*/ 1698171 h 1810139"/>
              <a:gd name="connsiteX48" fmla="*/ 4086809 w 4469364"/>
              <a:gd name="connsiteY48" fmla="*/ 1688841 h 1810139"/>
              <a:gd name="connsiteX49" fmla="*/ 4133462 w 4469364"/>
              <a:gd name="connsiteY49" fmla="*/ 1651518 h 1810139"/>
              <a:gd name="connsiteX50" fmla="*/ 4189445 w 4469364"/>
              <a:gd name="connsiteY50" fmla="*/ 1558212 h 1810139"/>
              <a:gd name="connsiteX51" fmla="*/ 4198776 w 4469364"/>
              <a:gd name="connsiteY51" fmla="*/ 1520890 h 1810139"/>
              <a:gd name="connsiteX52" fmla="*/ 4273421 w 4469364"/>
              <a:gd name="connsiteY52" fmla="*/ 1296955 h 1810139"/>
              <a:gd name="connsiteX53" fmla="*/ 4301413 w 4469364"/>
              <a:gd name="connsiteY53" fmla="*/ 1278294 h 1810139"/>
              <a:gd name="connsiteX54" fmla="*/ 4310743 w 4469364"/>
              <a:gd name="connsiteY54" fmla="*/ 1250302 h 1810139"/>
              <a:gd name="connsiteX55" fmla="*/ 4338735 w 4469364"/>
              <a:gd name="connsiteY55" fmla="*/ 1203649 h 1810139"/>
              <a:gd name="connsiteX56" fmla="*/ 4348066 w 4469364"/>
              <a:gd name="connsiteY56" fmla="*/ 1156996 h 1810139"/>
              <a:gd name="connsiteX57" fmla="*/ 4329405 w 4469364"/>
              <a:gd name="connsiteY57" fmla="*/ 1007706 h 1810139"/>
              <a:gd name="connsiteX58" fmla="*/ 4282751 w 4469364"/>
              <a:gd name="connsiteY58" fmla="*/ 951722 h 1810139"/>
              <a:gd name="connsiteX59" fmla="*/ 4236098 w 4469364"/>
              <a:gd name="connsiteY59" fmla="*/ 923730 h 1810139"/>
              <a:gd name="connsiteX60" fmla="*/ 4152123 w 4469364"/>
              <a:gd name="connsiteY60" fmla="*/ 886408 h 1810139"/>
              <a:gd name="connsiteX61" fmla="*/ 4273421 w 4469364"/>
              <a:gd name="connsiteY61" fmla="*/ 849086 h 1810139"/>
              <a:gd name="connsiteX62" fmla="*/ 4394719 w 4469364"/>
              <a:gd name="connsiteY62" fmla="*/ 811763 h 1810139"/>
              <a:gd name="connsiteX63" fmla="*/ 4469364 w 4469364"/>
              <a:gd name="connsiteY63" fmla="*/ 746449 h 1810139"/>
              <a:gd name="connsiteX64" fmla="*/ 4450702 w 4469364"/>
              <a:gd name="connsiteY64" fmla="*/ 587828 h 1810139"/>
              <a:gd name="connsiteX65" fmla="*/ 4432041 w 4469364"/>
              <a:gd name="connsiteY65" fmla="*/ 550506 h 1810139"/>
              <a:gd name="connsiteX66" fmla="*/ 4422711 w 4469364"/>
              <a:gd name="connsiteY66" fmla="*/ 494522 h 1810139"/>
              <a:gd name="connsiteX67" fmla="*/ 4338735 w 4469364"/>
              <a:gd name="connsiteY67" fmla="*/ 345232 h 1810139"/>
              <a:gd name="connsiteX68" fmla="*/ 4292082 w 4469364"/>
              <a:gd name="connsiteY68" fmla="*/ 326571 h 1810139"/>
              <a:gd name="connsiteX69" fmla="*/ 4208107 w 4469364"/>
              <a:gd name="connsiteY69" fmla="*/ 298579 h 1810139"/>
              <a:gd name="connsiteX70" fmla="*/ 4068147 w 4469364"/>
              <a:gd name="connsiteY70" fmla="*/ 261257 h 1810139"/>
              <a:gd name="connsiteX71" fmla="*/ 3984172 w 4469364"/>
              <a:gd name="connsiteY71" fmla="*/ 251926 h 1810139"/>
              <a:gd name="connsiteX72" fmla="*/ 3956180 w 4469364"/>
              <a:gd name="connsiteY72" fmla="*/ 242596 h 1810139"/>
              <a:gd name="connsiteX73" fmla="*/ 3862874 w 4469364"/>
              <a:gd name="connsiteY73" fmla="*/ 223935 h 1810139"/>
              <a:gd name="connsiteX74" fmla="*/ 3629609 w 4469364"/>
              <a:gd name="connsiteY74" fmla="*/ 139959 h 1810139"/>
              <a:gd name="connsiteX75" fmla="*/ 3461658 w 4469364"/>
              <a:gd name="connsiteY75" fmla="*/ 74645 h 1810139"/>
              <a:gd name="connsiteX76" fmla="*/ 3368351 w 4469364"/>
              <a:gd name="connsiteY76" fmla="*/ 83975 h 1810139"/>
              <a:gd name="connsiteX77" fmla="*/ 3349690 w 4469364"/>
              <a:gd name="connsiteY77" fmla="*/ 102637 h 1810139"/>
              <a:gd name="connsiteX78" fmla="*/ 3256384 w 4469364"/>
              <a:gd name="connsiteY78" fmla="*/ 186612 h 1810139"/>
              <a:gd name="connsiteX79" fmla="*/ 3228392 w 4469364"/>
              <a:gd name="connsiteY79" fmla="*/ 233265 h 1810139"/>
              <a:gd name="connsiteX80" fmla="*/ 3200400 w 4469364"/>
              <a:gd name="connsiteY80" fmla="*/ 289249 h 1810139"/>
              <a:gd name="connsiteX81" fmla="*/ 3163078 w 4469364"/>
              <a:gd name="connsiteY81" fmla="*/ 223935 h 1810139"/>
              <a:gd name="connsiteX82" fmla="*/ 3116425 w 4469364"/>
              <a:gd name="connsiteY82" fmla="*/ 195943 h 1810139"/>
              <a:gd name="connsiteX83" fmla="*/ 3079102 w 4469364"/>
              <a:gd name="connsiteY83" fmla="*/ 158620 h 1810139"/>
              <a:gd name="connsiteX84" fmla="*/ 2976466 w 4469364"/>
              <a:gd name="connsiteY84" fmla="*/ 102637 h 1810139"/>
              <a:gd name="connsiteX85" fmla="*/ 2743200 w 4469364"/>
              <a:gd name="connsiteY85" fmla="*/ 111967 h 1810139"/>
              <a:gd name="connsiteX86" fmla="*/ 2715209 w 4469364"/>
              <a:gd name="connsiteY86" fmla="*/ 121298 h 1810139"/>
              <a:gd name="connsiteX87" fmla="*/ 2668556 w 4469364"/>
              <a:gd name="connsiteY87" fmla="*/ 167951 h 1810139"/>
              <a:gd name="connsiteX88" fmla="*/ 2621902 w 4469364"/>
              <a:gd name="connsiteY88" fmla="*/ 233265 h 1810139"/>
              <a:gd name="connsiteX89" fmla="*/ 2556588 w 4469364"/>
              <a:gd name="connsiteY89" fmla="*/ 139959 h 1810139"/>
              <a:gd name="connsiteX90" fmla="*/ 2463282 w 4469364"/>
              <a:gd name="connsiteY90" fmla="*/ 93306 h 1810139"/>
              <a:gd name="connsiteX91" fmla="*/ 2062066 w 4469364"/>
              <a:gd name="connsiteY91" fmla="*/ 102637 h 1810139"/>
              <a:gd name="connsiteX92" fmla="*/ 2034074 w 4469364"/>
              <a:gd name="connsiteY92" fmla="*/ 130628 h 1810139"/>
              <a:gd name="connsiteX93" fmla="*/ 1996751 w 4469364"/>
              <a:gd name="connsiteY93" fmla="*/ 149290 h 1810139"/>
              <a:gd name="connsiteX94" fmla="*/ 1968760 w 4469364"/>
              <a:gd name="connsiteY94" fmla="*/ 167951 h 1810139"/>
              <a:gd name="connsiteX95" fmla="*/ 1894115 w 4469364"/>
              <a:gd name="connsiteY95" fmla="*/ 121298 h 1810139"/>
              <a:gd name="connsiteX96" fmla="*/ 1838131 w 4469364"/>
              <a:gd name="connsiteY96" fmla="*/ 102637 h 1810139"/>
              <a:gd name="connsiteX97" fmla="*/ 1810139 w 4469364"/>
              <a:gd name="connsiteY97" fmla="*/ 83975 h 1810139"/>
              <a:gd name="connsiteX98" fmla="*/ 1754156 w 4469364"/>
              <a:gd name="connsiteY98" fmla="*/ 74645 h 1810139"/>
              <a:gd name="connsiteX99" fmla="*/ 1455576 w 4469364"/>
              <a:gd name="connsiteY99" fmla="*/ 93306 h 1810139"/>
              <a:gd name="connsiteX100" fmla="*/ 1399592 w 4469364"/>
              <a:gd name="connsiteY100" fmla="*/ 102637 h 1810139"/>
              <a:gd name="connsiteX101" fmla="*/ 1240972 w 4469364"/>
              <a:gd name="connsiteY101" fmla="*/ 186612 h 1810139"/>
              <a:gd name="connsiteX102" fmla="*/ 1203649 w 4469364"/>
              <a:gd name="connsiteY102" fmla="*/ 214604 h 1810139"/>
              <a:gd name="connsiteX103" fmla="*/ 1147666 w 4469364"/>
              <a:gd name="connsiteY103" fmla="*/ 270588 h 1810139"/>
              <a:gd name="connsiteX104" fmla="*/ 1110343 w 4469364"/>
              <a:gd name="connsiteY104" fmla="*/ 307910 h 1810139"/>
              <a:gd name="connsiteX105" fmla="*/ 1035698 w 4469364"/>
              <a:gd name="connsiteY105" fmla="*/ 261257 h 1810139"/>
              <a:gd name="connsiteX106" fmla="*/ 989045 w 4469364"/>
              <a:gd name="connsiteY106" fmla="*/ 233265 h 1810139"/>
              <a:gd name="connsiteX107" fmla="*/ 914400 w 4469364"/>
              <a:gd name="connsiteY107" fmla="*/ 177281 h 1810139"/>
              <a:gd name="connsiteX108" fmla="*/ 858417 w 4469364"/>
              <a:gd name="connsiteY108" fmla="*/ 139959 h 1810139"/>
              <a:gd name="connsiteX109" fmla="*/ 765111 w 4469364"/>
              <a:gd name="connsiteY109" fmla="*/ 74645 h 1810139"/>
              <a:gd name="connsiteX110" fmla="*/ 690466 w 4469364"/>
              <a:gd name="connsiteY110" fmla="*/ 37322 h 1810139"/>
              <a:gd name="connsiteX111" fmla="*/ 597160 w 4469364"/>
              <a:gd name="connsiteY111" fmla="*/ 0 h 1810139"/>
              <a:gd name="connsiteX112" fmla="*/ 317241 w 4469364"/>
              <a:gd name="connsiteY112" fmla="*/ 9330 h 1810139"/>
              <a:gd name="connsiteX113" fmla="*/ 298580 w 4469364"/>
              <a:gd name="connsiteY113" fmla="*/ 27992 h 1810139"/>
              <a:gd name="connsiteX114" fmla="*/ 177282 w 4469364"/>
              <a:gd name="connsiteY114" fmla="*/ 93306 h 1810139"/>
              <a:gd name="connsiteX115" fmla="*/ 139960 w 4469364"/>
              <a:gd name="connsiteY115" fmla="*/ 130628 h 1810139"/>
              <a:gd name="connsiteX116" fmla="*/ 111968 w 4469364"/>
              <a:gd name="connsiteY116" fmla="*/ 149290 h 1810139"/>
              <a:gd name="connsiteX117" fmla="*/ 111968 w 4469364"/>
              <a:gd name="connsiteY117" fmla="*/ 270588 h 18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469364" h="1810139">
                <a:moveTo>
                  <a:pt x="205274" y="195943"/>
                </a:moveTo>
                <a:cubicBezTo>
                  <a:pt x="171062" y="211494"/>
                  <a:pt x="132942" y="220372"/>
                  <a:pt x="102637" y="242596"/>
                </a:cubicBezTo>
                <a:cubicBezTo>
                  <a:pt x="84551" y="255859"/>
                  <a:pt x="78506" y="280441"/>
                  <a:pt x="65315" y="298579"/>
                </a:cubicBezTo>
                <a:cubicBezTo>
                  <a:pt x="53601" y="314685"/>
                  <a:pt x="40433" y="329681"/>
                  <a:pt x="27992" y="345232"/>
                </a:cubicBezTo>
                <a:cubicBezTo>
                  <a:pt x="21772" y="370114"/>
                  <a:pt x="15098" y="394886"/>
                  <a:pt x="9331" y="419877"/>
                </a:cubicBezTo>
                <a:cubicBezTo>
                  <a:pt x="5765" y="435330"/>
                  <a:pt x="0" y="450671"/>
                  <a:pt x="0" y="466530"/>
                </a:cubicBezTo>
                <a:cubicBezTo>
                  <a:pt x="0" y="528812"/>
                  <a:pt x="204" y="591533"/>
                  <a:pt x="9331" y="653143"/>
                </a:cubicBezTo>
                <a:cubicBezTo>
                  <a:pt x="12093" y="671789"/>
                  <a:pt x="49923" y="746640"/>
                  <a:pt x="65315" y="765110"/>
                </a:cubicBezTo>
                <a:cubicBezTo>
                  <a:pt x="85026" y="788763"/>
                  <a:pt x="130629" y="830424"/>
                  <a:pt x="130629" y="830424"/>
                </a:cubicBezTo>
                <a:cubicBezTo>
                  <a:pt x="124409" y="864636"/>
                  <a:pt x="118787" y="898963"/>
                  <a:pt x="111968" y="933061"/>
                </a:cubicBezTo>
                <a:cubicBezTo>
                  <a:pt x="101243" y="986685"/>
                  <a:pt x="95469" y="1008390"/>
                  <a:pt x="83976" y="1054359"/>
                </a:cubicBezTo>
                <a:cubicBezTo>
                  <a:pt x="93307" y="1110343"/>
                  <a:pt x="100392" y="1166747"/>
                  <a:pt x="111968" y="1222310"/>
                </a:cubicBezTo>
                <a:cubicBezTo>
                  <a:pt x="115980" y="1241567"/>
                  <a:pt x="121467" y="1260887"/>
                  <a:pt x="130629" y="1278294"/>
                </a:cubicBezTo>
                <a:cubicBezTo>
                  <a:pt x="177905" y="1368118"/>
                  <a:pt x="189321" y="1395889"/>
                  <a:pt x="261258" y="1446245"/>
                </a:cubicBezTo>
                <a:cubicBezTo>
                  <a:pt x="272653" y="1454221"/>
                  <a:pt x="286504" y="1458005"/>
                  <a:pt x="298580" y="1464906"/>
                </a:cubicBezTo>
                <a:cubicBezTo>
                  <a:pt x="308317" y="1470470"/>
                  <a:pt x="315854" y="1480269"/>
                  <a:pt x="326572" y="1483567"/>
                </a:cubicBezTo>
                <a:cubicBezTo>
                  <a:pt x="385062" y="1501564"/>
                  <a:pt x="521209" y="1514895"/>
                  <a:pt x="569168" y="1520890"/>
                </a:cubicBezTo>
                <a:cubicBezTo>
                  <a:pt x="575388" y="1536441"/>
                  <a:pt x="580810" y="1552336"/>
                  <a:pt x="587829" y="1567543"/>
                </a:cubicBezTo>
                <a:cubicBezTo>
                  <a:pt x="624834" y="1647722"/>
                  <a:pt x="660573" y="1715405"/>
                  <a:pt x="737119" y="1772816"/>
                </a:cubicBezTo>
                <a:cubicBezTo>
                  <a:pt x="749560" y="1782147"/>
                  <a:pt x="760532" y="1793853"/>
                  <a:pt x="774441" y="1800808"/>
                </a:cubicBezTo>
                <a:cubicBezTo>
                  <a:pt x="785911" y="1806543"/>
                  <a:pt x="799323" y="1807029"/>
                  <a:pt x="811764" y="1810139"/>
                </a:cubicBezTo>
                <a:cubicBezTo>
                  <a:pt x="942392" y="1807029"/>
                  <a:pt x="1073454" y="1811889"/>
                  <a:pt x="1203649" y="1800808"/>
                </a:cubicBezTo>
                <a:cubicBezTo>
                  <a:pt x="1236358" y="1798024"/>
                  <a:pt x="1273038" y="1748044"/>
                  <a:pt x="1287625" y="1726163"/>
                </a:cubicBezTo>
                <a:cubicBezTo>
                  <a:pt x="1295340" y="1714590"/>
                  <a:pt x="1299385" y="1700917"/>
                  <a:pt x="1306286" y="1688841"/>
                </a:cubicBezTo>
                <a:cubicBezTo>
                  <a:pt x="1324281" y="1657349"/>
                  <a:pt x="1346049" y="1627977"/>
                  <a:pt x="1362270" y="1595535"/>
                </a:cubicBezTo>
                <a:cubicBezTo>
                  <a:pt x="1403526" y="1513021"/>
                  <a:pt x="1379921" y="1540561"/>
                  <a:pt x="1418254" y="1502228"/>
                </a:cubicBezTo>
                <a:cubicBezTo>
                  <a:pt x="1428762" y="1470701"/>
                  <a:pt x="1425465" y="1449546"/>
                  <a:pt x="1474237" y="1492898"/>
                </a:cubicBezTo>
                <a:cubicBezTo>
                  <a:pt x="1491000" y="1507798"/>
                  <a:pt x="1496556" y="1532211"/>
                  <a:pt x="1511560" y="1548881"/>
                </a:cubicBezTo>
                <a:cubicBezTo>
                  <a:pt x="1544762" y="1585772"/>
                  <a:pt x="1557380" y="1583668"/>
                  <a:pt x="1595535" y="1604865"/>
                </a:cubicBezTo>
                <a:cubicBezTo>
                  <a:pt x="1611388" y="1613672"/>
                  <a:pt x="1626637" y="1623526"/>
                  <a:pt x="1642188" y="1632857"/>
                </a:cubicBezTo>
                <a:cubicBezTo>
                  <a:pt x="1788368" y="1620416"/>
                  <a:pt x="1935330" y="1615108"/>
                  <a:pt x="2080727" y="1595535"/>
                </a:cubicBezTo>
                <a:cubicBezTo>
                  <a:pt x="2098700" y="1593116"/>
                  <a:pt x="2112290" y="1577603"/>
                  <a:pt x="2127380" y="1567543"/>
                </a:cubicBezTo>
                <a:cubicBezTo>
                  <a:pt x="2140319" y="1558917"/>
                  <a:pt x="2152048" y="1548590"/>
                  <a:pt x="2164702" y="1539551"/>
                </a:cubicBezTo>
                <a:cubicBezTo>
                  <a:pt x="2173827" y="1533033"/>
                  <a:pt x="2184764" y="1528819"/>
                  <a:pt x="2192694" y="1520890"/>
                </a:cubicBezTo>
                <a:cubicBezTo>
                  <a:pt x="2206776" y="1506808"/>
                  <a:pt x="2216786" y="1489122"/>
                  <a:pt x="2230017" y="1474237"/>
                </a:cubicBezTo>
                <a:cubicBezTo>
                  <a:pt x="2262930" y="1437210"/>
                  <a:pt x="2260564" y="1441430"/>
                  <a:pt x="2295331" y="1418253"/>
                </a:cubicBezTo>
                <a:cubicBezTo>
                  <a:pt x="2351315" y="1436914"/>
                  <a:pt x="2408203" y="1453053"/>
                  <a:pt x="2463282" y="1474237"/>
                </a:cubicBezTo>
                <a:cubicBezTo>
                  <a:pt x="2489246" y="1484223"/>
                  <a:pt x="2511536" y="1502762"/>
                  <a:pt x="2537927" y="1511559"/>
                </a:cubicBezTo>
                <a:cubicBezTo>
                  <a:pt x="2558791" y="1518514"/>
                  <a:pt x="2581583" y="1517068"/>
                  <a:pt x="2603241" y="1520890"/>
                </a:cubicBezTo>
                <a:cubicBezTo>
                  <a:pt x="2692347" y="1536615"/>
                  <a:pt x="2716627" y="1544571"/>
                  <a:pt x="2808515" y="1567543"/>
                </a:cubicBezTo>
                <a:cubicBezTo>
                  <a:pt x="2993492" y="1553313"/>
                  <a:pt x="3015634" y="1615632"/>
                  <a:pt x="3069772" y="1520890"/>
                </a:cubicBezTo>
                <a:cubicBezTo>
                  <a:pt x="3076673" y="1508813"/>
                  <a:pt x="3082213" y="1496008"/>
                  <a:pt x="3088433" y="1483567"/>
                </a:cubicBezTo>
                <a:cubicBezTo>
                  <a:pt x="3131976" y="1505338"/>
                  <a:pt x="3177317" y="1523834"/>
                  <a:pt x="3219062" y="1548881"/>
                </a:cubicBezTo>
                <a:cubicBezTo>
                  <a:pt x="3282345" y="1586851"/>
                  <a:pt x="3289195" y="1594030"/>
                  <a:pt x="3377682" y="1623526"/>
                </a:cubicBezTo>
                <a:cubicBezTo>
                  <a:pt x="3473592" y="1655496"/>
                  <a:pt x="3510901" y="1651989"/>
                  <a:pt x="3610947" y="1670179"/>
                </a:cubicBezTo>
                <a:cubicBezTo>
                  <a:pt x="3639159" y="1675309"/>
                  <a:pt x="3666684" y="1683858"/>
                  <a:pt x="3694923" y="1688841"/>
                </a:cubicBezTo>
                <a:cubicBezTo>
                  <a:pt x="3750395" y="1698630"/>
                  <a:pt x="3840649" y="1703639"/>
                  <a:pt x="3890866" y="1707502"/>
                </a:cubicBezTo>
                <a:cubicBezTo>
                  <a:pt x="3937519" y="1704392"/>
                  <a:pt x="3984279" y="1702604"/>
                  <a:pt x="4030825" y="1698171"/>
                </a:cubicBezTo>
                <a:cubicBezTo>
                  <a:pt x="4049658" y="1696377"/>
                  <a:pt x="4069586" y="1696670"/>
                  <a:pt x="4086809" y="1688841"/>
                </a:cubicBezTo>
                <a:cubicBezTo>
                  <a:pt x="4104939" y="1680600"/>
                  <a:pt x="4119380" y="1665600"/>
                  <a:pt x="4133462" y="1651518"/>
                </a:cubicBezTo>
                <a:cubicBezTo>
                  <a:pt x="4156290" y="1628690"/>
                  <a:pt x="4178224" y="1586266"/>
                  <a:pt x="4189445" y="1558212"/>
                </a:cubicBezTo>
                <a:cubicBezTo>
                  <a:pt x="4194208" y="1546306"/>
                  <a:pt x="4194852" y="1533098"/>
                  <a:pt x="4198776" y="1520890"/>
                </a:cubicBezTo>
                <a:cubicBezTo>
                  <a:pt x="4222854" y="1445982"/>
                  <a:pt x="4242763" y="1369419"/>
                  <a:pt x="4273421" y="1296955"/>
                </a:cubicBezTo>
                <a:cubicBezTo>
                  <a:pt x="4277790" y="1286627"/>
                  <a:pt x="4292082" y="1284514"/>
                  <a:pt x="4301413" y="1278294"/>
                </a:cubicBezTo>
                <a:cubicBezTo>
                  <a:pt x="4304523" y="1268963"/>
                  <a:pt x="4306345" y="1259099"/>
                  <a:pt x="4310743" y="1250302"/>
                </a:cubicBezTo>
                <a:cubicBezTo>
                  <a:pt x="4318853" y="1234081"/>
                  <a:pt x="4332000" y="1220487"/>
                  <a:pt x="4338735" y="1203649"/>
                </a:cubicBezTo>
                <a:cubicBezTo>
                  <a:pt x="4344625" y="1188924"/>
                  <a:pt x="4344956" y="1172547"/>
                  <a:pt x="4348066" y="1156996"/>
                </a:cubicBezTo>
                <a:cubicBezTo>
                  <a:pt x="4341846" y="1107233"/>
                  <a:pt x="4344611" y="1055496"/>
                  <a:pt x="4329405" y="1007706"/>
                </a:cubicBezTo>
                <a:cubicBezTo>
                  <a:pt x="4322040" y="984558"/>
                  <a:pt x="4300807" y="967972"/>
                  <a:pt x="4282751" y="951722"/>
                </a:cubicBezTo>
                <a:cubicBezTo>
                  <a:pt x="4269271" y="939590"/>
                  <a:pt x="4251951" y="932537"/>
                  <a:pt x="4236098" y="923730"/>
                </a:cubicBezTo>
                <a:cubicBezTo>
                  <a:pt x="4202475" y="905050"/>
                  <a:pt x="4189197" y="901237"/>
                  <a:pt x="4152123" y="886408"/>
                </a:cubicBezTo>
                <a:cubicBezTo>
                  <a:pt x="4322941" y="865055"/>
                  <a:pt x="4148726" y="897046"/>
                  <a:pt x="4273421" y="849086"/>
                </a:cubicBezTo>
                <a:cubicBezTo>
                  <a:pt x="4337691" y="824367"/>
                  <a:pt x="4341639" y="841252"/>
                  <a:pt x="4394719" y="811763"/>
                </a:cubicBezTo>
                <a:cubicBezTo>
                  <a:pt x="4423627" y="795703"/>
                  <a:pt x="4446488" y="769324"/>
                  <a:pt x="4469364" y="746449"/>
                </a:cubicBezTo>
                <a:cubicBezTo>
                  <a:pt x="4463143" y="693575"/>
                  <a:pt x="4460664" y="640126"/>
                  <a:pt x="4450702" y="587828"/>
                </a:cubicBezTo>
                <a:cubicBezTo>
                  <a:pt x="4448099" y="574165"/>
                  <a:pt x="4436038" y="563829"/>
                  <a:pt x="4432041" y="550506"/>
                </a:cubicBezTo>
                <a:cubicBezTo>
                  <a:pt x="4426605" y="532385"/>
                  <a:pt x="4428354" y="512580"/>
                  <a:pt x="4422711" y="494522"/>
                </a:cubicBezTo>
                <a:cubicBezTo>
                  <a:pt x="4405536" y="439561"/>
                  <a:pt x="4385680" y="382788"/>
                  <a:pt x="4338735" y="345232"/>
                </a:cubicBezTo>
                <a:cubicBezTo>
                  <a:pt x="4325656" y="334769"/>
                  <a:pt x="4307855" y="332204"/>
                  <a:pt x="4292082" y="326571"/>
                </a:cubicBezTo>
                <a:cubicBezTo>
                  <a:pt x="4264295" y="316647"/>
                  <a:pt x="4236243" y="307464"/>
                  <a:pt x="4208107" y="298579"/>
                </a:cubicBezTo>
                <a:cubicBezTo>
                  <a:pt x="4162634" y="284219"/>
                  <a:pt x="4115861" y="268074"/>
                  <a:pt x="4068147" y="261257"/>
                </a:cubicBezTo>
                <a:cubicBezTo>
                  <a:pt x="4040266" y="257274"/>
                  <a:pt x="4012164" y="255036"/>
                  <a:pt x="3984172" y="251926"/>
                </a:cubicBezTo>
                <a:cubicBezTo>
                  <a:pt x="3974841" y="248816"/>
                  <a:pt x="3965763" y="244808"/>
                  <a:pt x="3956180" y="242596"/>
                </a:cubicBezTo>
                <a:cubicBezTo>
                  <a:pt x="3925274" y="235464"/>
                  <a:pt x="3893133" y="233445"/>
                  <a:pt x="3862874" y="223935"/>
                </a:cubicBezTo>
                <a:cubicBezTo>
                  <a:pt x="3784036" y="199157"/>
                  <a:pt x="3705127" y="173522"/>
                  <a:pt x="3629609" y="139959"/>
                </a:cubicBezTo>
                <a:cubicBezTo>
                  <a:pt x="3518670" y="90654"/>
                  <a:pt x="3574693" y="112324"/>
                  <a:pt x="3461658" y="74645"/>
                </a:cubicBezTo>
                <a:cubicBezTo>
                  <a:pt x="3430556" y="77755"/>
                  <a:pt x="3398675" y="76394"/>
                  <a:pt x="3368351" y="83975"/>
                </a:cubicBezTo>
                <a:cubicBezTo>
                  <a:pt x="3359817" y="86109"/>
                  <a:pt x="3356559" y="97141"/>
                  <a:pt x="3349690" y="102637"/>
                </a:cubicBezTo>
                <a:cubicBezTo>
                  <a:pt x="3308351" y="135709"/>
                  <a:pt x="3295936" y="120693"/>
                  <a:pt x="3256384" y="186612"/>
                </a:cubicBezTo>
                <a:cubicBezTo>
                  <a:pt x="3247053" y="202163"/>
                  <a:pt x="3236502" y="217044"/>
                  <a:pt x="3228392" y="233265"/>
                </a:cubicBezTo>
                <a:cubicBezTo>
                  <a:pt x="3189763" y="310523"/>
                  <a:pt x="3253881" y="209030"/>
                  <a:pt x="3200400" y="289249"/>
                </a:cubicBezTo>
                <a:cubicBezTo>
                  <a:pt x="3187959" y="267478"/>
                  <a:pt x="3179852" y="242573"/>
                  <a:pt x="3163078" y="223935"/>
                </a:cubicBezTo>
                <a:cubicBezTo>
                  <a:pt x="3150946" y="210455"/>
                  <a:pt x="3130740" y="207077"/>
                  <a:pt x="3116425" y="195943"/>
                </a:cubicBezTo>
                <a:cubicBezTo>
                  <a:pt x="3102537" y="185141"/>
                  <a:pt x="3092990" y="169422"/>
                  <a:pt x="3079102" y="158620"/>
                </a:cubicBezTo>
                <a:cubicBezTo>
                  <a:pt x="3055864" y="140546"/>
                  <a:pt x="3001151" y="114979"/>
                  <a:pt x="2976466" y="102637"/>
                </a:cubicBezTo>
                <a:cubicBezTo>
                  <a:pt x="2898711" y="105747"/>
                  <a:pt x="2820820" y="106423"/>
                  <a:pt x="2743200" y="111967"/>
                </a:cubicBezTo>
                <a:cubicBezTo>
                  <a:pt x="2733390" y="112668"/>
                  <a:pt x="2722889" y="115154"/>
                  <a:pt x="2715209" y="121298"/>
                </a:cubicBezTo>
                <a:cubicBezTo>
                  <a:pt x="2559707" y="245701"/>
                  <a:pt x="2836492" y="55992"/>
                  <a:pt x="2668556" y="167951"/>
                </a:cubicBezTo>
                <a:cubicBezTo>
                  <a:pt x="2666422" y="172218"/>
                  <a:pt x="2638450" y="237993"/>
                  <a:pt x="2621902" y="233265"/>
                </a:cubicBezTo>
                <a:cubicBezTo>
                  <a:pt x="2599741" y="226933"/>
                  <a:pt x="2570703" y="154074"/>
                  <a:pt x="2556588" y="139959"/>
                </a:cubicBezTo>
                <a:cubicBezTo>
                  <a:pt x="2536249" y="119620"/>
                  <a:pt x="2489207" y="103676"/>
                  <a:pt x="2463282" y="93306"/>
                </a:cubicBezTo>
                <a:cubicBezTo>
                  <a:pt x="2329543" y="96416"/>
                  <a:pt x="2195338" y="91048"/>
                  <a:pt x="2062066" y="102637"/>
                </a:cubicBezTo>
                <a:cubicBezTo>
                  <a:pt x="2048920" y="103780"/>
                  <a:pt x="2044812" y="122958"/>
                  <a:pt x="2034074" y="130628"/>
                </a:cubicBezTo>
                <a:cubicBezTo>
                  <a:pt x="2022755" y="138713"/>
                  <a:pt x="2008828" y="142389"/>
                  <a:pt x="1996751" y="149290"/>
                </a:cubicBezTo>
                <a:cubicBezTo>
                  <a:pt x="1987015" y="154854"/>
                  <a:pt x="1978090" y="161731"/>
                  <a:pt x="1968760" y="167951"/>
                </a:cubicBezTo>
                <a:cubicBezTo>
                  <a:pt x="1921883" y="261699"/>
                  <a:pt x="1989665" y="153147"/>
                  <a:pt x="1894115" y="121298"/>
                </a:cubicBezTo>
                <a:lnTo>
                  <a:pt x="1838131" y="102637"/>
                </a:lnTo>
                <a:cubicBezTo>
                  <a:pt x="1828800" y="96416"/>
                  <a:pt x="1820778" y="87521"/>
                  <a:pt x="1810139" y="83975"/>
                </a:cubicBezTo>
                <a:cubicBezTo>
                  <a:pt x="1792191" y="77992"/>
                  <a:pt x="1773068" y="74147"/>
                  <a:pt x="1754156" y="74645"/>
                </a:cubicBezTo>
                <a:cubicBezTo>
                  <a:pt x="1654470" y="77268"/>
                  <a:pt x="1555103" y="87086"/>
                  <a:pt x="1455576" y="93306"/>
                </a:cubicBezTo>
                <a:cubicBezTo>
                  <a:pt x="1436915" y="96416"/>
                  <a:pt x="1417224" y="95780"/>
                  <a:pt x="1399592" y="102637"/>
                </a:cubicBezTo>
                <a:cubicBezTo>
                  <a:pt x="1368196" y="114847"/>
                  <a:pt x="1281339" y="159701"/>
                  <a:pt x="1240972" y="186612"/>
                </a:cubicBezTo>
                <a:cubicBezTo>
                  <a:pt x="1228033" y="195238"/>
                  <a:pt x="1215208" y="204201"/>
                  <a:pt x="1203649" y="214604"/>
                </a:cubicBezTo>
                <a:cubicBezTo>
                  <a:pt x="1184033" y="232259"/>
                  <a:pt x="1166327" y="251927"/>
                  <a:pt x="1147666" y="270588"/>
                </a:cubicBezTo>
                <a:lnTo>
                  <a:pt x="1110343" y="307910"/>
                </a:lnTo>
                <a:cubicBezTo>
                  <a:pt x="1056140" y="289842"/>
                  <a:pt x="1104849" y="309663"/>
                  <a:pt x="1035698" y="261257"/>
                </a:cubicBezTo>
                <a:cubicBezTo>
                  <a:pt x="1020841" y="250857"/>
                  <a:pt x="1003956" y="243588"/>
                  <a:pt x="989045" y="233265"/>
                </a:cubicBezTo>
                <a:cubicBezTo>
                  <a:pt x="963473" y="215561"/>
                  <a:pt x="940279" y="194533"/>
                  <a:pt x="914400" y="177281"/>
                </a:cubicBezTo>
                <a:cubicBezTo>
                  <a:pt x="895739" y="164840"/>
                  <a:pt x="876791" y="152820"/>
                  <a:pt x="858417" y="139959"/>
                </a:cubicBezTo>
                <a:cubicBezTo>
                  <a:pt x="817061" y="111010"/>
                  <a:pt x="813973" y="102567"/>
                  <a:pt x="765111" y="74645"/>
                </a:cubicBezTo>
                <a:cubicBezTo>
                  <a:pt x="740958" y="60843"/>
                  <a:pt x="714959" y="50511"/>
                  <a:pt x="690466" y="37322"/>
                </a:cubicBezTo>
                <a:cubicBezTo>
                  <a:pt x="619260" y="-1020"/>
                  <a:pt x="671175" y="14802"/>
                  <a:pt x="597160" y="0"/>
                </a:cubicBezTo>
                <a:cubicBezTo>
                  <a:pt x="503854" y="3110"/>
                  <a:pt x="410192" y="616"/>
                  <a:pt x="317241" y="9330"/>
                </a:cubicBezTo>
                <a:cubicBezTo>
                  <a:pt x="308482" y="10151"/>
                  <a:pt x="306179" y="23559"/>
                  <a:pt x="298580" y="27992"/>
                </a:cubicBezTo>
                <a:cubicBezTo>
                  <a:pt x="286593" y="34984"/>
                  <a:pt x="204748" y="69764"/>
                  <a:pt x="177282" y="93306"/>
                </a:cubicBezTo>
                <a:cubicBezTo>
                  <a:pt x="163924" y="104756"/>
                  <a:pt x="153318" y="119178"/>
                  <a:pt x="139960" y="130628"/>
                </a:cubicBezTo>
                <a:cubicBezTo>
                  <a:pt x="131446" y="137926"/>
                  <a:pt x="114167" y="138294"/>
                  <a:pt x="111968" y="149290"/>
                </a:cubicBezTo>
                <a:cubicBezTo>
                  <a:pt x="104039" y="188937"/>
                  <a:pt x="111968" y="230155"/>
                  <a:pt x="111968" y="27058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Components are the most basic UI building block of an Angular app. An Angular app contains a tree of Angular components.</a:t>
            </a:r>
            <a:endParaRPr lang="en-A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B79C7-F13B-0E0F-030E-7DC7976243AE}"/>
              </a:ext>
            </a:extLst>
          </p:cNvPr>
          <p:cNvSpPr txBox="1"/>
          <p:nvPr/>
        </p:nvSpPr>
        <p:spPr>
          <a:xfrm>
            <a:off x="5467739" y="690465"/>
            <a:ext cx="5654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Module</a:t>
            </a:r>
            <a:endParaRPr lang="en-A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7BA042-77C0-3657-1523-684BAF72A2BD}"/>
              </a:ext>
            </a:extLst>
          </p:cNvPr>
          <p:cNvSpPr/>
          <p:nvPr/>
        </p:nvSpPr>
        <p:spPr>
          <a:xfrm>
            <a:off x="765111" y="2444621"/>
            <a:ext cx="4767943" cy="33776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 module in Angular is a container for a set of related components, directives, pipes, and services, and it helps to organize and encapsulate different parts of an application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AE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Tổng hợp 95+ hình về mô hình angular - NEC">
            <a:extLst>
              <a:ext uri="{FF2B5EF4-FFF2-40B4-BE49-F238E27FC236}">
                <a16:creationId xmlns:a16="http://schemas.microsoft.com/office/drawing/2014/main" id="{A1396A00-0518-0282-B0C3-1B0F2086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1760"/>
            <a:ext cx="5781869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8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E4F9A-ABE8-97DB-1026-C5455BD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179638"/>
            <a:ext cx="9667876" cy="4498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A3C396-4AE2-4FBA-2513-98F09CC7422D}"/>
              </a:ext>
            </a:extLst>
          </p:cNvPr>
          <p:cNvSpPr txBox="1"/>
          <p:nvPr/>
        </p:nvSpPr>
        <p:spPr>
          <a:xfrm>
            <a:off x="93306" y="630922"/>
            <a:ext cx="200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component1</a:t>
            </a:r>
            <a:endParaRPr lang="en-AE" sz="2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8AEE56-0B17-DB88-DBDA-BBD39178DB3D}"/>
              </a:ext>
            </a:extLst>
          </p:cNvPr>
          <p:cNvCxnSpPr/>
          <p:nvPr/>
        </p:nvCxnSpPr>
        <p:spPr>
          <a:xfrm>
            <a:off x="1464906" y="830424"/>
            <a:ext cx="90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37CE21-1B16-9C4B-F53F-34DE4D7B2105}"/>
              </a:ext>
            </a:extLst>
          </p:cNvPr>
          <p:cNvCxnSpPr/>
          <p:nvPr/>
        </p:nvCxnSpPr>
        <p:spPr>
          <a:xfrm>
            <a:off x="2369976" y="830424"/>
            <a:ext cx="0" cy="4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5CAF9-B885-88AD-F95D-72139D8F365A}"/>
              </a:ext>
            </a:extLst>
          </p:cNvPr>
          <p:cNvSpPr txBox="1"/>
          <p:nvPr/>
        </p:nvSpPr>
        <p:spPr>
          <a:xfrm>
            <a:off x="5906278" y="550506"/>
            <a:ext cx="223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component2</a:t>
            </a:r>
            <a:endParaRPr lang="en-AE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DBC25-9832-A0F8-F671-9E808A027A24}"/>
              </a:ext>
            </a:extLst>
          </p:cNvPr>
          <p:cNvCxnSpPr/>
          <p:nvPr/>
        </p:nvCxnSpPr>
        <p:spPr>
          <a:xfrm>
            <a:off x="7277878" y="746449"/>
            <a:ext cx="737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1CC1A-2B90-12FA-CD33-592D7C043BA7}"/>
              </a:ext>
            </a:extLst>
          </p:cNvPr>
          <p:cNvCxnSpPr/>
          <p:nvPr/>
        </p:nvCxnSpPr>
        <p:spPr>
          <a:xfrm>
            <a:off x="8014996" y="746449"/>
            <a:ext cx="0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2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6204C-ED49-22D6-C5AE-819833C7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11" y="1166327"/>
            <a:ext cx="3200677" cy="54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9B98C-D890-9BFD-8EF8-D5D0A7F6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87" y="1166327"/>
            <a:ext cx="2804403" cy="5408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F8FC6-BEF0-8697-325C-60C2A0AE685C}"/>
              </a:ext>
            </a:extLst>
          </p:cNvPr>
          <p:cNvSpPr txBox="1"/>
          <p:nvPr/>
        </p:nvSpPr>
        <p:spPr>
          <a:xfrm>
            <a:off x="130629" y="1502229"/>
            <a:ext cx="122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creation</a:t>
            </a:r>
            <a:endParaRPr lang="en-A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A6F362-2B23-87BE-98F9-E15D5A45B1A9}"/>
              </a:ext>
            </a:extLst>
          </p:cNvPr>
          <p:cNvCxnSpPr/>
          <p:nvPr/>
        </p:nvCxnSpPr>
        <p:spPr>
          <a:xfrm>
            <a:off x="961053" y="1791478"/>
            <a:ext cx="251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65721E-79DD-D86D-3133-ADFB84D23961}"/>
              </a:ext>
            </a:extLst>
          </p:cNvPr>
          <p:cNvCxnSpPr>
            <a:cxnSpLocks/>
          </p:cNvCxnSpPr>
          <p:nvPr/>
        </p:nvCxnSpPr>
        <p:spPr>
          <a:xfrm>
            <a:off x="1212980" y="1502229"/>
            <a:ext cx="0" cy="4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4C221-1B05-EEE9-EB64-D701C08CAC84}"/>
              </a:ext>
            </a:extLst>
          </p:cNvPr>
          <p:cNvCxnSpPr/>
          <p:nvPr/>
        </p:nvCxnSpPr>
        <p:spPr>
          <a:xfrm>
            <a:off x="1212980" y="1502229"/>
            <a:ext cx="662473" cy="19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DD5273-F5D0-2AAD-B221-39C53740F6A6}"/>
              </a:ext>
            </a:extLst>
          </p:cNvPr>
          <p:cNvCxnSpPr/>
          <p:nvPr/>
        </p:nvCxnSpPr>
        <p:spPr>
          <a:xfrm>
            <a:off x="1212980" y="1698171"/>
            <a:ext cx="849085" cy="2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801F3E-B270-BD4B-CB62-CDA98EB81C8F}"/>
              </a:ext>
            </a:extLst>
          </p:cNvPr>
          <p:cNvCxnSpPr/>
          <p:nvPr/>
        </p:nvCxnSpPr>
        <p:spPr>
          <a:xfrm>
            <a:off x="1212980" y="1996751"/>
            <a:ext cx="849085" cy="25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B195D4-B8CE-BEEB-B4F5-1B115F661C40}"/>
              </a:ext>
            </a:extLst>
          </p:cNvPr>
          <p:cNvSpPr txBox="1"/>
          <p:nvPr/>
        </p:nvSpPr>
        <p:spPr>
          <a:xfrm>
            <a:off x="4086808" y="283583"/>
            <a:ext cx="562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Project structure</a:t>
            </a:r>
            <a:endParaRPr lang="en-AE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0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452</Words>
  <Application>Microsoft Office PowerPoint</Application>
  <PresentationFormat>Widescreen</PresentationFormat>
  <Paragraphs>57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Calibri Light</vt:lpstr>
      <vt:lpstr>Tahoma</vt:lpstr>
      <vt:lpstr>Wingdings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KDN</dc:creator>
  <cp:lastModifiedBy>KDN</cp:lastModifiedBy>
  <cp:revision>14</cp:revision>
  <dcterms:created xsi:type="dcterms:W3CDTF">2024-01-31T10:58:52Z</dcterms:created>
  <dcterms:modified xsi:type="dcterms:W3CDTF">2024-02-03T04:42:06Z</dcterms:modified>
</cp:coreProperties>
</file>