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4" r:id="rId4"/>
    <p:sldId id="285" r:id="rId5"/>
    <p:sldId id="286" r:id="rId6"/>
    <p:sldId id="269" r:id="rId7"/>
    <p:sldId id="291" r:id="rId8"/>
    <p:sldId id="296" r:id="rId9"/>
    <p:sldId id="299" r:id="rId10"/>
    <p:sldId id="301" r:id="rId11"/>
    <p:sldId id="302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5892-6542-4BDE-4DB4-EB94B2A29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9D14-4BA9-B934-AA2C-1B71CE61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4437-C573-0BC4-7959-21B3443E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D335-ED1E-3B94-A173-BDEF242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B9AB-7473-7AE1-B1ED-8AFC8D71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4E8D-EE20-347B-A9DC-D3C95B07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4BE9B-D871-5870-3706-D19D483A7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4B0A-966E-C284-A1CD-73B89DD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9384-C907-29CD-3DA6-69E2FFFF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6B19-5D9E-2FA1-81E4-4D514075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0A457-FCCE-3DE1-5CBC-BA424891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5BEE-34A3-868A-23F3-5BBEB7CD7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B842-4BBA-F08C-ECDE-E8BC473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D47B-A067-2EDB-BE10-78DE52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C91B-F76F-2DD1-1B60-230F2792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BE1A-9AA7-67C0-7478-891AE6C3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C5C1-ECB1-9647-B8FE-F0CFCC32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BB70-048F-564E-B960-52026B42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798D5-FBF7-D4F4-9D72-F1E1DD46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34A5B-6BB3-B679-90FE-160175BF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8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0BB-ED80-74EC-834B-B6D71E0C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CAFF-2BF7-55F9-89D3-8F7D1750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C661-780A-30B1-46BB-48612CB4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0238-2644-CB85-0369-21EDF48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88B1-666C-34EB-B629-4F37E05F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3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CF61-8D16-D637-D045-981B23D8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99A5-BD30-C4D5-3E78-96DA3B9F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387C-15A0-58A7-8979-2AF4663B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6951-5549-B05F-3F58-39AC52B6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65D0-6FE9-49B0-7A0C-93743970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D78E2-D260-A42C-D76E-44D43FA2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7A13-D0F4-3DFB-CC3A-12EDBFBB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4DA8D-A3A2-9F31-F80B-A9A569FE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28FA2-5EE0-8C19-E60B-7D95FFCC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E8CE4-D3F1-DCF4-39D1-B59D4DBF5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870DA-6BF0-3368-8DF1-E4282962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BC4A3-9497-D095-1B5A-133700DA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D93AD-2102-2260-8DA0-638CF81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FA801-5CB4-5E33-0292-968E01A1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5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391-5370-FBBC-E10E-97CB9B0C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ABBEB-D18E-7D3D-130A-93604B40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FB14E-5742-09C4-F723-F6009F22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590E-8771-68A7-0FF1-EA5037F9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6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45BF9-5190-9015-6F31-445454CE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74AC3-27C2-A9CA-ED8B-9E92A142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7D91-D820-22C2-86DF-ECC14647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6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63C5-78D0-5BC6-BC8F-8DC9E2A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0869-E9CA-A09B-47C2-33DB8A10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AD30-976C-160B-9E47-C87D299A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1B9B0-E1E7-A71E-47F9-BC3289C5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0F3CF-91A6-E9DB-628B-3F71DFBC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D1DA5-CE67-8C45-ECDC-ED4906A3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5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33FF-303E-7360-C63A-4A7ADD77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8E705-9F58-5A24-D9B6-5DE8570F4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FEF1C-BB09-7B86-3A65-2966D7F1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F245-3C80-ED10-7648-EE77ACAA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9E5A-E9AE-D146-2330-B2F9958D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E95B-A4F3-B992-1628-D6D5F367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0F9B7-5AE0-B8BC-2109-607C0D74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7A56-BB07-195F-7095-A5264574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0D42-0031-A922-892F-5064B2977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4646-DC45-4486-A51D-FAC7D43D67F5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6D19-667E-7AB8-865D-1D0C212B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EF461-85A3-0B00-CEEC-0A2A88FE5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5B2D-DB9C-4C4D-91A9-1612F9939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3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5435"/>
            <a:ext cx="720259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8" y="2515518"/>
            <a:ext cx="5082048" cy="1485441"/>
          </a:xfrm>
        </p:spPr>
        <p:txBody>
          <a:bodyPr>
            <a:no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BASICS</a:t>
            </a:r>
            <a:endParaRPr lang="en-IN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4CD3D-32FB-8981-2A18-1A4C4B5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A5661E-E0EE-1931-1AF1-B0080AED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82" y="1865695"/>
            <a:ext cx="6254818" cy="213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C68FC-08DA-E103-F493-C24D6E14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62014"/>
            <a:ext cx="6253213" cy="1819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03AD7B-C030-2A6E-EFF9-079F0336C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9" y="2450298"/>
            <a:ext cx="6325897" cy="4143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492869-39DE-89CF-454D-7766BEB23D88}"/>
              </a:ext>
            </a:extLst>
          </p:cNvPr>
          <p:cNvSpPr txBox="1"/>
          <p:nvPr/>
        </p:nvSpPr>
        <p:spPr>
          <a:xfrm>
            <a:off x="6912099" y="1068536"/>
            <a:ext cx="461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alert()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 method displays an alert box with a message and an OK button.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AE70E-438F-7796-4842-34F4D163F53B}"/>
              </a:ext>
            </a:extLst>
          </p:cNvPr>
          <p:cNvSpPr txBox="1"/>
          <p:nvPr/>
        </p:nvSpPr>
        <p:spPr>
          <a:xfrm>
            <a:off x="6784204" y="2597349"/>
            <a:ext cx="482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alert()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 method is used when you want information to come through to the user.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182D14-0F1F-D68D-C54C-BB18A34B2E04}"/>
              </a:ext>
            </a:extLst>
          </p:cNvPr>
          <p:cNvCxnSpPr/>
          <p:nvPr/>
        </p:nvCxnSpPr>
        <p:spPr>
          <a:xfrm flipV="1">
            <a:off x="2367815" y="1472665"/>
            <a:ext cx="0" cy="944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3640-8F8C-D45D-5444-A43F07AC9AAA}"/>
              </a:ext>
            </a:extLst>
          </p:cNvPr>
          <p:cNvCxnSpPr/>
          <p:nvPr/>
        </p:nvCxnSpPr>
        <p:spPr>
          <a:xfrm>
            <a:off x="2367815" y="1472665"/>
            <a:ext cx="3728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3DC626B-5A91-478A-0789-DF087A8B9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442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4BC1E1-C86F-C18F-6BFE-ADFFFC09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53" y="79095"/>
            <a:ext cx="6724847" cy="2606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37E73-78C0-4211-1BB8-565CBBF3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3" y="2164574"/>
            <a:ext cx="7017064" cy="44191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A313E0-0511-018C-664E-FA74967A5D31}"/>
              </a:ext>
            </a:extLst>
          </p:cNvPr>
          <p:cNvCxnSpPr/>
          <p:nvPr/>
        </p:nvCxnSpPr>
        <p:spPr>
          <a:xfrm flipV="1">
            <a:off x="2367814" y="1219685"/>
            <a:ext cx="0" cy="944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BE4C22-77B1-16F8-4ABF-C27559AE227C}"/>
              </a:ext>
            </a:extLst>
          </p:cNvPr>
          <p:cNvCxnSpPr/>
          <p:nvPr/>
        </p:nvCxnSpPr>
        <p:spPr>
          <a:xfrm>
            <a:off x="2367815" y="1219685"/>
            <a:ext cx="3728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A2054E-16ED-B1D9-15AF-67C297D0BC5B}"/>
              </a:ext>
            </a:extLst>
          </p:cNvPr>
          <p:cNvSpPr txBox="1"/>
          <p:nvPr/>
        </p:nvSpPr>
        <p:spPr>
          <a:xfrm>
            <a:off x="6473544" y="933780"/>
            <a:ext cx="494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JavaScript provides facility to validate the form on the client-side so data processing will be faster than server-side validation.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5A89FD-A7D4-1961-1369-E955E406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067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6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BD89F-8668-B12E-AE4D-2F731A53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E818A-0D91-FC33-1CFB-4C61F3DD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0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28" y="361543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Syntax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6AB8-9FA5-28D5-DCE1-07A06EB554B0}"/>
              </a:ext>
            </a:extLst>
          </p:cNvPr>
          <p:cNvSpPr/>
          <p:nvPr/>
        </p:nvSpPr>
        <p:spPr>
          <a:xfrm>
            <a:off x="5977891" y="1356427"/>
            <a:ext cx="5873152" cy="9541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B5E2-8963-18B1-5C3B-2772C9B55811}"/>
              </a:ext>
            </a:extLst>
          </p:cNvPr>
          <p:cNvSpPr txBox="1"/>
          <p:nvPr/>
        </p:nvSpPr>
        <p:spPr>
          <a:xfrm>
            <a:off x="6096000" y="1479135"/>
            <a:ext cx="53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consists of JavaScript statements that are placed within the </a:t>
            </a: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Rounded MT Bold" panose="020F0704030504030204" pitchFamily="34" charset="0"/>
              </a:rPr>
              <a:t>&lt;script&gt;…&lt;/script&gt;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C0FE33-D596-3179-A1D4-893C19BEE179}"/>
              </a:ext>
            </a:extLst>
          </p:cNvPr>
          <p:cNvSpPr/>
          <p:nvPr/>
        </p:nvSpPr>
        <p:spPr>
          <a:xfrm>
            <a:off x="5977891" y="2697039"/>
            <a:ext cx="5873153" cy="86590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8E831-837F-4419-C8A3-4BD8670B570F}"/>
              </a:ext>
            </a:extLst>
          </p:cNvPr>
          <p:cNvSpPr txBox="1"/>
          <p:nvPr/>
        </p:nvSpPr>
        <p:spPr>
          <a:xfrm>
            <a:off x="6096296" y="2806825"/>
            <a:ext cx="56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&lt;script&gt; type="text/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"&gt; and &lt;/script&gt; tell where JavaScript starts and ends.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Freeform 96">
            <a:extLst>
              <a:ext uri="{FF2B5EF4-FFF2-40B4-BE49-F238E27FC236}">
                <a16:creationId xmlns:a16="http://schemas.microsoft.com/office/drawing/2014/main" id="{6FAF551B-9EA0-8FFE-4B0C-9C73A703A809}"/>
              </a:ext>
            </a:extLst>
          </p:cNvPr>
          <p:cNvSpPr>
            <a:spLocks noEditPoints="1"/>
          </p:cNvSpPr>
          <p:nvPr/>
        </p:nvSpPr>
        <p:spPr bwMode="auto">
          <a:xfrm>
            <a:off x="340956" y="1336975"/>
            <a:ext cx="5297843" cy="3899584"/>
          </a:xfrm>
          <a:custGeom>
            <a:avLst/>
            <a:gdLst>
              <a:gd name="T0" fmla="*/ 16889 w 17106"/>
              <a:gd name="T1" fmla="*/ 11926 h 12143"/>
              <a:gd name="T2" fmla="*/ 217 w 17106"/>
              <a:gd name="T3" fmla="*/ 11926 h 12143"/>
              <a:gd name="T4" fmla="*/ 217 w 17106"/>
              <a:gd name="T5" fmla="*/ 883 h 12143"/>
              <a:gd name="T6" fmla="*/ 16889 w 17106"/>
              <a:gd name="T7" fmla="*/ 883 h 12143"/>
              <a:gd name="T8" fmla="*/ 16889 w 17106"/>
              <a:gd name="T9" fmla="*/ 11926 h 12143"/>
              <a:gd name="T10" fmla="*/ 881 w 17106"/>
              <a:gd name="T11" fmla="*/ 225 h 12143"/>
              <a:gd name="T12" fmla="*/ 1097 w 17106"/>
              <a:gd name="T13" fmla="*/ 441 h 12143"/>
              <a:gd name="T14" fmla="*/ 881 w 17106"/>
              <a:gd name="T15" fmla="*/ 658 h 12143"/>
              <a:gd name="T16" fmla="*/ 664 w 17106"/>
              <a:gd name="T17" fmla="*/ 441 h 12143"/>
              <a:gd name="T18" fmla="*/ 881 w 17106"/>
              <a:gd name="T19" fmla="*/ 225 h 12143"/>
              <a:gd name="T20" fmla="*/ 1588 w 17106"/>
              <a:gd name="T21" fmla="*/ 225 h 12143"/>
              <a:gd name="T22" fmla="*/ 1804 w 17106"/>
              <a:gd name="T23" fmla="*/ 441 h 12143"/>
              <a:gd name="T24" fmla="*/ 1588 w 17106"/>
              <a:gd name="T25" fmla="*/ 658 h 12143"/>
              <a:gd name="T26" fmla="*/ 1371 w 17106"/>
              <a:gd name="T27" fmla="*/ 441 h 12143"/>
              <a:gd name="T28" fmla="*/ 1588 w 17106"/>
              <a:gd name="T29" fmla="*/ 225 h 12143"/>
              <a:gd name="T30" fmla="*/ 2295 w 17106"/>
              <a:gd name="T31" fmla="*/ 225 h 12143"/>
              <a:gd name="T32" fmla="*/ 2511 w 17106"/>
              <a:gd name="T33" fmla="*/ 441 h 12143"/>
              <a:gd name="T34" fmla="*/ 2295 w 17106"/>
              <a:gd name="T35" fmla="*/ 658 h 12143"/>
              <a:gd name="T36" fmla="*/ 2078 w 17106"/>
              <a:gd name="T37" fmla="*/ 441 h 12143"/>
              <a:gd name="T38" fmla="*/ 2295 w 17106"/>
              <a:gd name="T39" fmla="*/ 225 h 12143"/>
              <a:gd name="T40" fmla="*/ 17106 w 17106"/>
              <a:gd name="T41" fmla="*/ 500 h 12143"/>
              <a:gd name="T42" fmla="*/ 16606 w 17106"/>
              <a:gd name="T43" fmla="*/ 0 h 12143"/>
              <a:gd name="T44" fmla="*/ 8961 w 17106"/>
              <a:gd name="T45" fmla="*/ 0 h 12143"/>
              <a:gd name="T46" fmla="*/ 8559 w 17106"/>
              <a:gd name="T47" fmla="*/ 0 h 12143"/>
              <a:gd name="T48" fmla="*/ 500 w 17106"/>
              <a:gd name="T49" fmla="*/ 0 h 12143"/>
              <a:gd name="T50" fmla="*/ 0 w 17106"/>
              <a:gd name="T51" fmla="*/ 500 h 12143"/>
              <a:gd name="T52" fmla="*/ 0 w 17106"/>
              <a:gd name="T53" fmla="*/ 12143 h 12143"/>
              <a:gd name="T54" fmla="*/ 17106 w 17106"/>
              <a:gd name="T55" fmla="*/ 12143 h 12143"/>
              <a:gd name="T56" fmla="*/ 17106 w 17106"/>
              <a:gd name="T57" fmla="*/ 500 h 1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106" h="12143">
                <a:moveTo>
                  <a:pt x="16889" y="11926"/>
                </a:moveTo>
                <a:lnTo>
                  <a:pt x="217" y="11926"/>
                </a:lnTo>
                <a:lnTo>
                  <a:pt x="217" y="883"/>
                </a:lnTo>
                <a:lnTo>
                  <a:pt x="16889" y="883"/>
                </a:lnTo>
                <a:lnTo>
                  <a:pt x="16889" y="11926"/>
                </a:lnTo>
                <a:close/>
                <a:moveTo>
                  <a:pt x="881" y="225"/>
                </a:moveTo>
                <a:cubicBezTo>
                  <a:pt x="1000" y="225"/>
                  <a:pt x="1097" y="322"/>
                  <a:pt x="1097" y="441"/>
                </a:cubicBezTo>
                <a:cubicBezTo>
                  <a:pt x="1097" y="561"/>
                  <a:pt x="1000" y="658"/>
                  <a:pt x="881" y="658"/>
                </a:cubicBezTo>
                <a:cubicBezTo>
                  <a:pt x="761" y="658"/>
                  <a:pt x="664" y="561"/>
                  <a:pt x="664" y="441"/>
                </a:cubicBezTo>
                <a:cubicBezTo>
                  <a:pt x="664" y="322"/>
                  <a:pt x="761" y="225"/>
                  <a:pt x="881" y="225"/>
                </a:cubicBezTo>
                <a:close/>
                <a:moveTo>
                  <a:pt x="1588" y="225"/>
                </a:moveTo>
                <a:cubicBezTo>
                  <a:pt x="1707" y="225"/>
                  <a:pt x="1804" y="322"/>
                  <a:pt x="1804" y="441"/>
                </a:cubicBezTo>
                <a:cubicBezTo>
                  <a:pt x="1804" y="561"/>
                  <a:pt x="1707" y="658"/>
                  <a:pt x="1588" y="658"/>
                </a:cubicBezTo>
                <a:cubicBezTo>
                  <a:pt x="1468" y="658"/>
                  <a:pt x="1371" y="561"/>
                  <a:pt x="1371" y="441"/>
                </a:cubicBezTo>
                <a:cubicBezTo>
                  <a:pt x="1371" y="322"/>
                  <a:pt x="1468" y="225"/>
                  <a:pt x="1588" y="225"/>
                </a:cubicBezTo>
                <a:close/>
                <a:moveTo>
                  <a:pt x="2295" y="225"/>
                </a:moveTo>
                <a:cubicBezTo>
                  <a:pt x="2414" y="225"/>
                  <a:pt x="2511" y="322"/>
                  <a:pt x="2511" y="441"/>
                </a:cubicBezTo>
                <a:cubicBezTo>
                  <a:pt x="2511" y="561"/>
                  <a:pt x="2414" y="658"/>
                  <a:pt x="2295" y="658"/>
                </a:cubicBezTo>
                <a:cubicBezTo>
                  <a:pt x="2175" y="658"/>
                  <a:pt x="2078" y="561"/>
                  <a:pt x="2078" y="441"/>
                </a:cubicBezTo>
                <a:cubicBezTo>
                  <a:pt x="2078" y="322"/>
                  <a:pt x="2175" y="225"/>
                  <a:pt x="2295" y="225"/>
                </a:cubicBezTo>
                <a:close/>
                <a:moveTo>
                  <a:pt x="17106" y="500"/>
                </a:moveTo>
                <a:cubicBezTo>
                  <a:pt x="17106" y="224"/>
                  <a:pt x="16882" y="0"/>
                  <a:pt x="16606" y="0"/>
                </a:cubicBezTo>
                <a:lnTo>
                  <a:pt x="8961" y="0"/>
                </a:lnTo>
                <a:lnTo>
                  <a:pt x="8559" y="0"/>
                </a:lnTo>
                <a:lnTo>
                  <a:pt x="500" y="0"/>
                </a:lnTo>
                <a:cubicBezTo>
                  <a:pt x="224" y="0"/>
                  <a:pt x="0" y="224"/>
                  <a:pt x="0" y="500"/>
                </a:cubicBezTo>
                <a:lnTo>
                  <a:pt x="0" y="12143"/>
                </a:lnTo>
                <a:lnTo>
                  <a:pt x="17106" y="12143"/>
                </a:lnTo>
                <a:lnTo>
                  <a:pt x="17106" y="500"/>
                </a:lnTo>
              </a:path>
            </a:pathLst>
          </a:custGeom>
          <a:solidFill>
            <a:srgbClr val="1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B2C638-8AEA-5F67-4D08-9FE4E6D7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" y="1659537"/>
            <a:ext cx="4320781" cy="22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7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4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32" y="28158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Data Types</a:t>
            </a:r>
            <a:endParaRPr lang="en-IN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FF8D3E-7E7B-6C4A-29EF-8EA39578EA6B}"/>
              </a:ext>
            </a:extLst>
          </p:cNvPr>
          <p:cNvSpPr/>
          <p:nvPr/>
        </p:nvSpPr>
        <p:spPr bwMode="white">
          <a:xfrm>
            <a:off x="2052781" y="1599146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81603-CB22-0C9E-C8A5-28FD7C4A661E}"/>
              </a:ext>
            </a:extLst>
          </p:cNvPr>
          <p:cNvSpPr/>
          <p:nvPr/>
        </p:nvSpPr>
        <p:spPr bwMode="white">
          <a:xfrm>
            <a:off x="9152295" y="3564134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4BBD01-36F8-4BDD-4907-F099F338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55" y="3063848"/>
            <a:ext cx="5696602" cy="37941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71B44-FCD9-A584-E443-84446383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37" y="1045810"/>
            <a:ext cx="3493801" cy="2745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EE247-7BE4-748C-C5FE-3917AAF2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469" y="1688604"/>
            <a:ext cx="3589265" cy="27453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0BDF41-55CF-BAEB-A833-CAB5BDB74DBE}"/>
              </a:ext>
            </a:extLst>
          </p:cNvPr>
          <p:cNvSpPr txBox="1"/>
          <p:nvPr/>
        </p:nvSpPr>
        <p:spPr>
          <a:xfrm>
            <a:off x="1000933" y="2016581"/>
            <a:ext cx="336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does not make a distinction between integer values and floating-point values. 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2A5CF-DBB9-C92B-6F24-D4D26A50078F}"/>
              </a:ext>
            </a:extLst>
          </p:cNvPr>
          <p:cNvSpPr txBox="1"/>
          <p:nvPr/>
        </p:nvSpPr>
        <p:spPr>
          <a:xfrm>
            <a:off x="7842455" y="1393110"/>
            <a:ext cx="3254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All numbers in JavaScript are represented as floating-point values.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1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838200" y="1524416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can be thought of as named containers.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838200" y="232860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Place data into these containers and then refer to the data simply by naming the container.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838200" y="4277233"/>
            <a:ext cx="7580670" cy="65760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Variables are declared with the </a:t>
            </a:r>
            <a:r>
              <a:rPr lang="en-US" b="1" dirty="0">
                <a:latin typeface="Arial Rounded MT Bold" panose="020F0704030504030204" pitchFamily="34" charset="0"/>
              </a:rPr>
              <a:t>var</a:t>
            </a:r>
            <a:r>
              <a:rPr lang="en-US" dirty="0">
                <a:latin typeface="Arial Rounded MT Bold" panose="020F0704030504030204" pitchFamily="34" charset="0"/>
              </a:rPr>
              <a:t> keyword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838200" y="3339030"/>
            <a:ext cx="7580670" cy="74542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variable in a JavaScript program, must declare it.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524416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Variables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4294240" y="1584254"/>
            <a:ext cx="7580670" cy="62411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dirty="0">
                <a:latin typeface="Arial Rounded MT Bold" panose="020F0704030504030204" pitchFamily="34" charset="0"/>
              </a:rPr>
              <a:t>JavaScript is an </a:t>
            </a:r>
            <a:r>
              <a:rPr lang="en-IN" i="1" dirty="0">
                <a:latin typeface="Arial Rounded MT Bold" panose="020F0704030504030204" pitchFamily="34" charset="0"/>
              </a:rPr>
              <a:t>untyped</a:t>
            </a:r>
            <a:r>
              <a:rPr lang="en-IN" dirty="0">
                <a:latin typeface="Arial Rounded MT Bold" panose="020F0704030504030204" pitchFamily="34" charset="0"/>
              </a:rPr>
              <a:t> language.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2529CB-AEBD-0F8B-5F88-2EA3AA084732}"/>
              </a:ext>
            </a:extLst>
          </p:cNvPr>
          <p:cNvSpPr/>
          <p:nvPr/>
        </p:nvSpPr>
        <p:spPr>
          <a:xfrm>
            <a:off x="4294240" y="2394792"/>
            <a:ext cx="7580670" cy="81765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 This means that a JavaScript variable can hold a value of any data type.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834862-185D-4F61-DA85-80F3A8864AA7}"/>
              </a:ext>
            </a:extLst>
          </p:cNvPr>
          <p:cNvSpPr/>
          <p:nvPr/>
        </p:nvSpPr>
        <p:spPr>
          <a:xfrm>
            <a:off x="4294240" y="4815650"/>
            <a:ext cx="7580670" cy="91619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value type of a variable can change during the execution of a program and JavaScript takes care of it automatically.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0D5E4-10F1-6987-B851-58D111AF2AF0}"/>
              </a:ext>
            </a:extLst>
          </p:cNvPr>
          <p:cNvSpPr/>
          <p:nvPr/>
        </p:nvSpPr>
        <p:spPr>
          <a:xfrm>
            <a:off x="4294240" y="3398867"/>
            <a:ext cx="7580670" cy="121204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Unlike many other languages, don't have to tell JavaScript during variable declaration what type of value the variable will hold.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0" y="1739861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7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682E0A5-4631-2F27-F51A-DEB001D0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680" y="5014452"/>
            <a:ext cx="3891116" cy="580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22DD8E-7DD0-34B0-D831-834B7DC56091}"/>
              </a:ext>
            </a:extLst>
          </p:cNvPr>
          <p:cNvGrpSpPr/>
          <p:nvPr/>
        </p:nvGrpSpPr>
        <p:grpSpPr>
          <a:xfrm>
            <a:off x="848637" y="857598"/>
            <a:ext cx="6967152" cy="1653222"/>
            <a:chOff x="108397" y="-122119"/>
            <a:chExt cx="6967152" cy="16532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C9AD40-070E-B23F-F84E-2D425B3E6E20}"/>
                </a:ext>
              </a:extLst>
            </p:cNvPr>
            <p:cNvSpPr/>
            <p:nvPr/>
          </p:nvSpPr>
          <p:spPr bwMode="white">
            <a:xfrm>
              <a:off x="1312541" y="619429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F5B25-E430-4E11-A924-AB5E3DEE2A81}"/>
                </a:ext>
              </a:extLst>
            </p:cNvPr>
            <p:cNvSpPr txBox="1"/>
            <p:nvPr/>
          </p:nvSpPr>
          <p:spPr>
            <a:xfrm>
              <a:off x="108397" y="-122119"/>
              <a:ext cx="6967152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JavaScript language supports the following type of operators</a:t>
              </a:r>
              <a:r>
                <a:rPr lang="en-US" sz="2400" b="0" i="0" u="none" strike="noStrike" dirty="0">
                  <a:solidFill>
                    <a:srgbClr val="3F3F3F"/>
                  </a:solidFill>
                  <a:effectLst/>
                  <a:latin typeface="Arial Rounded MT Bold" panose="020F0704030504030204" pitchFamily="34" charset="0"/>
                </a:rPr>
                <a:t>: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43BD8-2D9F-9281-9F5A-B993C0FF66E5}"/>
              </a:ext>
            </a:extLst>
          </p:cNvPr>
          <p:cNvSpPr/>
          <p:nvPr/>
        </p:nvSpPr>
        <p:spPr bwMode="white">
          <a:xfrm>
            <a:off x="8980250" y="3694515"/>
            <a:ext cx="2148945" cy="91167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098469-CC4A-D8EF-2238-3EEABA33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21" y="3586747"/>
            <a:ext cx="4882025" cy="32516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88779F-E486-ACBC-D034-92EB05350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805" y="1930975"/>
            <a:ext cx="2607328" cy="18425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5894977-6A00-D1A8-9CA2-CD87ED034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547" y="1263496"/>
            <a:ext cx="2515584" cy="18928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E94B9B-62CB-7E2D-7BB9-2C8BC352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93005" y="4032549"/>
            <a:ext cx="2077128" cy="16163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1B5277-29D7-B92B-F974-3D33EBB74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3651992"/>
            <a:ext cx="2027265" cy="1701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692844-DCC9-0847-8A7E-9C4684E3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842" y="1654620"/>
            <a:ext cx="2408929" cy="184253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FC2C57D-5DF0-8641-200E-709DEFA0E2A2}"/>
              </a:ext>
            </a:extLst>
          </p:cNvPr>
          <p:cNvSpPr txBox="1"/>
          <p:nvPr/>
        </p:nvSpPr>
        <p:spPr>
          <a:xfrm>
            <a:off x="1180418" y="2036549"/>
            <a:ext cx="229828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Arithmetic Operators:</a:t>
            </a:r>
          </a:p>
          <a:p>
            <a:pPr rtl="0" fontAlgn="base">
              <a:spcBef>
                <a:spcPts val="14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(+,-,/,*,%,++,--)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C7D2D9-24EA-B978-FED1-BCE20019815D}"/>
              </a:ext>
            </a:extLst>
          </p:cNvPr>
          <p:cNvSpPr txBox="1"/>
          <p:nvPr/>
        </p:nvSpPr>
        <p:spPr>
          <a:xfrm>
            <a:off x="4817861" y="1755902"/>
            <a:ext cx="2180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Comparison Operators: (==,!=,&lt;=,&gt;=,&lt;,&gt;)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49ADC-46BC-863F-0587-6470DCCE252C}"/>
              </a:ext>
            </a:extLst>
          </p:cNvPr>
          <p:cNvSpPr txBox="1"/>
          <p:nvPr/>
        </p:nvSpPr>
        <p:spPr>
          <a:xfrm>
            <a:off x="8492202" y="1462638"/>
            <a:ext cx="240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Logical (or Relational) Operators: (&amp;&amp;,||,!)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E0524-7EBF-DE72-9BDA-AFD7D661511D}"/>
              </a:ext>
            </a:extLst>
          </p:cNvPr>
          <p:cNvSpPr txBox="1"/>
          <p:nvPr/>
        </p:nvSpPr>
        <p:spPr>
          <a:xfrm>
            <a:off x="1818423" y="4123029"/>
            <a:ext cx="1698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Assignment Operators: (=,+=,-=,*=,/=)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3B4D4-94E9-B683-3009-53B01AA0F64E}"/>
              </a:ext>
            </a:extLst>
          </p:cNvPr>
          <p:cNvSpPr txBox="1"/>
          <p:nvPr/>
        </p:nvSpPr>
        <p:spPr>
          <a:xfrm>
            <a:off x="8701514" y="3789132"/>
            <a:ext cx="2273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Conditional (or ternary) Operators: (?: 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8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7" y="329944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Conditional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2" y="6083131"/>
            <a:ext cx="1375287" cy="4490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FB9D7B-E3B5-314D-0C74-67BB55F79383}"/>
              </a:ext>
            </a:extLst>
          </p:cNvPr>
          <p:cNvSpPr/>
          <p:nvPr/>
        </p:nvSpPr>
        <p:spPr>
          <a:xfrm>
            <a:off x="848636" y="2569450"/>
            <a:ext cx="10664937" cy="263265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1B0C3-6E9B-68D0-D147-BC3837CB6E0E}"/>
              </a:ext>
            </a:extLst>
          </p:cNvPr>
          <p:cNvSpPr txBox="1"/>
          <p:nvPr/>
        </p:nvSpPr>
        <p:spPr>
          <a:xfrm>
            <a:off x="848637" y="1234674"/>
            <a:ext cx="10664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Arial Rounded MT Bold" panose="020F0704030504030204" pitchFamily="34" charset="0"/>
              </a:rPr>
              <a:t>JavaScript supports conditional statements which are used to perform different actions based on different conditions.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5E21F-D9ED-361E-358E-5E86C6FBD50A}"/>
              </a:ext>
            </a:extLst>
          </p:cNvPr>
          <p:cNvSpPr txBox="1"/>
          <p:nvPr/>
        </p:nvSpPr>
        <p:spPr>
          <a:xfrm>
            <a:off x="1022519" y="2778056"/>
            <a:ext cx="9684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JavaScript supports the following forms of 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if-else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 statements: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4BEF7-ECB3-EF83-EFC8-2FDE4FBF7EE6}"/>
              </a:ext>
            </a:extLst>
          </p:cNvPr>
          <p:cNvSpPr txBox="1"/>
          <p:nvPr/>
        </p:nvSpPr>
        <p:spPr>
          <a:xfrm>
            <a:off x="1081548" y="3412633"/>
            <a:ext cx="967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a specified condition is true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a block of code to be executed, if the same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else if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specify a new condition to test, if the first condition is false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 </a:t>
            </a:r>
            <a:r>
              <a:rPr lang="en-US" alt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switch</a:t>
            </a:r>
            <a:r>
              <a:rPr lang="en-US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 to specify many alternative blocks of code to be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3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36" y="207047"/>
            <a:ext cx="10515600" cy="73608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 </a:t>
            </a:r>
            <a:r>
              <a:rPr lang="en-IN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Events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3" y="6162872"/>
            <a:ext cx="1131079" cy="36933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54DEA15-E73D-1359-98FE-BDA7DCA5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697" y="601161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3E5F8A-F5C3-974F-5D40-E40BDF87AE59}"/>
              </a:ext>
            </a:extLst>
          </p:cNvPr>
          <p:cNvSpPr/>
          <p:nvPr/>
        </p:nvSpPr>
        <p:spPr>
          <a:xfrm>
            <a:off x="848636" y="105846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8358B-CBA2-781A-BB83-ED779E0196D1}"/>
              </a:ext>
            </a:extLst>
          </p:cNvPr>
          <p:cNvSpPr txBox="1"/>
          <p:nvPr/>
        </p:nvSpPr>
        <p:spPr>
          <a:xfrm>
            <a:off x="1014744" y="114298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JavaScript's interaction with HTML is handled through events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2F3DCB-EA0C-0155-4023-CBF1E1F16128}"/>
              </a:ext>
            </a:extLst>
          </p:cNvPr>
          <p:cNvSpPr/>
          <p:nvPr/>
        </p:nvSpPr>
        <p:spPr>
          <a:xfrm>
            <a:off x="848636" y="1919085"/>
            <a:ext cx="10664937" cy="62995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F8B50-46D0-8893-A384-2F45DB158A6A}"/>
              </a:ext>
            </a:extLst>
          </p:cNvPr>
          <p:cNvSpPr txBox="1"/>
          <p:nvPr/>
        </p:nvSpPr>
        <p:spPr>
          <a:xfrm>
            <a:off x="1014744" y="2003604"/>
            <a:ext cx="10664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Events are actions.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809352-EE2A-EE63-D697-3CFAD8DC1E0D}"/>
              </a:ext>
            </a:extLst>
          </p:cNvPr>
          <p:cNvSpPr/>
          <p:nvPr/>
        </p:nvSpPr>
        <p:spPr>
          <a:xfrm>
            <a:off x="848636" y="2832848"/>
            <a:ext cx="10664937" cy="3052560"/>
          </a:xfrm>
          <a:prstGeom prst="roundRect">
            <a:avLst>
              <a:gd name="adj" fmla="val 17942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0" fontAlgn="base">
              <a:spcBef>
                <a:spcPts val="140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few examples of events:</a:t>
            </a:r>
          </a:p>
          <a:p>
            <a:pPr marL="742950" lvl="1" indent="-285750" algn="just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mouse click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The webpage loading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Mousing over a hot spot on the webpage, also known as hovering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Selecting an input box in an HTML form</a:t>
            </a:r>
          </a:p>
          <a:p>
            <a:pPr marL="742950" lvl="1" indent="-285750"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A keystroke</a:t>
            </a:r>
          </a:p>
        </p:txBody>
      </p:sp>
    </p:spTree>
    <p:extLst>
      <p:ext uri="{BB962C8B-B14F-4D97-AF65-F5344CB8AC3E}">
        <p14:creationId xmlns:p14="http://schemas.microsoft.com/office/powerpoint/2010/main" val="220181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 </a:t>
            </a:r>
            <a:r>
              <a:rPr lang="en-IN" b="0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Functions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701040" y="1534144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A function is a group of reusable code which can be called anywhere in the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2266096"/>
            <a:ext cx="3773130" cy="35159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CBBAB-D94E-1683-2CBF-62C338810B56}"/>
              </a:ext>
            </a:extLst>
          </p:cNvPr>
          <p:cNvSpPr/>
          <p:nvPr/>
        </p:nvSpPr>
        <p:spPr>
          <a:xfrm>
            <a:off x="701040" y="2553928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Divide a big program into a number of small and manageable functions.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869115-DB72-EC4A-B26E-7DFD9786E0F2}"/>
              </a:ext>
            </a:extLst>
          </p:cNvPr>
          <p:cNvSpPr/>
          <p:nvPr/>
        </p:nvSpPr>
        <p:spPr>
          <a:xfrm>
            <a:off x="701040" y="3619735"/>
            <a:ext cx="7717830" cy="84286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Before using a function we need to define that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2B630-8740-57D2-2FB9-617A34936C9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6C377-E769-8EF7-CF14-336BEF55A4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B729A-0770-11E2-62C1-523A20E81F8A}"/>
              </a:ext>
            </a:extLst>
          </p:cNvPr>
          <p:cNvSpPr/>
          <p:nvPr/>
        </p:nvSpPr>
        <p:spPr>
          <a:xfrm>
            <a:off x="769134" y="4708049"/>
            <a:ext cx="7717830" cy="8476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Define a function in JavaScript by using the function keyword</a:t>
            </a:r>
          </a:p>
        </p:txBody>
      </p:sp>
    </p:spTree>
    <p:extLst>
      <p:ext uri="{BB962C8B-B14F-4D97-AF65-F5344CB8AC3E}">
        <p14:creationId xmlns:p14="http://schemas.microsoft.com/office/powerpoint/2010/main" val="36240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JAVASCRIPT </vt:lpstr>
      <vt:lpstr>JavaScript Syntax</vt:lpstr>
      <vt:lpstr>JavaScript Data Types</vt:lpstr>
      <vt:lpstr>JavaScript Variables</vt:lpstr>
      <vt:lpstr>JavaScript Variables</vt:lpstr>
      <vt:lpstr>JavaScript Operators</vt:lpstr>
      <vt:lpstr>Conditional Statements</vt:lpstr>
      <vt:lpstr>JavaScript Events</vt:lpstr>
      <vt:lpstr>JavaScript Functions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RAHUL MK</dc:creator>
  <cp:lastModifiedBy>RAHUL MK</cp:lastModifiedBy>
  <cp:revision>7</cp:revision>
  <dcterms:created xsi:type="dcterms:W3CDTF">2024-01-27T10:03:07Z</dcterms:created>
  <dcterms:modified xsi:type="dcterms:W3CDTF">2024-02-03T06:44:07Z</dcterms:modified>
</cp:coreProperties>
</file>