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4" r:id="rId6"/>
    <p:sldId id="294" r:id="rId7"/>
    <p:sldId id="288" r:id="rId8"/>
    <p:sldId id="300" r:id="rId9"/>
    <p:sldId id="286" r:id="rId10"/>
    <p:sldId id="293" r:id="rId11"/>
    <p:sldId id="274" r:id="rId12"/>
    <p:sldId id="298" r:id="rId13"/>
    <p:sldId id="279" r:id="rId14"/>
    <p:sldId id="281" r:id="rId15"/>
    <p:sldId id="299" r:id="rId16"/>
    <p:sldId id="283" r:id="rId17"/>
    <p:sldId id="351" r:id="rId18"/>
    <p:sldId id="35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3F3"/>
    <a:srgbClr val="0D484E"/>
    <a:srgbClr val="EEE4F3"/>
    <a:srgbClr val="F2E3E9"/>
    <a:srgbClr val="B058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7C8542-B0DA-409F-AEAA-62A884887E4B}" type="datetimeFigureOut">
              <a:rPr lang="en-AE" smtClean="0"/>
              <a:t>09/02/2024</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24ADCA-CC14-4BF7-83E2-0028B7485BD8}" type="slidenum">
              <a:rPr lang="en-AE" smtClean="0"/>
              <a:t>‹#›</a:t>
            </a:fld>
            <a:endParaRPr lang="en-AE"/>
          </a:p>
        </p:txBody>
      </p:sp>
    </p:spTree>
    <p:extLst>
      <p:ext uri="{BB962C8B-B14F-4D97-AF65-F5344CB8AC3E}">
        <p14:creationId xmlns:p14="http://schemas.microsoft.com/office/powerpoint/2010/main" val="3868906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Angular is a popular open-source web application framework primarily maintained by Google and a community of developers. It is used for building dynamic single-page web applications (SPAs) and large-scale enterprise applications. Angular utilizes TypeScript, a superset of JavaScript, for writing code, and follows the Model-View-Controller (MVC) architecture pattern to organize and manage the structure of web applications. It provides a comprehensive set of features, including data binding, dependency injection, modular development, and routing, making it a powerful framework for building modern web applications</a:t>
            </a:r>
            <a:endParaRPr lang="en-AE" dirty="0"/>
          </a:p>
        </p:txBody>
      </p:sp>
      <p:sp>
        <p:nvSpPr>
          <p:cNvPr id="4" name="Slide Number Placeholder 3"/>
          <p:cNvSpPr>
            <a:spLocks noGrp="1"/>
          </p:cNvSpPr>
          <p:nvPr>
            <p:ph type="sldNum" sz="quarter" idx="5"/>
          </p:nvPr>
        </p:nvSpPr>
        <p:spPr/>
        <p:txBody>
          <a:bodyPr/>
          <a:lstStyle/>
          <a:p>
            <a:fld id="{A324ADCA-CC14-4BF7-83E2-0028B7485BD8}" type="slidenum">
              <a:rPr lang="en-AE" smtClean="0"/>
              <a:t>2</a:t>
            </a:fld>
            <a:endParaRPr lang="en-AE"/>
          </a:p>
        </p:txBody>
      </p:sp>
    </p:spTree>
    <p:extLst>
      <p:ext uri="{BB962C8B-B14F-4D97-AF65-F5344CB8AC3E}">
        <p14:creationId xmlns:p14="http://schemas.microsoft.com/office/powerpoint/2010/main" val="3490832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9F9F9"/>
                </a:solidFill>
                <a:effectLst/>
                <a:latin typeface="Söhne"/>
              </a:rPr>
              <a:t>In Angular, services are a fundamental part of the architecture used for organizing and sharing code across different parts of an application. They are a way to encapsulate functionality that doesn't belong in a specific component, such as data access, logging, authentication, and other reusable behaviors.</a:t>
            </a:r>
          </a:p>
          <a:p>
            <a:pPr algn="l"/>
            <a:r>
              <a:rPr lang="en-US" b="0" i="0" dirty="0">
                <a:solidFill>
                  <a:srgbClr val="F9F9F9"/>
                </a:solidFill>
                <a:effectLst/>
                <a:latin typeface="Söhne"/>
              </a:rPr>
              <a:t>Here are the key aspects of services in Angular:</a:t>
            </a:r>
          </a:p>
          <a:p>
            <a:pPr algn="l">
              <a:buFont typeface="+mj-lt"/>
              <a:buAutoNum type="arabicPeriod"/>
            </a:pPr>
            <a:r>
              <a:rPr lang="en-US" b="1" i="0" dirty="0">
                <a:solidFill>
                  <a:srgbClr val="F9F9F9"/>
                </a:solidFill>
                <a:effectLst/>
                <a:latin typeface="Söhne"/>
              </a:rPr>
              <a:t>Singleton Instances</a:t>
            </a:r>
            <a:r>
              <a:rPr lang="en-US" b="0" i="0" dirty="0">
                <a:solidFill>
                  <a:srgbClr val="F9F9F9"/>
                </a:solidFill>
                <a:effectLst/>
                <a:latin typeface="Söhne"/>
              </a:rPr>
              <a:t>: When you inject a service into a component or another service, Angular creates a single instance of that service and shares it throughout the application. This ensures that the state and behavior of the service remain consistent across different parts of the application.</a:t>
            </a:r>
          </a:p>
          <a:p>
            <a:pPr algn="l">
              <a:buFont typeface="+mj-lt"/>
              <a:buAutoNum type="arabicPeriod"/>
            </a:pPr>
            <a:r>
              <a:rPr lang="en-US" b="1" i="0" dirty="0">
                <a:solidFill>
                  <a:srgbClr val="F9F9F9"/>
                </a:solidFill>
                <a:effectLst/>
                <a:latin typeface="Söhne"/>
              </a:rPr>
              <a:t>Dependency Injection</a:t>
            </a:r>
            <a:r>
              <a:rPr lang="en-US" b="0" i="0" dirty="0">
                <a:solidFill>
                  <a:srgbClr val="F9F9F9"/>
                </a:solidFill>
                <a:effectLst/>
                <a:latin typeface="Söhne"/>
              </a:rPr>
              <a:t>: </a:t>
            </a:r>
            <a:r>
              <a:rPr lang="en-US" b="0" i="0" dirty="0" err="1">
                <a:solidFill>
                  <a:srgbClr val="F9F9F9"/>
                </a:solidFill>
                <a:effectLst/>
                <a:latin typeface="Söhne"/>
              </a:rPr>
              <a:t>Angular's</a:t>
            </a:r>
            <a:r>
              <a:rPr lang="en-US" b="0" i="0" dirty="0">
                <a:solidFill>
                  <a:srgbClr val="F9F9F9"/>
                </a:solidFill>
                <a:effectLst/>
                <a:latin typeface="Söhne"/>
              </a:rPr>
              <a:t> dependency injection system is used to provide instances of services to components, directives, and other services that require them. This allows for loose coupling between different parts of the application and facilitates unit testing.</a:t>
            </a:r>
          </a:p>
          <a:p>
            <a:pPr algn="l">
              <a:buFont typeface="+mj-lt"/>
              <a:buAutoNum type="arabicPeriod"/>
            </a:pPr>
            <a:r>
              <a:rPr lang="en-US" b="1" i="0" dirty="0">
                <a:solidFill>
                  <a:srgbClr val="F9F9F9"/>
                </a:solidFill>
                <a:effectLst/>
                <a:latin typeface="Söhne"/>
              </a:rPr>
              <a:t>Encapsulation of Reusable Logic</a:t>
            </a:r>
            <a:r>
              <a:rPr lang="en-US" b="0" i="0" dirty="0">
                <a:solidFill>
                  <a:srgbClr val="F9F9F9"/>
                </a:solidFill>
                <a:effectLst/>
                <a:latin typeface="Söhne"/>
              </a:rPr>
              <a:t>: Services encapsulate reusable logic and functionality that can be shared across multiple components. This promotes code reuse, maintainability, and scalability by avoiding duplication of code and promoting separation of concerns.</a:t>
            </a:r>
          </a:p>
          <a:p>
            <a:pPr algn="l">
              <a:buFont typeface="+mj-lt"/>
              <a:buAutoNum type="arabicPeriod"/>
            </a:pPr>
            <a:r>
              <a:rPr lang="en-US" b="1" i="0" dirty="0">
                <a:solidFill>
                  <a:srgbClr val="F9F9F9"/>
                </a:solidFill>
                <a:effectLst/>
                <a:latin typeface="Söhne"/>
              </a:rPr>
              <a:t>Separation of Concerns</a:t>
            </a:r>
            <a:r>
              <a:rPr lang="en-US" b="0" i="0" dirty="0">
                <a:solidFill>
                  <a:srgbClr val="F9F9F9"/>
                </a:solidFill>
                <a:effectLst/>
                <a:latin typeface="Söhne"/>
              </a:rPr>
              <a:t>: By moving business logic, data access, and other shared functionality into services, Angular applications follow the principle of separation of concerns. This makes it easier to maintain, test, and extend the application over time.</a:t>
            </a:r>
          </a:p>
          <a:p>
            <a:pPr algn="l">
              <a:buFont typeface="+mj-lt"/>
              <a:buAutoNum type="arabicPeriod"/>
            </a:pPr>
            <a:r>
              <a:rPr lang="en-US" b="1" i="0" dirty="0" err="1">
                <a:solidFill>
                  <a:srgbClr val="F9F9F9"/>
                </a:solidFill>
                <a:effectLst/>
                <a:latin typeface="Söhne"/>
              </a:rPr>
              <a:t>HttpClient</a:t>
            </a:r>
            <a:r>
              <a:rPr lang="en-US" b="1" i="0" dirty="0">
                <a:solidFill>
                  <a:srgbClr val="F9F9F9"/>
                </a:solidFill>
                <a:effectLst/>
                <a:latin typeface="Söhne"/>
              </a:rPr>
              <a:t> and API Communication</a:t>
            </a:r>
            <a:r>
              <a:rPr lang="en-US" b="0" i="0" dirty="0">
                <a:solidFill>
                  <a:srgbClr val="F9F9F9"/>
                </a:solidFill>
                <a:effectLst/>
                <a:latin typeface="Söhne"/>
              </a:rPr>
              <a:t>: Services are commonly used to encapsulate HTTP requests and handle communication with backend APIs using </a:t>
            </a:r>
            <a:r>
              <a:rPr lang="en-US" b="0" i="0" dirty="0" err="1">
                <a:solidFill>
                  <a:srgbClr val="F9F9F9"/>
                </a:solidFill>
                <a:effectLst/>
                <a:latin typeface="Söhne"/>
              </a:rPr>
              <a:t>Angular's</a:t>
            </a:r>
            <a:r>
              <a:rPr lang="en-US" b="0" i="0" dirty="0">
                <a:solidFill>
                  <a:srgbClr val="F9F9F9"/>
                </a:solidFill>
                <a:effectLst/>
                <a:latin typeface="Söhne"/>
              </a:rPr>
              <a:t> </a:t>
            </a:r>
            <a:r>
              <a:rPr lang="en-US" b="0" i="0" dirty="0" err="1">
                <a:solidFill>
                  <a:srgbClr val="F9F9F9"/>
                </a:solidFill>
                <a:effectLst/>
                <a:latin typeface="Söhne"/>
              </a:rPr>
              <a:t>HttpClient</a:t>
            </a:r>
            <a:r>
              <a:rPr lang="en-US" b="0" i="0" dirty="0">
                <a:solidFill>
                  <a:srgbClr val="F9F9F9"/>
                </a:solidFill>
                <a:effectLst/>
                <a:latin typeface="Söhne"/>
              </a:rPr>
              <a:t> module. This allows for a clean separation between data access logic and presentation logic in components.</a:t>
            </a:r>
          </a:p>
          <a:p>
            <a:pPr algn="l">
              <a:buFont typeface="+mj-lt"/>
              <a:buAutoNum type="arabicPeriod"/>
            </a:pPr>
            <a:r>
              <a:rPr lang="en-US" b="1" i="0" dirty="0">
                <a:solidFill>
                  <a:srgbClr val="F9F9F9"/>
                </a:solidFill>
                <a:effectLst/>
                <a:latin typeface="Söhne"/>
              </a:rPr>
              <a:t>Lifecycle Hooks and Observables</a:t>
            </a:r>
            <a:r>
              <a:rPr lang="en-US" b="0" i="0" dirty="0">
                <a:solidFill>
                  <a:srgbClr val="F9F9F9"/>
                </a:solidFill>
                <a:effectLst/>
                <a:latin typeface="Söhne"/>
              </a:rPr>
              <a:t>: Services can utilize </a:t>
            </a:r>
            <a:r>
              <a:rPr lang="en-US" b="0" i="0" dirty="0" err="1">
                <a:solidFill>
                  <a:srgbClr val="F9F9F9"/>
                </a:solidFill>
                <a:effectLst/>
                <a:latin typeface="Söhne"/>
              </a:rPr>
              <a:t>Angular's</a:t>
            </a:r>
            <a:r>
              <a:rPr lang="en-US" b="0" i="0" dirty="0">
                <a:solidFill>
                  <a:srgbClr val="F9F9F9"/>
                </a:solidFill>
                <a:effectLst/>
                <a:latin typeface="Söhne"/>
              </a:rPr>
              <a:t> lifecycle hooks (</a:t>
            </a:r>
            <a:r>
              <a:rPr lang="en-US" b="0" i="0" dirty="0" err="1">
                <a:solidFill>
                  <a:srgbClr val="F9F9F9"/>
                </a:solidFill>
                <a:effectLst/>
                <a:latin typeface="Söhne"/>
              </a:rPr>
              <a:t>OnInit</a:t>
            </a:r>
            <a:r>
              <a:rPr lang="en-US" b="0" i="0" dirty="0">
                <a:solidFill>
                  <a:srgbClr val="F9F9F9"/>
                </a:solidFill>
                <a:effectLst/>
                <a:latin typeface="Söhne"/>
              </a:rPr>
              <a:t>, </a:t>
            </a:r>
            <a:r>
              <a:rPr lang="en-US" b="0" i="0" dirty="0" err="1">
                <a:solidFill>
                  <a:srgbClr val="F9F9F9"/>
                </a:solidFill>
                <a:effectLst/>
                <a:latin typeface="Söhne"/>
              </a:rPr>
              <a:t>OnDestroy</a:t>
            </a:r>
            <a:r>
              <a:rPr lang="en-US" b="0" i="0" dirty="0">
                <a:solidFill>
                  <a:srgbClr val="F9F9F9"/>
                </a:solidFill>
                <a:effectLst/>
                <a:latin typeface="Söhne"/>
              </a:rPr>
              <a:t>, etc.) and observables to perform initialization tasks, manage resources, and handle asynchronous operations.</a:t>
            </a:r>
          </a:p>
          <a:p>
            <a:pPr algn="l">
              <a:buFont typeface="+mj-lt"/>
              <a:buAutoNum type="arabicPeriod"/>
            </a:pPr>
            <a:r>
              <a:rPr lang="en-US" b="1" i="0" dirty="0">
                <a:solidFill>
                  <a:srgbClr val="F9F9F9"/>
                </a:solidFill>
                <a:effectLst/>
                <a:latin typeface="Söhne"/>
              </a:rPr>
              <a:t>Providers</a:t>
            </a:r>
            <a:r>
              <a:rPr lang="en-US" b="0" i="0" dirty="0">
                <a:solidFill>
                  <a:srgbClr val="F9F9F9"/>
                </a:solidFill>
                <a:effectLst/>
                <a:latin typeface="Söhne"/>
              </a:rPr>
              <a:t>: Services are typically registered with </a:t>
            </a:r>
            <a:r>
              <a:rPr lang="en-US" b="0" i="0" dirty="0" err="1">
                <a:solidFill>
                  <a:srgbClr val="F9F9F9"/>
                </a:solidFill>
                <a:effectLst/>
                <a:latin typeface="Söhne"/>
              </a:rPr>
              <a:t>Angular's</a:t>
            </a:r>
            <a:r>
              <a:rPr lang="en-US" b="0" i="0" dirty="0">
                <a:solidFill>
                  <a:srgbClr val="F9F9F9"/>
                </a:solidFill>
                <a:effectLst/>
                <a:latin typeface="Söhne"/>
              </a:rPr>
              <a:t> dependency injection system using the @Injectable() decorator. Providers can be configured at the module level (using the providers array in the module metadata) or at the component level (using the providers property in the component metadata).</a:t>
            </a:r>
          </a:p>
          <a:p>
            <a:pPr algn="l"/>
            <a:r>
              <a:rPr lang="en-US" b="0" i="0" dirty="0">
                <a:solidFill>
                  <a:srgbClr val="F9F9F9"/>
                </a:solidFill>
                <a:effectLst/>
                <a:latin typeface="Söhne"/>
              </a:rPr>
              <a:t>Overall, services play a crucial role in Angular applications by facilitating code organization, reuse, and maintainability, as well as promoting best practices such as separation of concerns and dependency injection.</a:t>
            </a:r>
          </a:p>
          <a:p>
            <a:endParaRPr lang="en-AE" dirty="0"/>
          </a:p>
        </p:txBody>
      </p:sp>
      <p:sp>
        <p:nvSpPr>
          <p:cNvPr id="4" name="Slide Number Placeholder 3"/>
          <p:cNvSpPr>
            <a:spLocks noGrp="1"/>
          </p:cNvSpPr>
          <p:nvPr>
            <p:ph type="sldNum" sz="quarter" idx="5"/>
          </p:nvPr>
        </p:nvSpPr>
        <p:spPr/>
        <p:txBody>
          <a:bodyPr/>
          <a:lstStyle/>
          <a:p>
            <a:fld id="{A324ADCA-CC14-4BF7-83E2-0028B7485BD8}" type="slidenum">
              <a:rPr lang="en-AE" smtClean="0"/>
              <a:t>15</a:t>
            </a:fld>
            <a:endParaRPr lang="en-AE"/>
          </a:p>
        </p:txBody>
      </p:sp>
    </p:spTree>
    <p:extLst>
      <p:ext uri="{BB962C8B-B14F-4D97-AF65-F5344CB8AC3E}">
        <p14:creationId xmlns:p14="http://schemas.microsoft.com/office/powerpoint/2010/main" val="3740059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Angular is famous for several reasons:</a:t>
            </a:r>
          </a:p>
          <a:p>
            <a:endParaRPr lang="en-US" dirty="0"/>
          </a:p>
          <a:p>
            <a:r>
              <a:rPr lang="en-US" dirty="0"/>
              <a:t>Two-Way Data Binding: </a:t>
            </a:r>
            <a:r>
              <a:rPr lang="en-US" dirty="0" err="1"/>
              <a:t>Angular's</a:t>
            </a:r>
            <a:r>
              <a:rPr lang="en-US" dirty="0"/>
              <a:t> two-way data binding feature allows automatic synchronization of data between the model and the view, reducing the need for manual DOM manipulation.</a:t>
            </a:r>
          </a:p>
          <a:p>
            <a:endParaRPr lang="en-US" dirty="0"/>
          </a:p>
          <a:p>
            <a:r>
              <a:rPr lang="en-US" dirty="0"/>
              <a:t>Modularity: Angular promotes modularity through components and modules, enabling developers to build and maintain large-scale applications more effectively by breaking them down into smaller, reusable parts.</a:t>
            </a:r>
          </a:p>
          <a:p>
            <a:endParaRPr lang="en-US" dirty="0"/>
          </a:p>
          <a:p>
            <a:r>
              <a:rPr lang="en-US" dirty="0"/>
              <a:t>Dependency Injection: </a:t>
            </a:r>
            <a:r>
              <a:rPr lang="en-US" dirty="0" err="1"/>
              <a:t>Angular's</a:t>
            </a:r>
            <a:r>
              <a:rPr lang="en-US" dirty="0"/>
              <a:t> built-in dependency injection system helps manage dependencies between different components, making it easier to develop and test applications.</a:t>
            </a:r>
          </a:p>
          <a:p>
            <a:endParaRPr lang="en-US" dirty="0"/>
          </a:p>
          <a:p>
            <a:r>
              <a:rPr lang="en-US" dirty="0"/>
              <a:t>MVVM Architecture: Angular follows the Model-View-</a:t>
            </a:r>
            <a:r>
              <a:rPr lang="en-US" dirty="0" err="1"/>
              <a:t>ViewModel</a:t>
            </a:r>
            <a:r>
              <a:rPr lang="en-US" dirty="0"/>
              <a:t> (MVVM) architecture pattern, which promotes a clear separation of concerns and enhances code organization and maintainability.</a:t>
            </a:r>
          </a:p>
          <a:p>
            <a:endParaRPr lang="en-US" dirty="0"/>
          </a:p>
          <a:p>
            <a:r>
              <a:rPr lang="en-US" dirty="0"/>
              <a:t>TypeScript Integration: Angular is built with TypeScript, a statically typed superset of JavaScript. TypeScript provides features like type checking, which helps catch errors during development and improves code quality.</a:t>
            </a:r>
          </a:p>
          <a:p>
            <a:endParaRPr lang="en-US" dirty="0"/>
          </a:p>
          <a:p>
            <a:r>
              <a:rPr lang="en-US" dirty="0"/>
              <a:t>Active Community and Support: Angular has a large and active community of developers contributing to its ecosystem. This community support, along with comprehensive documentation and resources, makes it easier for developers to learn and adopt Angular.</a:t>
            </a:r>
          </a:p>
          <a:p>
            <a:endParaRPr lang="en-US" dirty="0"/>
          </a:p>
          <a:p>
            <a:r>
              <a:rPr lang="en-US" dirty="0"/>
              <a:t>Performance Optimization: Angular comes with built-in tools and features for performance optimization, such as Ahead-of-Time (AOT) compilation, lazy loading, and tree-shaking, which help improve the loading speed and overall performance of applications.</a:t>
            </a:r>
          </a:p>
          <a:p>
            <a:endParaRPr lang="en-US" dirty="0"/>
          </a:p>
          <a:p>
            <a:r>
              <a:rPr lang="en-US" dirty="0"/>
              <a:t>Cross-Platform Development: Angular supports cross-platform development, allowing developers to build web, mobile, and desktop applications using the same framework and codebase, thanks to frameworks like Angular Universal for server-side rendering and </a:t>
            </a:r>
            <a:r>
              <a:rPr lang="en-US" dirty="0" err="1"/>
              <a:t>NativeScript</a:t>
            </a:r>
            <a:r>
              <a:rPr lang="en-US" dirty="0"/>
              <a:t> for mobile app development.</a:t>
            </a:r>
          </a:p>
          <a:p>
            <a:endParaRPr lang="en-US" dirty="0"/>
          </a:p>
          <a:p>
            <a:r>
              <a:rPr lang="en-US" dirty="0"/>
              <a:t>These factors contribute to </a:t>
            </a:r>
            <a:r>
              <a:rPr lang="en-US" dirty="0" err="1"/>
              <a:t>Angular's</a:t>
            </a:r>
            <a:r>
              <a:rPr lang="en-US" dirty="0"/>
              <a:t> popularity and widespread adoption in the web development community.</a:t>
            </a:r>
            <a:endParaRPr lang="en-AE" dirty="0"/>
          </a:p>
        </p:txBody>
      </p:sp>
      <p:sp>
        <p:nvSpPr>
          <p:cNvPr id="4" name="Slide Number Placeholder 3"/>
          <p:cNvSpPr>
            <a:spLocks noGrp="1"/>
          </p:cNvSpPr>
          <p:nvPr>
            <p:ph type="sldNum" sz="quarter" idx="5"/>
          </p:nvPr>
        </p:nvSpPr>
        <p:spPr/>
        <p:txBody>
          <a:bodyPr/>
          <a:lstStyle/>
          <a:p>
            <a:fld id="{A324ADCA-CC14-4BF7-83E2-0028B7485BD8}" type="slidenum">
              <a:rPr lang="en-AE" smtClean="0"/>
              <a:t>3</a:t>
            </a:fld>
            <a:endParaRPr lang="en-AE"/>
          </a:p>
        </p:txBody>
      </p:sp>
    </p:spTree>
    <p:extLst>
      <p:ext uri="{BB962C8B-B14F-4D97-AF65-F5344CB8AC3E}">
        <p14:creationId xmlns:p14="http://schemas.microsoft.com/office/powerpoint/2010/main" val="2868482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F9F9F9"/>
                </a:solidFill>
                <a:effectLst/>
                <a:latin typeface="Söhne"/>
              </a:rPr>
              <a:t>A Single Page Application (SPA) is a web application or website that dynamically rewrites the current page rather than loading entire new pages from the server. In a traditional multi-page application (MPA), each link or action typically results in a full page reload. In contrast, SPAs use AJAX (Asynchronous JavaScript and XML) and client-side rendering to update the content of the page dynamically without requiring a full page reload.</a:t>
            </a:r>
          </a:p>
          <a:p>
            <a:pPr algn="l"/>
            <a:r>
              <a:rPr lang="en-US" b="0" i="0" dirty="0">
                <a:solidFill>
                  <a:srgbClr val="F9F9F9"/>
                </a:solidFill>
                <a:effectLst/>
                <a:latin typeface="Söhne"/>
              </a:rPr>
              <a:t>Key characteristics of SPAs include:</a:t>
            </a:r>
          </a:p>
          <a:p>
            <a:pPr algn="l">
              <a:buFont typeface="+mj-lt"/>
              <a:buAutoNum type="arabicPeriod"/>
            </a:pPr>
            <a:r>
              <a:rPr lang="en-US" b="1" i="0" dirty="0">
                <a:solidFill>
                  <a:srgbClr val="F9F9F9"/>
                </a:solidFill>
                <a:effectLst/>
                <a:latin typeface="Söhne"/>
              </a:rPr>
              <a:t>Dynamic Content Loading</a:t>
            </a:r>
            <a:r>
              <a:rPr lang="en-US" b="0" i="0" dirty="0">
                <a:solidFill>
                  <a:srgbClr val="F9F9F9"/>
                </a:solidFill>
                <a:effectLst/>
                <a:latin typeface="Söhne"/>
              </a:rPr>
              <a:t>: SPAs load data from the server asynchronously, typically in the background, and update the content of the page dynamically without requiring a full page refresh.</a:t>
            </a:r>
          </a:p>
          <a:p>
            <a:pPr algn="l">
              <a:buFont typeface="+mj-lt"/>
              <a:buAutoNum type="arabicPeriod"/>
            </a:pPr>
            <a:r>
              <a:rPr lang="en-US" b="1" i="0" dirty="0">
                <a:solidFill>
                  <a:srgbClr val="F9F9F9"/>
                </a:solidFill>
                <a:effectLst/>
                <a:latin typeface="Söhne"/>
              </a:rPr>
              <a:t>Smooth User Experience</a:t>
            </a:r>
            <a:r>
              <a:rPr lang="en-US" b="0" i="0" dirty="0">
                <a:solidFill>
                  <a:srgbClr val="F9F9F9"/>
                </a:solidFill>
                <a:effectLst/>
                <a:latin typeface="Söhne"/>
              </a:rPr>
              <a:t>: Since SPAs only update portions of the page that have changed, they provide a smoother and more responsive user experience compared to traditional multi-page applications.</a:t>
            </a:r>
          </a:p>
          <a:p>
            <a:pPr algn="l">
              <a:buFont typeface="+mj-lt"/>
              <a:buAutoNum type="arabicPeriod"/>
            </a:pPr>
            <a:r>
              <a:rPr lang="en-US" b="1" i="0" dirty="0">
                <a:solidFill>
                  <a:srgbClr val="F9F9F9"/>
                </a:solidFill>
                <a:effectLst/>
                <a:latin typeface="Söhne"/>
              </a:rPr>
              <a:t>Client-Side Rendering</a:t>
            </a:r>
            <a:r>
              <a:rPr lang="en-US" b="0" i="0" dirty="0">
                <a:solidFill>
                  <a:srgbClr val="F9F9F9"/>
                </a:solidFill>
                <a:effectLst/>
                <a:latin typeface="Söhne"/>
              </a:rPr>
              <a:t>: SPAs render the user interface on the client side (in the browser) using JavaScript frameworks like Angular, React, or Vue.js, instead of relying on server-side rendering.</a:t>
            </a:r>
          </a:p>
          <a:p>
            <a:pPr algn="l">
              <a:buFont typeface="+mj-lt"/>
              <a:buAutoNum type="arabicPeriod"/>
            </a:pPr>
            <a:r>
              <a:rPr lang="en-US" b="1" i="0" dirty="0">
                <a:solidFill>
                  <a:srgbClr val="F9F9F9"/>
                </a:solidFill>
                <a:effectLst/>
                <a:latin typeface="Söhne"/>
              </a:rPr>
              <a:t>Routing</a:t>
            </a:r>
            <a:r>
              <a:rPr lang="en-US" b="0" i="0" dirty="0">
                <a:solidFill>
                  <a:srgbClr val="F9F9F9"/>
                </a:solidFill>
                <a:effectLst/>
                <a:latin typeface="Söhne"/>
              </a:rPr>
              <a:t>: SPAs often use client-side routing to manage navigation within the application. This allows users to navigate between different views or "pages" without triggering full page reloads.</a:t>
            </a:r>
          </a:p>
          <a:p>
            <a:pPr algn="l">
              <a:buFont typeface="+mj-lt"/>
              <a:buAutoNum type="arabicPeriod"/>
            </a:pPr>
            <a:r>
              <a:rPr lang="en-US" b="1" i="0" dirty="0">
                <a:solidFill>
                  <a:srgbClr val="F9F9F9"/>
                </a:solidFill>
                <a:effectLst/>
                <a:latin typeface="Söhne"/>
              </a:rPr>
              <a:t>State Management</a:t>
            </a:r>
            <a:r>
              <a:rPr lang="en-US" b="0" i="0" dirty="0">
                <a:solidFill>
                  <a:srgbClr val="F9F9F9"/>
                </a:solidFill>
                <a:effectLst/>
                <a:latin typeface="Söhne"/>
              </a:rPr>
              <a:t>: SPAs typically manage application state on the client side, either using local state management solutions or external state management libraries like Redux or </a:t>
            </a:r>
            <a:r>
              <a:rPr lang="en-US" b="0" i="0" dirty="0" err="1">
                <a:solidFill>
                  <a:srgbClr val="F9F9F9"/>
                </a:solidFill>
                <a:effectLst/>
                <a:latin typeface="Söhne"/>
              </a:rPr>
              <a:t>Vuex</a:t>
            </a:r>
            <a:r>
              <a:rPr lang="en-US" b="0" i="0" dirty="0">
                <a:solidFill>
                  <a:srgbClr val="F9F9F9"/>
                </a:solidFill>
                <a:effectLst/>
                <a:latin typeface="Söhne"/>
              </a:rPr>
              <a:t>.</a:t>
            </a:r>
          </a:p>
          <a:p>
            <a:pPr algn="l">
              <a:buFont typeface="+mj-lt"/>
              <a:buAutoNum type="arabicPeriod"/>
            </a:pPr>
            <a:r>
              <a:rPr lang="en-US" b="1" i="0" dirty="0">
                <a:solidFill>
                  <a:srgbClr val="F9F9F9"/>
                </a:solidFill>
                <a:effectLst/>
                <a:latin typeface="Söhne"/>
              </a:rPr>
              <a:t>SEO Challenges</a:t>
            </a:r>
            <a:r>
              <a:rPr lang="en-US" b="0" i="0" dirty="0">
                <a:solidFill>
                  <a:srgbClr val="F9F9F9"/>
                </a:solidFill>
                <a:effectLst/>
                <a:latin typeface="Söhne"/>
              </a:rPr>
              <a:t>: Since SPAs initially load a minimal HTML shell and render content dynamically, they can present challenges for search engine optimization (SEO). However, techniques like server-side rendering or pre-rendering can be used to address these challenges.</a:t>
            </a:r>
          </a:p>
          <a:p>
            <a:pPr algn="l"/>
            <a:r>
              <a:rPr lang="en-US" b="0" i="0" dirty="0">
                <a:solidFill>
                  <a:srgbClr val="F9F9F9"/>
                </a:solidFill>
                <a:effectLst/>
                <a:latin typeface="Söhne"/>
              </a:rPr>
              <a:t>Popular examples of SPAs include Gmail, Google Maps, Facebook, and Twitter. SPAs have become increasingly popular for building modern web applications due to their improved performance, interactivity, and user experience.</a:t>
            </a:r>
          </a:p>
          <a:p>
            <a:endParaRPr lang="en-AE" dirty="0"/>
          </a:p>
        </p:txBody>
      </p:sp>
      <p:sp>
        <p:nvSpPr>
          <p:cNvPr id="4" name="Slide Number Placeholder 3"/>
          <p:cNvSpPr>
            <a:spLocks noGrp="1"/>
          </p:cNvSpPr>
          <p:nvPr>
            <p:ph type="sldNum" sz="quarter" idx="5"/>
          </p:nvPr>
        </p:nvSpPr>
        <p:spPr/>
        <p:txBody>
          <a:bodyPr/>
          <a:lstStyle/>
          <a:p>
            <a:fld id="{A324ADCA-CC14-4BF7-83E2-0028B7485BD8}" type="slidenum">
              <a:rPr lang="en-AE" smtClean="0"/>
              <a:t>4</a:t>
            </a:fld>
            <a:endParaRPr lang="en-AE"/>
          </a:p>
        </p:txBody>
      </p:sp>
    </p:spTree>
    <p:extLst>
      <p:ext uri="{BB962C8B-B14F-4D97-AF65-F5344CB8AC3E}">
        <p14:creationId xmlns:p14="http://schemas.microsoft.com/office/powerpoint/2010/main" val="2603987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Project Generation: Angular CLI allows developers to quickly scaffold a new Angular project by running a simple command (ng new). It sets up a basic project structure with recommended configurations and dependencies.</a:t>
            </a:r>
          </a:p>
          <a:p>
            <a:endParaRPr lang="en-US" dirty="0"/>
          </a:p>
          <a:p>
            <a:r>
              <a:rPr lang="en-US" dirty="0"/>
              <a:t>Code Generation: Angular CLI provides commands for generating components, services, modules, directives, pipes, and more, using the ng generate (or ng g) command. This helps maintain consistency in naming conventions and project structure.</a:t>
            </a:r>
          </a:p>
          <a:p>
            <a:endParaRPr lang="en-US" dirty="0"/>
          </a:p>
          <a:p>
            <a:r>
              <a:rPr lang="en-US" dirty="0"/>
              <a:t>Development Server: Angular CLI includes a built-in development server that can be launched with the ng serve command. This server supports live reloading, allowing developers to see changes in their application immediately as they make edits.</a:t>
            </a:r>
          </a:p>
          <a:p>
            <a:endParaRPr lang="en-US" dirty="0"/>
          </a:p>
          <a:p>
            <a:r>
              <a:rPr lang="en-US" dirty="0"/>
              <a:t>Testing: Angular CLI integrates with testing frameworks like Karma and Jasmine, making it easy to create and run unit tests and end-to-end tests for Angular applications using commands such as ng test and ng e2e.</a:t>
            </a:r>
          </a:p>
          <a:p>
            <a:endParaRPr lang="en-US" dirty="0"/>
          </a:p>
          <a:p>
            <a:r>
              <a:rPr lang="en-US" dirty="0"/>
              <a:t>Build Optimization: Angular CLI offers commands (ng build) for building production-ready bundles of the application. It optimizes the build output by bundling, minifying, and tree-shaking the code to improve performance and reduce file sizes.</a:t>
            </a:r>
          </a:p>
          <a:p>
            <a:endParaRPr lang="en-US" dirty="0"/>
          </a:p>
          <a:p>
            <a:r>
              <a:rPr lang="en-US" dirty="0"/>
              <a:t>Configuration Management: Angular CLI provides configuration files (</a:t>
            </a:r>
            <a:r>
              <a:rPr lang="en-US" dirty="0" err="1"/>
              <a:t>angular.json</a:t>
            </a:r>
            <a:r>
              <a:rPr lang="en-US" dirty="0"/>
              <a:t> or angular-</a:t>
            </a:r>
            <a:r>
              <a:rPr lang="en-US" dirty="0" err="1"/>
              <a:t>cli.json</a:t>
            </a:r>
            <a:r>
              <a:rPr lang="en-US" dirty="0"/>
              <a:t> in older versions) for managing various aspects of the project, including build options, assets, environment variables, and more.</a:t>
            </a:r>
          </a:p>
          <a:p>
            <a:endParaRPr lang="en-US" dirty="0"/>
          </a:p>
          <a:p>
            <a:r>
              <a:rPr lang="en-US" dirty="0"/>
              <a:t>Integration with Angular Schematics: Angular CLI leverages Angular Schematics to enable third-party libraries and tools to extend its capabilities and provide custom project templates, schematics, and code generators.</a:t>
            </a:r>
          </a:p>
          <a:p>
            <a:endParaRPr lang="en-US" dirty="0"/>
          </a:p>
          <a:p>
            <a:r>
              <a:rPr lang="en-US" dirty="0"/>
              <a:t>Overall, Angular CLI simplifies the development workflow for Angular projects, enhances productivity, and ensures best practices are followed throughout the development process.</a:t>
            </a:r>
            <a:endParaRPr lang="en-AE" dirty="0"/>
          </a:p>
        </p:txBody>
      </p:sp>
      <p:sp>
        <p:nvSpPr>
          <p:cNvPr id="4" name="Slide Number Placeholder 3"/>
          <p:cNvSpPr>
            <a:spLocks noGrp="1"/>
          </p:cNvSpPr>
          <p:nvPr>
            <p:ph type="sldNum" sz="quarter" idx="5"/>
          </p:nvPr>
        </p:nvSpPr>
        <p:spPr/>
        <p:txBody>
          <a:bodyPr/>
          <a:lstStyle/>
          <a:p>
            <a:fld id="{A324ADCA-CC14-4BF7-83E2-0028B7485BD8}" type="slidenum">
              <a:rPr lang="en-AE" smtClean="0"/>
              <a:t>5</a:t>
            </a:fld>
            <a:endParaRPr lang="en-AE"/>
          </a:p>
        </p:txBody>
      </p:sp>
    </p:spTree>
    <p:extLst>
      <p:ext uri="{BB962C8B-B14F-4D97-AF65-F5344CB8AC3E}">
        <p14:creationId xmlns:p14="http://schemas.microsoft.com/office/powerpoint/2010/main" val="354826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key features and concepts related to Angular components:</a:t>
            </a:r>
          </a:p>
          <a:p>
            <a:endParaRPr lang="en-US" dirty="0"/>
          </a:p>
          <a:p>
            <a:r>
              <a:rPr lang="en-US" dirty="0"/>
              <a:t>Component Structure: Each Angular component typically consists of three main parts:</a:t>
            </a:r>
          </a:p>
          <a:p>
            <a:endParaRPr lang="en-US" dirty="0"/>
          </a:p>
          <a:p>
            <a:r>
              <a:rPr lang="en-US" dirty="0"/>
              <a:t>Template: Contains the HTML markup that defines the structure of the component's view.</a:t>
            </a:r>
          </a:p>
          <a:p>
            <a:r>
              <a:rPr lang="en-US" dirty="0"/>
              <a:t>Class: Contains the TypeScript code that defines the component's behavior, properties, and methods.</a:t>
            </a:r>
          </a:p>
          <a:p>
            <a:r>
              <a:rPr lang="en-US" dirty="0"/>
              <a:t>Styles: Optionally, contains CSS styles specific to the component.</a:t>
            </a:r>
          </a:p>
          <a:p>
            <a:r>
              <a:rPr lang="en-US" dirty="0"/>
              <a:t>Component Decorator: Components in Angular are decorated with the @Component decorator, which provides metadata about the component, such as its selector, template, styles, and more.</a:t>
            </a:r>
          </a:p>
          <a:p>
            <a:endParaRPr lang="en-US" dirty="0"/>
          </a:p>
          <a:p>
            <a:r>
              <a:rPr lang="en-US" dirty="0"/>
              <a:t>Component Lifecycle Hooks: Angular provides a set of lifecycle hooks that allow developers to tap into various stages of a component's lifecycle, such as initialization, content projection, change detection, and destruction. Examples of lifecycle hooks include </a:t>
            </a:r>
            <a:r>
              <a:rPr lang="en-US" dirty="0" err="1"/>
              <a:t>ngOnInit</a:t>
            </a:r>
            <a:r>
              <a:rPr lang="en-US" dirty="0"/>
              <a:t>, </a:t>
            </a:r>
            <a:r>
              <a:rPr lang="en-US" dirty="0" err="1"/>
              <a:t>ngOnChanges</a:t>
            </a:r>
            <a:r>
              <a:rPr lang="en-US" dirty="0"/>
              <a:t>, </a:t>
            </a:r>
            <a:r>
              <a:rPr lang="en-US" dirty="0" err="1"/>
              <a:t>ngAfterViewInit</a:t>
            </a:r>
            <a:r>
              <a:rPr lang="en-US" dirty="0"/>
              <a:t>, and </a:t>
            </a:r>
            <a:r>
              <a:rPr lang="en-US" dirty="0" err="1"/>
              <a:t>ngOnDestroy</a:t>
            </a:r>
            <a:r>
              <a:rPr lang="en-US" dirty="0"/>
              <a:t>.</a:t>
            </a:r>
          </a:p>
          <a:p>
            <a:endParaRPr lang="en-US" dirty="0"/>
          </a:p>
          <a:p>
            <a:r>
              <a:rPr lang="en-US" dirty="0"/>
              <a:t>Data Binding: Components in Angular support various types of data binding, including:</a:t>
            </a:r>
          </a:p>
          <a:p>
            <a:endParaRPr lang="en-US" dirty="0"/>
          </a:p>
          <a:p>
            <a:r>
              <a:rPr lang="en-US" dirty="0"/>
              <a:t>Interpolation: Binding data from the component class to the template using double curly braces ({{ }}).</a:t>
            </a:r>
          </a:p>
          <a:p>
            <a:r>
              <a:rPr lang="en-US" dirty="0"/>
              <a:t>Property Binding: Binding HTML element properties to component properties using square brackets ([]).</a:t>
            </a:r>
          </a:p>
          <a:p>
            <a:r>
              <a:rPr lang="en-US" dirty="0"/>
              <a:t>Event Binding: Binding HTML element events to component methods using parentheses (()).</a:t>
            </a:r>
          </a:p>
          <a:p>
            <a:r>
              <a:rPr lang="en-US" dirty="0"/>
              <a:t>Two-Way Binding: Binding data and events using the [(</a:t>
            </a:r>
            <a:r>
              <a:rPr lang="en-US" dirty="0" err="1"/>
              <a:t>ngModel</a:t>
            </a:r>
            <a:r>
              <a:rPr lang="en-US" dirty="0"/>
              <a:t>)] syntax (requires </a:t>
            </a:r>
            <a:r>
              <a:rPr lang="en-US" dirty="0" err="1"/>
              <a:t>FormsModule</a:t>
            </a:r>
            <a:r>
              <a:rPr lang="en-US" dirty="0"/>
              <a:t> or </a:t>
            </a:r>
            <a:r>
              <a:rPr lang="en-US" dirty="0" err="1"/>
              <a:t>ReactiveFormsModule</a:t>
            </a:r>
            <a:r>
              <a:rPr lang="en-US" dirty="0"/>
              <a:t> for forms).</a:t>
            </a:r>
          </a:p>
          <a:p>
            <a:r>
              <a:rPr lang="en-US" dirty="0"/>
              <a:t>Input and Output Properties: Components can communicate with their parent and child components using input and output properties. Input properties (@Input) allow data to be passed from parent to child components, while output properties (@Output) allow child components to emit events to communicate with their parent components.</a:t>
            </a:r>
          </a:p>
          <a:p>
            <a:endParaRPr lang="en-US" dirty="0"/>
          </a:p>
          <a:p>
            <a:r>
              <a:rPr lang="en-US" dirty="0"/>
              <a:t>Component Composition: Angular encourages component-based architecture, where larger UIs are built by composing smaller, reusable components. This approach promotes code reusability, maintainability, and scalability.</a:t>
            </a:r>
          </a:p>
          <a:p>
            <a:endParaRPr lang="en-US" dirty="0"/>
          </a:p>
          <a:p>
            <a:r>
              <a:rPr lang="en-US" dirty="0"/>
              <a:t>Overall, components play a central role in structuring Angular applications, facilitating modular development, code organization, and separation of concerns.</a:t>
            </a:r>
            <a:endParaRPr lang="en-AE" dirty="0"/>
          </a:p>
        </p:txBody>
      </p:sp>
      <p:sp>
        <p:nvSpPr>
          <p:cNvPr id="4" name="Slide Number Placeholder 3"/>
          <p:cNvSpPr>
            <a:spLocks noGrp="1"/>
          </p:cNvSpPr>
          <p:nvPr>
            <p:ph type="sldNum" sz="quarter" idx="5"/>
          </p:nvPr>
        </p:nvSpPr>
        <p:spPr/>
        <p:txBody>
          <a:bodyPr/>
          <a:lstStyle/>
          <a:p>
            <a:fld id="{A324ADCA-CC14-4BF7-83E2-0028B7485BD8}" type="slidenum">
              <a:rPr lang="en-AE" smtClean="0"/>
              <a:t>6</a:t>
            </a:fld>
            <a:endParaRPr lang="en-AE"/>
          </a:p>
        </p:txBody>
      </p:sp>
    </p:spTree>
    <p:extLst>
      <p:ext uri="{BB962C8B-B14F-4D97-AF65-F5344CB8AC3E}">
        <p14:creationId xmlns:p14="http://schemas.microsoft.com/office/powerpoint/2010/main" val="2829999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key concepts related to modules in Angular:</a:t>
            </a:r>
          </a:p>
          <a:p>
            <a:endParaRPr lang="en-US" dirty="0"/>
          </a:p>
          <a:p>
            <a:r>
              <a:rPr lang="en-US" dirty="0" err="1"/>
              <a:t>NgModule</a:t>
            </a:r>
            <a:r>
              <a:rPr lang="en-US" dirty="0"/>
              <a:t> Decorator: Modules in Angular are created using the @NgModule decorator. This decorator is used to annotate a class and provide metadata about the module, such as its imports, declarations, providers, and exports.</a:t>
            </a:r>
          </a:p>
          <a:p>
            <a:endParaRPr lang="en-US" dirty="0"/>
          </a:p>
          <a:p>
            <a:r>
              <a:rPr lang="en-US" dirty="0"/>
              <a:t>Imports: The imports property of the @NgModule decorator is used to import other modules that are required by the current module. These can include built-in Angular modules like </a:t>
            </a:r>
            <a:r>
              <a:rPr lang="en-US" dirty="0" err="1"/>
              <a:t>CommonModule</a:t>
            </a:r>
            <a:r>
              <a:rPr lang="en-US" dirty="0"/>
              <a:t> or </a:t>
            </a:r>
            <a:r>
              <a:rPr lang="en-US" dirty="0" err="1"/>
              <a:t>FormsModule</a:t>
            </a:r>
            <a:r>
              <a:rPr lang="en-US" dirty="0"/>
              <a:t>, as well as custom feature modules.</a:t>
            </a:r>
          </a:p>
          <a:p>
            <a:endParaRPr lang="en-US" dirty="0"/>
          </a:p>
          <a:p>
            <a:r>
              <a:rPr lang="en-US" dirty="0"/>
              <a:t>Declarations: The declarations property of the @NgModule decorator is used to declare the components, directives, and pipes that belong to the current module. These components, directives, and pipes are only available to other components within the same module.</a:t>
            </a:r>
          </a:p>
          <a:p>
            <a:endParaRPr lang="en-US" dirty="0"/>
          </a:p>
          <a:p>
            <a:r>
              <a:rPr lang="en-US" dirty="0"/>
              <a:t>Providers: The providers property of the @NgModule decorator is used to register services within the module. These services are available for injection throughout the module and its components.</a:t>
            </a:r>
          </a:p>
          <a:p>
            <a:endParaRPr lang="en-US" dirty="0"/>
          </a:p>
          <a:p>
            <a:r>
              <a:rPr lang="en-US" dirty="0"/>
              <a:t>Exports: The exports property of the @NgModule decorator is used to export components, directives, and pipes from the current module, making them available for use in other modules that import the current module.</a:t>
            </a:r>
          </a:p>
          <a:p>
            <a:endParaRPr lang="en-US" dirty="0"/>
          </a:p>
          <a:p>
            <a:r>
              <a:rPr lang="en-US" dirty="0"/>
              <a:t>Bootstrap Component: In the root module of an Angular application, there is typically a bootstrap property in the @NgModule decorator that specifies the root component of the application. Angular starts the application by bootstrapping this component.</a:t>
            </a:r>
          </a:p>
          <a:p>
            <a:endParaRPr lang="en-US" dirty="0"/>
          </a:p>
          <a:p>
            <a:r>
              <a:rPr lang="en-US" dirty="0"/>
              <a:t>Feature Modules: Apart from the root module, Angular applications can have additional feature modules. These modules encapsulate specific features or functionality of the application. Feature modules help in organizing the application into smaller, more manageable pieces and facilitate code reusability.</a:t>
            </a:r>
          </a:p>
          <a:p>
            <a:endParaRPr lang="en-US" dirty="0"/>
          </a:p>
          <a:p>
            <a:r>
              <a:rPr lang="en-US" dirty="0"/>
              <a:t>Overall, modules in Angular provide a way to organize and structure Angular applications, promote modularity, and facilitate code organization and maintainability. They are essential for building scalable and maintainable Angular applications.</a:t>
            </a:r>
            <a:endParaRPr lang="en-AE" dirty="0"/>
          </a:p>
        </p:txBody>
      </p:sp>
      <p:sp>
        <p:nvSpPr>
          <p:cNvPr id="4" name="Slide Number Placeholder 3"/>
          <p:cNvSpPr>
            <a:spLocks noGrp="1"/>
          </p:cNvSpPr>
          <p:nvPr>
            <p:ph type="sldNum" sz="quarter" idx="5"/>
          </p:nvPr>
        </p:nvSpPr>
        <p:spPr/>
        <p:txBody>
          <a:bodyPr/>
          <a:lstStyle/>
          <a:p>
            <a:fld id="{A324ADCA-CC14-4BF7-83E2-0028B7485BD8}" type="slidenum">
              <a:rPr lang="en-AE" smtClean="0"/>
              <a:t>8</a:t>
            </a:fld>
            <a:endParaRPr lang="en-AE"/>
          </a:p>
        </p:txBody>
      </p:sp>
    </p:spTree>
    <p:extLst>
      <p:ext uri="{BB962C8B-B14F-4D97-AF65-F5344CB8AC3E}">
        <p14:creationId xmlns:p14="http://schemas.microsoft.com/office/powerpoint/2010/main" val="1911422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are the key concepts related to routing in Angular: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RouterModule</a:t>
            </a:r>
            <a:r>
              <a:rPr lang="en-US" dirty="0"/>
              <a:t>: </a:t>
            </a:r>
            <a:r>
              <a:rPr lang="en-US" dirty="0" err="1"/>
              <a:t>Angular's</a:t>
            </a:r>
            <a:r>
              <a:rPr lang="en-US" dirty="0"/>
              <a:t> routing functionality is provided by the </a:t>
            </a:r>
            <a:r>
              <a:rPr lang="en-US" dirty="0" err="1"/>
              <a:t>RouterModule</a:t>
            </a:r>
            <a:r>
              <a:rPr lang="en-US" dirty="0"/>
              <a:t>, which is part of the @angular/router package. Developers need to import </a:t>
            </a:r>
            <a:r>
              <a:rPr lang="en-US" dirty="0" err="1"/>
              <a:t>RouterModule</a:t>
            </a:r>
            <a:r>
              <a:rPr lang="en-US" dirty="0"/>
              <a:t> and configure routes in the application's root module (usually </a:t>
            </a:r>
            <a:r>
              <a:rPr lang="en-US" dirty="0" err="1"/>
              <a:t>AppModule</a:t>
            </a:r>
            <a:r>
              <a:rPr lang="en-US" dirty="0"/>
              <a:t>) to enable routing.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Routes Configuration: Routes are defined using an array of route objects in the application's routing module. Each route object specifies a path and the component to display when that path is matched. Additionally, routes can have additional properties such as route parameters, data, and guards.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RouterOutlet</a:t>
            </a:r>
            <a:r>
              <a:rPr lang="en-US" dirty="0"/>
              <a:t>: To display the components associated with different routes, Angular provides the &lt;router-outlet&gt; directive. This directive acts as a placeholder in the application's HTML where the matched component's view will be rendered based on the current route.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err="1"/>
              <a:t>RouterLink</a:t>
            </a:r>
            <a:r>
              <a:rPr lang="en-US" dirty="0"/>
              <a:t>: Angular provides the </a:t>
            </a:r>
            <a:r>
              <a:rPr lang="en-US" dirty="0" err="1"/>
              <a:t>routerLink</a:t>
            </a:r>
            <a:r>
              <a:rPr lang="en-US" dirty="0"/>
              <a:t> directive for creating navigation links within the application's templates. The </a:t>
            </a:r>
            <a:r>
              <a:rPr lang="en-US" dirty="0" err="1"/>
              <a:t>routerLink</a:t>
            </a:r>
            <a:r>
              <a:rPr lang="en-US" dirty="0"/>
              <a:t> directive allows developers to navigate to different routes by clicking on links without triggering a full page reload.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Route Parameters: Routes in Angular can contain parameters, which allow for dynamic navigation based on user input or other factors. Route parameters are defined using the :</a:t>
            </a:r>
            <a:r>
              <a:rPr lang="en-US" dirty="0" err="1"/>
              <a:t>paramName</a:t>
            </a:r>
            <a:r>
              <a:rPr lang="en-US" dirty="0"/>
              <a:t> syntax in the route path and can be accessed in the component using the </a:t>
            </a:r>
            <a:r>
              <a:rPr lang="en-US" dirty="0" err="1"/>
              <a:t>ActivatedRoute</a:t>
            </a:r>
            <a:r>
              <a:rPr lang="en-US" dirty="0"/>
              <a:t> service.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Route Guards: Angular provides route guards to protect routes and control navigation based on certain conditions. Route guards can be used to implement authentication, authorization, and other navigation-related logic. Angular provides several types of route guards, including </a:t>
            </a:r>
            <a:r>
              <a:rPr lang="en-US" dirty="0" err="1"/>
              <a:t>CanActivate</a:t>
            </a:r>
            <a:r>
              <a:rPr lang="en-US" dirty="0"/>
              <a:t>, </a:t>
            </a:r>
            <a:r>
              <a:rPr lang="en-US" dirty="0" err="1"/>
              <a:t>CanActivateChild</a:t>
            </a:r>
            <a:r>
              <a:rPr lang="en-US" dirty="0"/>
              <a:t>, </a:t>
            </a:r>
            <a:r>
              <a:rPr lang="en-US" dirty="0" err="1"/>
              <a:t>CanDeactivate</a:t>
            </a:r>
            <a:r>
              <a:rPr lang="en-US" dirty="0"/>
              <a:t>, and Resolve.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Lazy Loading: Angular supports lazy loading, which allows developers to load feature modules and their associated routes asynchronously. This helps improve application startup performance by only loading the necessary code when navigating to specific routes.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Overall, routing in Angular provides a powerful mechanism for navigating between different views and components within an application, enabling developers to create rich, interactive, and dynamic single-page applications (SPAs).</a:t>
            </a:r>
            <a:endParaRPr dirty="0"/>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Angular, forms are an essential part of building interactive web applications. Angular provides two approaches for working with forms: Template-driven forms and Reactive forms.</a:t>
            </a:r>
          </a:p>
          <a:p>
            <a:endParaRPr lang="en-US" dirty="0"/>
          </a:p>
          <a:p>
            <a:r>
              <a:rPr lang="en-US" dirty="0"/>
              <a:t>Template-driven Forms:</a:t>
            </a:r>
          </a:p>
          <a:p>
            <a:endParaRPr lang="en-US" dirty="0"/>
          </a:p>
          <a:p>
            <a:r>
              <a:rPr lang="en-US" dirty="0"/>
              <a:t>Template-driven forms are built using template-driven syntax in Angular templates.</a:t>
            </a:r>
          </a:p>
          <a:p>
            <a:r>
              <a:rPr lang="en-US" dirty="0"/>
              <a:t>They are suitable for simple forms with basic validation requirements.</a:t>
            </a:r>
          </a:p>
          <a:p>
            <a:r>
              <a:rPr lang="en-US" dirty="0"/>
              <a:t>Form controls are created and managed directly within the HTML template using directives such as </a:t>
            </a:r>
            <a:r>
              <a:rPr lang="en-US" dirty="0" err="1"/>
              <a:t>ngModel</a:t>
            </a:r>
            <a:r>
              <a:rPr lang="en-US" dirty="0"/>
              <a:t>, </a:t>
            </a:r>
            <a:r>
              <a:rPr lang="en-US" dirty="0" err="1"/>
              <a:t>ngForm</a:t>
            </a:r>
            <a:r>
              <a:rPr lang="en-US" dirty="0"/>
              <a:t>, </a:t>
            </a:r>
            <a:r>
              <a:rPr lang="en-US" dirty="0" err="1"/>
              <a:t>ngSubmit</a:t>
            </a:r>
            <a:r>
              <a:rPr lang="en-US" dirty="0"/>
              <a:t>, etc.</a:t>
            </a:r>
          </a:p>
          <a:p>
            <a:r>
              <a:rPr lang="en-US" dirty="0"/>
              <a:t>Validation is achieved using </a:t>
            </a:r>
            <a:r>
              <a:rPr lang="en-US" dirty="0" err="1"/>
              <a:t>Angular's</a:t>
            </a:r>
            <a:r>
              <a:rPr lang="en-US" dirty="0"/>
              <a:t> built-in validators or custom validators.</a:t>
            </a:r>
          </a:p>
          <a:p>
            <a:r>
              <a:rPr lang="en-US" dirty="0"/>
              <a:t>Template-driven forms automatically track the state and validity of form controls and can display validation errors based on their state.</a:t>
            </a:r>
          </a:p>
          <a:p>
            <a:r>
              <a:rPr lang="en-US" dirty="0"/>
              <a:t>Template-driven forms are relatively easier to set up and are ideal for quick prototyping or simple forms where complex validation logic is not required.</a:t>
            </a:r>
          </a:p>
          <a:p>
            <a:r>
              <a:rPr lang="en-US" dirty="0"/>
              <a:t>Reactive Forms:</a:t>
            </a:r>
          </a:p>
          <a:p>
            <a:endParaRPr lang="en-US" dirty="0"/>
          </a:p>
          <a:p>
            <a:r>
              <a:rPr lang="en-US" dirty="0"/>
              <a:t>Reactive forms are built using reactive programming principles and are managed programmatically in TypeScript.</a:t>
            </a:r>
          </a:p>
          <a:p>
            <a:r>
              <a:rPr lang="en-US" dirty="0"/>
              <a:t>They are suitable for complex forms with dynamic form controls, conditional validation, and complex validation requirements.</a:t>
            </a:r>
          </a:p>
          <a:p>
            <a:r>
              <a:rPr lang="en-US" dirty="0"/>
              <a:t>Form controls are created and managed programmatically using </a:t>
            </a:r>
            <a:r>
              <a:rPr lang="en-US" dirty="0" err="1"/>
              <a:t>Angular's</a:t>
            </a:r>
            <a:r>
              <a:rPr lang="en-US" dirty="0"/>
              <a:t> </a:t>
            </a:r>
            <a:r>
              <a:rPr lang="en-US" dirty="0" err="1"/>
              <a:t>FormControl</a:t>
            </a:r>
            <a:r>
              <a:rPr lang="en-US" dirty="0"/>
              <a:t>, </a:t>
            </a:r>
            <a:r>
              <a:rPr lang="en-US" dirty="0" err="1"/>
              <a:t>FormGroup</a:t>
            </a:r>
            <a:r>
              <a:rPr lang="en-US" dirty="0"/>
              <a:t>, and </a:t>
            </a:r>
            <a:r>
              <a:rPr lang="en-US" dirty="0" err="1"/>
              <a:t>FormArray</a:t>
            </a:r>
            <a:r>
              <a:rPr lang="en-US" dirty="0"/>
              <a:t> classes.</a:t>
            </a:r>
          </a:p>
          <a:p>
            <a:r>
              <a:rPr lang="en-US" dirty="0"/>
              <a:t>Reactive forms provide a more flexible and powerful approach to form handling, allowing for dynamic modification of form controls and validation logic.</a:t>
            </a:r>
          </a:p>
          <a:p>
            <a:r>
              <a:rPr lang="en-US" dirty="0"/>
              <a:t>Validation is achieved by defining validators directly in the TypeScript code.</a:t>
            </a:r>
          </a:p>
          <a:p>
            <a:r>
              <a:rPr lang="en-US" dirty="0"/>
              <a:t>Reactive forms provide better control over form state and allow for more advanced features such as form initialization, form grouping, dynamic form controls, and custom form control components.</a:t>
            </a:r>
          </a:p>
          <a:p>
            <a:r>
              <a:rPr lang="en-US" dirty="0"/>
              <a:t>Reactive forms are recommended for building large-scale applications with complex forms and advanced validation requirements.</a:t>
            </a:r>
          </a:p>
          <a:p>
            <a:r>
              <a:rPr lang="en-US" dirty="0"/>
              <a:t>Both template-driven forms and reactive forms have their advantages and use cases. The choice between them depends on the specific requirements of the application and the complexity of the form being built.</a:t>
            </a:r>
            <a:endParaRPr lang="en-AE" dirty="0"/>
          </a:p>
        </p:txBody>
      </p:sp>
      <p:sp>
        <p:nvSpPr>
          <p:cNvPr id="4" name="Slide Number Placeholder 3"/>
          <p:cNvSpPr>
            <a:spLocks noGrp="1"/>
          </p:cNvSpPr>
          <p:nvPr>
            <p:ph type="sldNum" sz="quarter" idx="5"/>
          </p:nvPr>
        </p:nvSpPr>
        <p:spPr/>
        <p:txBody>
          <a:bodyPr/>
          <a:lstStyle/>
          <a:p>
            <a:fld id="{A324ADCA-CC14-4BF7-83E2-0028B7485BD8}" type="slidenum">
              <a:rPr lang="en-AE" smtClean="0"/>
              <a:t>13</a:t>
            </a:fld>
            <a:endParaRPr lang="en-AE"/>
          </a:p>
        </p:txBody>
      </p:sp>
    </p:spTree>
    <p:extLst>
      <p:ext uri="{BB962C8B-B14F-4D97-AF65-F5344CB8AC3E}">
        <p14:creationId xmlns:p14="http://schemas.microsoft.com/office/powerpoint/2010/main" val="3203851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components and concepts of reactive forms in Angular include:</a:t>
            </a:r>
          </a:p>
          <a:p>
            <a:endParaRPr lang="en-US" dirty="0"/>
          </a:p>
          <a:p>
            <a:r>
              <a:rPr lang="en-US" dirty="0" err="1"/>
              <a:t>FormControl</a:t>
            </a:r>
            <a:r>
              <a:rPr lang="en-US" dirty="0"/>
              <a:t>: Represents a single form control, such as an input field. It encapsulates the current value, validation status, and other properties of the control.</a:t>
            </a:r>
          </a:p>
          <a:p>
            <a:endParaRPr lang="en-US" dirty="0"/>
          </a:p>
          <a:p>
            <a:r>
              <a:rPr lang="en-US" dirty="0" err="1"/>
              <a:t>FormGroup</a:t>
            </a:r>
            <a:r>
              <a:rPr lang="en-US" dirty="0"/>
              <a:t>: Represents a group of form controls. It organizes related form controls into a single object and tracks the overall validity and value of the group.</a:t>
            </a:r>
          </a:p>
          <a:p>
            <a:endParaRPr lang="en-US" dirty="0"/>
          </a:p>
          <a:p>
            <a:r>
              <a:rPr lang="en-US" dirty="0" err="1"/>
              <a:t>FormArray</a:t>
            </a:r>
            <a:r>
              <a:rPr lang="en-US" dirty="0"/>
              <a:t>: Represents an array of form controls. It allows for dynamic creation and management of form controls within an array.</a:t>
            </a:r>
          </a:p>
          <a:p>
            <a:endParaRPr lang="en-US" dirty="0"/>
          </a:p>
          <a:p>
            <a:r>
              <a:rPr lang="en-US" dirty="0" err="1"/>
              <a:t>FormBuilder</a:t>
            </a:r>
            <a:r>
              <a:rPr lang="en-US" dirty="0"/>
              <a:t>: A service provided by Angular for simplifying the creation of form controls and groups. It provides convenient methods for creating instances of </a:t>
            </a:r>
            <a:r>
              <a:rPr lang="en-US" dirty="0" err="1"/>
              <a:t>FormControl</a:t>
            </a:r>
            <a:r>
              <a:rPr lang="en-US" dirty="0"/>
              <a:t>, </a:t>
            </a:r>
            <a:r>
              <a:rPr lang="en-US" dirty="0" err="1"/>
              <a:t>FormGroup</a:t>
            </a:r>
            <a:r>
              <a:rPr lang="en-US" dirty="0"/>
              <a:t>, and </a:t>
            </a:r>
            <a:r>
              <a:rPr lang="en-US" dirty="0" err="1"/>
              <a:t>FormArray</a:t>
            </a:r>
            <a:r>
              <a:rPr lang="en-US" dirty="0"/>
              <a:t>.</a:t>
            </a:r>
          </a:p>
          <a:p>
            <a:endParaRPr lang="en-US" dirty="0"/>
          </a:p>
          <a:p>
            <a:r>
              <a:rPr lang="en-US" dirty="0"/>
              <a:t>Validators: Functions used for defining validation rules for form controls. Angular provides built-in validators such as required, </a:t>
            </a:r>
            <a:r>
              <a:rPr lang="en-US" dirty="0" err="1"/>
              <a:t>minLength</a:t>
            </a:r>
            <a:r>
              <a:rPr lang="en-US" dirty="0"/>
              <a:t>, </a:t>
            </a:r>
            <a:r>
              <a:rPr lang="en-US" dirty="0" err="1"/>
              <a:t>maxLength</a:t>
            </a:r>
            <a:r>
              <a:rPr lang="en-US" dirty="0"/>
              <a:t>, pattern, etc., as well as the ability to create custom validators.</a:t>
            </a:r>
          </a:p>
          <a:p>
            <a:endParaRPr lang="en-US" dirty="0"/>
          </a:p>
          <a:p>
            <a:r>
              <a:rPr lang="en-US" dirty="0"/>
              <a:t>To create a reactive form in Angular, you typically follow these steps:</a:t>
            </a:r>
          </a:p>
          <a:p>
            <a:endParaRPr lang="en-US" dirty="0"/>
          </a:p>
          <a:p>
            <a:r>
              <a:rPr lang="en-US" dirty="0"/>
              <a:t>Import the necessary modules from @angular/forms, including </a:t>
            </a:r>
            <a:r>
              <a:rPr lang="en-US" dirty="0" err="1"/>
              <a:t>ReactiveFormsModule</a:t>
            </a:r>
            <a:r>
              <a:rPr lang="en-US" dirty="0"/>
              <a:t> in your application module.</a:t>
            </a:r>
          </a:p>
          <a:p>
            <a:endParaRPr lang="en-US" dirty="0"/>
          </a:p>
          <a:p>
            <a:r>
              <a:rPr lang="en-US" dirty="0"/>
              <a:t>Define form controls, groups, and arrays in the component class using instances of </a:t>
            </a:r>
            <a:r>
              <a:rPr lang="en-US" dirty="0" err="1"/>
              <a:t>FormControl</a:t>
            </a:r>
            <a:r>
              <a:rPr lang="en-US" dirty="0"/>
              <a:t>, </a:t>
            </a:r>
            <a:r>
              <a:rPr lang="en-US" dirty="0" err="1"/>
              <a:t>FormGroup</a:t>
            </a:r>
            <a:r>
              <a:rPr lang="en-US" dirty="0"/>
              <a:t>, and </a:t>
            </a:r>
            <a:r>
              <a:rPr lang="en-US" dirty="0" err="1"/>
              <a:t>FormArray</a:t>
            </a:r>
            <a:r>
              <a:rPr lang="en-US" dirty="0"/>
              <a:t>.</a:t>
            </a:r>
          </a:p>
          <a:p>
            <a:endParaRPr lang="en-US" dirty="0"/>
          </a:p>
          <a:p>
            <a:r>
              <a:rPr lang="en-US" dirty="0"/>
              <a:t>Set up validation rules using validators provided by Angular or custom validators.</a:t>
            </a:r>
          </a:p>
          <a:p>
            <a:endParaRPr lang="en-US" dirty="0"/>
          </a:p>
          <a:p>
            <a:r>
              <a:rPr lang="en-US" dirty="0"/>
              <a:t>Bind the form controls to elements in the template using the </a:t>
            </a:r>
            <a:r>
              <a:rPr lang="en-US" dirty="0" err="1"/>
              <a:t>formControlName</a:t>
            </a:r>
            <a:r>
              <a:rPr lang="en-US" dirty="0"/>
              <a:t> directive or by binding to the </a:t>
            </a:r>
            <a:r>
              <a:rPr lang="en-US" dirty="0" err="1"/>
              <a:t>FormControl</a:t>
            </a:r>
            <a:r>
              <a:rPr lang="en-US" dirty="0"/>
              <a:t> instance directly.</a:t>
            </a:r>
          </a:p>
          <a:p>
            <a:endParaRPr lang="en-US" dirty="0"/>
          </a:p>
          <a:p>
            <a:r>
              <a:rPr lang="en-US" dirty="0"/>
              <a:t>Handle form submission and interaction logic in the component class using methods provided by the </a:t>
            </a:r>
            <a:r>
              <a:rPr lang="en-US" dirty="0" err="1"/>
              <a:t>FormGroup</a:t>
            </a:r>
            <a:r>
              <a:rPr lang="en-US" dirty="0"/>
              <a:t> or </a:t>
            </a:r>
            <a:r>
              <a:rPr lang="en-US" dirty="0" err="1"/>
              <a:t>FormControl</a:t>
            </a:r>
            <a:r>
              <a:rPr lang="en-US" dirty="0"/>
              <a:t> instances.</a:t>
            </a:r>
          </a:p>
          <a:p>
            <a:endParaRPr lang="en-US" dirty="0"/>
          </a:p>
          <a:p>
            <a:r>
              <a:rPr lang="en-US" dirty="0"/>
              <a:t>Reactive forms offer greater flexibility, control, and scalability compared to template-driven forms, making them suitable for building complex forms and large-scale applications. They are particularly useful when dynamic form controls, conditional validation, or complex form logic is required.</a:t>
            </a:r>
            <a:endParaRPr lang="en-AE" dirty="0"/>
          </a:p>
        </p:txBody>
      </p:sp>
      <p:sp>
        <p:nvSpPr>
          <p:cNvPr id="4" name="Slide Number Placeholder 3"/>
          <p:cNvSpPr>
            <a:spLocks noGrp="1"/>
          </p:cNvSpPr>
          <p:nvPr>
            <p:ph type="sldNum" sz="quarter" idx="5"/>
          </p:nvPr>
        </p:nvSpPr>
        <p:spPr/>
        <p:txBody>
          <a:bodyPr/>
          <a:lstStyle/>
          <a:p>
            <a:fld id="{A324ADCA-CC14-4BF7-83E2-0028B7485BD8}" type="slidenum">
              <a:rPr lang="en-AE" smtClean="0"/>
              <a:t>14</a:t>
            </a:fld>
            <a:endParaRPr lang="en-AE"/>
          </a:p>
        </p:txBody>
      </p:sp>
    </p:spTree>
    <p:extLst>
      <p:ext uri="{BB962C8B-B14F-4D97-AF65-F5344CB8AC3E}">
        <p14:creationId xmlns:p14="http://schemas.microsoft.com/office/powerpoint/2010/main" val="3916683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193D5-DBD1-0342-668D-C8E95E6C79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87EB88CA-0227-7C47-CCF7-1556CFDFCE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94C05253-28FF-CECB-CA80-7B1EA454DB27}"/>
              </a:ext>
            </a:extLst>
          </p:cNvPr>
          <p:cNvSpPr>
            <a:spLocks noGrp="1"/>
          </p:cNvSpPr>
          <p:nvPr>
            <p:ph type="dt" sz="half" idx="10"/>
          </p:nvPr>
        </p:nvSpPr>
        <p:spPr/>
        <p:txBody>
          <a:bodyPr/>
          <a:lstStyle/>
          <a:p>
            <a:fld id="{5818C12A-586E-49ED-915B-C4D2008F004E}" type="datetimeFigureOut">
              <a:rPr lang="en-AE" smtClean="0"/>
              <a:t>09/02/2024</a:t>
            </a:fld>
            <a:endParaRPr lang="en-AE"/>
          </a:p>
        </p:txBody>
      </p:sp>
      <p:sp>
        <p:nvSpPr>
          <p:cNvPr id="5" name="Footer Placeholder 4">
            <a:extLst>
              <a:ext uri="{FF2B5EF4-FFF2-40B4-BE49-F238E27FC236}">
                <a16:creationId xmlns:a16="http://schemas.microsoft.com/office/drawing/2014/main" id="{A5E25C1A-008B-6A3E-EF29-71DF82D78F7B}"/>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EA5C8FC5-2B3C-AF10-54C6-95E30CBCD943}"/>
              </a:ext>
            </a:extLst>
          </p:cNvPr>
          <p:cNvSpPr>
            <a:spLocks noGrp="1"/>
          </p:cNvSpPr>
          <p:nvPr>
            <p:ph type="sldNum" sz="quarter" idx="12"/>
          </p:nvPr>
        </p:nvSpPr>
        <p:spPr/>
        <p:txBody>
          <a:bodyPr/>
          <a:lstStyle/>
          <a:p>
            <a:fld id="{379BBA11-792E-4249-BD8E-6A1351435456}" type="slidenum">
              <a:rPr lang="en-AE" smtClean="0"/>
              <a:t>‹#›</a:t>
            </a:fld>
            <a:endParaRPr lang="en-AE"/>
          </a:p>
        </p:txBody>
      </p:sp>
    </p:spTree>
    <p:extLst>
      <p:ext uri="{BB962C8B-B14F-4D97-AF65-F5344CB8AC3E}">
        <p14:creationId xmlns:p14="http://schemas.microsoft.com/office/powerpoint/2010/main" val="4280849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52AF4-831A-1364-0666-D30EF2A0BFCD}"/>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403BE198-D720-3571-F725-CDD387C475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5B074D47-9395-6C81-7C0F-028BDBEE431D}"/>
              </a:ext>
            </a:extLst>
          </p:cNvPr>
          <p:cNvSpPr>
            <a:spLocks noGrp="1"/>
          </p:cNvSpPr>
          <p:nvPr>
            <p:ph type="dt" sz="half" idx="10"/>
          </p:nvPr>
        </p:nvSpPr>
        <p:spPr/>
        <p:txBody>
          <a:bodyPr/>
          <a:lstStyle/>
          <a:p>
            <a:fld id="{5818C12A-586E-49ED-915B-C4D2008F004E}" type="datetimeFigureOut">
              <a:rPr lang="en-AE" smtClean="0"/>
              <a:t>09/02/2024</a:t>
            </a:fld>
            <a:endParaRPr lang="en-AE"/>
          </a:p>
        </p:txBody>
      </p:sp>
      <p:sp>
        <p:nvSpPr>
          <p:cNvPr id="5" name="Footer Placeholder 4">
            <a:extLst>
              <a:ext uri="{FF2B5EF4-FFF2-40B4-BE49-F238E27FC236}">
                <a16:creationId xmlns:a16="http://schemas.microsoft.com/office/drawing/2014/main" id="{FF345D5F-1F2C-1A38-AAFF-1B449A213F9D}"/>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7ADE1B51-9915-87B8-B1DA-211C57F8AEFB}"/>
              </a:ext>
            </a:extLst>
          </p:cNvPr>
          <p:cNvSpPr>
            <a:spLocks noGrp="1"/>
          </p:cNvSpPr>
          <p:nvPr>
            <p:ph type="sldNum" sz="quarter" idx="12"/>
          </p:nvPr>
        </p:nvSpPr>
        <p:spPr/>
        <p:txBody>
          <a:bodyPr/>
          <a:lstStyle/>
          <a:p>
            <a:fld id="{379BBA11-792E-4249-BD8E-6A1351435456}" type="slidenum">
              <a:rPr lang="en-AE" smtClean="0"/>
              <a:t>‹#›</a:t>
            </a:fld>
            <a:endParaRPr lang="en-AE"/>
          </a:p>
        </p:txBody>
      </p:sp>
    </p:spTree>
    <p:extLst>
      <p:ext uri="{BB962C8B-B14F-4D97-AF65-F5344CB8AC3E}">
        <p14:creationId xmlns:p14="http://schemas.microsoft.com/office/powerpoint/2010/main" val="1863854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51D299-D197-EC2A-A8E3-7CE649ADB7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00FCFD7F-9EAB-115C-72BD-D7C9CAB178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496E7DC5-82A2-044C-9384-C37D93CC3966}"/>
              </a:ext>
            </a:extLst>
          </p:cNvPr>
          <p:cNvSpPr>
            <a:spLocks noGrp="1"/>
          </p:cNvSpPr>
          <p:nvPr>
            <p:ph type="dt" sz="half" idx="10"/>
          </p:nvPr>
        </p:nvSpPr>
        <p:spPr/>
        <p:txBody>
          <a:bodyPr/>
          <a:lstStyle/>
          <a:p>
            <a:fld id="{5818C12A-586E-49ED-915B-C4D2008F004E}" type="datetimeFigureOut">
              <a:rPr lang="en-AE" smtClean="0"/>
              <a:t>09/02/2024</a:t>
            </a:fld>
            <a:endParaRPr lang="en-AE"/>
          </a:p>
        </p:txBody>
      </p:sp>
      <p:sp>
        <p:nvSpPr>
          <p:cNvPr id="5" name="Footer Placeholder 4">
            <a:extLst>
              <a:ext uri="{FF2B5EF4-FFF2-40B4-BE49-F238E27FC236}">
                <a16:creationId xmlns:a16="http://schemas.microsoft.com/office/drawing/2014/main" id="{64662209-8F8F-7EBF-6609-A3015418CEA9}"/>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36E6DF92-2E61-019C-6DF9-9E902B59DA31}"/>
              </a:ext>
            </a:extLst>
          </p:cNvPr>
          <p:cNvSpPr>
            <a:spLocks noGrp="1"/>
          </p:cNvSpPr>
          <p:nvPr>
            <p:ph type="sldNum" sz="quarter" idx="12"/>
          </p:nvPr>
        </p:nvSpPr>
        <p:spPr/>
        <p:txBody>
          <a:bodyPr/>
          <a:lstStyle/>
          <a:p>
            <a:fld id="{379BBA11-792E-4249-BD8E-6A1351435456}" type="slidenum">
              <a:rPr lang="en-AE" smtClean="0"/>
              <a:t>‹#›</a:t>
            </a:fld>
            <a:endParaRPr lang="en-AE"/>
          </a:p>
        </p:txBody>
      </p:sp>
    </p:spTree>
    <p:extLst>
      <p:ext uri="{BB962C8B-B14F-4D97-AF65-F5344CB8AC3E}">
        <p14:creationId xmlns:p14="http://schemas.microsoft.com/office/powerpoint/2010/main" val="3963330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53E6-14BE-95FE-304C-7D183DBCC069}"/>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945EC9AC-3E6D-AEAD-EFE6-FFD24BCA30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9C692-C310-B161-3E87-68A3A39BE05F}"/>
              </a:ext>
            </a:extLst>
          </p:cNvPr>
          <p:cNvSpPr>
            <a:spLocks noGrp="1"/>
          </p:cNvSpPr>
          <p:nvPr>
            <p:ph type="dt" sz="half" idx="10"/>
          </p:nvPr>
        </p:nvSpPr>
        <p:spPr/>
        <p:txBody>
          <a:bodyPr/>
          <a:lstStyle/>
          <a:p>
            <a:fld id="{5818C12A-586E-49ED-915B-C4D2008F004E}" type="datetimeFigureOut">
              <a:rPr lang="en-AE" smtClean="0"/>
              <a:t>09/02/2024</a:t>
            </a:fld>
            <a:endParaRPr lang="en-AE"/>
          </a:p>
        </p:txBody>
      </p:sp>
      <p:sp>
        <p:nvSpPr>
          <p:cNvPr id="5" name="Footer Placeholder 4">
            <a:extLst>
              <a:ext uri="{FF2B5EF4-FFF2-40B4-BE49-F238E27FC236}">
                <a16:creationId xmlns:a16="http://schemas.microsoft.com/office/drawing/2014/main" id="{A2D96902-22A6-884B-AE83-FABC44D6AF66}"/>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AE22C1BA-4987-96A3-1CDC-DD943EBCD87C}"/>
              </a:ext>
            </a:extLst>
          </p:cNvPr>
          <p:cNvSpPr>
            <a:spLocks noGrp="1"/>
          </p:cNvSpPr>
          <p:nvPr>
            <p:ph type="sldNum" sz="quarter" idx="12"/>
          </p:nvPr>
        </p:nvSpPr>
        <p:spPr/>
        <p:txBody>
          <a:bodyPr/>
          <a:lstStyle/>
          <a:p>
            <a:fld id="{379BBA11-792E-4249-BD8E-6A1351435456}" type="slidenum">
              <a:rPr lang="en-AE" smtClean="0"/>
              <a:t>‹#›</a:t>
            </a:fld>
            <a:endParaRPr lang="en-AE"/>
          </a:p>
        </p:txBody>
      </p:sp>
    </p:spTree>
    <p:extLst>
      <p:ext uri="{BB962C8B-B14F-4D97-AF65-F5344CB8AC3E}">
        <p14:creationId xmlns:p14="http://schemas.microsoft.com/office/powerpoint/2010/main" val="1174924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C8C04-C6D8-A107-3EC0-B4722C445B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9D1C431C-95C8-3A2D-9944-B17A8DCAAA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06B4E5-D819-A423-A839-16F176339DED}"/>
              </a:ext>
            </a:extLst>
          </p:cNvPr>
          <p:cNvSpPr>
            <a:spLocks noGrp="1"/>
          </p:cNvSpPr>
          <p:nvPr>
            <p:ph type="dt" sz="half" idx="10"/>
          </p:nvPr>
        </p:nvSpPr>
        <p:spPr/>
        <p:txBody>
          <a:bodyPr/>
          <a:lstStyle/>
          <a:p>
            <a:fld id="{5818C12A-586E-49ED-915B-C4D2008F004E}" type="datetimeFigureOut">
              <a:rPr lang="en-AE" smtClean="0"/>
              <a:t>09/02/2024</a:t>
            </a:fld>
            <a:endParaRPr lang="en-AE"/>
          </a:p>
        </p:txBody>
      </p:sp>
      <p:sp>
        <p:nvSpPr>
          <p:cNvPr id="5" name="Footer Placeholder 4">
            <a:extLst>
              <a:ext uri="{FF2B5EF4-FFF2-40B4-BE49-F238E27FC236}">
                <a16:creationId xmlns:a16="http://schemas.microsoft.com/office/drawing/2014/main" id="{619E2220-4871-AA79-A0ED-7AE5B353CFD1}"/>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989ABFC7-B63D-9657-1935-96C194D73EA2}"/>
              </a:ext>
            </a:extLst>
          </p:cNvPr>
          <p:cNvSpPr>
            <a:spLocks noGrp="1"/>
          </p:cNvSpPr>
          <p:nvPr>
            <p:ph type="sldNum" sz="quarter" idx="12"/>
          </p:nvPr>
        </p:nvSpPr>
        <p:spPr/>
        <p:txBody>
          <a:bodyPr/>
          <a:lstStyle/>
          <a:p>
            <a:fld id="{379BBA11-792E-4249-BD8E-6A1351435456}" type="slidenum">
              <a:rPr lang="en-AE" smtClean="0"/>
              <a:t>‹#›</a:t>
            </a:fld>
            <a:endParaRPr lang="en-AE"/>
          </a:p>
        </p:txBody>
      </p:sp>
    </p:spTree>
    <p:extLst>
      <p:ext uri="{BB962C8B-B14F-4D97-AF65-F5344CB8AC3E}">
        <p14:creationId xmlns:p14="http://schemas.microsoft.com/office/powerpoint/2010/main" val="1427077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D0758-30B2-48C0-5C50-9F357CECDA5A}"/>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0C4E8EB4-7ABE-2235-E1EB-69D86751E0C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3EFEE1E5-DF50-5ED1-ED0F-7A886BB1F3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C3B86D9E-018A-1008-1D4A-C7C9639E5DC3}"/>
              </a:ext>
            </a:extLst>
          </p:cNvPr>
          <p:cNvSpPr>
            <a:spLocks noGrp="1"/>
          </p:cNvSpPr>
          <p:nvPr>
            <p:ph type="dt" sz="half" idx="10"/>
          </p:nvPr>
        </p:nvSpPr>
        <p:spPr/>
        <p:txBody>
          <a:bodyPr/>
          <a:lstStyle/>
          <a:p>
            <a:fld id="{5818C12A-586E-49ED-915B-C4D2008F004E}" type="datetimeFigureOut">
              <a:rPr lang="en-AE" smtClean="0"/>
              <a:t>09/02/2024</a:t>
            </a:fld>
            <a:endParaRPr lang="en-AE"/>
          </a:p>
        </p:txBody>
      </p:sp>
      <p:sp>
        <p:nvSpPr>
          <p:cNvPr id="6" name="Footer Placeholder 5">
            <a:extLst>
              <a:ext uri="{FF2B5EF4-FFF2-40B4-BE49-F238E27FC236}">
                <a16:creationId xmlns:a16="http://schemas.microsoft.com/office/drawing/2014/main" id="{ED279A4A-7D3F-94ED-B865-D5CAA3A4444C}"/>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2AC5F090-CDB7-6752-9816-27A7D9DC8C6C}"/>
              </a:ext>
            </a:extLst>
          </p:cNvPr>
          <p:cNvSpPr>
            <a:spLocks noGrp="1"/>
          </p:cNvSpPr>
          <p:nvPr>
            <p:ph type="sldNum" sz="quarter" idx="12"/>
          </p:nvPr>
        </p:nvSpPr>
        <p:spPr/>
        <p:txBody>
          <a:bodyPr/>
          <a:lstStyle/>
          <a:p>
            <a:fld id="{379BBA11-792E-4249-BD8E-6A1351435456}" type="slidenum">
              <a:rPr lang="en-AE" smtClean="0"/>
              <a:t>‹#›</a:t>
            </a:fld>
            <a:endParaRPr lang="en-AE"/>
          </a:p>
        </p:txBody>
      </p:sp>
    </p:spTree>
    <p:extLst>
      <p:ext uri="{BB962C8B-B14F-4D97-AF65-F5344CB8AC3E}">
        <p14:creationId xmlns:p14="http://schemas.microsoft.com/office/powerpoint/2010/main" val="1089654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EE02-2F3A-246B-BF7F-B2885CFE25EA}"/>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BE9D7EFF-9858-9E5B-25A7-BA739D3B9C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11259D-BF06-BD16-D673-968C3A9324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08236866-CAD5-144E-A616-4A32CD74A0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C2EF74-C2D7-3C0D-D0EB-9726BBAB00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9198672F-FEEB-4C83-F4CF-B0D836B5E284}"/>
              </a:ext>
            </a:extLst>
          </p:cNvPr>
          <p:cNvSpPr>
            <a:spLocks noGrp="1"/>
          </p:cNvSpPr>
          <p:nvPr>
            <p:ph type="dt" sz="half" idx="10"/>
          </p:nvPr>
        </p:nvSpPr>
        <p:spPr/>
        <p:txBody>
          <a:bodyPr/>
          <a:lstStyle/>
          <a:p>
            <a:fld id="{5818C12A-586E-49ED-915B-C4D2008F004E}" type="datetimeFigureOut">
              <a:rPr lang="en-AE" smtClean="0"/>
              <a:t>09/02/2024</a:t>
            </a:fld>
            <a:endParaRPr lang="en-AE"/>
          </a:p>
        </p:txBody>
      </p:sp>
      <p:sp>
        <p:nvSpPr>
          <p:cNvPr id="8" name="Footer Placeholder 7">
            <a:extLst>
              <a:ext uri="{FF2B5EF4-FFF2-40B4-BE49-F238E27FC236}">
                <a16:creationId xmlns:a16="http://schemas.microsoft.com/office/drawing/2014/main" id="{A23E00F8-1385-A49A-58CB-2752CBE36054}"/>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245BBD5A-B11B-3736-4177-5AF7D1485230}"/>
              </a:ext>
            </a:extLst>
          </p:cNvPr>
          <p:cNvSpPr>
            <a:spLocks noGrp="1"/>
          </p:cNvSpPr>
          <p:nvPr>
            <p:ph type="sldNum" sz="quarter" idx="12"/>
          </p:nvPr>
        </p:nvSpPr>
        <p:spPr/>
        <p:txBody>
          <a:bodyPr/>
          <a:lstStyle/>
          <a:p>
            <a:fld id="{379BBA11-792E-4249-BD8E-6A1351435456}" type="slidenum">
              <a:rPr lang="en-AE" smtClean="0"/>
              <a:t>‹#›</a:t>
            </a:fld>
            <a:endParaRPr lang="en-AE"/>
          </a:p>
        </p:txBody>
      </p:sp>
    </p:spTree>
    <p:extLst>
      <p:ext uri="{BB962C8B-B14F-4D97-AF65-F5344CB8AC3E}">
        <p14:creationId xmlns:p14="http://schemas.microsoft.com/office/powerpoint/2010/main" val="2435689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C6983-B891-438B-A347-4D9EC23E7FE9}"/>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EBEF6028-5E86-DD1C-D706-69BAE2F8B01D}"/>
              </a:ext>
            </a:extLst>
          </p:cNvPr>
          <p:cNvSpPr>
            <a:spLocks noGrp="1"/>
          </p:cNvSpPr>
          <p:nvPr>
            <p:ph type="dt" sz="half" idx="10"/>
          </p:nvPr>
        </p:nvSpPr>
        <p:spPr/>
        <p:txBody>
          <a:bodyPr/>
          <a:lstStyle/>
          <a:p>
            <a:fld id="{5818C12A-586E-49ED-915B-C4D2008F004E}" type="datetimeFigureOut">
              <a:rPr lang="en-AE" smtClean="0"/>
              <a:t>09/02/2024</a:t>
            </a:fld>
            <a:endParaRPr lang="en-AE"/>
          </a:p>
        </p:txBody>
      </p:sp>
      <p:sp>
        <p:nvSpPr>
          <p:cNvPr id="4" name="Footer Placeholder 3">
            <a:extLst>
              <a:ext uri="{FF2B5EF4-FFF2-40B4-BE49-F238E27FC236}">
                <a16:creationId xmlns:a16="http://schemas.microsoft.com/office/drawing/2014/main" id="{49B3AC00-1900-0BC3-F4D5-89412041FDCF}"/>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C29C7B62-5929-E273-1CBD-0FA25EE25603}"/>
              </a:ext>
            </a:extLst>
          </p:cNvPr>
          <p:cNvSpPr>
            <a:spLocks noGrp="1"/>
          </p:cNvSpPr>
          <p:nvPr>
            <p:ph type="sldNum" sz="quarter" idx="12"/>
          </p:nvPr>
        </p:nvSpPr>
        <p:spPr/>
        <p:txBody>
          <a:bodyPr/>
          <a:lstStyle/>
          <a:p>
            <a:fld id="{379BBA11-792E-4249-BD8E-6A1351435456}" type="slidenum">
              <a:rPr lang="en-AE" smtClean="0"/>
              <a:t>‹#›</a:t>
            </a:fld>
            <a:endParaRPr lang="en-AE"/>
          </a:p>
        </p:txBody>
      </p:sp>
    </p:spTree>
    <p:extLst>
      <p:ext uri="{BB962C8B-B14F-4D97-AF65-F5344CB8AC3E}">
        <p14:creationId xmlns:p14="http://schemas.microsoft.com/office/powerpoint/2010/main" val="126968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03DB4D-C595-F66D-74A7-FB6D07631123}"/>
              </a:ext>
            </a:extLst>
          </p:cNvPr>
          <p:cNvSpPr>
            <a:spLocks noGrp="1"/>
          </p:cNvSpPr>
          <p:nvPr>
            <p:ph type="dt" sz="half" idx="10"/>
          </p:nvPr>
        </p:nvSpPr>
        <p:spPr/>
        <p:txBody>
          <a:bodyPr/>
          <a:lstStyle/>
          <a:p>
            <a:fld id="{5818C12A-586E-49ED-915B-C4D2008F004E}" type="datetimeFigureOut">
              <a:rPr lang="en-AE" smtClean="0"/>
              <a:t>09/02/2024</a:t>
            </a:fld>
            <a:endParaRPr lang="en-AE"/>
          </a:p>
        </p:txBody>
      </p:sp>
      <p:sp>
        <p:nvSpPr>
          <p:cNvPr id="3" name="Footer Placeholder 2">
            <a:extLst>
              <a:ext uri="{FF2B5EF4-FFF2-40B4-BE49-F238E27FC236}">
                <a16:creationId xmlns:a16="http://schemas.microsoft.com/office/drawing/2014/main" id="{C49F488B-E49D-947F-FDF1-9C613D24CAEC}"/>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ADB9CAC3-146D-F21E-85B5-D0842220C1E6}"/>
              </a:ext>
            </a:extLst>
          </p:cNvPr>
          <p:cNvSpPr>
            <a:spLocks noGrp="1"/>
          </p:cNvSpPr>
          <p:nvPr>
            <p:ph type="sldNum" sz="quarter" idx="12"/>
          </p:nvPr>
        </p:nvSpPr>
        <p:spPr/>
        <p:txBody>
          <a:bodyPr/>
          <a:lstStyle/>
          <a:p>
            <a:fld id="{379BBA11-792E-4249-BD8E-6A1351435456}" type="slidenum">
              <a:rPr lang="en-AE" smtClean="0"/>
              <a:t>‹#›</a:t>
            </a:fld>
            <a:endParaRPr lang="en-AE"/>
          </a:p>
        </p:txBody>
      </p:sp>
    </p:spTree>
    <p:extLst>
      <p:ext uri="{BB962C8B-B14F-4D97-AF65-F5344CB8AC3E}">
        <p14:creationId xmlns:p14="http://schemas.microsoft.com/office/powerpoint/2010/main" val="4089692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C2D93-A357-5172-A366-A00CFD75A7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2F26B8CC-B44F-CC0A-5F37-B47203C50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051B4112-8AC0-A32A-4CA7-7889D6A344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D94D27-7DE9-8FC1-A89C-FEF1A1E50314}"/>
              </a:ext>
            </a:extLst>
          </p:cNvPr>
          <p:cNvSpPr>
            <a:spLocks noGrp="1"/>
          </p:cNvSpPr>
          <p:nvPr>
            <p:ph type="dt" sz="half" idx="10"/>
          </p:nvPr>
        </p:nvSpPr>
        <p:spPr/>
        <p:txBody>
          <a:bodyPr/>
          <a:lstStyle/>
          <a:p>
            <a:fld id="{5818C12A-586E-49ED-915B-C4D2008F004E}" type="datetimeFigureOut">
              <a:rPr lang="en-AE" smtClean="0"/>
              <a:t>09/02/2024</a:t>
            </a:fld>
            <a:endParaRPr lang="en-AE"/>
          </a:p>
        </p:txBody>
      </p:sp>
      <p:sp>
        <p:nvSpPr>
          <p:cNvPr id="6" name="Footer Placeholder 5">
            <a:extLst>
              <a:ext uri="{FF2B5EF4-FFF2-40B4-BE49-F238E27FC236}">
                <a16:creationId xmlns:a16="http://schemas.microsoft.com/office/drawing/2014/main" id="{A151D4B2-AACA-8300-6565-8A71FE45CC13}"/>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207C8963-9C3B-F476-6095-EECCB2116B34}"/>
              </a:ext>
            </a:extLst>
          </p:cNvPr>
          <p:cNvSpPr>
            <a:spLocks noGrp="1"/>
          </p:cNvSpPr>
          <p:nvPr>
            <p:ph type="sldNum" sz="quarter" idx="12"/>
          </p:nvPr>
        </p:nvSpPr>
        <p:spPr/>
        <p:txBody>
          <a:bodyPr/>
          <a:lstStyle/>
          <a:p>
            <a:fld id="{379BBA11-792E-4249-BD8E-6A1351435456}" type="slidenum">
              <a:rPr lang="en-AE" smtClean="0"/>
              <a:t>‹#›</a:t>
            </a:fld>
            <a:endParaRPr lang="en-AE"/>
          </a:p>
        </p:txBody>
      </p:sp>
    </p:spTree>
    <p:extLst>
      <p:ext uri="{BB962C8B-B14F-4D97-AF65-F5344CB8AC3E}">
        <p14:creationId xmlns:p14="http://schemas.microsoft.com/office/powerpoint/2010/main" val="65048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23F36-623A-EA34-A6D3-4317BAC1C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E8C63C1B-FC86-508D-8FD2-8FD86AA8BB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21077010-8FA6-3F80-5106-72705EC26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AE7A05-392D-1E9A-FB79-DFA472E672CD}"/>
              </a:ext>
            </a:extLst>
          </p:cNvPr>
          <p:cNvSpPr>
            <a:spLocks noGrp="1"/>
          </p:cNvSpPr>
          <p:nvPr>
            <p:ph type="dt" sz="half" idx="10"/>
          </p:nvPr>
        </p:nvSpPr>
        <p:spPr/>
        <p:txBody>
          <a:bodyPr/>
          <a:lstStyle/>
          <a:p>
            <a:fld id="{5818C12A-586E-49ED-915B-C4D2008F004E}" type="datetimeFigureOut">
              <a:rPr lang="en-AE" smtClean="0"/>
              <a:t>09/02/2024</a:t>
            </a:fld>
            <a:endParaRPr lang="en-AE"/>
          </a:p>
        </p:txBody>
      </p:sp>
      <p:sp>
        <p:nvSpPr>
          <p:cNvPr id="6" name="Footer Placeholder 5">
            <a:extLst>
              <a:ext uri="{FF2B5EF4-FFF2-40B4-BE49-F238E27FC236}">
                <a16:creationId xmlns:a16="http://schemas.microsoft.com/office/drawing/2014/main" id="{8055D76F-36EE-8588-1E16-847EADF14878}"/>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A36BFCBB-3C78-F9E0-89EB-FE224F5A4680}"/>
              </a:ext>
            </a:extLst>
          </p:cNvPr>
          <p:cNvSpPr>
            <a:spLocks noGrp="1"/>
          </p:cNvSpPr>
          <p:nvPr>
            <p:ph type="sldNum" sz="quarter" idx="12"/>
          </p:nvPr>
        </p:nvSpPr>
        <p:spPr/>
        <p:txBody>
          <a:bodyPr/>
          <a:lstStyle/>
          <a:p>
            <a:fld id="{379BBA11-792E-4249-BD8E-6A1351435456}" type="slidenum">
              <a:rPr lang="en-AE" smtClean="0"/>
              <a:t>‹#›</a:t>
            </a:fld>
            <a:endParaRPr lang="en-AE"/>
          </a:p>
        </p:txBody>
      </p:sp>
    </p:spTree>
    <p:extLst>
      <p:ext uri="{BB962C8B-B14F-4D97-AF65-F5344CB8AC3E}">
        <p14:creationId xmlns:p14="http://schemas.microsoft.com/office/powerpoint/2010/main" val="115685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E6C367-7D2F-A1EB-4EA8-1EAC28F1B7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ED595DDC-4452-89FD-4696-E37FDE6FD1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B7DDB9F3-AFA6-247E-2E5E-5C8052FBF6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18C12A-586E-49ED-915B-C4D2008F004E}" type="datetimeFigureOut">
              <a:rPr lang="en-AE" smtClean="0"/>
              <a:t>09/02/2024</a:t>
            </a:fld>
            <a:endParaRPr lang="en-AE"/>
          </a:p>
        </p:txBody>
      </p:sp>
      <p:sp>
        <p:nvSpPr>
          <p:cNvPr id="5" name="Footer Placeholder 4">
            <a:extLst>
              <a:ext uri="{FF2B5EF4-FFF2-40B4-BE49-F238E27FC236}">
                <a16:creationId xmlns:a16="http://schemas.microsoft.com/office/drawing/2014/main" id="{75C55530-49D2-6301-1268-2EB864C4A0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A0568554-ECD2-0AE8-FA39-1083C01BD0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9BBA11-792E-4249-BD8E-6A1351435456}" type="slidenum">
              <a:rPr lang="en-AE" smtClean="0"/>
              <a:t>‹#›</a:t>
            </a:fld>
            <a:endParaRPr lang="en-AE"/>
          </a:p>
        </p:txBody>
      </p:sp>
    </p:spTree>
    <p:extLst>
      <p:ext uri="{BB962C8B-B14F-4D97-AF65-F5344CB8AC3E}">
        <p14:creationId xmlns:p14="http://schemas.microsoft.com/office/powerpoint/2010/main" val="2595664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Free vector javascript frameworks concept illustration">
            <a:extLst>
              <a:ext uri="{FF2B5EF4-FFF2-40B4-BE49-F238E27FC236}">
                <a16:creationId xmlns:a16="http://schemas.microsoft.com/office/drawing/2014/main" id="{B8F34884-63D4-DE30-47A2-DFFF6072B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628" y="158620"/>
            <a:ext cx="6767805" cy="66993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C7837D6-7120-90F1-30F2-E2FC97955236}"/>
              </a:ext>
            </a:extLst>
          </p:cNvPr>
          <p:cNvSpPr/>
          <p:nvPr/>
        </p:nvSpPr>
        <p:spPr>
          <a:xfrm>
            <a:off x="12192000" y="0"/>
            <a:ext cx="48208" cy="6858000"/>
          </a:xfrm>
          <a:prstGeom prst="rect">
            <a:avLst/>
          </a:prstGeom>
          <a:solidFill>
            <a:schemeClr val="accent2">
              <a:lumMod val="20000"/>
              <a:lumOff val="8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5" name="TextBox 4">
            <a:extLst>
              <a:ext uri="{FF2B5EF4-FFF2-40B4-BE49-F238E27FC236}">
                <a16:creationId xmlns:a16="http://schemas.microsoft.com/office/drawing/2014/main" id="{4DE09470-537C-1B06-2472-67D0439DCCEA}"/>
              </a:ext>
            </a:extLst>
          </p:cNvPr>
          <p:cNvSpPr txBox="1"/>
          <p:nvPr/>
        </p:nvSpPr>
        <p:spPr>
          <a:xfrm>
            <a:off x="5676124" y="924417"/>
            <a:ext cx="5772539" cy="1015663"/>
          </a:xfrm>
          <a:prstGeom prst="rect">
            <a:avLst/>
          </a:prstGeom>
          <a:noFill/>
        </p:spPr>
        <p:txBody>
          <a:bodyPr wrap="square" rtlCol="0">
            <a:spAutoFit/>
          </a:bodyPr>
          <a:lstStyle/>
          <a:p>
            <a:r>
              <a:rPr lang="en-US" sz="6000" b="1" dirty="0"/>
              <a:t>   Angularization</a:t>
            </a:r>
            <a:endParaRPr lang="en-AE" sz="6000" b="1" dirty="0"/>
          </a:p>
        </p:txBody>
      </p:sp>
      <p:sp>
        <p:nvSpPr>
          <p:cNvPr id="3" name="TextBox 2">
            <a:extLst>
              <a:ext uri="{FF2B5EF4-FFF2-40B4-BE49-F238E27FC236}">
                <a16:creationId xmlns:a16="http://schemas.microsoft.com/office/drawing/2014/main" id="{C2A63473-72BD-B4FC-255C-8281D3B0CC66}"/>
              </a:ext>
            </a:extLst>
          </p:cNvPr>
          <p:cNvSpPr txBox="1"/>
          <p:nvPr/>
        </p:nvSpPr>
        <p:spPr>
          <a:xfrm>
            <a:off x="6316825" y="3429000"/>
            <a:ext cx="6127105" cy="1323439"/>
          </a:xfrm>
          <a:prstGeom prst="rect">
            <a:avLst/>
          </a:prstGeom>
          <a:noFill/>
        </p:spPr>
        <p:txBody>
          <a:bodyPr wrap="square" rtlCol="0">
            <a:spAutoFit/>
          </a:bodyPr>
          <a:lstStyle/>
          <a:p>
            <a:r>
              <a:rPr lang="en-US" sz="4000" b="1" dirty="0">
                <a:solidFill>
                  <a:schemeClr val="accent2">
                    <a:lumMod val="50000"/>
                  </a:schemeClr>
                </a:solidFill>
              </a:rPr>
              <a:t>Personal Finance Manager.</a:t>
            </a:r>
          </a:p>
          <a:p>
            <a:r>
              <a:rPr lang="en-US" sz="4000" b="1" dirty="0">
                <a:solidFill>
                  <a:schemeClr val="accent2">
                    <a:lumMod val="50000"/>
                  </a:schemeClr>
                </a:solidFill>
              </a:rPr>
              <a:t>                    </a:t>
            </a:r>
            <a:endParaRPr lang="en-AE" sz="4000" b="1" dirty="0">
              <a:solidFill>
                <a:schemeClr val="accent2">
                  <a:lumMod val="50000"/>
                </a:schemeClr>
              </a:solidFill>
            </a:endParaRPr>
          </a:p>
        </p:txBody>
      </p:sp>
      <p:sp>
        <p:nvSpPr>
          <p:cNvPr id="2" name="TextBox 1">
            <a:extLst>
              <a:ext uri="{FF2B5EF4-FFF2-40B4-BE49-F238E27FC236}">
                <a16:creationId xmlns:a16="http://schemas.microsoft.com/office/drawing/2014/main" id="{FBCF44E6-3EE5-627F-BE4E-4205A50C1E6D}"/>
              </a:ext>
            </a:extLst>
          </p:cNvPr>
          <p:cNvSpPr txBox="1"/>
          <p:nvPr/>
        </p:nvSpPr>
        <p:spPr>
          <a:xfrm>
            <a:off x="7837714" y="2369976"/>
            <a:ext cx="2118049" cy="646331"/>
          </a:xfrm>
          <a:prstGeom prst="rect">
            <a:avLst/>
          </a:prstGeom>
          <a:noFill/>
        </p:spPr>
        <p:txBody>
          <a:bodyPr wrap="square" rtlCol="0">
            <a:spAutoFit/>
          </a:bodyPr>
          <a:lstStyle/>
          <a:p>
            <a:r>
              <a:rPr lang="en-US" sz="3600" b="1" dirty="0"/>
              <a:t>of</a:t>
            </a:r>
            <a:endParaRPr lang="en-AE" sz="3600" b="1" dirty="0"/>
          </a:p>
        </p:txBody>
      </p:sp>
      <p:pic>
        <p:nvPicPr>
          <p:cNvPr id="7" name="Picture 6">
            <a:extLst>
              <a:ext uri="{FF2B5EF4-FFF2-40B4-BE49-F238E27FC236}">
                <a16:creationId xmlns:a16="http://schemas.microsoft.com/office/drawing/2014/main" id="{A2865495-9326-FE1D-6364-CD99960377F0}"/>
              </a:ext>
            </a:extLst>
          </p:cNvPr>
          <p:cNvPicPr>
            <a:picLocks noChangeAspect="1"/>
          </p:cNvPicPr>
          <p:nvPr/>
        </p:nvPicPr>
        <p:blipFill>
          <a:blip r:embed="rId3"/>
          <a:stretch>
            <a:fillRect/>
          </a:stretch>
        </p:blipFill>
        <p:spPr>
          <a:xfrm>
            <a:off x="10561002" y="6060527"/>
            <a:ext cx="1125066" cy="554476"/>
          </a:xfrm>
          <a:prstGeom prst="rect">
            <a:avLst/>
          </a:prstGeom>
        </p:spPr>
      </p:pic>
    </p:spTree>
    <p:extLst>
      <p:ext uri="{BB962C8B-B14F-4D97-AF65-F5344CB8AC3E}">
        <p14:creationId xmlns:p14="http://schemas.microsoft.com/office/powerpoint/2010/main" val="257944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E8255C-8F1A-26F5-716B-51DAB4588F8B}"/>
              </a:ext>
            </a:extLst>
          </p:cNvPr>
          <p:cNvSpPr txBox="1"/>
          <p:nvPr/>
        </p:nvSpPr>
        <p:spPr>
          <a:xfrm>
            <a:off x="4562669" y="699795"/>
            <a:ext cx="5449078" cy="769441"/>
          </a:xfrm>
          <a:prstGeom prst="rect">
            <a:avLst/>
          </a:prstGeom>
          <a:noFill/>
        </p:spPr>
        <p:txBody>
          <a:bodyPr wrap="square" rtlCol="0">
            <a:spAutoFit/>
          </a:bodyPr>
          <a:lstStyle/>
          <a:p>
            <a:r>
              <a:rPr lang="en-US" sz="4400" b="1" dirty="0">
                <a:solidFill>
                  <a:schemeClr val="accent1">
                    <a:lumMod val="50000"/>
                  </a:schemeClr>
                </a:solidFill>
              </a:rPr>
              <a:t>Data Binding</a:t>
            </a:r>
            <a:endParaRPr lang="en-AE" sz="4400" b="1" dirty="0">
              <a:solidFill>
                <a:schemeClr val="accent1">
                  <a:lumMod val="50000"/>
                </a:schemeClr>
              </a:solidFill>
            </a:endParaRPr>
          </a:p>
        </p:txBody>
      </p:sp>
      <p:pic>
        <p:nvPicPr>
          <p:cNvPr id="5" name="Picture 4">
            <a:extLst>
              <a:ext uri="{FF2B5EF4-FFF2-40B4-BE49-F238E27FC236}">
                <a16:creationId xmlns:a16="http://schemas.microsoft.com/office/drawing/2014/main" id="{EEA75AAB-3B57-B022-18AF-FBC603E245AB}"/>
              </a:ext>
            </a:extLst>
          </p:cNvPr>
          <p:cNvPicPr>
            <a:picLocks noChangeAspect="1"/>
          </p:cNvPicPr>
          <p:nvPr/>
        </p:nvPicPr>
        <p:blipFill>
          <a:blip r:embed="rId2"/>
          <a:stretch>
            <a:fillRect/>
          </a:stretch>
        </p:blipFill>
        <p:spPr>
          <a:xfrm>
            <a:off x="1259633" y="2604741"/>
            <a:ext cx="6130212" cy="3656100"/>
          </a:xfrm>
          <a:prstGeom prst="rect">
            <a:avLst/>
          </a:prstGeom>
        </p:spPr>
      </p:pic>
      <p:cxnSp>
        <p:nvCxnSpPr>
          <p:cNvPr id="9" name="Straight Arrow Connector 8">
            <a:extLst>
              <a:ext uri="{FF2B5EF4-FFF2-40B4-BE49-F238E27FC236}">
                <a16:creationId xmlns:a16="http://schemas.microsoft.com/office/drawing/2014/main" id="{69403248-24FB-26EB-5E6E-B3FAAD61BFCB}"/>
              </a:ext>
            </a:extLst>
          </p:cNvPr>
          <p:cNvCxnSpPr>
            <a:cxnSpLocks/>
          </p:cNvCxnSpPr>
          <p:nvPr/>
        </p:nvCxnSpPr>
        <p:spPr>
          <a:xfrm>
            <a:off x="4086808" y="1894114"/>
            <a:ext cx="0" cy="8319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7635B7-5084-A3A5-EEE3-DD724CFBBF57}"/>
              </a:ext>
            </a:extLst>
          </p:cNvPr>
          <p:cNvCxnSpPr/>
          <p:nvPr/>
        </p:nvCxnSpPr>
        <p:spPr>
          <a:xfrm>
            <a:off x="4086808" y="1894114"/>
            <a:ext cx="1073021"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F5769C9-A5B4-D4C6-F24C-19EA8A2B5C77}"/>
              </a:ext>
            </a:extLst>
          </p:cNvPr>
          <p:cNvSpPr txBox="1"/>
          <p:nvPr/>
        </p:nvSpPr>
        <p:spPr>
          <a:xfrm>
            <a:off x="5290457" y="1735494"/>
            <a:ext cx="2099387" cy="369332"/>
          </a:xfrm>
          <a:prstGeom prst="rect">
            <a:avLst/>
          </a:prstGeom>
          <a:noFill/>
        </p:spPr>
        <p:txBody>
          <a:bodyPr wrap="square" rtlCol="0">
            <a:spAutoFit/>
          </a:bodyPr>
          <a:lstStyle/>
          <a:p>
            <a:r>
              <a:rPr lang="en-US" dirty="0"/>
              <a:t>Data binding</a:t>
            </a:r>
            <a:endParaRPr lang="en-AE" dirty="0"/>
          </a:p>
        </p:txBody>
      </p:sp>
      <p:sp>
        <p:nvSpPr>
          <p:cNvPr id="16" name="Rectangle: Rounded Corners 15">
            <a:extLst>
              <a:ext uri="{FF2B5EF4-FFF2-40B4-BE49-F238E27FC236}">
                <a16:creationId xmlns:a16="http://schemas.microsoft.com/office/drawing/2014/main" id="{1EC5A219-5B29-0F88-FBD4-141B6D0B9F9C}"/>
              </a:ext>
            </a:extLst>
          </p:cNvPr>
          <p:cNvSpPr/>
          <p:nvPr/>
        </p:nvSpPr>
        <p:spPr>
          <a:xfrm>
            <a:off x="8224935" y="2726039"/>
            <a:ext cx="3704253" cy="3405673"/>
          </a:xfrm>
          <a:prstGeom prst="roundRect">
            <a:avLst/>
          </a:prstGeom>
          <a:solidFill>
            <a:srgbClr val="F2E3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a:solidFill>
                  <a:schemeClr val="accent1">
                    <a:lumMod val="50000"/>
                  </a:schemeClr>
                </a:solidFill>
              </a:rPr>
              <a:t>Two-way process</a:t>
            </a:r>
          </a:p>
          <a:p>
            <a:pPr algn="ctr"/>
            <a:endParaRPr lang="en-US" sz="2000" dirty="0">
              <a:solidFill>
                <a:schemeClr val="accent1">
                  <a:lumMod val="50000"/>
                </a:schemeClr>
              </a:solidFill>
            </a:endParaRPr>
          </a:p>
          <a:p>
            <a:pPr algn="ctr"/>
            <a:r>
              <a:rPr lang="en-US" sz="2000" dirty="0">
                <a:solidFill>
                  <a:schemeClr val="accent1">
                    <a:lumMod val="50000"/>
                  </a:schemeClr>
                </a:solidFill>
              </a:rPr>
              <a:t> </a:t>
            </a:r>
          </a:p>
          <a:p>
            <a:pPr marL="342900" indent="-342900">
              <a:buFont typeface="Arial" panose="020B0604020202020204" pitchFamily="34" charset="0"/>
              <a:buChar char="•"/>
            </a:pPr>
            <a:r>
              <a:rPr lang="en-US" sz="2000" dirty="0">
                <a:solidFill>
                  <a:schemeClr val="accent1">
                    <a:lumMod val="50000"/>
                  </a:schemeClr>
                </a:solidFill>
              </a:rPr>
              <a:t>Can both send and receive data between component’s TypeScript code and its template (HTML).</a:t>
            </a:r>
            <a:endParaRPr lang="en-AE" sz="2000" dirty="0">
              <a:solidFill>
                <a:schemeClr val="accent1">
                  <a:lumMod val="50000"/>
                </a:schemeClr>
              </a:solidFill>
            </a:endParaRPr>
          </a:p>
        </p:txBody>
      </p:sp>
      <p:pic>
        <p:nvPicPr>
          <p:cNvPr id="2" name="Picture 1">
            <a:extLst>
              <a:ext uri="{FF2B5EF4-FFF2-40B4-BE49-F238E27FC236}">
                <a16:creationId xmlns:a16="http://schemas.microsoft.com/office/drawing/2014/main" id="{ED207D45-C65F-E37D-6437-BE7CCA1C84CA}"/>
              </a:ext>
            </a:extLst>
          </p:cNvPr>
          <p:cNvPicPr>
            <a:picLocks noChangeAspect="1"/>
          </p:cNvPicPr>
          <p:nvPr/>
        </p:nvPicPr>
        <p:blipFill>
          <a:blip r:embed="rId3"/>
          <a:stretch>
            <a:fillRect/>
          </a:stretch>
        </p:blipFill>
        <p:spPr>
          <a:xfrm>
            <a:off x="232014" y="6206280"/>
            <a:ext cx="1125066" cy="554476"/>
          </a:xfrm>
          <a:prstGeom prst="rect">
            <a:avLst/>
          </a:prstGeom>
        </p:spPr>
      </p:pic>
    </p:spTree>
    <p:extLst>
      <p:ext uri="{BB962C8B-B14F-4D97-AF65-F5344CB8AC3E}">
        <p14:creationId xmlns:p14="http://schemas.microsoft.com/office/powerpoint/2010/main" val="2570268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838200" y="365126"/>
            <a:ext cx="10515600" cy="8506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12D86"/>
              </a:buClr>
              <a:buSzPts val="4400"/>
              <a:buFont typeface="Arial Black"/>
              <a:buNone/>
            </a:pPr>
            <a:r>
              <a:rPr lang="en-US" dirty="0">
                <a:solidFill>
                  <a:srgbClr val="012D86"/>
                </a:solidFill>
                <a:latin typeface="Arial Black"/>
                <a:ea typeface="Arial Black"/>
                <a:cs typeface="Arial Black"/>
                <a:sym typeface="Arial Black"/>
              </a:rPr>
              <a:t>Routing</a:t>
            </a:r>
            <a:endParaRPr dirty="0">
              <a:solidFill>
                <a:srgbClr val="012D86"/>
              </a:solidFill>
              <a:latin typeface="Arial Black"/>
              <a:ea typeface="Arial Black"/>
              <a:cs typeface="Arial Black"/>
              <a:sym typeface="Arial Black"/>
            </a:endParaRPr>
          </a:p>
        </p:txBody>
      </p:sp>
      <p:sp>
        <p:nvSpPr>
          <p:cNvPr id="115" name="Google Shape;115;p4"/>
          <p:cNvSpPr/>
          <p:nvPr/>
        </p:nvSpPr>
        <p:spPr>
          <a:xfrm>
            <a:off x="9420298" y="4114708"/>
            <a:ext cx="2059940" cy="914400"/>
          </a:xfrm>
          <a:prstGeom prst="rect">
            <a:avLst/>
          </a:prstGeom>
          <a:solidFill>
            <a:schemeClr val="accent4">
              <a:lumMod val="60000"/>
              <a:lumOff val="40000"/>
            </a:schemeClr>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chemeClr val="bg2">
                    <a:lumMod val="10000"/>
                  </a:schemeClr>
                </a:solidFill>
                <a:latin typeface="Calibri"/>
                <a:ea typeface="Calibri"/>
                <a:cs typeface="Calibri"/>
                <a:sym typeface="Calibri"/>
              </a:rPr>
              <a:t>I</a:t>
            </a:r>
            <a:r>
              <a:rPr lang="en-US" sz="1800" b="1" dirty="0">
                <a:solidFill>
                  <a:schemeClr val="bg2">
                    <a:lumMod val="10000"/>
                  </a:schemeClr>
                </a:solidFill>
                <a:latin typeface="Calibri"/>
                <a:ea typeface="Calibri"/>
                <a:cs typeface="Calibri"/>
                <a:sym typeface="Calibri"/>
              </a:rPr>
              <a:t>ncome Component</a:t>
            </a:r>
            <a:endParaRPr sz="1800" b="1" dirty="0">
              <a:solidFill>
                <a:schemeClr val="bg2">
                  <a:lumMod val="10000"/>
                </a:schemeClr>
              </a:solidFill>
              <a:latin typeface="Calibri"/>
              <a:ea typeface="Calibri"/>
              <a:cs typeface="Calibri"/>
              <a:sym typeface="Calibri"/>
            </a:endParaRPr>
          </a:p>
        </p:txBody>
      </p:sp>
      <p:sp>
        <p:nvSpPr>
          <p:cNvPr id="116" name="Google Shape;116;p4"/>
          <p:cNvSpPr/>
          <p:nvPr/>
        </p:nvSpPr>
        <p:spPr>
          <a:xfrm>
            <a:off x="9420298" y="4987846"/>
            <a:ext cx="2059940" cy="914400"/>
          </a:xfrm>
          <a:prstGeom prst="rect">
            <a:avLst/>
          </a:prstGeom>
          <a:solidFill>
            <a:schemeClr val="accent5">
              <a:lumMod val="75000"/>
            </a:schemeClr>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b="1" dirty="0">
                <a:solidFill>
                  <a:schemeClr val="bg2">
                    <a:lumMod val="10000"/>
                  </a:schemeClr>
                </a:solidFill>
                <a:latin typeface="Calibri"/>
                <a:ea typeface="Calibri"/>
                <a:cs typeface="Calibri"/>
                <a:sym typeface="Calibri"/>
              </a:rPr>
              <a:t>E</a:t>
            </a:r>
            <a:r>
              <a:rPr lang="en-US" sz="1800" b="1" dirty="0">
                <a:solidFill>
                  <a:schemeClr val="bg2">
                    <a:lumMod val="10000"/>
                  </a:schemeClr>
                </a:solidFill>
                <a:latin typeface="Calibri"/>
                <a:ea typeface="Calibri"/>
                <a:cs typeface="Calibri"/>
                <a:sym typeface="Calibri"/>
              </a:rPr>
              <a:t>xpense</a:t>
            </a:r>
            <a:endParaRPr sz="1800" b="1" dirty="0">
              <a:solidFill>
                <a:schemeClr val="bg2">
                  <a:lumMod val="10000"/>
                </a:schemeClr>
              </a:solidFill>
              <a:latin typeface="Calibri"/>
              <a:ea typeface="Calibri"/>
              <a:cs typeface="Calibri"/>
              <a:sym typeface="Calibri"/>
            </a:endParaRPr>
          </a:p>
          <a:p>
            <a:pPr marL="0" marR="0" lvl="0" indent="0" algn="ctr" rtl="0">
              <a:spcBef>
                <a:spcPts val="0"/>
              </a:spcBef>
              <a:spcAft>
                <a:spcPts val="0"/>
              </a:spcAft>
              <a:buNone/>
            </a:pPr>
            <a:r>
              <a:rPr lang="en-US" sz="1800" b="1" dirty="0">
                <a:solidFill>
                  <a:schemeClr val="bg2">
                    <a:lumMod val="10000"/>
                  </a:schemeClr>
                </a:solidFill>
                <a:latin typeface="Calibri"/>
                <a:ea typeface="Calibri"/>
                <a:cs typeface="Calibri"/>
                <a:sym typeface="Calibri"/>
              </a:rPr>
              <a:t>Component</a:t>
            </a:r>
            <a:endParaRPr sz="1800" b="1" dirty="0">
              <a:solidFill>
                <a:schemeClr val="bg2">
                  <a:lumMod val="10000"/>
                </a:schemeClr>
              </a:solidFill>
              <a:latin typeface="Calibri"/>
              <a:ea typeface="Calibri"/>
              <a:cs typeface="Calibri"/>
              <a:sym typeface="Calibri"/>
            </a:endParaRPr>
          </a:p>
        </p:txBody>
      </p:sp>
      <p:sp>
        <p:nvSpPr>
          <p:cNvPr id="119" name="Google Shape;119;p4"/>
          <p:cNvSpPr/>
          <p:nvPr/>
        </p:nvSpPr>
        <p:spPr>
          <a:xfrm>
            <a:off x="4504445" y="2919730"/>
            <a:ext cx="1342390" cy="3320415"/>
          </a:xfrm>
          <a:prstGeom prst="rect">
            <a:avLst/>
          </a:prstGeom>
          <a:solidFill>
            <a:schemeClr val="accent2"/>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bg2">
                    <a:lumMod val="10000"/>
                  </a:schemeClr>
                </a:solidFill>
                <a:latin typeface="Calibri"/>
                <a:ea typeface="Calibri"/>
                <a:cs typeface="Calibri"/>
                <a:sym typeface="Calibri"/>
              </a:rPr>
              <a:t>Sidebar Component</a:t>
            </a:r>
            <a:endParaRPr sz="1800" b="1" dirty="0">
              <a:solidFill>
                <a:schemeClr val="bg2">
                  <a:lumMod val="10000"/>
                </a:schemeClr>
              </a:solidFill>
              <a:latin typeface="Calibri"/>
              <a:ea typeface="Calibri"/>
              <a:cs typeface="Calibri"/>
              <a:sym typeface="Calibri"/>
            </a:endParaRPr>
          </a:p>
        </p:txBody>
      </p:sp>
      <p:sp>
        <p:nvSpPr>
          <p:cNvPr id="120" name="Google Shape;120;p4"/>
          <p:cNvSpPr/>
          <p:nvPr/>
        </p:nvSpPr>
        <p:spPr>
          <a:xfrm>
            <a:off x="5856678" y="3592830"/>
            <a:ext cx="2632710" cy="2647315"/>
          </a:xfrm>
          <a:prstGeom prst="rect">
            <a:avLst/>
          </a:prstGeom>
          <a:solidFill>
            <a:srgbClr val="1F3864"/>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App Component</a:t>
            </a:r>
            <a:endParaRPr sz="1800">
              <a:solidFill>
                <a:schemeClr val="lt1"/>
              </a:solidFill>
              <a:latin typeface="Calibri"/>
              <a:ea typeface="Calibri"/>
              <a:cs typeface="Calibri"/>
              <a:sym typeface="Calibri"/>
            </a:endParaRPr>
          </a:p>
        </p:txBody>
      </p:sp>
      <p:sp>
        <p:nvSpPr>
          <p:cNvPr id="121" name="Google Shape;121;p4"/>
          <p:cNvSpPr/>
          <p:nvPr/>
        </p:nvSpPr>
        <p:spPr>
          <a:xfrm>
            <a:off x="9420298" y="3195395"/>
            <a:ext cx="2059940" cy="914400"/>
          </a:xfrm>
          <a:prstGeom prst="rect">
            <a:avLst/>
          </a:prstGeom>
          <a:solidFill>
            <a:schemeClr val="accent6">
              <a:lumMod val="40000"/>
              <a:lumOff val="60000"/>
            </a:schemeClr>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bg2">
                    <a:lumMod val="10000"/>
                  </a:schemeClr>
                </a:solidFill>
                <a:latin typeface="Calibri"/>
                <a:ea typeface="Calibri"/>
                <a:cs typeface="Calibri"/>
                <a:sym typeface="Calibri"/>
              </a:rPr>
              <a:t>dashboard</a:t>
            </a:r>
            <a:endParaRPr sz="1800" b="1" dirty="0">
              <a:solidFill>
                <a:schemeClr val="bg2">
                  <a:lumMod val="10000"/>
                </a:schemeClr>
              </a:solidFill>
              <a:latin typeface="Calibri"/>
              <a:ea typeface="Calibri"/>
              <a:cs typeface="Calibri"/>
              <a:sym typeface="Calibri"/>
            </a:endParaRPr>
          </a:p>
        </p:txBody>
      </p:sp>
      <p:sp>
        <p:nvSpPr>
          <p:cNvPr id="122" name="Google Shape;122;p4"/>
          <p:cNvSpPr/>
          <p:nvPr/>
        </p:nvSpPr>
        <p:spPr>
          <a:xfrm>
            <a:off x="5846835" y="2916371"/>
            <a:ext cx="2633345" cy="673100"/>
          </a:xfrm>
          <a:prstGeom prst="rect">
            <a:avLst/>
          </a:prstGeom>
          <a:solidFill>
            <a:schemeClr val="tx2">
              <a:lumMod val="20000"/>
              <a:lumOff val="80000"/>
            </a:schemeClr>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bg2">
                    <a:lumMod val="10000"/>
                  </a:schemeClr>
                </a:solidFill>
                <a:latin typeface="Calibri"/>
                <a:ea typeface="Calibri"/>
                <a:cs typeface="Calibri"/>
                <a:sym typeface="Calibri"/>
              </a:rPr>
              <a:t>Navbar Component</a:t>
            </a:r>
            <a:endParaRPr sz="1800" b="1" dirty="0">
              <a:solidFill>
                <a:schemeClr val="bg2">
                  <a:lumMod val="10000"/>
                </a:schemeClr>
              </a:solidFill>
              <a:latin typeface="Calibri"/>
              <a:ea typeface="Calibri"/>
              <a:cs typeface="Calibri"/>
              <a:sym typeface="Calibri"/>
            </a:endParaRPr>
          </a:p>
        </p:txBody>
      </p:sp>
      <p:sp>
        <p:nvSpPr>
          <p:cNvPr id="123" name="Google Shape;123;p4"/>
          <p:cNvSpPr/>
          <p:nvPr/>
        </p:nvSpPr>
        <p:spPr>
          <a:xfrm>
            <a:off x="8585400" y="3652595"/>
            <a:ext cx="800735" cy="228600"/>
          </a:xfrm>
          <a:prstGeom prst="leftArrow">
            <a:avLst>
              <a:gd name="adj1" fmla="val 50000"/>
              <a:gd name="adj2" fmla="val 50000"/>
            </a:avLst>
          </a:prstGeom>
          <a:solidFill>
            <a:srgbClr val="00B0F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4"/>
          <p:cNvSpPr/>
          <p:nvPr/>
        </p:nvSpPr>
        <p:spPr>
          <a:xfrm>
            <a:off x="8613975" y="4457608"/>
            <a:ext cx="772160" cy="228600"/>
          </a:xfrm>
          <a:prstGeom prst="leftArrow">
            <a:avLst>
              <a:gd name="adj1" fmla="val 50000"/>
              <a:gd name="adj2" fmla="val 50000"/>
            </a:avLst>
          </a:prstGeom>
          <a:solidFill>
            <a:srgbClr val="00B0F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Google Shape;124;p4">
            <a:extLst>
              <a:ext uri="{FF2B5EF4-FFF2-40B4-BE49-F238E27FC236}">
                <a16:creationId xmlns:a16="http://schemas.microsoft.com/office/drawing/2014/main" id="{2AD26CA9-8E14-983D-5A5D-D9F9D77B762D}"/>
              </a:ext>
            </a:extLst>
          </p:cNvPr>
          <p:cNvSpPr/>
          <p:nvPr/>
        </p:nvSpPr>
        <p:spPr>
          <a:xfrm>
            <a:off x="8585400" y="5330746"/>
            <a:ext cx="772160" cy="228600"/>
          </a:xfrm>
          <a:prstGeom prst="leftArrow">
            <a:avLst>
              <a:gd name="adj1" fmla="val 50000"/>
              <a:gd name="adj2" fmla="val 50000"/>
            </a:avLst>
          </a:prstGeom>
          <a:solidFill>
            <a:srgbClr val="00B0F0"/>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 name="Rectangle: Rounded Corners 3">
            <a:extLst>
              <a:ext uri="{FF2B5EF4-FFF2-40B4-BE49-F238E27FC236}">
                <a16:creationId xmlns:a16="http://schemas.microsoft.com/office/drawing/2014/main" id="{121AD769-0622-F833-035B-C808792E6230}"/>
              </a:ext>
            </a:extLst>
          </p:cNvPr>
          <p:cNvSpPr/>
          <p:nvPr/>
        </p:nvSpPr>
        <p:spPr>
          <a:xfrm>
            <a:off x="1202093" y="1522170"/>
            <a:ext cx="10059955" cy="873138"/>
          </a:xfrm>
          <a:prstGeom prst="round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2">
                    <a:lumMod val="10000"/>
                  </a:schemeClr>
                </a:solidFill>
              </a:rPr>
              <a:t>Process of navigating between different components and views within an Angular application</a:t>
            </a:r>
            <a:endParaRPr lang="en-AE" sz="2400" b="1" dirty="0">
              <a:solidFill>
                <a:schemeClr val="bg2">
                  <a:lumMod val="10000"/>
                </a:schemeClr>
              </a:solidFill>
            </a:endParaRPr>
          </a:p>
        </p:txBody>
      </p:sp>
      <p:pic>
        <p:nvPicPr>
          <p:cNvPr id="8" name="Picture 7">
            <a:extLst>
              <a:ext uri="{FF2B5EF4-FFF2-40B4-BE49-F238E27FC236}">
                <a16:creationId xmlns:a16="http://schemas.microsoft.com/office/drawing/2014/main" id="{35DAB283-A8F8-126B-0CAF-9DDCA051D8B3}"/>
              </a:ext>
            </a:extLst>
          </p:cNvPr>
          <p:cNvPicPr>
            <a:picLocks noChangeAspect="1"/>
          </p:cNvPicPr>
          <p:nvPr/>
        </p:nvPicPr>
        <p:blipFill>
          <a:blip r:embed="rId3"/>
          <a:stretch>
            <a:fillRect/>
          </a:stretch>
        </p:blipFill>
        <p:spPr>
          <a:xfrm>
            <a:off x="368449" y="6176963"/>
            <a:ext cx="1125066" cy="5544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5"/>
                                        </p:tgtEl>
                                        <p:attrNameLst>
                                          <p:attrName>style.visibility</p:attrName>
                                        </p:attrNameLst>
                                      </p:cBhvr>
                                      <p:to>
                                        <p:strVal val="visible"/>
                                      </p:to>
                                    </p:set>
                                    <p:animEffect transition="in" filter="fade">
                                      <p:cBhvr>
                                        <p:cTn id="12" dur="500"/>
                                        <p:tgtEl>
                                          <p:spTgt spid="115"/>
                                        </p:tgtEl>
                                      </p:cBhvr>
                                    </p:animEffect>
                                  </p:childTnLst>
                                </p:cTn>
                              </p:par>
                              <p:par>
                                <p:cTn id="13" presetID="10" presetClass="entr" presetSubtype="0" fill="hold" nodeType="withEffect">
                                  <p:stCondLst>
                                    <p:cond delay="0"/>
                                  </p:stCondLst>
                                  <p:childTnLst>
                                    <p:set>
                                      <p:cBhvr>
                                        <p:cTn id="14" dur="1" fill="hold">
                                          <p:stCondLst>
                                            <p:cond delay="0"/>
                                          </p:stCondLst>
                                        </p:cTn>
                                        <p:tgtEl>
                                          <p:spTgt spid="116"/>
                                        </p:tgtEl>
                                        <p:attrNameLst>
                                          <p:attrName>style.visibility</p:attrName>
                                        </p:attrNameLst>
                                      </p:cBhvr>
                                      <p:to>
                                        <p:strVal val="visible"/>
                                      </p:to>
                                    </p:set>
                                    <p:animEffect transition="in" filter="fade">
                                      <p:cBhvr>
                                        <p:cTn id="15" dur="500"/>
                                        <p:tgtEl>
                                          <p:spTgt spid="116"/>
                                        </p:tgtEl>
                                      </p:cBhvr>
                                    </p:animEffect>
                                  </p:childTnLst>
                                </p:cTn>
                              </p:par>
                              <p:par>
                                <p:cTn id="16" presetID="10" presetClass="entr" presetSubtype="0" fill="hold" nodeType="withEffect">
                                  <p:stCondLst>
                                    <p:cond delay="0"/>
                                  </p:stCondLst>
                                  <p:childTnLst>
                                    <p:set>
                                      <p:cBhvr>
                                        <p:cTn id="17" dur="1" fill="hold">
                                          <p:stCondLst>
                                            <p:cond delay="0"/>
                                          </p:stCondLst>
                                        </p:cTn>
                                        <p:tgtEl>
                                          <p:spTgt spid="119"/>
                                        </p:tgtEl>
                                        <p:attrNameLst>
                                          <p:attrName>style.visibility</p:attrName>
                                        </p:attrNameLst>
                                      </p:cBhvr>
                                      <p:to>
                                        <p:strVal val="visible"/>
                                      </p:to>
                                    </p:set>
                                    <p:animEffect transition="in" filter="fade">
                                      <p:cBhvr>
                                        <p:cTn id="18" dur="500"/>
                                        <p:tgtEl>
                                          <p:spTgt spid="119"/>
                                        </p:tgtEl>
                                      </p:cBhvr>
                                    </p:animEffect>
                                  </p:childTnLst>
                                </p:cTn>
                              </p:par>
                              <p:par>
                                <p:cTn id="19" presetID="10" presetClass="entr" presetSubtype="0" fill="hold" nodeType="withEffect">
                                  <p:stCondLst>
                                    <p:cond delay="0"/>
                                  </p:stCondLst>
                                  <p:childTnLst>
                                    <p:set>
                                      <p:cBhvr>
                                        <p:cTn id="20" dur="1" fill="hold">
                                          <p:stCondLst>
                                            <p:cond delay="0"/>
                                          </p:stCondLst>
                                        </p:cTn>
                                        <p:tgtEl>
                                          <p:spTgt spid="120"/>
                                        </p:tgtEl>
                                        <p:attrNameLst>
                                          <p:attrName>style.visibility</p:attrName>
                                        </p:attrNameLst>
                                      </p:cBhvr>
                                      <p:to>
                                        <p:strVal val="visible"/>
                                      </p:to>
                                    </p:set>
                                    <p:animEffect transition="in" filter="fade">
                                      <p:cBhvr>
                                        <p:cTn id="21" dur="500"/>
                                        <p:tgtEl>
                                          <p:spTgt spid="120"/>
                                        </p:tgtEl>
                                      </p:cBhvr>
                                    </p:animEffect>
                                  </p:childTnLst>
                                </p:cTn>
                              </p:par>
                              <p:par>
                                <p:cTn id="22" presetID="10" presetClass="entr" presetSubtype="0" fill="hold" nodeType="withEffect">
                                  <p:stCondLst>
                                    <p:cond delay="0"/>
                                  </p:stCondLst>
                                  <p:childTnLst>
                                    <p:set>
                                      <p:cBhvr>
                                        <p:cTn id="23" dur="1" fill="hold">
                                          <p:stCondLst>
                                            <p:cond delay="0"/>
                                          </p:stCondLst>
                                        </p:cTn>
                                        <p:tgtEl>
                                          <p:spTgt spid="121"/>
                                        </p:tgtEl>
                                        <p:attrNameLst>
                                          <p:attrName>style.visibility</p:attrName>
                                        </p:attrNameLst>
                                      </p:cBhvr>
                                      <p:to>
                                        <p:strVal val="visible"/>
                                      </p:to>
                                    </p:set>
                                    <p:animEffect transition="in" filter="fade">
                                      <p:cBhvr>
                                        <p:cTn id="24" dur="500"/>
                                        <p:tgtEl>
                                          <p:spTgt spid="121"/>
                                        </p:tgtEl>
                                      </p:cBhvr>
                                    </p:animEffect>
                                  </p:childTnLst>
                                </p:cTn>
                              </p:par>
                              <p:par>
                                <p:cTn id="25" presetID="10" presetClass="entr" presetSubtype="0" fill="hold" nodeType="withEffect">
                                  <p:stCondLst>
                                    <p:cond delay="0"/>
                                  </p:stCondLst>
                                  <p:childTnLst>
                                    <p:set>
                                      <p:cBhvr>
                                        <p:cTn id="26" dur="1" fill="hold">
                                          <p:stCondLst>
                                            <p:cond delay="0"/>
                                          </p:stCondLst>
                                        </p:cTn>
                                        <p:tgtEl>
                                          <p:spTgt spid="122"/>
                                        </p:tgtEl>
                                        <p:attrNameLst>
                                          <p:attrName>style.visibility</p:attrName>
                                        </p:attrNameLst>
                                      </p:cBhvr>
                                      <p:to>
                                        <p:strVal val="visible"/>
                                      </p:to>
                                    </p:set>
                                    <p:animEffect transition="in" filter="fade">
                                      <p:cBhvr>
                                        <p:cTn id="27" dur="500"/>
                                        <p:tgtEl>
                                          <p:spTgt spid="122"/>
                                        </p:tgtEl>
                                      </p:cBhvr>
                                    </p:animEffect>
                                  </p:childTnLst>
                                </p:cTn>
                              </p:par>
                              <p:par>
                                <p:cTn id="28" presetID="10" presetClass="entr" presetSubtype="0" fill="hold" nodeType="withEffect">
                                  <p:stCondLst>
                                    <p:cond delay="0"/>
                                  </p:stCondLst>
                                  <p:childTnLst>
                                    <p:set>
                                      <p:cBhvr>
                                        <p:cTn id="29" dur="1" fill="hold">
                                          <p:stCondLst>
                                            <p:cond delay="0"/>
                                          </p:stCondLst>
                                        </p:cTn>
                                        <p:tgtEl>
                                          <p:spTgt spid="123"/>
                                        </p:tgtEl>
                                        <p:attrNameLst>
                                          <p:attrName>style.visibility</p:attrName>
                                        </p:attrNameLst>
                                      </p:cBhvr>
                                      <p:to>
                                        <p:strVal val="visible"/>
                                      </p:to>
                                    </p:set>
                                    <p:animEffect transition="in" filter="fade">
                                      <p:cBhvr>
                                        <p:cTn id="30" dur="500"/>
                                        <p:tgtEl>
                                          <p:spTgt spid="123"/>
                                        </p:tgtEl>
                                      </p:cBhvr>
                                    </p:animEffect>
                                  </p:childTnLst>
                                </p:cTn>
                              </p:par>
                              <p:par>
                                <p:cTn id="31" presetID="10" presetClass="entr" presetSubtype="0" fill="hold" nodeType="withEffect">
                                  <p:stCondLst>
                                    <p:cond delay="0"/>
                                  </p:stCondLst>
                                  <p:childTnLst>
                                    <p:set>
                                      <p:cBhvr>
                                        <p:cTn id="32" dur="1" fill="hold">
                                          <p:stCondLst>
                                            <p:cond delay="0"/>
                                          </p:stCondLst>
                                        </p:cTn>
                                        <p:tgtEl>
                                          <p:spTgt spid="124"/>
                                        </p:tgtEl>
                                        <p:attrNameLst>
                                          <p:attrName>style.visibility</p:attrName>
                                        </p:attrNameLst>
                                      </p:cBhvr>
                                      <p:to>
                                        <p:strVal val="visible"/>
                                      </p:to>
                                    </p:set>
                                    <p:animEffect transition="in" filter="fade">
                                      <p:cBhvr>
                                        <p:cTn id="33" dur="500"/>
                                        <p:tgtEl>
                                          <p:spTgt spid="124"/>
                                        </p:tgtEl>
                                      </p:cBhvr>
                                    </p:animEffect>
                                  </p:childTnLst>
                                </p:cTn>
                              </p:par>
                              <p:par>
                                <p:cTn id="34" presetID="10" presetClass="entr" presetSubtype="0" fill="hold"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6FD9C6-E783-DB52-1FCA-72CE1746E241}"/>
              </a:ext>
            </a:extLst>
          </p:cNvPr>
          <p:cNvSpPr/>
          <p:nvPr/>
        </p:nvSpPr>
        <p:spPr>
          <a:xfrm>
            <a:off x="0" y="0"/>
            <a:ext cx="12192000" cy="6858000"/>
          </a:xfrm>
          <a:prstGeom prst="rect">
            <a:avLst/>
          </a:prstGeom>
          <a:solidFill>
            <a:srgbClr val="EEE3F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pic>
        <p:nvPicPr>
          <p:cNvPr id="6" name="Picture 5">
            <a:extLst>
              <a:ext uri="{FF2B5EF4-FFF2-40B4-BE49-F238E27FC236}">
                <a16:creationId xmlns:a16="http://schemas.microsoft.com/office/drawing/2014/main" id="{ED8AC84E-DDA1-552F-6F2E-83537D8B02D3}"/>
              </a:ext>
            </a:extLst>
          </p:cNvPr>
          <p:cNvPicPr>
            <a:picLocks noChangeAspect="1"/>
          </p:cNvPicPr>
          <p:nvPr/>
        </p:nvPicPr>
        <p:blipFill>
          <a:blip r:embed="rId2"/>
          <a:stretch>
            <a:fillRect/>
          </a:stretch>
        </p:blipFill>
        <p:spPr>
          <a:xfrm>
            <a:off x="778268" y="998157"/>
            <a:ext cx="3208298" cy="5029636"/>
          </a:xfrm>
          <a:prstGeom prst="rect">
            <a:avLst/>
          </a:prstGeom>
        </p:spPr>
      </p:pic>
      <p:pic>
        <p:nvPicPr>
          <p:cNvPr id="8" name="Picture 7">
            <a:extLst>
              <a:ext uri="{FF2B5EF4-FFF2-40B4-BE49-F238E27FC236}">
                <a16:creationId xmlns:a16="http://schemas.microsoft.com/office/drawing/2014/main" id="{4D0A909C-B9F7-BF96-2867-72D5564D8139}"/>
              </a:ext>
            </a:extLst>
          </p:cNvPr>
          <p:cNvPicPr>
            <a:picLocks noChangeAspect="1"/>
          </p:cNvPicPr>
          <p:nvPr/>
        </p:nvPicPr>
        <p:blipFill>
          <a:blip r:embed="rId3"/>
          <a:stretch>
            <a:fillRect/>
          </a:stretch>
        </p:blipFill>
        <p:spPr>
          <a:xfrm>
            <a:off x="4357039" y="1099436"/>
            <a:ext cx="7585788" cy="4105848"/>
          </a:xfrm>
          <a:prstGeom prst="rect">
            <a:avLst/>
          </a:prstGeom>
        </p:spPr>
      </p:pic>
      <p:pic>
        <p:nvPicPr>
          <p:cNvPr id="10" name="Picture 9">
            <a:extLst>
              <a:ext uri="{FF2B5EF4-FFF2-40B4-BE49-F238E27FC236}">
                <a16:creationId xmlns:a16="http://schemas.microsoft.com/office/drawing/2014/main" id="{7B7FA013-103F-21FF-DA29-B65CCD865399}"/>
              </a:ext>
            </a:extLst>
          </p:cNvPr>
          <p:cNvPicPr>
            <a:picLocks noChangeAspect="1"/>
          </p:cNvPicPr>
          <p:nvPr/>
        </p:nvPicPr>
        <p:blipFill>
          <a:blip r:embed="rId4"/>
          <a:stretch>
            <a:fillRect/>
          </a:stretch>
        </p:blipFill>
        <p:spPr>
          <a:xfrm>
            <a:off x="4357039" y="1148236"/>
            <a:ext cx="7315199" cy="3872205"/>
          </a:xfrm>
          <a:prstGeom prst="rect">
            <a:avLst/>
          </a:prstGeom>
        </p:spPr>
      </p:pic>
      <p:pic>
        <p:nvPicPr>
          <p:cNvPr id="12" name="Picture 11">
            <a:extLst>
              <a:ext uri="{FF2B5EF4-FFF2-40B4-BE49-F238E27FC236}">
                <a16:creationId xmlns:a16="http://schemas.microsoft.com/office/drawing/2014/main" id="{9C598C2E-5807-36F2-2899-433BA07F2D69}"/>
              </a:ext>
            </a:extLst>
          </p:cNvPr>
          <p:cNvPicPr>
            <a:picLocks noChangeAspect="1"/>
          </p:cNvPicPr>
          <p:nvPr/>
        </p:nvPicPr>
        <p:blipFill>
          <a:blip r:embed="rId5"/>
          <a:stretch>
            <a:fillRect/>
          </a:stretch>
        </p:blipFill>
        <p:spPr>
          <a:xfrm>
            <a:off x="4484834" y="1166219"/>
            <a:ext cx="7457993" cy="4153480"/>
          </a:xfrm>
          <a:prstGeom prst="rect">
            <a:avLst/>
          </a:prstGeom>
        </p:spPr>
      </p:pic>
      <p:sp>
        <p:nvSpPr>
          <p:cNvPr id="13" name="Rectangle 12">
            <a:extLst>
              <a:ext uri="{FF2B5EF4-FFF2-40B4-BE49-F238E27FC236}">
                <a16:creationId xmlns:a16="http://schemas.microsoft.com/office/drawing/2014/main" id="{980A5BF8-6F20-045B-9869-3734FF274605}"/>
              </a:ext>
            </a:extLst>
          </p:cNvPr>
          <p:cNvSpPr/>
          <p:nvPr/>
        </p:nvSpPr>
        <p:spPr>
          <a:xfrm>
            <a:off x="934893" y="2573892"/>
            <a:ext cx="2750699" cy="317240"/>
          </a:xfrm>
          <a:prstGeom prst="rect">
            <a:avLst/>
          </a:prstGeom>
          <a:solidFill>
            <a:schemeClr val="accent1">
              <a:alpha val="1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4" name="Rectangle 13">
            <a:extLst>
              <a:ext uri="{FF2B5EF4-FFF2-40B4-BE49-F238E27FC236}">
                <a16:creationId xmlns:a16="http://schemas.microsoft.com/office/drawing/2014/main" id="{9554DD73-0FF3-BA43-6E9E-920BC935450F}"/>
              </a:ext>
            </a:extLst>
          </p:cNvPr>
          <p:cNvSpPr/>
          <p:nvPr/>
        </p:nvSpPr>
        <p:spPr>
          <a:xfrm>
            <a:off x="934892" y="2925719"/>
            <a:ext cx="2750699" cy="317240"/>
          </a:xfrm>
          <a:prstGeom prst="rect">
            <a:avLst/>
          </a:prstGeom>
          <a:solidFill>
            <a:schemeClr val="accent1">
              <a:alpha val="1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5" name="Rectangle 14">
            <a:extLst>
              <a:ext uri="{FF2B5EF4-FFF2-40B4-BE49-F238E27FC236}">
                <a16:creationId xmlns:a16="http://schemas.microsoft.com/office/drawing/2014/main" id="{A21488D6-1A0D-0F57-7799-0068F4554FE3}"/>
              </a:ext>
            </a:extLst>
          </p:cNvPr>
          <p:cNvSpPr/>
          <p:nvPr/>
        </p:nvSpPr>
        <p:spPr>
          <a:xfrm>
            <a:off x="934891" y="3354355"/>
            <a:ext cx="2750699" cy="317240"/>
          </a:xfrm>
          <a:prstGeom prst="rect">
            <a:avLst/>
          </a:prstGeom>
          <a:solidFill>
            <a:schemeClr val="accent1">
              <a:alpha val="19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2" name="TextBox 1">
            <a:extLst>
              <a:ext uri="{FF2B5EF4-FFF2-40B4-BE49-F238E27FC236}">
                <a16:creationId xmlns:a16="http://schemas.microsoft.com/office/drawing/2014/main" id="{9D7D6FC6-1BE1-8006-DAC3-F56FCC09FECD}"/>
              </a:ext>
            </a:extLst>
          </p:cNvPr>
          <p:cNvSpPr txBox="1"/>
          <p:nvPr/>
        </p:nvSpPr>
        <p:spPr>
          <a:xfrm>
            <a:off x="2416629" y="223935"/>
            <a:ext cx="7203232" cy="646331"/>
          </a:xfrm>
          <a:prstGeom prst="rect">
            <a:avLst/>
          </a:prstGeom>
          <a:noFill/>
        </p:spPr>
        <p:txBody>
          <a:bodyPr wrap="square" rtlCol="0">
            <a:spAutoFit/>
          </a:bodyPr>
          <a:lstStyle/>
          <a:p>
            <a:r>
              <a:rPr lang="en-US" sz="3600" b="1" dirty="0">
                <a:solidFill>
                  <a:srgbClr val="002060"/>
                </a:solidFill>
              </a:rPr>
              <a:t>       Routing Illustration</a:t>
            </a:r>
            <a:endParaRPr lang="en-AE" sz="3600" b="1" dirty="0">
              <a:solidFill>
                <a:srgbClr val="002060"/>
              </a:solidFill>
            </a:endParaRPr>
          </a:p>
        </p:txBody>
      </p:sp>
      <p:pic>
        <p:nvPicPr>
          <p:cNvPr id="3" name="Picture 2">
            <a:extLst>
              <a:ext uri="{FF2B5EF4-FFF2-40B4-BE49-F238E27FC236}">
                <a16:creationId xmlns:a16="http://schemas.microsoft.com/office/drawing/2014/main" id="{B257A873-BE28-1AA9-FB1F-1E0C3356BE13}"/>
              </a:ext>
            </a:extLst>
          </p:cNvPr>
          <p:cNvPicPr>
            <a:picLocks noChangeAspect="1"/>
          </p:cNvPicPr>
          <p:nvPr/>
        </p:nvPicPr>
        <p:blipFill>
          <a:blip r:embed="rId6"/>
          <a:stretch>
            <a:fillRect/>
          </a:stretch>
        </p:blipFill>
        <p:spPr>
          <a:xfrm>
            <a:off x="465280" y="6165658"/>
            <a:ext cx="1125066" cy="554476"/>
          </a:xfrm>
          <a:prstGeom prst="rect">
            <a:avLst/>
          </a:prstGeom>
        </p:spPr>
      </p:pic>
    </p:spTree>
    <p:extLst>
      <p:ext uri="{BB962C8B-B14F-4D97-AF65-F5344CB8AC3E}">
        <p14:creationId xmlns:p14="http://schemas.microsoft.com/office/powerpoint/2010/main" val="145527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2000"/>
                                        <p:tgtEl>
                                          <p:spTgt spid="13"/>
                                        </p:tgtEl>
                                      </p:cBhvr>
                                    </p:animEffect>
                                  </p:childTnLst>
                                </p:cTn>
                              </p:par>
                              <p:par>
                                <p:cTn id="8" presetID="10" presetClass="entr" presetSubtype="0" fill="hold" nodeType="withEffect">
                                  <p:stCondLst>
                                    <p:cond delay="110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13"/>
                                        </p:tgtEl>
                                      </p:cBhvr>
                                    </p:animEffect>
                                    <p:set>
                                      <p:cBhvr>
                                        <p:cTn id="20" dur="1" fill="hold">
                                          <p:stCondLst>
                                            <p:cond delay="499"/>
                                          </p:stCondLst>
                                        </p:cTn>
                                        <p:tgtEl>
                                          <p:spTgt spid="13"/>
                                        </p:tgtEl>
                                        <p:attrNameLst>
                                          <p:attrName>style.visibility</p:attrName>
                                        </p:attrNameLst>
                                      </p:cBhvr>
                                      <p:to>
                                        <p:strVal val="hidden"/>
                                      </p:to>
                                    </p:set>
                                  </p:childTnLst>
                                </p:cTn>
                              </p:par>
                              <p:par>
                                <p:cTn id="21" presetID="4" presetClass="entr" presetSubtype="16"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ox(in)">
                                      <p:cBhvr>
                                        <p:cTn id="23" dur="2000"/>
                                        <p:tgtEl>
                                          <p:spTgt spid="14"/>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1" nodeType="clickEffect">
                                  <p:stCondLst>
                                    <p:cond delay="0"/>
                                  </p:stCondLst>
                                  <p:childTnLst>
                                    <p:animEffect transition="out" filter="fade">
                                      <p:cBhvr>
                                        <p:cTn id="35" dur="500"/>
                                        <p:tgtEl>
                                          <p:spTgt spid="14"/>
                                        </p:tgtEl>
                                      </p:cBhvr>
                                    </p:animEffect>
                                    <p:set>
                                      <p:cBhvr>
                                        <p:cTn id="36" dur="1" fill="hold">
                                          <p:stCondLst>
                                            <p:cond delay="499"/>
                                          </p:stCondLst>
                                        </p:cTn>
                                        <p:tgtEl>
                                          <p:spTgt spid="14"/>
                                        </p:tgtEl>
                                        <p:attrNameLst>
                                          <p:attrName>style.visibility</p:attrName>
                                        </p:attrNameLst>
                                      </p:cBhvr>
                                      <p:to>
                                        <p:strVal val="hidden"/>
                                      </p:to>
                                    </p:set>
                                  </p:childTnLst>
                                </p:cTn>
                              </p:par>
                              <p:par>
                                <p:cTn id="37" presetID="4" presetClass="entr" presetSubtype="16"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ox(in)">
                                      <p:cBhvr>
                                        <p:cTn id="39" dur="2000"/>
                                        <p:tgtEl>
                                          <p:spTgt spid="15"/>
                                        </p:tgtEl>
                                      </p:cBhvr>
                                    </p:animEffect>
                                  </p:childTnLst>
                                </p:cTn>
                              </p:par>
                              <p:par>
                                <p:cTn id="40" presetID="10"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1" nodeType="clickEffect">
                                  <p:stCondLst>
                                    <p:cond delay="0"/>
                                  </p:stCondLst>
                                  <p:childTnLst>
                                    <p:animEffect transition="out" filter="fade">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268B89-3791-4B1F-C15E-F2BF03B510CE}"/>
              </a:ext>
            </a:extLst>
          </p:cNvPr>
          <p:cNvSpPr txBox="1"/>
          <p:nvPr/>
        </p:nvSpPr>
        <p:spPr>
          <a:xfrm>
            <a:off x="2926080" y="335280"/>
            <a:ext cx="5923280" cy="646331"/>
          </a:xfrm>
          <a:prstGeom prst="rect">
            <a:avLst/>
          </a:prstGeom>
          <a:noFill/>
        </p:spPr>
        <p:txBody>
          <a:bodyPr wrap="square" rtlCol="0">
            <a:spAutoFit/>
          </a:bodyPr>
          <a:lstStyle/>
          <a:p>
            <a:pPr algn="ctr"/>
            <a:r>
              <a:rPr lang="en-IN" sz="3600" b="1" dirty="0">
                <a:solidFill>
                  <a:srgbClr val="002060"/>
                </a:solidFill>
                <a:latin typeface="Arial Rounded MT Bold" panose="020F0704030504030204" pitchFamily="34" charset="0"/>
              </a:rPr>
              <a:t>Angular Forms</a:t>
            </a:r>
          </a:p>
        </p:txBody>
      </p:sp>
      <p:sp>
        <p:nvSpPr>
          <p:cNvPr id="3" name="TextBox 2">
            <a:extLst>
              <a:ext uri="{FF2B5EF4-FFF2-40B4-BE49-F238E27FC236}">
                <a16:creationId xmlns:a16="http://schemas.microsoft.com/office/drawing/2014/main" id="{9C8DC4F0-55D5-9C4F-1B54-15751DC8C4D0}"/>
              </a:ext>
            </a:extLst>
          </p:cNvPr>
          <p:cNvSpPr txBox="1"/>
          <p:nvPr/>
        </p:nvSpPr>
        <p:spPr>
          <a:xfrm>
            <a:off x="5435600" y="1645920"/>
            <a:ext cx="6177280" cy="1292662"/>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nSpc>
                <a:spcPct val="150000"/>
              </a:lnSpc>
            </a:pPr>
            <a:r>
              <a:rPr lang="en-US" sz="200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Angular forms are a key feature that allows users to interact with web applications by inputting data. </a:t>
            </a:r>
          </a:p>
          <a:p>
            <a:endParaRPr lang="en-IN" dirty="0"/>
          </a:p>
        </p:txBody>
      </p:sp>
      <p:sp>
        <p:nvSpPr>
          <p:cNvPr id="6" name="TextBox 5">
            <a:extLst>
              <a:ext uri="{FF2B5EF4-FFF2-40B4-BE49-F238E27FC236}">
                <a16:creationId xmlns:a16="http://schemas.microsoft.com/office/drawing/2014/main" id="{08AD6F53-B4C6-04F1-0B18-B29FBD95C011}"/>
              </a:ext>
            </a:extLst>
          </p:cNvPr>
          <p:cNvSpPr txBox="1"/>
          <p:nvPr/>
        </p:nvSpPr>
        <p:spPr>
          <a:xfrm>
            <a:off x="5425440" y="3271520"/>
            <a:ext cx="6238240" cy="1426481"/>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nSpc>
                <a:spcPct val="150000"/>
              </a:lnSpc>
            </a:pPr>
            <a:r>
              <a:rPr lang="en-US" sz="200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They handle user input, provide validation to ensure data accuracy, and offer error messages for incorrect entries.</a:t>
            </a:r>
            <a:endParaRPr lang="en-IN" sz="2000" dirty="0"/>
          </a:p>
        </p:txBody>
      </p:sp>
      <p:sp>
        <p:nvSpPr>
          <p:cNvPr id="7" name="TextBox 6">
            <a:extLst>
              <a:ext uri="{FF2B5EF4-FFF2-40B4-BE49-F238E27FC236}">
                <a16:creationId xmlns:a16="http://schemas.microsoft.com/office/drawing/2014/main" id="{E4BD321C-BE4F-0D71-775D-EE116D307064}"/>
              </a:ext>
            </a:extLst>
          </p:cNvPr>
          <p:cNvSpPr txBox="1"/>
          <p:nvPr/>
        </p:nvSpPr>
        <p:spPr>
          <a:xfrm>
            <a:off x="5405120" y="5019040"/>
            <a:ext cx="6299200" cy="1282402"/>
          </a:xfrm>
          <a:prstGeom prst="rect">
            <a:avLst/>
          </a:prstGeom>
          <a:solidFill>
            <a:schemeClr val="accent6">
              <a:lumMod val="40000"/>
              <a:lumOff val="6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2">
            <a:schemeClr val="accent1"/>
          </a:fillRef>
          <a:effectRef idx="1">
            <a:schemeClr val="accent1"/>
          </a:effectRef>
          <a:fontRef idx="minor">
            <a:schemeClr val="dk1"/>
          </a:fontRef>
        </p:style>
        <p:txBody>
          <a:bodyPr wrap="square" rtlCol="0">
            <a:spAutoFit/>
          </a:bodyPr>
          <a:lstStyle/>
          <a:p>
            <a:pPr>
              <a:lnSpc>
                <a:spcPct val="150000"/>
              </a:lnSpc>
            </a:pPr>
            <a:r>
              <a:rPr lang="en-US" sz="1800" i="0" dirty="0">
                <a:solidFill>
                  <a:srgbClr val="002060"/>
                </a:solidFill>
                <a:effectLst/>
                <a:latin typeface="Tahoma" panose="020B0604030504040204" pitchFamily="34" charset="0"/>
                <a:ea typeface="Tahoma" panose="020B0604030504040204" pitchFamily="34" charset="0"/>
                <a:cs typeface="Tahoma" panose="020B0604030504040204" pitchFamily="34" charset="0"/>
              </a:rPr>
              <a:t>Forms maintain their state, making it easy to track user actions, and can be created using either template-driven or reactive approaches for flexibility and ease of use.</a:t>
            </a:r>
            <a:endParaRPr lang="en-IN" sz="1800"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pic>
        <p:nvPicPr>
          <p:cNvPr id="9" name="Picture 8">
            <a:extLst>
              <a:ext uri="{FF2B5EF4-FFF2-40B4-BE49-F238E27FC236}">
                <a16:creationId xmlns:a16="http://schemas.microsoft.com/office/drawing/2014/main" id="{65308A2C-5C46-3466-953B-6387E9D52101}"/>
              </a:ext>
            </a:extLst>
          </p:cNvPr>
          <p:cNvPicPr>
            <a:picLocks noChangeAspect="1"/>
          </p:cNvPicPr>
          <p:nvPr/>
        </p:nvPicPr>
        <p:blipFill rotWithShape="1">
          <a:blip r:embed="rId3">
            <a:extLst>
              <a:ext uri="{28A0092B-C50C-407E-A947-70E740481C1C}">
                <a14:useLocalDpi xmlns:a14="http://schemas.microsoft.com/office/drawing/2010/main" val="0"/>
              </a:ext>
            </a:extLst>
          </a:blip>
          <a:srcRect l="5704" t="15112" r="8222" b="14518"/>
          <a:stretch/>
        </p:blipFill>
        <p:spPr>
          <a:xfrm>
            <a:off x="325120" y="1960880"/>
            <a:ext cx="4498677" cy="3677920"/>
          </a:xfrm>
          <a:prstGeom prst="rect">
            <a:avLst/>
          </a:prstGeom>
        </p:spPr>
      </p:pic>
      <p:pic>
        <p:nvPicPr>
          <p:cNvPr id="4" name="Picture 3">
            <a:extLst>
              <a:ext uri="{FF2B5EF4-FFF2-40B4-BE49-F238E27FC236}">
                <a16:creationId xmlns:a16="http://schemas.microsoft.com/office/drawing/2014/main" id="{1A5F5A91-3A02-A716-F5B1-236A9825042F}"/>
              </a:ext>
            </a:extLst>
          </p:cNvPr>
          <p:cNvPicPr>
            <a:picLocks noChangeAspect="1"/>
          </p:cNvPicPr>
          <p:nvPr/>
        </p:nvPicPr>
        <p:blipFill>
          <a:blip r:embed="rId4"/>
          <a:stretch>
            <a:fillRect/>
          </a:stretch>
        </p:blipFill>
        <p:spPr>
          <a:xfrm>
            <a:off x="487680" y="6209816"/>
            <a:ext cx="1125066" cy="554476"/>
          </a:xfrm>
          <a:prstGeom prst="rect">
            <a:avLst/>
          </a:prstGeom>
        </p:spPr>
      </p:pic>
    </p:spTree>
    <p:extLst>
      <p:ext uri="{BB962C8B-B14F-4D97-AF65-F5344CB8AC3E}">
        <p14:creationId xmlns:p14="http://schemas.microsoft.com/office/powerpoint/2010/main" val="246125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750"/>
                                        <p:tgtEl>
                                          <p:spTgt spid="9"/>
                                        </p:tgtEl>
                                      </p:cBhvr>
                                    </p:animEffect>
                                    <p:anim calcmode="lin" valueType="num">
                                      <p:cBhvr>
                                        <p:cTn id="13" dur="750" fill="hold"/>
                                        <p:tgtEl>
                                          <p:spTgt spid="9"/>
                                        </p:tgtEl>
                                        <p:attrNameLst>
                                          <p:attrName>ppt_x</p:attrName>
                                        </p:attrNameLst>
                                      </p:cBhvr>
                                      <p:tavLst>
                                        <p:tav tm="0">
                                          <p:val>
                                            <p:strVal val="#ppt_x"/>
                                          </p:val>
                                        </p:tav>
                                        <p:tav tm="100000">
                                          <p:val>
                                            <p:strVal val="#ppt_x"/>
                                          </p:val>
                                        </p:tav>
                                      </p:tavLst>
                                    </p:anim>
                                    <p:anim calcmode="lin" valueType="num">
                                      <p:cBhvr>
                                        <p:cTn id="14" dur="75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BE4314-B53E-02A9-5779-BB78FC88D96A}"/>
              </a:ext>
            </a:extLst>
          </p:cNvPr>
          <p:cNvSpPr txBox="1"/>
          <p:nvPr/>
        </p:nvSpPr>
        <p:spPr>
          <a:xfrm>
            <a:off x="2550160" y="297934"/>
            <a:ext cx="7040880" cy="646331"/>
          </a:xfrm>
          <a:prstGeom prst="rect">
            <a:avLst/>
          </a:prstGeom>
          <a:noFill/>
        </p:spPr>
        <p:txBody>
          <a:bodyPr wrap="square">
            <a:spAutoFit/>
          </a:bodyPr>
          <a:lstStyle/>
          <a:p>
            <a:r>
              <a:rPr lang="en-IN" sz="3600" b="1" i="0" dirty="0">
                <a:solidFill>
                  <a:srgbClr val="002060"/>
                </a:solidFill>
                <a:effectLst/>
                <a:latin typeface="Arial Rounded MT Bold" panose="020F0704030504030204" pitchFamily="34" charset="0"/>
              </a:rPr>
              <a:t>Introduction </a:t>
            </a:r>
            <a:r>
              <a:rPr lang="en-IN" sz="3600" b="1" dirty="0">
                <a:solidFill>
                  <a:srgbClr val="002060"/>
                </a:solidFill>
                <a:latin typeface="Arial Rounded MT Bold" panose="020F0704030504030204" pitchFamily="34" charset="0"/>
              </a:rPr>
              <a:t>T</a:t>
            </a:r>
            <a:r>
              <a:rPr lang="en-IN" sz="3600" b="1" i="0" dirty="0">
                <a:solidFill>
                  <a:srgbClr val="002060"/>
                </a:solidFill>
                <a:effectLst/>
                <a:latin typeface="Arial Rounded MT Bold" panose="020F0704030504030204" pitchFamily="34" charset="0"/>
              </a:rPr>
              <a:t>o Reactive forms </a:t>
            </a:r>
            <a:endParaRPr lang="en-IN" sz="3600" b="1" dirty="0">
              <a:solidFill>
                <a:srgbClr val="002060"/>
              </a:solidFill>
              <a:latin typeface="Arial Rounded MT Bold" panose="020F0704030504030204" pitchFamily="34" charset="0"/>
            </a:endParaRPr>
          </a:p>
        </p:txBody>
      </p:sp>
      <p:sp>
        <p:nvSpPr>
          <p:cNvPr id="8" name="TextBox 7">
            <a:extLst>
              <a:ext uri="{FF2B5EF4-FFF2-40B4-BE49-F238E27FC236}">
                <a16:creationId xmlns:a16="http://schemas.microsoft.com/office/drawing/2014/main" id="{F54983FE-110E-1365-BDE1-DA8053A9B734}"/>
              </a:ext>
            </a:extLst>
          </p:cNvPr>
          <p:cNvSpPr txBox="1"/>
          <p:nvPr/>
        </p:nvSpPr>
        <p:spPr>
          <a:xfrm>
            <a:off x="5608320" y="1500664"/>
            <a:ext cx="6451600" cy="4987263"/>
          </a:xfrm>
          <a:prstGeom prst="rect">
            <a:avLst/>
          </a:prstGeom>
          <a:noFill/>
        </p:spPr>
        <p:txBody>
          <a:bodyPr wrap="square">
            <a:spAutoFit/>
          </a:bodyPr>
          <a:lstStyle/>
          <a:p>
            <a:pPr marL="285750" indent="-285750">
              <a:lnSpc>
                <a:spcPct val="200000"/>
              </a:lnSpc>
              <a:buFont typeface="Wingdings" panose="05000000000000000000" pitchFamily="2" charset="2"/>
              <a:buChar char="q"/>
            </a:pPr>
            <a:r>
              <a:rPr lang="en-IN" dirty="0">
                <a:solidFill>
                  <a:srgbClr val="002060"/>
                </a:solidFill>
                <a:latin typeface="Tahoma" panose="020B0604030504040204" pitchFamily="34" charset="0"/>
                <a:ea typeface="Tahoma" panose="020B0604030504040204" pitchFamily="34" charset="0"/>
                <a:cs typeface="Tahoma" panose="020B0604030504040204" pitchFamily="34" charset="0"/>
              </a:rPr>
              <a:t>Reactive forms in Angular provide a programmatic and flexible approach to form creation and management.</a:t>
            </a:r>
          </a:p>
          <a:p>
            <a:pPr marL="285750" indent="-285750">
              <a:lnSpc>
                <a:spcPct val="200000"/>
              </a:lnSpc>
              <a:buFont typeface="Wingdings" panose="05000000000000000000" pitchFamily="2" charset="2"/>
              <a:buChar char="q"/>
            </a:pPr>
            <a:r>
              <a:rPr lang="en-IN" dirty="0">
                <a:solidFill>
                  <a:srgbClr val="002060"/>
                </a:solidFill>
                <a:latin typeface="Tahoma" panose="020B0604030504040204" pitchFamily="34" charset="0"/>
                <a:ea typeface="Tahoma" panose="020B0604030504040204" pitchFamily="34" charset="0"/>
                <a:cs typeface="Tahoma" panose="020B0604030504040204" pitchFamily="34" charset="0"/>
              </a:rPr>
              <a:t> Unlike template-driven forms, they are defined in TypeScript classes, allowing fine-grained control over form elements and validation rules.</a:t>
            </a:r>
          </a:p>
          <a:p>
            <a:pPr marL="285750" indent="-285750">
              <a:lnSpc>
                <a:spcPct val="200000"/>
              </a:lnSpc>
              <a:buFont typeface="Wingdings" panose="05000000000000000000" pitchFamily="2" charset="2"/>
              <a:buChar char="q"/>
            </a:pPr>
            <a:r>
              <a:rPr lang="en-IN" dirty="0">
                <a:solidFill>
                  <a:srgbClr val="002060"/>
                </a:solidFill>
                <a:latin typeface="Tahoma" panose="020B0604030504040204" pitchFamily="34" charset="0"/>
                <a:ea typeface="Tahoma" panose="020B0604030504040204" pitchFamily="34" charset="0"/>
                <a:cs typeface="Tahoma" panose="020B0604030504040204" pitchFamily="34" charset="0"/>
              </a:rPr>
              <a:t>Reactive forms use observables from </a:t>
            </a:r>
            <a:r>
              <a:rPr lang="en-IN" dirty="0" err="1">
                <a:solidFill>
                  <a:srgbClr val="002060"/>
                </a:solidFill>
                <a:latin typeface="Tahoma" panose="020B0604030504040204" pitchFamily="34" charset="0"/>
                <a:ea typeface="Tahoma" panose="020B0604030504040204" pitchFamily="34" charset="0"/>
                <a:cs typeface="Tahoma" panose="020B0604030504040204" pitchFamily="34" charset="0"/>
              </a:rPr>
              <a:t>RxJS</a:t>
            </a:r>
            <a:r>
              <a:rPr lang="en-IN" dirty="0">
                <a:solidFill>
                  <a:srgbClr val="002060"/>
                </a:solidFill>
                <a:latin typeface="Tahoma" panose="020B0604030504040204" pitchFamily="34" charset="0"/>
                <a:ea typeface="Tahoma" panose="020B0604030504040204" pitchFamily="34" charset="0"/>
                <a:cs typeface="Tahoma" panose="020B0604030504040204" pitchFamily="34" charset="0"/>
              </a:rPr>
              <a:t> to handle form state changes and asynchronous operations efficiently, making them ideal for complex forms with dynamic behaviour and advanced validation needs.</a:t>
            </a:r>
          </a:p>
        </p:txBody>
      </p:sp>
      <p:pic>
        <p:nvPicPr>
          <p:cNvPr id="10" name="Picture 9">
            <a:extLst>
              <a:ext uri="{FF2B5EF4-FFF2-40B4-BE49-F238E27FC236}">
                <a16:creationId xmlns:a16="http://schemas.microsoft.com/office/drawing/2014/main" id="{93233751-669F-8339-993E-F692F57541AF}"/>
              </a:ext>
            </a:extLst>
          </p:cNvPr>
          <p:cNvPicPr>
            <a:picLocks noChangeAspect="1"/>
          </p:cNvPicPr>
          <p:nvPr/>
        </p:nvPicPr>
        <p:blipFill rotWithShape="1">
          <a:blip r:embed="rId3">
            <a:extLst>
              <a:ext uri="{28A0092B-C50C-407E-A947-70E740481C1C}">
                <a14:useLocalDpi xmlns:a14="http://schemas.microsoft.com/office/drawing/2010/main" val="0"/>
              </a:ext>
            </a:extLst>
          </a:blip>
          <a:srcRect l="6000" t="10222" r="5852" b="14518"/>
          <a:stretch/>
        </p:blipFill>
        <p:spPr>
          <a:xfrm>
            <a:off x="304800" y="1656080"/>
            <a:ext cx="5045600" cy="4307840"/>
          </a:xfrm>
          <a:prstGeom prst="rect">
            <a:avLst/>
          </a:prstGeom>
        </p:spPr>
      </p:pic>
      <p:pic>
        <p:nvPicPr>
          <p:cNvPr id="3" name="Picture 2">
            <a:extLst>
              <a:ext uri="{FF2B5EF4-FFF2-40B4-BE49-F238E27FC236}">
                <a16:creationId xmlns:a16="http://schemas.microsoft.com/office/drawing/2014/main" id="{2F09FDFD-EB1E-7639-58FC-5935D0975FF3}"/>
              </a:ext>
            </a:extLst>
          </p:cNvPr>
          <p:cNvPicPr>
            <a:picLocks noChangeAspect="1"/>
          </p:cNvPicPr>
          <p:nvPr/>
        </p:nvPicPr>
        <p:blipFill>
          <a:blip r:embed="rId4"/>
          <a:stretch>
            <a:fillRect/>
          </a:stretch>
        </p:blipFill>
        <p:spPr>
          <a:xfrm>
            <a:off x="304800" y="6210689"/>
            <a:ext cx="1125066" cy="554476"/>
          </a:xfrm>
          <a:prstGeom prst="rect">
            <a:avLst/>
          </a:prstGeom>
        </p:spPr>
      </p:pic>
    </p:spTree>
    <p:extLst>
      <p:ext uri="{BB962C8B-B14F-4D97-AF65-F5344CB8AC3E}">
        <p14:creationId xmlns:p14="http://schemas.microsoft.com/office/powerpoint/2010/main" val="110467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E5256-4972-7CDA-244C-60F93EA0805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821BD36-CA23-7245-7F10-C38AE8F047AA}"/>
              </a:ext>
            </a:extLst>
          </p:cNvPr>
          <p:cNvPicPr>
            <a:picLocks noChangeAspect="1"/>
          </p:cNvPicPr>
          <p:nvPr/>
        </p:nvPicPr>
        <p:blipFill>
          <a:blip r:embed="rId3"/>
          <a:stretch>
            <a:fillRect/>
          </a:stretch>
        </p:blipFill>
        <p:spPr>
          <a:xfrm>
            <a:off x="1925313" y="1515251"/>
            <a:ext cx="8475112" cy="5114925"/>
          </a:xfrm>
          <a:prstGeom prst="rect">
            <a:avLst/>
          </a:prstGeom>
        </p:spPr>
      </p:pic>
      <p:sp>
        <p:nvSpPr>
          <p:cNvPr id="2" name="TextBox 1">
            <a:extLst>
              <a:ext uri="{FF2B5EF4-FFF2-40B4-BE49-F238E27FC236}">
                <a16:creationId xmlns:a16="http://schemas.microsoft.com/office/drawing/2014/main" id="{EA668EDC-524C-D2AB-5175-A2902F24B9AD}"/>
              </a:ext>
            </a:extLst>
          </p:cNvPr>
          <p:cNvSpPr txBox="1"/>
          <p:nvPr/>
        </p:nvSpPr>
        <p:spPr>
          <a:xfrm>
            <a:off x="4525492" y="830425"/>
            <a:ext cx="2295331" cy="369332"/>
          </a:xfrm>
          <a:prstGeom prst="rect">
            <a:avLst/>
          </a:prstGeom>
          <a:noFill/>
        </p:spPr>
        <p:txBody>
          <a:bodyPr wrap="square" rtlCol="0">
            <a:spAutoFit/>
          </a:bodyPr>
          <a:lstStyle/>
          <a:p>
            <a:r>
              <a:rPr lang="en-US" b="1" dirty="0"/>
              <a:t>Reactive form</a:t>
            </a:r>
            <a:endParaRPr lang="en-AE" b="1" dirty="0"/>
          </a:p>
        </p:txBody>
      </p:sp>
      <p:cxnSp>
        <p:nvCxnSpPr>
          <p:cNvPr id="4" name="Straight Connector 3">
            <a:extLst>
              <a:ext uri="{FF2B5EF4-FFF2-40B4-BE49-F238E27FC236}">
                <a16:creationId xmlns:a16="http://schemas.microsoft.com/office/drawing/2014/main" id="{6004D555-9134-E8A4-6BC0-52A8EFD02733}"/>
              </a:ext>
            </a:extLst>
          </p:cNvPr>
          <p:cNvCxnSpPr>
            <a:cxnSpLocks/>
          </p:cNvCxnSpPr>
          <p:nvPr/>
        </p:nvCxnSpPr>
        <p:spPr>
          <a:xfrm flipH="1">
            <a:off x="4052693" y="1022476"/>
            <a:ext cx="429208" cy="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715D75-2860-4F24-69FC-38489BA507A3}"/>
              </a:ext>
            </a:extLst>
          </p:cNvPr>
          <p:cNvCxnSpPr>
            <a:cxnSpLocks/>
          </p:cNvCxnSpPr>
          <p:nvPr/>
        </p:nvCxnSpPr>
        <p:spPr>
          <a:xfrm>
            <a:off x="4052693" y="1035698"/>
            <a:ext cx="0" cy="1418253"/>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50634DC-2D8E-3BED-16DA-98F258DA6EE8}"/>
              </a:ext>
            </a:extLst>
          </p:cNvPr>
          <p:cNvCxnSpPr/>
          <p:nvPr/>
        </p:nvCxnSpPr>
        <p:spPr>
          <a:xfrm>
            <a:off x="4052693" y="2453950"/>
            <a:ext cx="696589" cy="0"/>
          </a:xfrm>
          <a:prstGeom prst="straightConnector1">
            <a:avLst/>
          </a:prstGeom>
          <a:ln>
            <a:solidFill>
              <a:schemeClr val="accent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8DC70F1-2AA8-74E2-1A0A-30B2A4A8E0CC}"/>
              </a:ext>
            </a:extLst>
          </p:cNvPr>
          <p:cNvSpPr txBox="1"/>
          <p:nvPr/>
        </p:nvSpPr>
        <p:spPr>
          <a:xfrm>
            <a:off x="4749282" y="160988"/>
            <a:ext cx="6176865" cy="707886"/>
          </a:xfrm>
          <a:prstGeom prst="rect">
            <a:avLst/>
          </a:prstGeom>
          <a:noFill/>
        </p:spPr>
        <p:txBody>
          <a:bodyPr wrap="square" rtlCol="0">
            <a:spAutoFit/>
          </a:bodyPr>
          <a:lstStyle/>
          <a:p>
            <a:r>
              <a:rPr lang="en-US" sz="4000" b="1" dirty="0">
                <a:solidFill>
                  <a:srgbClr val="002060"/>
                </a:solidFill>
              </a:rPr>
              <a:t>Reactive Form</a:t>
            </a:r>
            <a:endParaRPr lang="en-AE" sz="4000" b="1" dirty="0">
              <a:solidFill>
                <a:srgbClr val="002060"/>
              </a:solidFill>
            </a:endParaRPr>
          </a:p>
        </p:txBody>
      </p:sp>
      <p:pic>
        <p:nvPicPr>
          <p:cNvPr id="7" name="Picture 6">
            <a:extLst>
              <a:ext uri="{FF2B5EF4-FFF2-40B4-BE49-F238E27FC236}">
                <a16:creationId xmlns:a16="http://schemas.microsoft.com/office/drawing/2014/main" id="{36FE0887-DB20-A561-7012-16CE1C425B43}"/>
              </a:ext>
            </a:extLst>
          </p:cNvPr>
          <p:cNvPicPr>
            <a:picLocks noChangeAspect="1"/>
          </p:cNvPicPr>
          <p:nvPr/>
        </p:nvPicPr>
        <p:blipFill>
          <a:blip r:embed="rId4"/>
          <a:stretch>
            <a:fillRect/>
          </a:stretch>
        </p:blipFill>
        <p:spPr>
          <a:xfrm>
            <a:off x="222683" y="6181825"/>
            <a:ext cx="1125066" cy="554476"/>
          </a:xfrm>
          <a:prstGeom prst="rect">
            <a:avLst/>
          </a:prstGeom>
        </p:spPr>
      </p:pic>
    </p:spTree>
    <p:extLst>
      <p:ext uri="{BB962C8B-B14F-4D97-AF65-F5344CB8AC3E}">
        <p14:creationId xmlns:p14="http://schemas.microsoft.com/office/powerpoint/2010/main" val="3783636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7424611-01F4-3EEB-0544-A86A4A11090B}"/>
              </a:ext>
            </a:extLst>
          </p:cNvPr>
          <p:cNvSpPr txBox="1"/>
          <p:nvPr/>
        </p:nvSpPr>
        <p:spPr>
          <a:xfrm>
            <a:off x="2987040" y="226814"/>
            <a:ext cx="6096000" cy="646331"/>
          </a:xfrm>
          <a:prstGeom prst="rect">
            <a:avLst/>
          </a:prstGeom>
          <a:noFill/>
        </p:spPr>
        <p:txBody>
          <a:bodyPr wrap="square">
            <a:spAutoFit/>
          </a:bodyPr>
          <a:lstStyle/>
          <a:p>
            <a:pPr algn="ctr"/>
            <a:r>
              <a:rPr lang="en-IN" sz="3600" b="1" i="0" dirty="0">
                <a:solidFill>
                  <a:srgbClr val="002060"/>
                </a:solidFill>
                <a:effectLst/>
                <a:latin typeface="Arial Rounded MT Bold" panose="020F0704030504030204" pitchFamily="34" charset="0"/>
              </a:rPr>
              <a:t>Services in Angular </a:t>
            </a:r>
            <a:endParaRPr lang="en-IN" sz="3600" b="1" dirty="0">
              <a:solidFill>
                <a:srgbClr val="002060"/>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3431D023-7F7F-0180-AF5D-0EAB7FC220FF}"/>
              </a:ext>
            </a:extLst>
          </p:cNvPr>
          <p:cNvSpPr txBox="1"/>
          <p:nvPr/>
        </p:nvSpPr>
        <p:spPr>
          <a:xfrm>
            <a:off x="944880" y="1452880"/>
            <a:ext cx="10292080" cy="40011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dirty="0">
                <a:solidFill>
                  <a:srgbClr val="002060"/>
                </a:solidFill>
                <a:latin typeface="Tahoma" panose="020B0604030504040204" pitchFamily="34" charset="0"/>
                <a:ea typeface="Tahoma" panose="020B0604030504040204" pitchFamily="34" charset="0"/>
                <a:cs typeface="Tahoma" panose="020B0604030504040204" pitchFamily="34" charset="0"/>
              </a:rPr>
              <a:t>Service is the act of providing assistance or fulfilling a need for someone or something.</a:t>
            </a:r>
          </a:p>
        </p:txBody>
      </p:sp>
      <p:sp>
        <p:nvSpPr>
          <p:cNvPr id="7" name="TextBox 6">
            <a:extLst>
              <a:ext uri="{FF2B5EF4-FFF2-40B4-BE49-F238E27FC236}">
                <a16:creationId xmlns:a16="http://schemas.microsoft.com/office/drawing/2014/main" id="{F6766649-7D0B-2004-9D87-DAD6E34F1BC6}"/>
              </a:ext>
            </a:extLst>
          </p:cNvPr>
          <p:cNvSpPr txBox="1"/>
          <p:nvPr/>
        </p:nvSpPr>
        <p:spPr>
          <a:xfrm>
            <a:off x="934720" y="2153920"/>
            <a:ext cx="10363200" cy="95289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sz="2000" dirty="0">
                <a:solidFill>
                  <a:srgbClr val="002060"/>
                </a:solidFill>
                <a:latin typeface="Tahoma" panose="020B0604030504040204" pitchFamily="34" charset="0"/>
                <a:ea typeface="Tahoma" panose="020B0604030504040204" pitchFamily="34" charset="0"/>
                <a:cs typeface="Tahoma" panose="020B0604030504040204" pitchFamily="34" charset="0"/>
              </a:rPr>
              <a:t>It involves delivering a specific task, support, or solution to meet the requirements of others.</a:t>
            </a:r>
          </a:p>
        </p:txBody>
      </p:sp>
      <p:sp>
        <p:nvSpPr>
          <p:cNvPr id="8" name="TextBox 7">
            <a:extLst>
              <a:ext uri="{FF2B5EF4-FFF2-40B4-BE49-F238E27FC236}">
                <a16:creationId xmlns:a16="http://schemas.microsoft.com/office/drawing/2014/main" id="{7C233281-CD6B-9C6A-EA6E-2EBBD2A3CFC4}"/>
              </a:ext>
            </a:extLst>
          </p:cNvPr>
          <p:cNvSpPr txBox="1"/>
          <p:nvPr/>
        </p:nvSpPr>
        <p:spPr>
          <a:xfrm>
            <a:off x="965200" y="3383280"/>
            <a:ext cx="10383520" cy="95289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sz="2000" dirty="0">
                <a:solidFill>
                  <a:srgbClr val="002060"/>
                </a:solidFill>
                <a:latin typeface="Tahoma" panose="020B0604030504040204" pitchFamily="34" charset="0"/>
                <a:ea typeface="Tahoma" panose="020B0604030504040204" pitchFamily="34" charset="0"/>
                <a:cs typeface="Tahoma" panose="020B0604030504040204" pitchFamily="34" charset="0"/>
              </a:rPr>
              <a:t>Services are intangible and can encompass a wide range of activities, from customer support to professional expertise.</a:t>
            </a:r>
          </a:p>
        </p:txBody>
      </p:sp>
      <p:sp>
        <p:nvSpPr>
          <p:cNvPr id="9" name="TextBox 8">
            <a:extLst>
              <a:ext uri="{FF2B5EF4-FFF2-40B4-BE49-F238E27FC236}">
                <a16:creationId xmlns:a16="http://schemas.microsoft.com/office/drawing/2014/main" id="{5C6160E6-F965-2CF4-EE64-627EE0AC47A3}"/>
              </a:ext>
            </a:extLst>
          </p:cNvPr>
          <p:cNvSpPr txBox="1"/>
          <p:nvPr/>
        </p:nvSpPr>
        <p:spPr>
          <a:xfrm>
            <a:off x="965200" y="4683760"/>
            <a:ext cx="10332720" cy="95289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nSpc>
                <a:spcPct val="150000"/>
              </a:lnSpc>
            </a:pPr>
            <a:r>
              <a:rPr lang="en-US" sz="2000" dirty="0">
                <a:solidFill>
                  <a:srgbClr val="002060"/>
                </a:solidFill>
                <a:latin typeface="Tahoma" panose="020B0604030504040204" pitchFamily="34" charset="0"/>
                <a:ea typeface="Tahoma" panose="020B0604030504040204" pitchFamily="34" charset="0"/>
                <a:cs typeface="Tahoma" panose="020B0604030504040204" pitchFamily="34" charset="0"/>
              </a:rPr>
              <a:t>The goal of service is to enhance the well-being or satisfaction of individuals or organizations.</a:t>
            </a:r>
            <a:endParaRPr lang="en-IN" sz="2000"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pic>
        <p:nvPicPr>
          <p:cNvPr id="3" name="Picture 2">
            <a:extLst>
              <a:ext uri="{FF2B5EF4-FFF2-40B4-BE49-F238E27FC236}">
                <a16:creationId xmlns:a16="http://schemas.microsoft.com/office/drawing/2014/main" id="{F6D0C926-EA27-4F52-5D59-971811ED61FD}"/>
              </a:ext>
            </a:extLst>
          </p:cNvPr>
          <p:cNvPicPr>
            <a:picLocks noChangeAspect="1"/>
          </p:cNvPicPr>
          <p:nvPr/>
        </p:nvPicPr>
        <p:blipFill>
          <a:blip r:embed="rId2"/>
          <a:stretch>
            <a:fillRect/>
          </a:stretch>
        </p:blipFill>
        <p:spPr>
          <a:xfrm>
            <a:off x="222684" y="6153833"/>
            <a:ext cx="1125066" cy="554476"/>
          </a:xfrm>
          <a:prstGeom prst="rect">
            <a:avLst/>
          </a:prstGeom>
        </p:spPr>
      </p:pic>
    </p:spTree>
    <p:extLst>
      <p:ext uri="{BB962C8B-B14F-4D97-AF65-F5344CB8AC3E}">
        <p14:creationId xmlns:p14="http://schemas.microsoft.com/office/powerpoint/2010/main" val="116905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roll: Vertical 1">
            <a:extLst>
              <a:ext uri="{FF2B5EF4-FFF2-40B4-BE49-F238E27FC236}">
                <a16:creationId xmlns:a16="http://schemas.microsoft.com/office/drawing/2014/main" id="{397B8C72-DFB2-C892-8717-A8577860D57E}"/>
              </a:ext>
            </a:extLst>
          </p:cNvPr>
          <p:cNvSpPr/>
          <p:nvPr/>
        </p:nvSpPr>
        <p:spPr>
          <a:xfrm>
            <a:off x="2677886" y="111967"/>
            <a:ext cx="5878285" cy="6634066"/>
          </a:xfrm>
          <a:prstGeom prst="verticalScroll">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3" name="TextBox 2">
            <a:extLst>
              <a:ext uri="{FF2B5EF4-FFF2-40B4-BE49-F238E27FC236}">
                <a16:creationId xmlns:a16="http://schemas.microsoft.com/office/drawing/2014/main" id="{38C48AAA-DC8C-797B-F2EF-0B4605F89803}"/>
              </a:ext>
            </a:extLst>
          </p:cNvPr>
          <p:cNvSpPr txBox="1"/>
          <p:nvPr/>
        </p:nvSpPr>
        <p:spPr>
          <a:xfrm>
            <a:off x="5075853" y="233265"/>
            <a:ext cx="2883159" cy="523220"/>
          </a:xfrm>
          <a:prstGeom prst="rect">
            <a:avLst/>
          </a:prstGeom>
          <a:noFill/>
        </p:spPr>
        <p:txBody>
          <a:bodyPr wrap="square" rtlCol="0">
            <a:spAutoFit/>
          </a:bodyPr>
          <a:lstStyle/>
          <a:p>
            <a:r>
              <a:rPr lang="en-US" sz="2800" b="1" dirty="0">
                <a:solidFill>
                  <a:schemeClr val="accent1">
                    <a:lumMod val="50000"/>
                  </a:schemeClr>
                </a:solidFill>
              </a:rPr>
              <a:t>RECAP</a:t>
            </a:r>
            <a:endParaRPr lang="en-AE" sz="2800" b="1" dirty="0">
              <a:solidFill>
                <a:schemeClr val="accent1">
                  <a:lumMod val="50000"/>
                </a:schemeClr>
              </a:solidFill>
            </a:endParaRPr>
          </a:p>
        </p:txBody>
      </p:sp>
      <p:sp>
        <p:nvSpPr>
          <p:cNvPr id="6" name="TextBox 5">
            <a:extLst>
              <a:ext uri="{FF2B5EF4-FFF2-40B4-BE49-F238E27FC236}">
                <a16:creationId xmlns:a16="http://schemas.microsoft.com/office/drawing/2014/main" id="{16B77B0B-4242-4405-2063-53721C14D736}"/>
              </a:ext>
            </a:extLst>
          </p:cNvPr>
          <p:cNvSpPr txBox="1"/>
          <p:nvPr/>
        </p:nvSpPr>
        <p:spPr>
          <a:xfrm>
            <a:off x="3965511" y="1113722"/>
            <a:ext cx="3713584" cy="5632311"/>
          </a:xfrm>
          <a:prstGeom prst="rect">
            <a:avLst/>
          </a:prstGeom>
          <a:noFill/>
        </p:spPr>
        <p:txBody>
          <a:bodyPr wrap="square" rtlCol="0">
            <a:spAutoFit/>
          </a:bodyPr>
          <a:lstStyle/>
          <a:p>
            <a:r>
              <a:rPr lang="en-US" sz="2400" b="1" dirty="0"/>
              <a:t>Single page Application</a:t>
            </a:r>
          </a:p>
          <a:p>
            <a:endParaRPr lang="en-US" sz="2400" b="1" dirty="0"/>
          </a:p>
          <a:p>
            <a:r>
              <a:rPr lang="en-US" sz="2400" b="1" dirty="0"/>
              <a:t>Angular CLI</a:t>
            </a:r>
          </a:p>
          <a:p>
            <a:endParaRPr lang="en-US" sz="2400" b="1" dirty="0"/>
          </a:p>
          <a:p>
            <a:r>
              <a:rPr lang="en-US" sz="2400" b="1" dirty="0"/>
              <a:t>Components in Angular</a:t>
            </a:r>
          </a:p>
          <a:p>
            <a:endParaRPr lang="en-US" sz="2400" b="1" dirty="0"/>
          </a:p>
          <a:p>
            <a:r>
              <a:rPr lang="en-US" sz="2400" b="1" dirty="0"/>
              <a:t>Module in Angular</a:t>
            </a:r>
          </a:p>
          <a:p>
            <a:endParaRPr lang="en-US" sz="2400" b="1" dirty="0"/>
          </a:p>
          <a:p>
            <a:r>
              <a:rPr lang="en-US" sz="2400" b="1" dirty="0"/>
              <a:t>Data binding in Angular</a:t>
            </a:r>
          </a:p>
          <a:p>
            <a:endParaRPr lang="en-US" sz="2400" b="1" dirty="0"/>
          </a:p>
          <a:p>
            <a:r>
              <a:rPr lang="en-US" sz="2400" b="1" dirty="0"/>
              <a:t>Routing in Angular</a:t>
            </a:r>
          </a:p>
          <a:p>
            <a:endParaRPr lang="en-US" sz="2400" b="1" dirty="0"/>
          </a:p>
          <a:p>
            <a:r>
              <a:rPr lang="en-US" sz="2400" b="1" dirty="0"/>
              <a:t>Reactive form in Angular</a:t>
            </a:r>
          </a:p>
          <a:p>
            <a:endParaRPr lang="en-US" sz="2400" dirty="0"/>
          </a:p>
          <a:p>
            <a:r>
              <a:rPr lang="en-US" sz="2400" b="1" dirty="0"/>
              <a:t>Services in Angular</a:t>
            </a:r>
            <a:endParaRPr lang="en-AE" sz="2400" b="1" dirty="0"/>
          </a:p>
        </p:txBody>
      </p:sp>
      <p:pic>
        <p:nvPicPr>
          <p:cNvPr id="4" name="Picture 3">
            <a:extLst>
              <a:ext uri="{FF2B5EF4-FFF2-40B4-BE49-F238E27FC236}">
                <a16:creationId xmlns:a16="http://schemas.microsoft.com/office/drawing/2014/main" id="{0FADDE7C-B3DE-B0B9-BF7B-AFAD95A66E14}"/>
              </a:ext>
            </a:extLst>
          </p:cNvPr>
          <p:cNvPicPr>
            <a:picLocks noChangeAspect="1"/>
          </p:cNvPicPr>
          <p:nvPr/>
        </p:nvPicPr>
        <p:blipFill>
          <a:blip r:embed="rId2"/>
          <a:stretch>
            <a:fillRect/>
          </a:stretch>
        </p:blipFill>
        <p:spPr>
          <a:xfrm>
            <a:off x="675744" y="6191557"/>
            <a:ext cx="1125066" cy="554476"/>
          </a:xfrm>
          <a:prstGeom prst="rect">
            <a:avLst/>
          </a:prstGeom>
        </p:spPr>
      </p:pic>
    </p:spTree>
    <p:extLst>
      <p:ext uri="{BB962C8B-B14F-4D97-AF65-F5344CB8AC3E}">
        <p14:creationId xmlns:p14="http://schemas.microsoft.com/office/powerpoint/2010/main" val="323189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олилиния: фигура 1">
            <a:extLst>
              <a:ext uri="{FF2B5EF4-FFF2-40B4-BE49-F238E27FC236}">
                <a16:creationId xmlns:a16="http://schemas.microsoft.com/office/drawing/2014/main" id="{D7131450-76CF-5205-8F6C-C6EAF409B1CA}"/>
              </a:ext>
            </a:extLst>
          </p:cNvPr>
          <p:cNvSpPr/>
          <p:nvPr/>
        </p:nvSpPr>
        <p:spPr>
          <a:xfrm>
            <a:off x="9153" y="0"/>
            <a:ext cx="12192000" cy="6858000"/>
          </a:xfrm>
          <a:custGeom>
            <a:avLst/>
            <a:gdLst>
              <a:gd name="connsiteX0" fmla="*/ 6096000 w 12192000"/>
              <a:gd name="connsiteY0" fmla="*/ 1098755 h 6858000"/>
              <a:gd name="connsiteX1" fmla="*/ 4517923 w 12192000"/>
              <a:gd name="connsiteY1" fmla="*/ 2676832 h 6858000"/>
              <a:gd name="connsiteX2" fmla="*/ 6096000 w 12192000"/>
              <a:gd name="connsiteY2" fmla="*/ 4254909 h 6858000"/>
              <a:gd name="connsiteX3" fmla="*/ 7674077 w 12192000"/>
              <a:gd name="connsiteY3" fmla="*/ 2676832 h 6858000"/>
              <a:gd name="connsiteX4" fmla="*/ 6096000 w 12192000"/>
              <a:gd name="connsiteY4" fmla="*/ 1098755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6096000" y="1098755"/>
                </a:moveTo>
                <a:cubicBezTo>
                  <a:pt x="5224452" y="1098755"/>
                  <a:pt x="4517923" y="1805284"/>
                  <a:pt x="4517923" y="2676832"/>
                </a:cubicBezTo>
                <a:cubicBezTo>
                  <a:pt x="4517923" y="3548380"/>
                  <a:pt x="5224452" y="4254909"/>
                  <a:pt x="6096000" y="4254909"/>
                </a:cubicBezTo>
                <a:cubicBezTo>
                  <a:pt x="6967548" y="4254909"/>
                  <a:pt x="7674077" y="3548380"/>
                  <a:pt x="7674077" y="2676832"/>
                </a:cubicBezTo>
                <a:cubicBezTo>
                  <a:pt x="7674077" y="1805284"/>
                  <a:pt x="6967548" y="1098755"/>
                  <a:pt x="6096000" y="1098755"/>
                </a:cubicBezTo>
                <a:close/>
                <a:moveTo>
                  <a:pt x="0" y="0"/>
                </a:moveTo>
                <a:lnTo>
                  <a:pt x="12192000" y="0"/>
                </a:lnTo>
                <a:lnTo>
                  <a:pt x="12192000" y="6858000"/>
                </a:lnTo>
                <a:lnTo>
                  <a:pt x="0" y="6858000"/>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Полилиния: фигура 16">
            <a:extLst>
              <a:ext uri="{FF2B5EF4-FFF2-40B4-BE49-F238E27FC236}">
                <a16:creationId xmlns:a16="http://schemas.microsoft.com/office/drawing/2014/main" id="{188C418B-4398-CA1B-9119-EBE1F9E3D5BB}"/>
              </a:ext>
            </a:extLst>
          </p:cNvPr>
          <p:cNvSpPr/>
          <p:nvPr/>
        </p:nvSpPr>
        <p:spPr>
          <a:xfrm>
            <a:off x="5451316" y="1480514"/>
            <a:ext cx="936447" cy="1248599"/>
          </a:xfrm>
          <a:custGeom>
            <a:avLst/>
            <a:gdLst>
              <a:gd name="connsiteX0" fmla="*/ 108746 w 154004"/>
              <a:gd name="connsiteY0" fmla="*/ 5130 h 205338"/>
              <a:gd name="connsiteX1" fmla="*/ 76340 w 154004"/>
              <a:gd name="connsiteY1" fmla="*/ 24894 h 205338"/>
              <a:gd name="connsiteX2" fmla="*/ 6076 w 154004"/>
              <a:gd name="connsiteY2" fmla="*/ 88934 h 205338"/>
              <a:gd name="connsiteX3" fmla="*/ 34118 w 154004"/>
              <a:gd name="connsiteY3" fmla="*/ 179219 h 205338"/>
              <a:gd name="connsiteX4" fmla="*/ 67934 w 154004"/>
              <a:gd name="connsiteY4" fmla="*/ 202897 h 205338"/>
              <a:gd name="connsiteX5" fmla="*/ 68383 w 154004"/>
              <a:gd name="connsiteY5" fmla="*/ 178321 h 205338"/>
              <a:gd name="connsiteX6" fmla="*/ 48747 w 154004"/>
              <a:gd name="connsiteY6" fmla="*/ 154258 h 205338"/>
              <a:gd name="connsiteX7" fmla="*/ 47400 w 154004"/>
              <a:gd name="connsiteY7" fmla="*/ 142836 h 205338"/>
              <a:gd name="connsiteX8" fmla="*/ 75891 w 154004"/>
              <a:gd name="connsiteY8" fmla="*/ 119350 h 205338"/>
              <a:gd name="connsiteX9" fmla="*/ 89687 w 154004"/>
              <a:gd name="connsiteY9" fmla="*/ 114088 h 205338"/>
              <a:gd name="connsiteX10" fmla="*/ 118114 w 154004"/>
              <a:gd name="connsiteY10" fmla="*/ 71609 h 205338"/>
              <a:gd name="connsiteX11" fmla="*/ 152829 w 154004"/>
              <a:gd name="connsiteY11" fmla="*/ 30284 h 205338"/>
              <a:gd name="connsiteX12" fmla="*/ 108746 w 154004"/>
              <a:gd name="connsiteY12" fmla="*/ 5130 h 205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4004" h="205338">
                <a:moveTo>
                  <a:pt x="108746" y="5130"/>
                </a:moveTo>
                <a:cubicBezTo>
                  <a:pt x="86800" y="6863"/>
                  <a:pt x="76340" y="24894"/>
                  <a:pt x="76340" y="24894"/>
                </a:cubicBezTo>
                <a:cubicBezTo>
                  <a:pt x="36299" y="24894"/>
                  <a:pt x="15765" y="33300"/>
                  <a:pt x="6076" y="88934"/>
                </a:cubicBezTo>
                <a:cubicBezTo>
                  <a:pt x="-1625" y="133018"/>
                  <a:pt x="28150" y="173765"/>
                  <a:pt x="34118" y="179219"/>
                </a:cubicBezTo>
                <a:cubicBezTo>
                  <a:pt x="48106" y="192181"/>
                  <a:pt x="67934" y="202897"/>
                  <a:pt x="67934" y="202897"/>
                </a:cubicBezTo>
                <a:cubicBezTo>
                  <a:pt x="74607" y="196224"/>
                  <a:pt x="71849" y="181401"/>
                  <a:pt x="68383" y="178321"/>
                </a:cubicBezTo>
                <a:cubicBezTo>
                  <a:pt x="63506" y="173829"/>
                  <a:pt x="51700" y="164011"/>
                  <a:pt x="48747" y="154258"/>
                </a:cubicBezTo>
                <a:cubicBezTo>
                  <a:pt x="48042" y="151883"/>
                  <a:pt x="47336" y="144632"/>
                  <a:pt x="47400" y="142836"/>
                </a:cubicBezTo>
                <a:cubicBezTo>
                  <a:pt x="47786" y="127114"/>
                  <a:pt x="68832" y="117938"/>
                  <a:pt x="75891" y="119350"/>
                </a:cubicBezTo>
                <a:cubicBezTo>
                  <a:pt x="84040" y="121018"/>
                  <a:pt x="89687" y="127949"/>
                  <a:pt x="89687" y="114088"/>
                </a:cubicBezTo>
                <a:cubicBezTo>
                  <a:pt x="89687" y="102281"/>
                  <a:pt x="91612" y="71609"/>
                  <a:pt x="118114" y="71609"/>
                </a:cubicBezTo>
                <a:cubicBezTo>
                  <a:pt x="144615" y="71609"/>
                  <a:pt x="161299" y="52230"/>
                  <a:pt x="152829" y="30284"/>
                </a:cubicBezTo>
                <a:cubicBezTo>
                  <a:pt x="144294" y="8339"/>
                  <a:pt x="130306" y="3398"/>
                  <a:pt x="108746" y="5130"/>
                </a:cubicBezTo>
                <a:close/>
              </a:path>
            </a:pathLst>
          </a:custGeom>
          <a:solidFill>
            <a:srgbClr val="000000"/>
          </a:solidFill>
          <a:ln w="9525" cap="flat">
            <a:noFill/>
            <a:prstDash val="solid"/>
            <a:miter/>
          </a:ln>
        </p:spPr>
        <p:txBody>
          <a:bodyPr rtlCol="0" anchor="ctr"/>
          <a:lstStyle/>
          <a:p>
            <a:endParaRPr lang="en-US"/>
          </a:p>
        </p:txBody>
      </p:sp>
      <p:sp>
        <p:nvSpPr>
          <p:cNvPr id="6" name="Полилиния: фигура 18">
            <a:extLst>
              <a:ext uri="{FF2B5EF4-FFF2-40B4-BE49-F238E27FC236}">
                <a16:creationId xmlns:a16="http://schemas.microsoft.com/office/drawing/2014/main" id="{9F9793B9-9FD9-C9D7-664B-E5C0D843DA26}"/>
              </a:ext>
            </a:extLst>
          </p:cNvPr>
          <p:cNvSpPr/>
          <p:nvPr/>
        </p:nvSpPr>
        <p:spPr>
          <a:xfrm>
            <a:off x="5617419" y="2840029"/>
            <a:ext cx="975467" cy="546263"/>
          </a:xfrm>
          <a:custGeom>
            <a:avLst/>
            <a:gdLst>
              <a:gd name="connsiteX0" fmla="*/ 122818 w 160421"/>
              <a:gd name="connsiteY0" fmla="*/ 23550 h 89835"/>
              <a:gd name="connsiteX1" fmla="*/ 108894 w 160421"/>
              <a:gd name="connsiteY1" fmla="*/ 43057 h 89835"/>
              <a:gd name="connsiteX2" fmla="*/ 28298 w 160421"/>
              <a:gd name="connsiteY2" fmla="*/ 4813 h 89835"/>
              <a:gd name="connsiteX3" fmla="*/ 4813 w 160421"/>
              <a:gd name="connsiteY3" fmla="*/ 32148 h 89835"/>
              <a:gd name="connsiteX4" fmla="*/ 59677 w 160421"/>
              <a:gd name="connsiteY4" fmla="*/ 86627 h 89835"/>
              <a:gd name="connsiteX5" fmla="*/ 111525 w 160421"/>
              <a:gd name="connsiteY5" fmla="*/ 46265 h 89835"/>
              <a:gd name="connsiteX6" fmla="*/ 156251 w 160421"/>
              <a:gd name="connsiteY6" fmla="*/ 81622 h 89835"/>
              <a:gd name="connsiteX7" fmla="*/ 122818 w 160421"/>
              <a:gd name="connsiteY7" fmla="*/ 23550 h 89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0421" h="89835">
                <a:moveTo>
                  <a:pt x="122818" y="23550"/>
                </a:moveTo>
                <a:cubicBezTo>
                  <a:pt x="122370" y="28619"/>
                  <a:pt x="131866" y="43057"/>
                  <a:pt x="108894" y="43057"/>
                </a:cubicBezTo>
                <a:cubicBezTo>
                  <a:pt x="82072" y="43057"/>
                  <a:pt x="35421" y="9625"/>
                  <a:pt x="28298" y="4813"/>
                </a:cubicBezTo>
                <a:cubicBezTo>
                  <a:pt x="15401" y="4813"/>
                  <a:pt x="4813" y="32148"/>
                  <a:pt x="4813" y="32148"/>
                </a:cubicBezTo>
                <a:lnTo>
                  <a:pt x="59677" y="86627"/>
                </a:lnTo>
                <a:lnTo>
                  <a:pt x="111525" y="46265"/>
                </a:lnTo>
                <a:lnTo>
                  <a:pt x="156251" y="81622"/>
                </a:lnTo>
                <a:cubicBezTo>
                  <a:pt x="156251" y="35100"/>
                  <a:pt x="122818" y="23550"/>
                  <a:pt x="122818" y="23550"/>
                </a:cubicBezTo>
                <a:close/>
              </a:path>
            </a:pathLst>
          </a:custGeom>
          <a:solidFill>
            <a:schemeClr val="accent6">
              <a:lumMod val="50000"/>
            </a:schemeClr>
          </a:solidFill>
          <a:ln w="9525"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FBA2FF0B-6E3B-ED5C-86C9-255474F0494E}"/>
              </a:ext>
            </a:extLst>
          </p:cNvPr>
          <p:cNvSpPr txBox="1"/>
          <p:nvPr/>
        </p:nvSpPr>
        <p:spPr>
          <a:xfrm>
            <a:off x="2615381" y="4729316"/>
            <a:ext cx="8475406" cy="923330"/>
          </a:xfrm>
          <a:prstGeom prst="rect">
            <a:avLst/>
          </a:prstGeom>
          <a:noFill/>
        </p:spPr>
        <p:txBody>
          <a:bodyPr wrap="square" rtlCol="0">
            <a:spAutoFit/>
          </a:bodyPr>
          <a:lstStyle/>
          <a:p>
            <a:r>
              <a:rPr lang="en-US" sz="5400" b="1" dirty="0"/>
              <a:t>               Thanks!!</a:t>
            </a:r>
            <a:endParaRPr lang="en-AE" sz="5400" b="1" dirty="0"/>
          </a:p>
        </p:txBody>
      </p:sp>
    </p:spTree>
    <p:extLst>
      <p:ext uri="{BB962C8B-B14F-4D97-AF65-F5344CB8AC3E}">
        <p14:creationId xmlns:p14="http://schemas.microsoft.com/office/powerpoint/2010/main" val="366245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3"/>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183 Angular Js Images, Stock Photos, 3D objects, &amp; Vectors ...">
            <a:extLst>
              <a:ext uri="{FF2B5EF4-FFF2-40B4-BE49-F238E27FC236}">
                <a16:creationId xmlns:a16="http://schemas.microsoft.com/office/drawing/2014/main" id="{42B65CC7-B01C-9EA3-0E89-9E8574D4EA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88" y="709127"/>
            <a:ext cx="5673012" cy="58876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FC533D1-6C75-D9EE-E245-0795FF53CA7A}"/>
              </a:ext>
            </a:extLst>
          </p:cNvPr>
          <p:cNvSpPr txBox="1"/>
          <p:nvPr/>
        </p:nvSpPr>
        <p:spPr>
          <a:xfrm>
            <a:off x="4493687" y="767777"/>
            <a:ext cx="5598368" cy="769441"/>
          </a:xfrm>
          <a:prstGeom prst="rect">
            <a:avLst/>
          </a:prstGeom>
          <a:noFill/>
        </p:spPr>
        <p:txBody>
          <a:bodyPr wrap="square" rtlCol="0">
            <a:spAutoFit/>
          </a:bodyPr>
          <a:lstStyle/>
          <a:p>
            <a:r>
              <a:rPr lang="en-US" sz="4400" b="1" dirty="0">
                <a:solidFill>
                  <a:schemeClr val="accent1">
                    <a:lumMod val="50000"/>
                  </a:schemeClr>
                </a:solidFill>
              </a:rPr>
              <a:t>What is Angular</a:t>
            </a:r>
            <a:endParaRPr lang="en-AE" sz="4400" b="1" dirty="0">
              <a:solidFill>
                <a:schemeClr val="accent1">
                  <a:lumMod val="50000"/>
                </a:schemeClr>
              </a:solidFill>
            </a:endParaRPr>
          </a:p>
        </p:txBody>
      </p:sp>
      <p:sp>
        <p:nvSpPr>
          <p:cNvPr id="5" name="Rectangle: Rounded Corners 4">
            <a:extLst>
              <a:ext uri="{FF2B5EF4-FFF2-40B4-BE49-F238E27FC236}">
                <a16:creationId xmlns:a16="http://schemas.microsoft.com/office/drawing/2014/main" id="{4FFF9604-D091-369B-7D27-6CDB0337CFDD}"/>
              </a:ext>
            </a:extLst>
          </p:cNvPr>
          <p:cNvSpPr/>
          <p:nvPr/>
        </p:nvSpPr>
        <p:spPr>
          <a:xfrm>
            <a:off x="5917164" y="2365310"/>
            <a:ext cx="5673012" cy="2575249"/>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2">
                    <a:lumMod val="50000"/>
                  </a:schemeClr>
                </a:solidFill>
              </a:rPr>
              <a:t>Angular is a popular JavaScript framework</a:t>
            </a:r>
          </a:p>
          <a:p>
            <a:pPr algn="ctr"/>
            <a:r>
              <a:rPr lang="en-US" sz="2400" b="1" dirty="0">
                <a:solidFill>
                  <a:schemeClr val="accent2">
                    <a:lumMod val="50000"/>
                  </a:schemeClr>
                </a:solidFill>
              </a:rPr>
              <a:t>developed by google.</a:t>
            </a:r>
            <a:endParaRPr lang="en-AE" sz="2400" b="1" dirty="0">
              <a:solidFill>
                <a:schemeClr val="accent2">
                  <a:lumMod val="50000"/>
                </a:schemeClr>
              </a:solidFill>
            </a:endParaRPr>
          </a:p>
        </p:txBody>
      </p:sp>
      <p:pic>
        <p:nvPicPr>
          <p:cNvPr id="3" name="Picture 2">
            <a:extLst>
              <a:ext uri="{FF2B5EF4-FFF2-40B4-BE49-F238E27FC236}">
                <a16:creationId xmlns:a16="http://schemas.microsoft.com/office/drawing/2014/main" id="{D866AFFC-BBB4-27FD-0031-DD3680425A02}"/>
              </a:ext>
            </a:extLst>
          </p:cNvPr>
          <p:cNvPicPr>
            <a:picLocks noChangeAspect="1"/>
          </p:cNvPicPr>
          <p:nvPr/>
        </p:nvPicPr>
        <p:blipFill>
          <a:blip r:embed="rId4"/>
          <a:stretch>
            <a:fillRect/>
          </a:stretch>
        </p:blipFill>
        <p:spPr>
          <a:xfrm>
            <a:off x="10561002" y="6060527"/>
            <a:ext cx="1125066" cy="554476"/>
          </a:xfrm>
          <a:prstGeom prst="rect">
            <a:avLst/>
          </a:prstGeom>
        </p:spPr>
      </p:pic>
    </p:spTree>
    <p:extLst>
      <p:ext uri="{BB962C8B-B14F-4D97-AF65-F5344CB8AC3E}">
        <p14:creationId xmlns:p14="http://schemas.microsoft.com/office/powerpoint/2010/main" val="3306461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8EBDB1-27BE-9023-91FD-A23705E226C7}"/>
              </a:ext>
            </a:extLst>
          </p:cNvPr>
          <p:cNvPicPr>
            <a:picLocks noChangeAspect="1"/>
          </p:cNvPicPr>
          <p:nvPr/>
        </p:nvPicPr>
        <p:blipFill>
          <a:blip r:embed="rId3"/>
          <a:stretch>
            <a:fillRect/>
          </a:stretch>
        </p:blipFill>
        <p:spPr>
          <a:xfrm>
            <a:off x="121297" y="942392"/>
            <a:ext cx="5421087" cy="5533053"/>
          </a:xfrm>
          <a:prstGeom prst="rect">
            <a:avLst/>
          </a:prstGeom>
        </p:spPr>
      </p:pic>
      <p:sp>
        <p:nvSpPr>
          <p:cNvPr id="6" name="Oval 5">
            <a:extLst>
              <a:ext uri="{FF2B5EF4-FFF2-40B4-BE49-F238E27FC236}">
                <a16:creationId xmlns:a16="http://schemas.microsoft.com/office/drawing/2014/main" id="{D8E1963E-548F-5416-9561-66517AA10C5F}"/>
              </a:ext>
            </a:extLst>
          </p:cNvPr>
          <p:cNvSpPr/>
          <p:nvPr/>
        </p:nvSpPr>
        <p:spPr>
          <a:xfrm>
            <a:off x="4845698" y="1484826"/>
            <a:ext cx="2313992" cy="2202025"/>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2">
                    <a:lumMod val="50000"/>
                  </a:schemeClr>
                </a:solidFill>
              </a:rPr>
              <a:t>Component based architecture</a:t>
            </a:r>
            <a:endParaRPr lang="en-AE" sz="2000" b="1" dirty="0">
              <a:solidFill>
                <a:schemeClr val="accent2">
                  <a:lumMod val="50000"/>
                </a:schemeClr>
              </a:solidFill>
            </a:endParaRPr>
          </a:p>
        </p:txBody>
      </p:sp>
      <p:sp>
        <p:nvSpPr>
          <p:cNvPr id="7" name="Oval 6">
            <a:extLst>
              <a:ext uri="{FF2B5EF4-FFF2-40B4-BE49-F238E27FC236}">
                <a16:creationId xmlns:a16="http://schemas.microsoft.com/office/drawing/2014/main" id="{0C9C8319-93F1-7DDC-86B8-34ED4DAFE5EE}"/>
              </a:ext>
            </a:extLst>
          </p:cNvPr>
          <p:cNvSpPr/>
          <p:nvPr/>
        </p:nvSpPr>
        <p:spPr>
          <a:xfrm>
            <a:off x="6096000" y="4019789"/>
            <a:ext cx="2313992" cy="2332653"/>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2">
                    <a:lumMod val="50000"/>
                  </a:schemeClr>
                </a:solidFill>
              </a:rPr>
              <a:t>Dependency Injection</a:t>
            </a:r>
            <a:endParaRPr lang="en-AE" sz="2000" b="1" dirty="0">
              <a:solidFill>
                <a:schemeClr val="accent2">
                  <a:lumMod val="50000"/>
                </a:schemeClr>
              </a:solidFill>
            </a:endParaRPr>
          </a:p>
        </p:txBody>
      </p:sp>
      <p:sp>
        <p:nvSpPr>
          <p:cNvPr id="8" name="Oval 7">
            <a:extLst>
              <a:ext uri="{FF2B5EF4-FFF2-40B4-BE49-F238E27FC236}">
                <a16:creationId xmlns:a16="http://schemas.microsoft.com/office/drawing/2014/main" id="{906383E9-EEE5-4821-2B16-5510AE9D0F75}"/>
              </a:ext>
            </a:extLst>
          </p:cNvPr>
          <p:cNvSpPr/>
          <p:nvPr/>
        </p:nvSpPr>
        <p:spPr>
          <a:xfrm>
            <a:off x="8296471" y="1484825"/>
            <a:ext cx="2313992" cy="2202025"/>
          </a:xfrm>
          <a:prstGeom prst="ellipse">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2">
                    <a:lumMod val="50000"/>
                  </a:schemeClr>
                </a:solidFill>
              </a:rPr>
              <a:t>Routing</a:t>
            </a:r>
            <a:endParaRPr lang="en-AE" sz="2000" b="1" dirty="0">
              <a:solidFill>
                <a:schemeClr val="accent2">
                  <a:lumMod val="50000"/>
                </a:schemeClr>
              </a:solidFill>
            </a:endParaRPr>
          </a:p>
        </p:txBody>
      </p:sp>
      <p:sp>
        <p:nvSpPr>
          <p:cNvPr id="9" name="Oval 8">
            <a:extLst>
              <a:ext uri="{FF2B5EF4-FFF2-40B4-BE49-F238E27FC236}">
                <a16:creationId xmlns:a16="http://schemas.microsoft.com/office/drawing/2014/main" id="{841E53B8-E3E3-2E2D-E2FE-4E8BF93C8537}"/>
              </a:ext>
            </a:extLst>
          </p:cNvPr>
          <p:cNvSpPr/>
          <p:nvPr/>
        </p:nvSpPr>
        <p:spPr>
          <a:xfrm>
            <a:off x="9358606" y="3708918"/>
            <a:ext cx="2313992" cy="2332653"/>
          </a:xfrm>
          <a:prstGeom prst="ellipse">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accent2">
                    <a:lumMod val="50000"/>
                  </a:schemeClr>
                </a:solidFill>
              </a:rPr>
              <a:t>Data Binding</a:t>
            </a:r>
            <a:endParaRPr lang="en-AE" sz="2000" b="1" dirty="0">
              <a:solidFill>
                <a:schemeClr val="accent2">
                  <a:lumMod val="50000"/>
                </a:schemeClr>
              </a:solidFill>
            </a:endParaRPr>
          </a:p>
        </p:txBody>
      </p:sp>
      <p:sp>
        <p:nvSpPr>
          <p:cNvPr id="10" name="TextBox 9">
            <a:extLst>
              <a:ext uri="{FF2B5EF4-FFF2-40B4-BE49-F238E27FC236}">
                <a16:creationId xmlns:a16="http://schemas.microsoft.com/office/drawing/2014/main" id="{94345F9A-1029-F9ED-BCDB-B09A3C315CFC}"/>
              </a:ext>
            </a:extLst>
          </p:cNvPr>
          <p:cNvSpPr txBox="1"/>
          <p:nvPr/>
        </p:nvSpPr>
        <p:spPr>
          <a:xfrm>
            <a:off x="3920413" y="172617"/>
            <a:ext cx="6139543" cy="769441"/>
          </a:xfrm>
          <a:prstGeom prst="rect">
            <a:avLst/>
          </a:prstGeom>
          <a:noFill/>
        </p:spPr>
        <p:txBody>
          <a:bodyPr wrap="square" rtlCol="0">
            <a:spAutoFit/>
          </a:bodyPr>
          <a:lstStyle/>
          <a:p>
            <a:r>
              <a:rPr lang="en-US" sz="4400" b="1" dirty="0">
                <a:solidFill>
                  <a:schemeClr val="accent1">
                    <a:lumMod val="50000"/>
                  </a:schemeClr>
                </a:solidFill>
              </a:rPr>
              <a:t>Why Angular popular?</a:t>
            </a:r>
            <a:endParaRPr lang="en-AE" sz="4400" b="1" dirty="0">
              <a:solidFill>
                <a:schemeClr val="accent1">
                  <a:lumMod val="50000"/>
                </a:schemeClr>
              </a:solidFill>
            </a:endParaRPr>
          </a:p>
        </p:txBody>
      </p:sp>
      <p:pic>
        <p:nvPicPr>
          <p:cNvPr id="2" name="Google Shape;118;p4" descr="download.png">
            <a:extLst>
              <a:ext uri="{FF2B5EF4-FFF2-40B4-BE49-F238E27FC236}">
                <a16:creationId xmlns:a16="http://schemas.microsoft.com/office/drawing/2014/main" id="{245B7391-285A-91E2-AFB2-6A36D381FA4B}"/>
              </a:ext>
            </a:extLst>
          </p:cNvPr>
          <p:cNvPicPr preferRelativeResize="0">
            <a:picLocks/>
          </p:cNvPicPr>
          <p:nvPr/>
        </p:nvPicPr>
        <p:blipFill rotWithShape="1">
          <a:blip r:embed="rId4">
            <a:alphaModFix/>
          </a:blip>
          <a:srcRect/>
          <a:stretch/>
        </p:blipFill>
        <p:spPr>
          <a:xfrm>
            <a:off x="9745593" y="6201234"/>
            <a:ext cx="1729740" cy="337820"/>
          </a:xfrm>
          <a:prstGeom prst="rect">
            <a:avLst/>
          </a:prstGeom>
          <a:noFill/>
          <a:ln>
            <a:noFill/>
          </a:ln>
        </p:spPr>
      </p:pic>
    </p:spTree>
    <p:extLst>
      <p:ext uri="{BB962C8B-B14F-4D97-AF65-F5344CB8AC3E}">
        <p14:creationId xmlns:p14="http://schemas.microsoft.com/office/powerpoint/2010/main" val="2111962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59B003-1452-DEF1-54D3-1A9367063114}"/>
              </a:ext>
            </a:extLst>
          </p:cNvPr>
          <p:cNvSpPr txBox="1"/>
          <p:nvPr/>
        </p:nvSpPr>
        <p:spPr>
          <a:xfrm>
            <a:off x="8908403" y="2028747"/>
            <a:ext cx="4624095" cy="1231106"/>
          </a:xfrm>
          <a:prstGeom prst="rect">
            <a:avLst/>
          </a:prstGeom>
          <a:noFill/>
        </p:spPr>
        <p:txBody>
          <a:bodyPr wrap="square">
            <a:spAutoFit/>
          </a:bodyPr>
          <a:lstStyle/>
          <a:p>
            <a:endParaRPr lang="en-AE" dirty="0"/>
          </a:p>
          <a:p>
            <a:r>
              <a:rPr lang="en-AE" sz="2000" dirty="0"/>
              <a:t>.</a:t>
            </a:r>
          </a:p>
          <a:p>
            <a:endParaRPr lang="en-AE" dirty="0"/>
          </a:p>
          <a:p>
            <a:endParaRPr lang="en-AE" dirty="0"/>
          </a:p>
        </p:txBody>
      </p:sp>
      <p:sp>
        <p:nvSpPr>
          <p:cNvPr id="7" name="Rectangle: Rounded Corners 6">
            <a:extLst>
              <a:ext uri="{FF2B5EF4-FFF2-40B4-BE49-F238E27FC236}">
                <a16:creationId xmlns:a16="http://schemas.microsoft.com/office/drawing/2014/main" id="{7307A2D3-2156-470C-2FE3-57A67967C581}"/>
              </a:ext>
            </a:extLst>
          </p:cNvPr>
          <p:cNvSpPr/>
          <p:nvPr/>
        </p:nvSpPr>
        <p:spPr>
          <a:xfrm>
            <a:off x="727787" y="1664951"/>
            <a:ext cx="5131837" cy="112394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E" sz="1800" b="1" dirty="0">
                <a:solidFill>
                  <a:schemeClr val="tx2">
                    <a:lumMod val="50000"/>
                  </a:schemeClr>
                </a:solidFill>
              </a:rPr>
              <a:t>Dynamically updates a single HTML page </a:t>
            </a:r>
          </a:p>
          <a:p>
            <a:r>
              <a:rPr lang="en-AE" sz="1800" b="1" dirty="0">
                <a:solidFill>
                  <a:schemeClr val="tx2">
                    <a:lumMod val="50000"/>
                  </a:schemeClr>
                </a:solidFill>
              </a:rPr>
              <a:t>than reloading entire</a:t>
            </a:r>
          </a:p>
          <a:p>
            <a:r>
              <a:rPr lang="en-AE" sz="1800" b="1" dirty="0">
                <a:solidFill>
                  <a:schemeClr val="tx2">
                    <a:lumMod val="50000"/>
                  </a:schemeClr>
                </a:solidFill>
              </a:rPr>
              <a:t>pages or navigating to different pages</a:t>
            </a:r>
            <a:endParaRPr lang="en-AE" b="1" dirty="0">
              <a:solidFill>
                <a:schemeClr val="tx2">
                  <a:lumMod val="50000"/>
                </a:schemeClr>
              </a:solidFill>
            </a:endParaRPr>
          </a:p>
        </p:txBody>
      </p:sp>
      <p:sp>
        <p:nvSpPr>
          <p:cNvPr id="8" name="Rectangle: Rounded Corners 7">
            <a:extLst>
              <a:ext uri="{FF2B5EF4-FFF2-40B4-BE49-F238E27FC236}">
                <a16:creationId xmlns:a16="http://schemas.microsoft.com/office/drawing/2014/main" id="{5C97BA88-96BA-B346-9883-64BF6FF46FA9}"/>
              </a:ext>
            </a:extLst>
          </p:cNvPr>
          <p:cNvSpPr/>
          <p:nvPr/>
        </p:nvSpPr>
        <p:spPr>
          <a:xfrm>
            <a:off x="727787" y="3344404"/>
            <a:ext cx="5131837" cy="877078"/>
          </a:xfrm>
          <a:prstGeom prst="round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AE" sz="1800" b="1" dirty="0">
                <a:solidFill>
                  <a:schemeClr val="tx2">
                    <a:lumMod val="50000"/>
                  </a:schemeClr>
                </a:solidFill>
              </a:rPr>
              <a:t>Faster UI, more interactive</a:t>
            </a:r>
            <a:r>
              <a:rPr lang="en-AE" sz="1800" dirty="0"/>
              <a:t>.</a:t>
            </a:r>
          </a:p>
        </p:txBody>
      </p:sp>
      <p:sp>
        <p:nvSpPr>
          <p:cNvPr id="9" name="Rectangle: Rounded Corners 8">
            <a:extLst>
              <a:ext uri="{FF2B5EF4-FFF2-40B4-BE49-F238E27FC236}">
                <a16:creationId xmlns:a16="http://schemas.microsoft.com/office/drawing/2014/main" id="{442C321F-B971-7515-1F06-78B6B5511BFB}"/>
              </a:ext>
            </a:extLst>
          </p:cNvPr>
          <p:cNvSpPr/>
          <p:nvPr/>
        </p:nvSpPr>
        <p:spPr>
          <a:xfrm>
            <a:off x="743336" y="4674637"/>
            <a:ext cx="5131837" cy="1545887"/>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solidFill>
                  <a:schemeClr val="tx2">
                    <a:lumMod val="50000"/>
                  </a:schemeClr>
                </a:solidFill>
              </a:rPr>
              <a:t>A</a:t>
            </a:r>
            <a:r>
              <a:rPr lang="en-US" sz="1800" b="1" dirty="0">
                <a:solidFill>
                  <a:schemeClr val="tx2">
                    <a:lumMod val="50000"/>
                  </a:schemeClr>
                </a:solidFill>
              </a:rPr>
              <a:t>ll components reside within the same browser session </a:t>
            </a:r>
          </a:p>
          <a:p>
            <a:pPr marL="285750" indent="-285750">
              <a:buFont typeface="Arial" panose="020B0604020202020204" pitchFamily="34" charset="0"/>
              <a:buChar char="•"/>
            </a:pPr>
            <a:r>
              <a:rPr lang="en-US" sz="1800" b="1" dirty="0">
                <a:solidFill>
                  <a:schemeClr val="tx2">
                    <a:lumMod val="50000"/>
                  </a:schemeClr>
                </a:solidFill>
              </a:rPr>
              <a:t>Business logic remains consistent throughout the page.</a:t>
            </a:r>
            <a:endParaRPr lang="en-AE" b="1" dirty="0">
              <a:solidFill>
                <a:schemeClr val="tx2">
                  <a:lumMod val="50000"/>
                </a:schemeClr>
              </a:solidFill>
            </a:endParaRPr>
          </a:p>
        </p:txBody>
      </p:sp>
      <p:pic>
        <p:nvPicPr>
          <p:cNvPr id="11" name="Picture 10">
            <a:extLst>
              <a:ext uri="{FF2B5EF4-FFF2-40B4-BE49-F238E27FC236}">
                <a16:creationId xmlns:a16="http://schemas.microsoft.com/office/drawing/2014/main" id="{481AD909-DCF7-024E-50DE-59E489E8819B}"/>
              </a:ext>
            </a:extLst>
          </p:cNvPr>
          <p:cNvPicPr>
            <a:picLocks noChangeAspect="1"/>
          </p:cNvPicPr>
          <p:nvPr/>
        </p:nvPicPr>
        <p:blipFill>
          <a:blip r:embed="rId3"/>
          <a:stretch>
            <a:fillRect/>
          </a:stretch>
        </p:blipFill>
        <p:spPr>
          <a:xfrm>
            <a:off x="6736701" y="905069"/>
            <a:ext cx="5047861" cy="5505062"/>
          </a:xfrm>
          <a:prstGeom prst="rect">
            <a:avLst/>
          </a:prstGeom>
        </p:spPr>
      </p:pic>
      <p:sp>
        <p:nvSpPr>
          <p:cNvPr id="2" name="TextBox 1">
            <a:extLst>
              <a:ext uri="{FF2B5EF4-FFF2-40B4-BE49-F238E27FC236}">
                <a16:creationId xmlns:a16="http://schemas.microsoft.com/office/drawing/2014/main" id="{C70F2CBB-9D42-5411-55F9-36BDD3D99E97}"/>
              </a:ext>
            </a:extLst>
          </p:cNvPr>
          <p:cNvSpPr txBox="1"/>
          <p:nvPr/>
        </p:nvSpPr>
        <p:spPr>
          <a:xfrm>
            <a:off x="1950098" y="447869"/>
            <a:ext cx="6876661" cy="707886"/>
          </a:xfrm>
          <a:prstGeom prst="rect">
            <a:avLst/>
          </a:prstGeom>
          <a:noFill/>
        </p:spPr>
        <p:txBody>
          <a:bodyPr wrap="square" rtlCol="0">
            <a:spAutoFit/>
          </a:bodyPr>
          <a:lstStyle/>
          <a:p>
            <a:r>
              <a:rPr lang="en-US" sz="4000" b="1" dirty="0"/>
              <a:t>Single Page Application (SPA)</a:t>
            </a:r>
            <a:endParaRPr lang="en-AE" sz="4000" b="1" dirty="0"/>
          </a:p>
        </p:txBody>
      </p:sp>
      <p:pic>
        <p:nvPicPr>
          <p:cNvPr id="4" name="Picture 3">
            <a:extLst>
              <a:ext uri="{FF2B5EF4-FFF2-40B4-BE49-F238E27FC236}">
                <a16:creationId xmlns:a16="http://schemas.microsoft.com/office/drawing/2014/main" id="{E5BCCD13-35D0-88E5-DF89-EDE7F7B20D6B}"/>
              </a:ext>
            </a:extLst>
          </p:cNvPr>
          <p:cNvPicPr>
            <a:picLocks noChangeAspect="1"/>
          </p:cNvPicPr>
          <p:nvPr/>
        </p:nvPicPr>
        <p:blipFill>
          <a:blip r:embed="rId4"/>
          <a:stretch>
            <a:fillRect/>
          </a:stretch>
        </p:blipFill>
        <p:spPr>
          <a:xfrm>
            <a:off x="10551672" y="6170877"/>
            <a:ext cx="1125066" cy="554476"/>
          </a:xfrm>
          <a:prstGeom prst="rect">
            <a:avLst/>
          </a:prstGeom>
        </p:spPr>
      </p:pic>
    </p:spTree>
    <p:extLst>
      <p:ext uri="{BB962C8B-B14F-4D97-AF65-F5344CB8AC3E}">
        <p14:creationId xmlns:p14="http://schemas.microsoft.com/office/powerpoint/2010/main" val="250995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8ED15D-91AA-58E4-94F2-99219426EB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787" y="1077508"/>
            <a:ext cx="4881412" cy="4881412"/>
          </a:xfrm>
          <a:prstGeom prst="rect">
            <a:avLst/>
          </a:prstGeom>
        </p:spPr>
      </p:pic>
      <p:pic>
        <p:nvPicPr>
          <p:cNvPr id="5" name="Picture 10" descr="Logo, company name&#10;&#10;Description automatically generated">
            <a:extLst>
              <a:ext uri="{FF2B5EF4-FFF2-40B4-BE49-F238E27FC236}">
                <a16:creationId xmlns:a16="http://schemas.microsoft.com/office/drawing/2014/main" id="{47AABD7A-F9F4-DCE7-29A0-A58EE7C72C96}"/>
              </a:ext>
            </a:extLst>
          </p:cNvPr>
          <p:cNvPicPr>
            <a:picLocks noChangeAspect="1"/>
          </p:cNvPicPr>
          <p:nvPr/>
        </p:nvPicPr>
        <p:blipFill rotWithShape="1">
          <a:blip r:embed="rId4"/>
          <a:srcRect r="7008" b="1"/>
          <a:stretch>
            <a:fillRect/>
          </a:stretch>
        </p:blipFill>
        <p:spPr>
          <a:xfrm>
            <a:off x="3856598" y="1939988"/>
            <a:ext cx="1492376" cy="1448106"/>
          </a:xfrm>
          <a:prstGeom prst="rect">
            <a:avLst/>
          </a:prstGeom>
          <a:effectLst/>
          <a:scene3d>
            <a:camera prst="isometricLeftDown"/>
            <a:lightRig rig="threePt" dir="t"/>
          </a:scene3d>
        </p:spPr>
      </p:pic>
      <p:sp>
        <p:nvSpPr>
          <p:cNvPr id="6" name="TextBox 5">
            <a:extLst>
              <a:ext uri="{FF2B5EF4-FFF2-40B4-BE49-F238E27FC236}">
                <a16:creationId xmlns:a16="http://schemas.microsoft.com/office/drawing/2014/main" id="{AAD2F29D-7424-AF8F-CD4A-1BE14CB323A8}"/>
              </a:ext>
            </a:extLst>
          </p:cNvPr>
          <p:cNvSpPr txBox="1"/>
          <p:nvPr/>
        </p:nvSpPr>
        <p:spPr>
          <a:xfrm>
            <a:off x="4711960" y="279133"/>
            <a:ext cx="6799856" cy="769441"/>
          </a:xfrm>
          <a:prstGeom prst="rect">
            <a:avLst/>
          </a:prstGeom>
          <a:noFill/>
        </p:spPr>
        <p:txBody>
          <a:bodyPr wrap="square" rtlCol="0">
            <a:spAutoFit/>
          </a:bodyPr>
          <a:lstStyle/>
          <a:p>
            <a:r>
              <a:rPr lang="en-IN" sz="2800" dirty="0">
                <a:solidFill>
                  <a:srgbClr val="002060"/>
                </a:solidFill>
                <a:latin typeface="Arial Rounded MT Bold" panose="020F0704030504030204" pitchFamily="34" charset="0"/>
              </a:rPr>
              <a:t>Angular CLI(Command Line Interface</a:t>
            </a:r>
            <a:r>
              <a:rPr lang="en-IN" sz="4400" dirty="0">
                <a:solidFill>
                  <a:srgbClr val="002060"/>
                </a:solidFill>
                <a:latin typeface="Arial Rounded MT Bold" panose="020F0704030504030204" pitchFamily="34" charset="0"/>
              </a:rPr>
              <a:t>)</a:t>
            </a:r>
          </a:p>
        </p:txBody>
      </p:sp>
      <p:sp>
        <p:nvSpPr>
          <p:cNvPr id="7" name="Rectangle: Rounded Corners 6">
            <a:extLst>
              <a:ext uri="{FF2B5EF4-FFF2-40B4-BE49-F238E27FC236}">
                <a16:creationId xmlns:a16="http://schemas.microsoft.com/office/drawing/2014/main" id="{359B80E3-B8BA-9386-199C-65D3B77EC524}"/>
              </a:ext>
            </a:extLst>
          </p:cNvPr>
          <p:cNvSpPr/>
          <p:nvPr/>
        </p:nvSpPr>
        <p:spPr>
          <a:xfrm>
            <a:off x="6314173" y="1540042"/>
            <a:ext cx="5197642" cy="1559293"/>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a:solidFill>
                  <a:schemeClr val="bg2">
                    <a:lumMod val="10000"/>
                  </a:schemeClr>
                </a:solidFill>
                <a:latin typeface="Tahoma" panose="020B0604030504040204" pitchFamily="34" charset="0"/>
                <a:ea typeface="Tahoma" panose="020B0604030504040204" pitchFamily="34" charset="0"/>
                <a:cs typeface="Tahoma" panose="020B0604030504040204" pitchFamily="34" charset="0"/>
              </a:rPr>
              <a:t>C</a:t>
            </a:r>
            <a:r>
              <a:rPr lang="en-US" sz="1800" dirty="0">
                <a:solidFill>
                  <a:schemeClr val="bg2">
                    <a:lumMod val="10000"/>
                  </a:schemeClr>
                </a:solidFill>
                <a:latin typeface="Tahoma" panose="020B0604030504040204" pitchFamily="34" charset="0"/>
                <a:ea typeface="Tahoma" panose="020B0604030504040204" pitchFamily="34" charset="0"/>
                <a:cs typeface="Tahoma" panose="020B0604030504040204" pitchFamily="34" charset="0"/>
              </a:rPr>
              <a:t>ommand-line tool that makes it easy to create, develop, and maintain Angular applications. </a:t>
            </a:r>
          </a:p>
          <a:p>
            <a:pPr algn="ctr"/>
            <a:endParaRPr lang="en-IN" dirty="0"/>
          </a:p>
        </p:txBody>
      </p:sp>
      <p:sp>
        <p:nvSpPr>
          <p:cNvPr id="9" name="Rectangle: Rounded Corners 8">
            <a:extLst>
              <a:ext uri="{FF2B5EF4-FFF2-40B4-BE49-F238E27FC236}">
                <a16:creationId xmlns:a16="http://schemas.microsoft.com/office/drawing/2014/main" id="{C120C0B5-C58A-750C-CD67-91936D188C50}"/>
              </a:ext>
            </a:extLst>
          </p:cNvPr>
          <p:cNvSpPr/>
          <p:nvPr/>
        </p:nvSpPr>
        <p:spPr>
          <a:xfrm>
            <a:off x="6322196" y="3232484"/>
            <a:ext cx="5208870" cy="1551273"/>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a:solidFill>
                  <a:schemeClr val="tx1"/>
                </a:solidFill>
                <a:latin typeface="Tahoma" panose="020B0604030504040204" pitchFamily="34" charset="0"/>
                <a:ea typeface="Tahoma" panose="020B0604030504040204" pitchFamily="34" charset="0"/>
                <a:cs typeface="Tahoma" panose="020B0604030504040204" pitchFamily="34" charset="0"/>
              </a:rPr>
              <a:t>P</a:t>
            </a:r>
            <a:r>
              <a:rPr lang="en-US" sz="1800" dirty="0">
                <a:solidFill>
                  <a:schemeClr val="tx1"/>
                </a:solidFill>
                <a:latin typeface="Tahoma" panose="020B0604030504040204" pitchFamily="34" charset="0"/>
                <a:ea typeface="Tahoma" panose="020B0604030504040204" pitchFamily="34" charset="0"/>
                <a:cs typeface="Tahoma" panose="020B0604030504040204" pitchFamily="34" charset="0"/>
              </a:rPr>
              <a:t>rovides a set of useful commands and tools to create test and deploy angular applications quickly.</a:t>
            </a:r>
          </a:p>
          <a:p>
            <a:pPr algn="ctr"/>
            <a:endParaRPr lang="en-IN" dirty="0"/>
          </a:p>
        </p:txBody>
      </p:sp>
      <p:sp>
        <p:nvSpPr>
          <p:cNvPr id="10" name="Rectangle: Rounded Corners 9">
            <a:extLst>
              <a:ext uri="{FF2B5EF4-FFF2-40B4-BE49-F238E27FC236}">
                <a16:creationId xmlns:a16="http://schemas.microsoft.com/office/drawing/2014/main" id="{19ED4BC7-AFB5-B303-02DF-46DEA66AA5AC}"/>
              </a:ext>
            </a:extLst>
          </p:cNvPr>
          <p:cNvSpPr/>
          <p:nvPr/>
        </p:nvSpPr>
        <p:spPr>
          <a:xfrm>
            <a:off x="6320592" y="4924924"/>
            <a:ext cx="5208870" cy="1551273"/>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dirty="0">
                <a:solidFill>
                  <a:schemeClr val="bg2">
                    <a:lumMod val="10000"/>
                  </a:schemeClr>
                </a:solidFill>
                <a:latin typeface="Tahoma" panose="020B0604030504040204" pitchFamily="34" charset="0"/>
                <a:ea typeface="Tahoma" panose="020B0604030504040204" pitchFamily="34" charset="0"/>
                <a:cs typeface="Tahoma" panose="020B0604030504040204" pitchFamily="34" charset="0"/>
              </a:rPr>
              <a:t>B</a:t>
            </a:r>
            <a:r>
              <a:rPr lang="en-US" sz="1800" dirty="0">
                <a:solidFill>
                  <a:schemeClr val="bg2">
                    <a:lumMod val="10000"/>
                  </a:schemeClr>
                </a:solidFill>
                <a:latin typeface="Tahoma" panose="020B0604030504040204" pitchFamily="34" charset="0"/>
                <a:ea typeface="Tahoma" panose="020B0604030504040204" pitchFamily="34" charset="0"/>
                <a:cs typeface="Tahoma" panose="020B0604030504040204" pitchFamily="34" charset="0"/>
              </a:rPr>
              <a:t>uilt on top of Node.js and uses the </a:t>
            </a:r>
            <a:r>
              <a:rPr lang="en-US" sz="1800" dirty="0" err="1">
                <a:solidFill>
                  <a:schemeClr val="bg2">
                    <a:lumMod val="10000"/>
                  </a:schemeClr>
                </a:solidFill>
                <a:latin typeface="Tahoma" panose="020B0604030504040204" pitchFamily="34" charset="0"/>
                <a:ea typeface="Tahoma" panose="020B0604030504040204" pitchFamily="34" charset="0"/>
                <a:cs typeface="Tahoma" panose="020B0604030504040204" pitchFamily="34" charset="0"/>
              </a:rPr>
              <a:t>npm</a:t>
            </a:r>
            <a:r>
              <a:rPr lang="en-US" sz="1800" dirty="0">
                <a:solidFill>
                  <a:schemeClr val="bg2">
                    <a:lumMod val="10000"/>
                  </a:schemeClr>
                </a:solidFill>
                <a:latin typeface="Tahoma" panose="020B0604030504040204" pitchFamily="34" charset="0"/>
                <a:ea typeface="Tahoma" panose="020B0604030504040204" pitchFamily="34" charset="0"/>
                <a:cs typeface="Tahoma" panose="020B0604030504040204" pitchFamily="34" charset="0"/>
              </a:rPr>
              <a:t> package manager to manage dependencies.</a:t>
            </a:r>
          </a:p>
          <a:p>
            <a:pPr algn="ctr"/>
            <a:endParaRPr lang="en-IN" dirty="0"/>
          </a:p>
        </p:txBody>
      </p:sp>
      <p:pic>
        <p:nvPicPr>
          <p:cNvPr id="3" name="Picture 2">
            <a:extLst>
              <a:ext uri="{FF2B5EF4-FFF2-40B4-BE49-F238E27FC236}">
                <a16:creationId xmlns:a16="http://schemas.microsoft.com/office/drawing/2014/main" id="{1D6CF056-055C-A742-D7A3-DBD2661EF283}"/>
              </a:ext>
            </a:extLst>
          </p:cNvPr>
          <p:cNvPicPr>
            <a:picLocks noChangeAspect="1"/>
          </p:cNvPicPr>
          <p:nvPr/>
        </p:nvPicPr>
        <p:blipFill>
          <a:blip r:embed="rId5"/>
          <a:stretch>
            <a:fillRect/>
          </a:stretch>
        </p:blipFill>
        <p:spPr>
          <a:xfrm>
            <a:off x="549255" y="6198959"/>
            <a:ext cx="1125066" cy="554476"/>
          </a:xfrm>
          <a:prstGeom prst="rect">
            <a:avLst/>
          </a:prstGeom>
        </p:spPr>
      </p:pic>
    </p:spTree>
    <p:extLst>
      <p:ext uri="{BB962C8B-B14F-4D97-AF65-F5344CB8AC3E}">
        <p14:creationId xmlns:p14="http://schemas.microsoft.com/office/powerpoint/2010/main" val="3592702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anim calcmode="lin" valueType="num">
                                      <p:cBhvr>
                                        <p:cTn id="18" dur="500" fill="hold"/>
                                        <p:tgtEl>
                                          <p:spTgt spid="7"/>
                                        </p:tgtEl>
                                        <p:attrNameLst>
                                          <p:attrName>ppt_x</p:attrName>
                                        </p:attrNameLst>
                                      </p:cBhvr>
                                      <p:tavLst>
                                        <p:tav tm="0">
                                          <p:val>
                                            <p:strVal val="#ppt_x"/>
                                          </p:val>
                                        </p:tav>
                                        <p:tav tm="100000">
                                          <p:val>
                                            <p:strVal val="#ppt_x"/>
                                          </p:val>
                                        </p:tav>
                                      </p:tavLst>
                                    </p:anim>
                                    <p:anim calcmode="lin" valueType="num">
                                      <p:cBhvr>
                                        <p:cTn id="19" dur="5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anim calcmode="lin" valueType="num">
                                      <p:cBhvr>
                                        <p:cTn id="25" dur="500" fill="hold"/>
                                        <p:tgtEl>
                                          <p:spTgt spid="9"/>
                                        </p:tgtEl>
                                        <p:attrNameLst>
                                          <p:attrName>ppt_x</p:attrName>
                                        </p:attrNameLst>
                                      </p:cBhvr>
                                      <p:tavLst>
                                        <p:tav tm="0">
                                          <p:val>
                                            <p:strVal val="#ppt_x"/>
                                          </p:val>
                                        </p:tav>
                                        <p:tav tm="100000">
                                          <p:val>
                                            <p:strVal val="#ppt_x"/>
                                          </p:val>
                                        </p:tav>
                                      </p:tavLst>
                                    </p:anim>
                                    <p:anim calcmode="lin" valueType="num">
                                      <p:cBhvr>
                                        <p:cTn id="26"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anim calcmode="lin" valueType="num">
                                      <p:cBhvr>
                                        <p:cTn id="32" dur="500" fill="hold"/>
                                        <p:tgtEl>
                                          <p:spTgt spid="10"/>
                                        </p:tgtEl>
                                        <p:attrNameLst>
                                          <p:attrName>ppt_x</p:attrName>
                                        </p:attrNameLst>
                                      </p:cBhvr>
                                      <p:tavLst>
                                        <p:tav tm="0">
                                          <p:val>
                                            <p:strVal val="#ppt_x"/>
                                          </p:val>
                                        </p:tav>
                                        <p:tav tm="100000">
                                          <p:val>
                                            <p:strVal val="#ppt_x"/>
                                          </p:val>
                                        </p:tav>
                                      </p:tavLst>
                                    </p:anim>
                                    <p:anim calcmode="lin" valueType="num">
                                      <p:cBhvr>
                                        <p:cTn id="33"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4C4267-66CD-5043-E4B0-1B8A1E8D42E9}"/>
              </a:ext>
            </a:extLst>
          </p:cNvPr>
          <p:cNvSpPr txBox="1"/>
          <p:nvPr/>
        </p:nvSpPr>
        <p:spPr>
          <a:xfrm>
            <a:off x="2967133" y="334065"/>
            <a:ext cx="7324531" cy="707886"/>
          </a:xfrm>
          <a:prstGeom prst="rect">
            <a:avLst/>
          </a:prstGeom>
          <a:noFill/>
        </p:spPr>
        <p:txBody>
          <a:bodyPr wrap="square" rtlCol="0">
            <a:spAutoFit/>
          </a:bodyPr>
          <a:lstStyle/>
          <a:p>
            <a:r>
              <a:rPr lang="en-US" sz="3200" b="1" dirty="0">
                <a:solidFill>
                  <a:schemeClr val="accent1">
                    <a:lumMod val="50000"/>
                  </a:schemeClr>
                </a:solidFill>
              </a:rPr>
              <a:t>                    </a:t>
            </a:r>
            <a:r>
              <a:rPr lang="en-US" sz="4000" b="1" dirty="0">
                <a:solidFill>
                  <a:schemeClr val="accent1">
                    <a:lumMod val="50000"/>
                  </a:schemeClr>
                </a:solidFill>
              </a:rPr>
              <a:t>COMPONENTS</a:t>
            </a:r>
            <a:endParaRPr lang="en-AE" sz="4000" b="1" dirty="0">
              <a:solidFill>
                <a:schemeClr val="accent1">
                  <a:lumMod val="50000"/>
                </a:schemeClr>
              </a:solidFill>
            </a:endParaRPr>
          </a:p>
        </p:txBody>
      </p:sp>
      <p:pic>
        <p:nvPicPr>
          <p:cNvPr id="4" name="Picture 3">
            <a:extLst>
              <a:ext uri="{FF2B5EF4-FFF2-40B4-BE49-F238E27FC236}">
                <a16:creationId xmlns:a16="http://schemas.microsoft.com/office/drawing/2014/main" id="{EDA01B99-A3C6-3896-02AB-CE06CACA9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797" y="2127380"/>
            <a:ext cx="4469365" cy="3862873"/>
          </a:xfrm>
          <a:prstGeom prst="rect">
            <a:avLst/>
          </a:prstGeom>
        </p:spPr>
      </p:pic>
      <p:pic>
        <p:nvPicPr>
          <p:cNvPr id="6" name="Picture 5">
            <a:extLst>
              <a:ext uri="{FF2B5EF4-FFF2-40B4-BE49-F238E27FC236}">
                <a16:creationId xmlns:a16="http://schemas.microsoft.com/office/drawing/2014/main" id="{BEEADBB7-C965-A9AE-0B44-FE6F2F2AED7C}"/>
              </a:ext>
            </a:extLst>
          </p:cNvPr>
          <p:cNvPicPr>
            <a:picLocks noChangeAspect="1"/>
          </p:cNvPicPr>
          <p:nvPr/>
        </p:nvPicPr>
        <p:blipFill>
          <a:blip r:embed="rId4"/>
          <a:stretch>
            <a:fillRect/>
          </a:stretch>
        </p:blipFill>
        <p:spPr>
          <a:xfrm>
            <a:off x="6265276" y="3818500"/>
            <a:ext cx="4740051" cy="2705435"/>
          </a:xfrm>
          <a:prstGeom prst="rect">
            <a:avLst/>
          </a:prstGeom>
        </p:spPr>
      </p:pic>
      <p:sp>
        <p:nvSpPr>
          <p:cNvPr id="9" name="Freeform: Shape 8">
            <a:extLst>
              <a:ext uri="{FF2B5EF4-FFF2-40B4-BE49-F238E27FC236}">
                <a16:creationId xmlns:a16="http://schemas.microsoft.com/office/drawing/2014/main" id="{36E0112A-8AD9-7AD8-DA83-5EC9AE454C31}"/>
              </a:ext>
            </a:extLst>
          </p:cNvPr>
          <p:cNvSpPr/>
          <p:nvPr/>
        </p:nvSpPr>
        <p:spPr>
          <a:xfrm>
            <a:off x="5892279" y="1520890"/>
            <a:ext cx="4740051" cy="1908110"/>
          </a:xfrm>
          <a:custGeom>
            <a:avLst/>
            <a:gdLst>
              <a:gd name="connsiteX0" fmla="*/ 205274 w 4469364"/>
              <a:gd name="connsiteY0" fmla="*/ 195943 h 1810139"/>
              <a:gd name="connsiteX1" fmla="*/ 102637 w 4469364"/>
              <a:gd name="connsiteY1" fmla="*/ 242596 h 1810139"/>
              <a:gd name="connsiteX2" fmla="*/ 65315 w 4469364"/>
              <a:gd name="connsiteY2" fmla="*/ 298579 h 1810139"/>
              <a:gd name="connsiteX3" fmla="*/ 27992 w 4469364"/>
              <a:gd name="connsiteY3" fmla="*/ 345232 h 1810139"/>
              <a:gd name="connsiteX4" fmla="*/ 9331 w 4469364"/>
              <a:gd name="connsiteY4" fmla="*/ 419877 h 1810139"/>
              <a:gd name="connsiteX5" fmla="*/ 0 w 4469364"/>
              <a:gd name="connsiteY5" fmla="*/ 466530 h 1810139"/>
              <a:gd name="connsiteX6" fmla="*/ 9331 w 4469364"/>
              <a:gd name="connsiteY6" fmla="*/ 653143 h 1810139"/>
              <a:gd name="connsiteX7" fmla="*/ 65315 w 4469364"/>
              <a:gd name="connsiteY7" fmla="*/ 765110 h 1810139"/>
              <a:gd name="connsiteX8" fmla="*/ 130629 w 4469364"/>
              <a:gd name="connsiteY8" fmla="*/ 830424 h 1810139"/>
              <a:gd name="connsiteX9" fmla="*/ 111968 w 4469364"/>
              <a:gd name="connsiteY9" fmla="*/ 933061 h 1810139"/>
              <a:gd name="connsiteX10" fmla="*/ 83976 w 4469364"/>
              <a:gd name="connsiteY10" fmla="*/ 1054359 h 1810139"/>
              <a:gd name="connsiteX11" fmla="*/ 111968 w 4469364"/>
              <a:gd name="connsiteY11" fmla="*/ 1222310 h 1810139"/>
              <a:gd name="connsiteX12" fmla="*/ 130629 w 4469364"/>
              <a:gd name="connsiteY12" fmla="*/ 1278294 h 1810139"/>
              <a:gd name="connsiteX13" fmla="*/ 261258 w 4469364"/>
              <a:gd name="connsiteY13" fmla="*/ 1446245 h 1810139"/>
              <a:gd name="connsiteX14" fmla="*/ 298580 w 4469364"/>
              <a:gd name="connsiteY14" fmla="*/ 1464906 h 1810139"/>
              <a:gd name="connsiteX15" fmla="*/ 326572 w 4469364"/>
              <a:gd name="connsiteY15" fmla="*/ 1483567 h 1810139"/>
              <a:gd name="connsiteX16" fmla="*/ 569168 w 4469364"/>
              <a:gd name="connsiteY16" fmla="*/ 1520890 h 1810139"/>
              <a:gd name="connsiteX17" fmla="*/ 587829 w 4469364"/>
              <a:gd name="connsiteY17" fmla="*/ 1567543 h 1810139"/>
              <a:gd name="connsiteX18" fmla="*/ 737119 w 4469364"/>
              <a:gd name="connsiteY18" fmla="*/ 1772816 h 1810139"/>
              <a:gd name="connsiteX19" fmla="*/ 774441 w 4469364"/>
              <a:gd name="connsiteY19" fmla="*/ 1800808 h 1810139"/>
              <a:gd name="connsiteX20" fmla="*/ 811764 w 4469364"/>
              <a:gd name="connsiteY20" fmla="*/ 1810139 h 1810139"/>
              <a:gd name="connsiteX21" fmla="*/ 1203649 w 4469364"/>
              <a:gd name="connsiteY21" fmla="*/ 1800808 h 1810139"/>
              <a:gd name="connsiteX22" fmla="*/ 1287625 w 4469364"/>
              <a:gd name="connsiteY22" fmla="*/ 1726163 h 1810139"/>
              <a:gd name="connsiteX23" fmla="*/ 1306286 w 4469364"/>
              <a:gd name="connsiteY23" fmla="*/ 1688841 h 1810139"/>
              <a:gd name="connsiteX24" fmla="*/ 1362270 w 4469364"/>
              <a:gd name="connsiteY24" fmla="*/ 1595535 h 1810139"/>
              <a:gd name="connsiteX25" fmla="*/ 1418254 w 4469364"/>
              <a:gd name="connsiteY25" fmla="*/ 1502228 h 1810139"/>
              <a:gd name="connsiteX26" fmla="*/ 1474237 w 4469364"/>
              <a:gd name="connsiteY26" fmla="*/ 1492898 h 1810139"/>
              <a:gd name="connsiteX27" fmla="*/ 1511560 w 4469364"/>
              <a:gd name="connsiteY27" fmla="*/ 1548881 h 1810139"/>
              <a:gd name="connsiteX28" fmla="*/ 1595535 w 4469364"/>
              <a:gd name="connsiteY28" fmla="*/ 1604865 h 1810139"/>
              <a:gd name="connsiteX29" fmla="*/ 1642188 w 4469364"/>
              <a:gd name="connsiteY29" fmla="*/ 1632857 h 1810139"/>
              <a:gd name="connsiteX30" fmla="*/ 2080727 w 4469364"/>
              <a:gd name="connsiteY30" fmla="*/ 1595535 h 1810139"/>
              <a:gd name="connsiteX31" fmla="*/ 2127380 w 4469364"/>
              <a:gd name="connsiteY31" fmla="*/ 1567543 h 1810139"/>
              <a:gd name="connsiteX32" fmla="*/ 2164702 w 4469364"/>
              <a:gd name="connsiteY32" fmla="*/ 1539551 h 1810139"/>
              <a:gd name="connsiteX33" fmla="*/ 2192694 w 4469364"/>
              <a:gd name="connsiteY33" fmla="*/ 1520890 h 1810139"/>
              <a:gd name="connsiteX34" fmla="*/ 2230017 w 4469364"/>
              <a:gd name="connsiteY34" fmla="*/ 1474237 h 1810139"/>
              <a:gd name="connsiteX35" fmla="*/ 2295331 w 4469364"/>
              <a:gd name="connsiteY35" fmla="*/ 1418253 h 1810139"/>
              <a:gd name="connsiteX36" fmla="*/ 2463282 w 4469364"/>
              <a:gd name="connsiteY36" fmla="*/ 1474237 h 1810139"/>
              <a:gd name="connsiteX37" fmla="*/ 2537927 w 4469364"/>
              <a:gd name="connsiteY37" fmla="*/ 1511559 h 1810139"/>
              <a:gd name="connsiteX38" fmla="*/ 2603241 w 4469364"/>
              <a:gd name="connsiteY38" fmla="*/ 1520890 h 1810139"/>
              <a:gd name="connsiteX39" fmla="*/ 2808515 w 4469364"/>
              <a:gd name="connsiteY39" fmla="*/ 1567543 h 1810139"/>
              <a:gd name="connsiteX40" fmla="*/ 3069772 w 4469364"/>
              <a:gd name="connsiteY40" fmla="*/ 1520890 h 1810139"/>
              <a:gd name="connsiteX41" fmla="*/ 3088433 w 4469364"/>
              <a:gd name="connsiteY41" fmla="*/ 1483567 h 1810139"/>
              <a:gd name="connsiteX42" fmla="*/ 3219062 w 4469364"/>
              <a:gd name="connsiteY42" fmla="*/ 1548881 h 1810139"/>
              <a:gd name="connsiteX43" fmla="*/ 3377682 w 4469364"/>
              <a:gd name="connsiteY43" fmla="*/ 1623526 h 1810139"/>
              <a:gd name="connsiteX44" fmla="*/ 3610947 w 4469364"/>
              <a:gd name="connsiteY44" fmla="*/ 1670179 h 1810139"/>
              <a:gd name="connsiteX45" fmla="*/ 3694923 w 4469364"/>
              <a:gd name="connsiteY45" fmla="*/ 1688841 h 1810139"/>
              <a:gd name="connsiteX46" fmla="*/ 3890866 w 4469364"/>
              <a:gd name="connsiteY46" fmla="*/ 1707502 h 1810139"/>
              <a:gd name="connsiteX47" fmla="*/ 4030825 w 4469364"/>
              <a:gd name="connsiteY47" fmla="*/ 1698171 h 1810139"/>
              <a:gd name="connsiteX48" fmla="*/ 4086809 w 4469364"/>
              <a:gd name="connsiteY48" fmla="*/ 1688841 h 1810139"/>
              <a:gd name="connsiteX49" fmla="*/ 4133462 w 4469364"/>
              <a:gd name="connsiteY49" fmla="*/ 1651518 h 1810139"/>
              <a:gd name="connsiteX50" fmla="*/ 4189445 w 4469364"/>
              <a:gd name="connsiteY50" fmla="*/ 1558212 h 1810139"/>
              <a:gd name="connsiteX51" fmla="*/ 4198776 w 4469364"/>
              <a:gd name="connsiteY51" fmla="*/ 1520890 h 1810139"/>
              <a:gd name="connsiteX52" fmla="*/ 4273421 w 4469364"/>
              <a:gd name="connsiteY52" fmla="*/ 1296955 h 1810139"/>
              <a:gd name="connsiteX53" fmla="*/ 4301413 w 4469364"/>
              <a:gd name="connsiteY53" fmla="*/ 1278294 h 1810139"/>
              <a:gd name="connsiteX54" fmla="*/ 4310743 w 4469364"/>
              <a:gd name="connsiteY54" fmla="*/ 1250302 h 1810139"/>
              <a:gd name="connsiteX55" fmla="*/ 4338735 w 4469364"/>
              <a:gd name="connsiteY55" fmla="*/ 1203649 h 1810139"/>
              <a:gd name="connsiteX56" fmla="*/ 4348066 w 4469364"/>
              <a:gd name="connsiteY56" fmla="*/ 1156996 h 1810139"/>
              <a:gd name="connsiteX57" fmla="*/ 4329405 w 4469364"/>
              <a:gd name="connsiteY57" fmla="*/ 1007706 h 1810139"/>
              <a:gd name="connsiteX58" fmla="*/ 4282751 w 4469364"/>
              <a:gd name="connsiteY58" fmla="*/ 951722 h 1810139"/>
              <a:gd name="connsiteX59" fmla="*/ 4236098 w 4469364"/>
              <a:gd name="connsiteY59" fmla="*/ 923730 h 1810139"/>
              <a:gd name="connsiteX60" fmla="*/ 4152123 w 4469364"/>
              <a:gd name="connsiteY60" fmla="*/ 886408 h 1810139"/>
              <a:gd name="connsiteX61" fmla="*/ 4273421 w 4469364"/>
              <a:gd name="connsiteY61" fmla="*/ 849086 h 1810139"/>
              <a:gd name="connsiteX62" fmla="*/ 4394719 w 4469364"/>
              <a:gd name="connsiteY62" fmla="*/ 811763 h 1810139"/>
              <a:gd name="connsiteX63" fmla="*/ 4469364 w 4469364"/>
              <a:gd name="connsiteY63" fmla="*/ 746449 h 1810139"/>
              <a:gd name="connsiteX64" fmla="*/ 4450702 w 4469364"/>
              <a:gd name="connsiteY64" fmla="*/ 587828 h 1810139"/>
              <a:gd name="connsiteX65" fmla="*/ 4432041 w 4469364"/>
              <a:gd name="connsiteY65" fmla="*/ 550506 h 1810139"/>
              <a:gd name="connsiteX66" fmla="*/ 4422711 w 4469364"/>
              <a:gd name="connsiteY66" fmla="*/ 494522 h 1810139"/>
              <a:gd name="connsiteX67" fmla="*/ 4338735 w 4469364"/>
              <a:gd name="connsiteY67" fmla="*/ 345232 h 1810139"/>
              <a:gd name="connsiteX68" fmla="*/ 4292082 w 4469364"/>
              <a:gd name="connsiteY68" fmla="*/ 326571 h 1810139"/>
              <a:gd name="connsiteX69" fmla="*/ 4208107 w 4469364"/>
              <a:gd name="connsiteY69" fmla="*/ 298579 h 1810139"/>
              <a:gd name="connsiteX70" fmla="*/ 4068147 w 4469364"/>
              <a:gd name="connsiteY70" fmla="*/ 261257 h 1810139"/>
              <a:gd name="connsiteX71" fmla="*/ 3984172 w 4469364"/>
              <a:gd name="connsiteY71" fmla="*/ 251926 h 1810139"/>
              <a:gd name="connsiteX72" fmla="*/ 3956180 w 4469364"/>
              <a:gd name="connsiteY72" fmla="*/ 242596 h 1810139"/>
              <a:gd name="connsiteX73" fmla="*/ 3862874 w 4469364"/>
              <a:gd name="connsiteY73" fmla="*/ 223935 h 1810139"/>
              <a:gd name="connsiteX74" fmla="*/ 3629609 w 4469364"/>
              <a:gd name="connsiteY74" fmla="*/ 139959 h 1810139"/>
              <a:gd name="connsiteX75" fmla="*/ 3461658 w 4469364"/>
              <a:gd name="connsiteY75" fmla="*/ 74645 h 1810139"/>
              <a:gd name="connsiteX76" fmla="*/ 3368351 w 4469364"/>
              <a:gd name="connsiteY76" fmla="*/ 83975 h 1810139"/>
              <a:gd name="connsiteX77" fmla="*/ 3349690 w 4469364"/>
              <a:gd name="connsiteY77" fmla="*/ 102637 h 1810139"/>
              <a:gd name="connsiteX78" fmla="*/ 3256384 w 4469364"/>
              <a:gd name="connsiteY78" fmla="*/ 186612 h 1810139"/>
              <a:gd name="connsiteX79" fmla="*/ 3228392 w 4469364"/>
              <a:gd name="connsiteY79" fmla="*/ 233265 h 1810139"/>
              <a:gd name="connsiteX80" fmla="*/ 3200400 w 4469364"/>
              <a:gd name="connsiteY80" fmla="*/ 289249 h 1810139"/>
              <a:gd name="connsiteX81" fmla="*/ 3163078 w 4469364"/>
              <a:gd name="connsiteY81" fmla="*/ 223935 h 1810139"/>
              <a:gd name="connsiteX82" fmla="*/ 3116425 w 4469364"/>
              <a:gd name="connsiteY82" fmla="*/ 195943 h 1810139"/>
              <a:gd name="connsiteX83" fmla="*/ 3079102 w 4469364"/>
              <a:gd name="connsiteY83" fmla="*/ 158620 h 1810139"/>
              <a:gd name="connsiteX84" fmla="*/ 2976466 w 4469364"/>
              <a:gd name="connsiteY84" fmla="*/ 102637 h 1810139"/>
              <a:gd name="connsiteX85" fmla="*/ 2743200 w 4469364"/>
              <a:gd name="connsiteY85" fmla="*/ 111967 h 1810139"/>
              <a:gd name="connsiteX86" fmla="*/ 2715209 w 4469364"/>
              <a:gd name="connsiteY86" fmla="*/ 121298 h 1810139"/>
              <a:gd name="connsiteX87" fmla="*/ 2668556 w 4469364"/>
              <a:gd name="connsiteY87" fmla="*/ 167951 h 1810139"/>
              <a:gd name="connsiteX88" fmla="*/ 2621902 w 4469364"/>
              <a:gd name="connsiteY88" fmla="*/ 233265 h 1810139"/>
              <a:gd name="connsiteX89" fmla="*/ 2556588 w 4469364"/>
              <a:gd name="connsiteY89" fmla="*/ 139959 h 1810139"/>
              <a:gd name="connsiteX90" fmla="*/ 2463282 w 4469364"/>
              <a:gd name="connsiteY90" fmla="*/ 93306 h 1810139"/>
              <a:gd name="connsiteX91" fmla="*/ 2062066 w 4469364"/>
              <a:gd name="connsiteY91" fmla="*/ 102637 h 1810139"/>
              <a:gd name="connsiteX92" fmla="*/ 2034074 w 4469364"/>
              <a:gd name="connsiteY92" fmla="*/ 130628 h 1810139"/>
              <a:gd name="connsiteX93" fmla="*/ 1996751 w 4469364"/>
              <a:gd name="connsiteY93" fmla="*/ 149290 h 1810139"/>
              <a:gd name="connsiteX94" fmla="*/ 1968760 w 4469364"/>
              <a:gd name="connsiteY94" fmla="*/ 167951 h 1810139"/>
              <a:gd name="connsiteX95" fmla="*/ 1894115 w 4469364"/>
              <a:gd name="connsiteY95" fmla="*/ 121298 h 1810139"/>
              <a:gd name="connsiteX96" fmla="*/ 1838131 w 4469364"/>
              <a:gd name="connsiteY96" fmla="*/ 102637 h 1810139"/>
              <a:gd name="connsiteX97" fmla="*/ 1810139 w 4469364"/>
              <a:gd name="connsiteY97" fmla="*/ 83975 h 1810139"/>
              <a:gd name="connsiteX98" fmla="*/ 1754156 w 4469364"/>
              <a:gd name="connsiteY98" fmla="*/ 74645 h 1810139"/>
              <a:gd name="connsiteX99" fmla="*/ 1455576 w 4469364"/>
              <a:gd name="connsiteY99" fmla="*/ 93306 h 1810139"/>
              <a:gd name="connsiteX100" fmla="*/ 1399592 w 4469364"/>
              <a:gd name="connsiteY100" fmla="*/ 102637 h 1810139"/>
              <a:gd name="connsiteX101" fmla="*/ 1240972 w 4469364"/>
              <a:gd name="connsiteY101" fmla="*/ 186612 h 1810139"/>
              <a:gd name="connsiteX102" fmla="*/ 1203649 w 4469364"/>
              <a:gd name="connsiteY102" fmla="*/ 214604 h 1810139"/>
              <a:gd name="connsiteX103" fmla="*/ 1147666 w 4469364"/>
              <a:gd name="connsiteY103" fmla="*/ 270588 h 1810139"/>
              <a:gd name="connsiteX104" fmla="*/ 1110343 w 4469364"/>
              <a:gd name="connsiteY104" fmla="*/ 307910 h 1810139"/>
              <a:gd name="connsiteX105" fmla="*/ 1035698 w 4469364"/>
              <a:gd name="connsiteY105" fmla="*/ 261257 h 1810139"/>
              <a:gd name="connsiteX106" fmla="*/ 989045 w 4469364"/>
              <a:gd name="connsiteY106" fmla="*/ 233265 h 1810139"/>
              <a:gd name="connsiteX107" fmla="*/ 914400 w 4469364"/>
              <a:gd name="connsiteY107" fmla="*/ 177281 h 1810139"/>
              <a:gd name="connsiteX108" fmla="*/ 858417 w 4469364"/>
              <a:gd name="connsiteY108" fmla="*/ 139959 h 1810139"/>
              <a:gd name="connsiteX109" fmla="*/ 765111 w 4469364"/>
              <a:gd name="connsiteY109" fmla="*/ 74645 h 1810139"/>
              <a:gd name="connsiteX110" fmla="*/ 690466 w 4469364"/>
              <a:gd name="connsiteY110" fmla="*/ 37322 h 1810139"/>
              <a:gd name="connsiteX111" fmla="*/ 597160 w 4469364"/>
              <a:gd name="connsiteY111" fmla="*/ 0 h 1810139"/>
              <a:gd name="connsiteX112" fmla="*/ 317241 w 4469364"/>
              <a:gd name="connsiteY112" fmla="*/ 9330 h 1810139"/>
              <a:gd name="connsiteX113" fmla="*/ 298580 w 4469364"/>
              <a:gd name="connsiteY113" fmla="*/ 27992 h 1810139"/>
              <a:gd name="connsiteX114" fmla="*/ 177282 w 4469364"/>
              <a:gd name="connsiteY114" fmla="*/ 93306 h 1810139"/>
              <a:gd name="connsiteX115" fmla="*/ 139960 w 4469364"/>
              <a:gd name="connsiteY115" fmla="*/ 130628 h 1810139"/>
              <a:gd name="connsiteX116" fmla="*/ 111968 w 4469364"/>
              <a:gd name="connsiteY116" fmla="*/ 149290 h 1810139"/>
              <a:gd name="connsiteX117" fmla="*/ 111968 w 4469364"/>
              <a:gd name="connsiteY117" fmla="*/ 270588 h 181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4469364" h="1810139">
                <a:moveTo>
                  <a:pt x="205274" y="195943"/>
                </a:moveTo>
                <a:cubicBezTo>
                  <a:pt x="171062" y="211494"/>
                  <a:pt x="132942" y="220372"/>
                  <a:pt x="102637" y="242596"/>
                </a:cubicBezTo>
                <a:cubicBezTo>
                  <a:pt x="84551" y="255859"/>
                  <a:pt x="78506" y="280441"/>
                  <a:pt x="65315" y="298579"/>
                </a:cubicBezTo>
                <a:cubicBezTo>
                  <a:pt x="53601" y="314685"/>
                  <a:pt x="40433" y="329681"/>
                  <a:pt x="27992" y="345232"/>
                </a:cubicBezTo>
                <a:cubicBezTo>
                  <a:pt x="21772" y="370114"/>
                  <a:pt x="15098" y="394886"/>
                  <a:pt x="9331" y="419877"/>
                </a:cubicBezTo>
                <a:cubicBezTo>
                  <a:pt x="5765" y="435330"/>
                  <a:pt x="0" y="450671"/>
                  <a:pt x="0" y="466530"/>
                </a:cubicBezTo>
                <a:cubicBezTo>
                  <a:pt x="0" y="528812"/>
                  <a:pt x="204" y="591533"/>
                  <a:pt x="9331" y="653143"/>
                </a:cubicBezTo>
                <a:cubicBezTo>
                  <a:pt x="12093" y="671789"/>
                  <a:pt x="49923" y="746640"/>
                  <a:pt x="65315" y="765110"/>
                </a:cubicBezTo>
                <a:cubicBezTo>
                  <a:pt x="85026" y="788763"/>
                  <a:pt x="130629" y="830424"/>
                  <a:pt x="130629" y="830424"/>
                </a:cubicBezTo>
                <a:cubicBezTo>
                  <a:pt x="124409" y="864636"/>
                  <a:pt x="118787" y="898963"/>
                  <a:pt x="111968" y="933061"/>
                </a:cubicBezTo>
                <a:cubicBezTo>
                  <a:pt x="101243" y="986685"/>
                  <a:pt x="95469" y="1008390"/>
                  <a:pt x="83976" y="1054359"/>
                </a:cubicBezTo>
                <a:cubicBezTo>
                  <a:pt x="93307" y="1110343"/>
                  <a:pt x="100392" y="1166747"/>
                  <a:pt x="111968" y="1222310"/>
                </a:cubicBezTo>
                <a:cubicBezTo>
                  <a:pt x="115980" y="1241567"/>
                  <a:pt x="121467" y="1260887"/>
                  <a:pt x="130629" y="1278294"/>
                </a:cubicBezTo>
                <a:cubicBezTo>
                  <a:pt x="177905" y="1368118"/>
                  <a:pt x="189321" y="1395889"/>
                  <a:pt x="261258" y="1446245"/>
                </a:cubicBezTo>
                <a:cubicBezTo>
                  <a:pt x="272653" y="1454221"/>
                  <a:pt x="286504" y="1458005"/>
                  <a:pt x="298580" y="1464906"/>
                </a:cubicBezTo>
                <a:cubicBezTo>
                  <a:pt x="308317" y="1470470"/>
                  <a:pt x="315854" y="1480269"/>
                  <a:pt x="326572" y="1483567"/>
                </a:cubicBezTo>
                <a:cubicBezTo>
                  <a:pt x="385062" y="1501564"/>
                  <a:pt x="521209" y="1514895"/>
                  <a:pt x="569168" y="1520890"/>
                </a:cubicBezTo>
                <a:cubicBezTo>
                  <a:pt x="575388" y="1536441"/>
                  <a:pt x="580810" y="1552336"/>
                  <a:pt x="587829" y="1567543"/>
                </a:cubicBezTo>
                <a:cubicBezTo>
                  <a:pt x="624834" y="1647722"/>
                  <a:pt x="660573" y="1715405"/>
                  <a:pt x="737119" y="1772816"/>
                </a:cubicBezTo>
                <a:cubicBezTo>
                  <a:pt x="749560" y="1782147"/>
                  <a:pt x="760532" y="1793853"/>
                  <a:pt x="774441" y="1800808"/>
                </a:cubicBezTo>
                <a:cubicBezTo>
                  <a:pt x="785911" y="1806543"/>
                  <a:pt x="799323" y="1807029"/>
                  <a:pt x="811764" y="1810139"/>
                </a:cubicBezTo>
                <a:cubicBezTo>
                  <a:pt x="942392" y="1807029"/>
                  <a:pt x="1073454" y="1811889"/>
                  <a:pt x="1203649" y="1800808"/>
                </a:cubicBezTo>
                <a:cubicBezTo>
                  <a:pt x="1236358" y="1798024"/>
                  <a:pt x="1273038" y="1748044"/>
                  <a:pt x="1287625" y="1726163"/>
                </a:cubicBezTo>
                <a:cubicBezTo>
                  <a:pt x="1295340" y="1714590"/>
                  <a:pt x="1299385" y="1700917"/>
                  <a:pt x="1306286" y="1688841"/>
                </a:cubicBezTo>
                <a:cubicBezTo>
                  <a:pt x="1324281" y="1657349"/>
                  <a:pt x="1346049" y="1627977"/>
                  <a:pt x="1362270" y="1595535"/>
                </a:cubicBezTo>
                <a:cubicBezTo>
                  <a:pt x="1403526" y="1513021"/>
                  <a:pt x="1379921" y="1540561"/>
                  <a:pt x="1418254" y="1502228"/>
                </a:cubicBezTo>
                <a:cubicBezTo>
                  <a:pt x="1428762" y="1470701"/>
                  <a:pt x="1425465" y="1449546"/>
                  <a:pt x="1474237" y="1492898"/>
                </a:cubicBezTo>
                <a:cubicBezTo>
                  <a:pt x="1491000" y="1507798"/>
                  <a:pt x="1496556" y="1532211"/>
                  <a:pt x="1511560" y="1548881"/>
                </a:cubicBezTo>
                <a:cubicBezTo>
                  <a:pt x="1544762" y="1585772"/>
                  <a:pt x="1557380" y="1583668"/>
                  <a:pt x="1595535" y="1604865"/>
                </a:cubicBezTo>
                <a:cubicBezTo>
                  <a:pt x="1611388" y="1613672"/>
                  <a:pt x="1626637" y="1623526"/>
                  <a:pt x="1642188" y="1632857"/>
                </a:cubicBezTo>
                <a:cubicBezTo>
                  <a:pt x="1788368" y="1620416"/>
                  <a:pt x="1935330" y="1615108"/>
                  <a:pt x="2080727" y="1595535"/>
                </a:cubicBezTo>
                <a:cubicBezTo>
                  <a:pt x="2098700" y="1593116"/>
                  <a:pt x="2112290" y="1577603"/>
                  <a:pt x="2127380" y="1567543"/>
                </a:cubicBezTo>
                <a:cubicBezTo>
                  <a:pt x="2140319" y="1558917"/>
                  <a:pt x="2152048" y="1548590"/>
                  <a:pt x="2164702" y="1539551"/>
                </a:cubicBezTo>
                <a:cubicBezTo>
                  <a:pt x="2173827" y="1533033"/>
                  <a:pt x="2184764" y="1528819"/>
                  <a:pt x="2192694" y="1520890"/>
                </a:cubicBezTo>
                <a:cubicBezTo>
                  <a:pt x="2206776" y="1506808"/>
                  <a:pt x="2216786" y="1489122"/>
                  <a:pt x="2230017" y="1474237"/>
                </a:cubicBezTo>
                <a:cubicBezTo>
                  <a:pt x="2262930" y="1437210"/>
                  <a:pt x="2260564" y="1441430"/>
                  <a:pt x="2295331" y="1418253"/>
                </a:cubicBezTo>
                <a:cubicBezTo>
                  <a:pt x="2351315" y="1436914"/>
                  <a:pt x="2408203" y="1453053"/>
                  <a:pt x="2463282" y="1474237"/>
                </a:cubicBezTo>
                <a:cubicBezTo>
                  <a:pt x="2489246" y="1484223"/>
                  <a:pt x="2511536" y="1502762"/>
                  <a:pt x="2537927" y="1511559"/>
                </a:cubicBezTo>
                <a:cubicBezTo>
                  <a:pt x="2558791" y="1518514"/>
                  <a:pt x="2581583" y="1517068"/>
                  <a:pt x="2603241" y="1520890"/>
                </a:cubicBezTo>
                <a:cubicBezTo>
                  <a:pt x="2692347" y="1536615"/>
                  <a:pt x="2716627" y="1544571"/>
                  <a:pt x="2808515" y="1567543"/>
                </a:cubicBezTo>
                <a:cubicBezTo>
                  <a:pt x="2993492" y="1553313"/>
                  <a:pt x="3015634" y="1615632"/>
                  <a:pt x="3069772" y="1520890"/>
                </a:cubicBezTo>
                <a:cubicBezTo>
                  <a:pt x="3076673" y="1508813"/>
                  <a:pt x="3082213" y="1496008"/>
                  <a:pt x="3088433" y="1483567"/>
                </a:cubicBezTo>
                <a:cubicBezTo>
                  <a:pt x="3131976" y="1505338"/>
                  <a:pt x="3177317" y="1523834"/>
                  <a:pt x="3219062" y="1548881"/>
                </a:cubicBezTo>
                <a:cubicBezTo>
                  <a:pt x="3282345" y="1586851"/>
                  <a:pt x="3289195" y="1594030"/>
                  <a:pt x="3377682" y="1623526"/>
                </a:cubicBezTo>
                <a:cubicBezTo>
                  <a:pt x="3473592" y="1655496"/>
                  <a:pt x="3510901" y="1651989"/>
                  <a:pt x="3610947" y="1670179"/>
                </a:cubicBezTo>
                <a:cubicBezTo>
                  <a:pt x="3639159" y="1675309"/>
                  <a:pt x="3666684" y="1683858"/>
                  <a:pt x="3694923" y="1688841"/>
                </a:cubicBezTo>
                <a:cubicBezTo>
                  <a:pt x="3750395" y="1698630"/>
                  <a:pt x="3840649" y="1703639"/>
                  <a:pt x="3890866" y="1707502"/>
                </a:cubicBezTo>
                <a:cubicBezTo>
                  <a:pt x="3937519" y="1704392"/>
                  <a:pt x="3984279" y="1702604"/>
                  <a:pt x="4030825" y="1698171"/>
                </a:cubicBezTo>
                <a:cubicBezTo>
                  <a:pt x="4049658" y="1696377"/>
                  <a:pt x="4069586" y="1696670"/>
                  <a:pt x="4086809" y="1688841"/>
                </a:cubicBezTo>
                <a:cubicBezTo>
                  <a:pt x="4104939" y="1680600"/>
                  <a:pt x="4119380" y="1665600"/>
                  <a:pt x="4133462" y="1651518"/>
                </a:cubicBezTo>
                <a:cubicBezTo>
                  <a:pt x="4156290" y="1628690"/>
                  <a:pt x="4178224" y="1586266"/>
                  <a:pt x="4189445" y="1558212"/>
                </a:cubicBezTo>
                <a:cubicBezTo>
                  <a:pt x="4194208" y="1546306"/>
                  <a:pt x="4194852" y="1533098"/>
                  <a:pt x="4198776" y="1520890"/>
                </a:cubicBezTo>
                <a:cubicBezTo>
                  <a:pt x="4222854" y="1445982"/>
                  <a:pt x="4242763" y="1369419"/>
                  <a:pt x="4273421" y="1296955"/>
                </a:cubicBezTo>
                <a:cubicBezTo>
                  <a:pt x="4277790" y="1286627"/>
                  <a:pt x="4292082" y="1284514"/>
                  <a:pt x="4301413" y="1278294"/>
                </a:cubicBezTo>
                <a:cubicBezTo>
                  <a:pt x="4304523" y="1268963"/>
                  <a:pt x="4306345" y="1259099"/>
                  <a:pt x="4310743" y="1250302"/>
                </a:cubicBezTo>
                <a:cubicBezTo>
                  <a:pt x="4318853" y="1234081"/>
                  <a:pt x="4332000" y="1220487"/>
                  <a:pt x="4338735" y="1203649"/>
                </a:cubicBezTo>
                <a:cubicBezTo>
                  <a:pt x="4344625" y="1188924"/>
                  <a:pt x="4344956" y="1172547"/>
                  <a:pt x="4348066" y="1156996"/>
                </a:cubicBezTo>
                <a:cubicBezTo>
                  <a:pt x="4341846" y="1107233"/>
                  <a:pt x="4344611" y="1055496"/>
                  <a:pt x="4329405" y="1007706"/>
                </a:cubicBezTo>
                <a:cubicBezTo>
                  <a:pt x="4322040" y="984558"/>
                  <a:pt x="4300807" y="967972"/>
                  <a:pt x="4282751" y="951722"/>
                </a:cubicBezTo>
                <a:cubicBezTo>
                  <a:pt x="4269271" y="939590"/>
                  <a:pt x="4251951" y="932537"/>
                  <a:pt x="4236098" y="923730"/>
                </a:cubicBezTo>
                <a:cubicBezTo>
                  <a:pt x="4202475" y="905050"/>
                  <a:pt x="4189197" y="901237"/>
                  <a:pt x="4152123" y="886408"/>
                </a:cubicBezTo>
                <a:cubicBezTo>
                  <a:pt x="4322941" y="865055"/>
                  <a:pt x="4148726" y="897046"/>
                  <a:pt x="4273421" y="849086"/>
                </a:cubicBezTo>
                <a:cubicBezTo>
                  <a:pt x="4337691" y="824367"/>
                  <a:pt x="4341639" y="841252"/>
                  <a:pt x="4394719" y="811763"/>
                </a:cubicBezTo>
                <a:cubicBezTo>
                  <a:pt x="4423627" y="795703"/>
                  <a:pt x="4446488" y="769324"/>
                  <a:pt x="4469364" y="746449"/>
                </a:cubicBezTo>
                <a:cubicBezTo>
                  <a:pt x="4463143" y="693575"/>
                  <a:pt x="4460664" y="640126"/>
                  <a:pt x="4450702" y="587828"/>
                </a:cubicBezTo>
                <a:cubicBezTo>
                  <a:pt x="4448099" y="574165"/>
                  <a:pt x="4436038" y="563829"/>
                  <a:pt x="4432041" y="550506"/>
                </a:cubicBezTo>
                <a:cubicBezTo>
                  <a:pt x="4426605" y="532385"/>
                  <a:pt x="4428354" y="512580"/>
                  <a:pt x="4422711" y="494522"/>
                </a:cubicBezTo>
                <a:cubicBezTo>
                  <a:pt x="4405536" y="439561"/>
                  <a:pt x="4385680" y="382788"/>
                  <a:pt x="4338735" y="345232"/>
                </a:cubicBezTo>
                <a:cubicBezTo>
                  <a:pt x="4325656" y="334769"/>
                  <a:pt x="4307855" y="332204"/>
                  <a:pt x="4292082" y="326571"/>
                </a:cubicBezTo>
                <a:cubicBezTo>
                  <a:pt x="4264295" y="316647"/>
                  <a:pt x="4236243" y="307464"/>
                  <a:pt x="4208107" y="298579"/>
                </a:cubicBezTo>
                <a:cubicBezTo>
                  <a:pt x="4162634" y="284219"/>
                  <a:pt x="4115861" y="268074"/>
                  <a:pt x="4068147" y="261257"/>
                </a:cubicBezTo>
                <a:cubicBezTo>
                  <a:pt x="4040266" y="257274"/>
                  <a:pt x="4012164" y="255036"/>
                  <a:pt x="3984172" y="251926"/>
                </a:cubicBezTo>
                <a:cubicBezTo>
                  <a:pt x="3974841" y="248816"/>
                  <a:pt x="3965763" y="244808"/>
                  <a:pt x="3956180" y="242596"/>
                </a:cubicBezTo>
                <a:cubicBezTo>
                  <a:pt x="3925274" y="235464"/>
                  <a:pt x="3893133" y="233445"/>
                  <a:pt x="3862874" y="223935"/>
                </a:cubicBezTo>
                <a:cubicBezTo>
                  <a:pt x="3784036" y="199157"/>
                  <a:pt x="3705127" y="173522"/>
                  <a:pt x="3629609" y="139959"/>
                </a:cubicBezTo>
                <a:cubicBezTo>
                  <a:pt x="3518670" y="90654"/>
                  <a:pt x="3574693" y="112324"/>
                  <a:pt x="3461658" y="74645"/>
                </a:cubicBezTo>
                <a:cubicBezTo>
                  <a:pt x="3430556" y="77755"/>
                  <a:pt x="3398675" y="76394"/>
                  <a:pt x="3368351" y="83975"/>
                </a:cubicBezTo>
                <a:cubicBezTo>
                  <a:pt x="3359817" y="86109"/>
                  <a:pt x="3356559" y="97141"/>
                  <a:pt x="3349690" y="102637"/>
                </a:cubicBezTo>
                <a:cubicBezTo>
                  <a:pt x="3308351" y="135709"/>
                  <a:pt x="3295936" y="120693"/>
                  <a:pt x="3256384" y="186612"/>
                </a:cubicBezTo>
                <a:cubicBezTo>
                  <a:pt x="3247053" y="202163"/>
                  <a:pt x="3236502" y="217044"/>
                  <a:pt x="3228392" y="233265"/>
                </a:cubicBezTo>
                <a:cubicBezTo>
                  <a:pt x="3189763" y="310523"/>
                  <a:pt x="3253881" y="209030"/>
                  <a:pt x="3200400" y="289249"/>
                </a:cubicBezTo>
                <a:cubicBezTo>
                  <a:pt x="3187959" y="267478"/>
                  <a:pt x="3179852" y="242573"/>
                  <a:pt x="3163078" y="223935"/>
                </a:cubicBezTo>
                <a:cubicBezTo>
                  <a:pt x="3150946" y="210455"/>
                  <a:pt x="3130740" y="207077"/>
                  <a:pt x="3116425" y="195943"/>
                </a:cubicBezTo>
                <a:cubicBezTo>
                  <a:pt x="3102537" y="185141"/>
                  <a:pt x="3092990" y="169422"/>
                  <a:pt x="3079102" y="158620"/>
                </a:cubicBezTo>
                <a:cubicBezTo>
                  <a:pt x="3055864" y="140546"/>
                  <a:pt x="3001151" y="114979"/>
                  <a:pt x="2976466" y="102637"/>
                </a:cubicBezTo>
                <a:cubicBezTo>
                  <a:pt x="2898711" y="105747"/>
                  <a:pt x="2820820" y="106423"/>
                  <a:pt x="2743200" y="111967"/>
                </a:cubicBezTo>
                <a:cubicBezTo>
                  <a:pt x="2733390" y="112668"/>
                  <a:pt x="2722889" y="115154"/>
                  <a:pt x="2715209" y="121298"/>
                </a:cubicBezTo>
                <a:cubicBezTo>
                  <a:pt x="2559707" y="245701"/>
                  <a:pt x="2836492" y="55992"/>
                  <a:pt x="2668556" y="167951"/>
                </a:cubicBezTo>
                <a:cubicBezTo>
                  <a:pt x="2666422" y="172218"/>
                  <a:pt x="2638450" y="237993"/>
                  <a:pt x="2621902" y="233265"/>
                </a:cubicBezTo>
                <a:cubicBezTo>
                  <a:pt x="2599741" y="226933"/>
                  <a:pt x="2570703" y="154074"/>
                  <a:pt x="2556588" y="139959"/>
                </a:cubicBezTo>
                <a:cubicBezTo>
                  <a:pt x="2536249" y="119620"/>
                  <a:pt x="2489207" y="103676"/>
                  <a:pt x="2463282" y="93306"/>
                </a:cubicBezTo>
                <a:cubicBezTo>
                  <a:pt x="2329543" y="96416"/>
                  <a:pt x="2195338" y="91048"/>
                  <a:pt x="2062066" y="102637"/>
                </a:cubicBezTo>
                <a:cubicBezTo>
                  <a:pt x="2048920" y="103780"/>
                  <a:pt x="2044812" y="122958"/>
                  <a:pt x="2034074" y="130628"/>
                </a:cubicBezTo>
                <a:cubicBezTo>
                  <a:pt x="2022755" y="138713"/>
                  <a:pt x="2008828" y="142389"/>
                  <a:pt x="1996751" y="149290"/>
                </a:cubicBezTo>
                <a:cubicBezTo>
                  <a:pt x="1987015" y="154854"/>
                  <a:pt x="1978090" y="161731"/>
                  <a:pt x="1968760" y="167951"/>
                </a:cubicBezTo>
                <a:cubicBezTo>
                  <a:pt x="1921883" y="261699"/>
                  <a:pt x="1989665" y="153147"/>
                  <a:pt x="1894115" y="121298"/>
                </a:cubicBezTo>
                <a:lnTo>
                  <a:pt x="1838131" y="102637"/>
                </a:lnTo>
                <a:cubicBezTo>
                  <a:pt x="1828800" y="96416"/>
                  <a:pt x="1820778" y="87521"/>
                  <a:pt x="1810139" y="83975"/>
                </a:cubicBezTo>
                <a:cubicBezTo>
                  <a:pt x="1792191" y="77992"/>
                  <a:pt x="1773068" y="74147"/>
                  <a:pt x="1754156" y="74645"/>
                </a:cubicBezTo>
                <a:cubicBezTo>
                  <a:pt x="1654470" y="77268"/>
                  <a:pt x="1555103" y="87086"/>
                  <a:pt x="1455576" y="93306"/>
                </a:cubicBezTo>
                <a:cubicBezTo>
                  <a:pt x="1436915" y="96416"/>
                  <a:pt x="1417224" y="95780"/>
                  <a:pt x="1399592" y="102637"/>
                </a:cubicBezTo>
                <a:cubicBezTo>
                  <a:pt x="1368196" y="114847"/>
                  <a:pt x="1281339" y="159701"/>
                  <a:pt x="1240972" y="186612"/>
                </a:cubicBezTo>
                <a:cubicBezTo>
                  <a:pt x="1228033" y="195238"/>
                  <a:pt x="1215208" y="204201"/>
                  <a:pt x="1203649" y="214604"/>
                </a:cubicBezTo>
                <a:cubicBezTo>
                  <a:pt x="1184033" y="232259"/>
                  <a:pt x="1166327" y="251927"/>
                  <a:pt x="1147666" y="270588"/>
                </a:cubicBezTo>
                <a:lnTo>
                  <a:pt x="1110343" y="307910"/>
                </a:lnTo>
                <a:cubicBezTo>
                  <a:pt x="1056140" y="289842"/>
                  <a:pt x="1104849" y="309663"/>
                  <a:pt x="1035698" y="261257"/>
                </a:cubicBezTo>
                <a:cubicBezTo>
                  <a:pt x="1020841" y="250857"/>
                  <a:pt x="1003956" y="243588"/>
                  <a:pt x="989045" y="233265"/>
                </a:cubicBezTo>
                <a:cubicBezTo>
                  <a:pt x="963473" y="215561"/>
                  <a:pt x="940279" y="194533"/>
                  <a:pt x="914400" y="177281"/>
                </a:cubicBezTo>
                <a:cubicBezTo>
                  <a:pt x="895739" y="164840"/>
                  <a:pt x="876791" y="152820"/>
                  <a:pt x="858417" y="139959"/>
                </a:cubicBezTo>
                <a:cubicBezTo>
                  <a:pt x="817061" y="111010"/>
                  <a:pt x="813973" y="102567"/>
                  <a:pt x="765111" y="74645"/>
                </a:cubicBezTo>
                <a:cubicBezTo>
                  <a:pt x="740958" y="60843"/>
                  <a:pt x="714959" y="50511"/>
                  <a:pt x="690466" y="37322"/>
                </a:cubicBezTo>
                <a:cubicBezTo>
                  <a:pt x="619260" y="-1020"/>
                  <a:pt x="671175" y="14802"/>
                  <a:pt x="597160" y="0"/>
                </a:cubicBezTo>
                <a:cubicBezTo>
                  <a:pt x="503854" y="3110"/>
                  <a:pt x="410192" y="616"/>
                  <a:pt x="317241" y="9330"/>
                </a:cubicBezTo>
                <a:cubicBezTo>
                  <a:pt x="308482" y="10151"/>
                  <a:pt x="306179" y="23559"/>
                  <a:pt x="298580" y="27992"/>
                </a:cubicBezTo>
                <a:cubicBezTo>
                  <a:pt x="286593" y="34984"/>
                  <a:pt x="204748" y="69764"/>
                  <a:pt x="177282" y="93306"/>
                </a:cubicBezTo>
                <a:cubicBezTo>
                  <a:pt x="163924" y="104756"/>
                  <a:pt x="153318" y="119178"/>
                  <a:pt x="139960" y="130628"/>
                </a:cubicBezTo>
                <a:cubicBezTo>
                  <a:pt x="131446" y="137926"/>
                  <a:pt x="114167" y="138294"/>
                  <a:pt x="111968" y="149290"/>
                </a:cubicBezTo>
                <a:cubicBezTo>
                  <a:pt x="104039" y="188937"/>
                  <a:pt x="111968" y="230155"/>
                  <a:pt x="111968" y="270588"/>
                </a:cubicBezTo>
              </a:path>
            </a:pathLst>
          </a:cu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Components are the most basic UI building block of an Angular app. An Angular app contains a tree of Angular components.</a:t>
            </a:r>
            <a:endParaRPr lang="en-AE" dirty="0">
              <a:solidFill>
                <a:schemeClr val="accent1">
                  <a:lumMod val="50000"/>
                </a:schemeClr>
              </a:solidFill>
            </a:endParaRPr>
          </a:p>
        </p:txBody>
      </p:sp>
      <p:pic>
        <p:nvPicPr>
          <p:cNvPr id="3" name="Picture 2">
            <a:extLst>
              <a:ext uri="{FF2B5EF4-FFF2-40B4-BE49-F238E27FC236}">
                <a16:creationId xmlns:a16="http://schemas.microsoft.com/office/drawing/2014/main" id="{F339A304-8C0D-F225-DCDE-395CBB00A8C7}"/>
              </a:ext>
            </a:extLst>
          </p:cNvPr>
          <p:cNvPicPr>
            <a:picLocks noChangeAspect="1"/>
          </p:cNvPicPr>
          <p:nvPr/>
        </p:nvPicPr>
        <p:blipFill>
          <a:blip r:embed="rId5"/>
          <a:stretch>
            <a:fillRect/>
          </a:stretch>
        </p:blipFill>
        <p:spPr>
          <a:xfrm>
            <a:off x="359797" y="6125842"/>
            <a:ext cx="1125066" cy="554476"/>
          </a:xfrm>
          <a:prstGeom prst="rect">
            <a:avLst/>
          </a:prstGeom>
        </p:spPr>
      </p:pic>
    </p:spTree>
    <p:extLst>
      <p:ext uri="{BB962C8B-B14F-4D97-AF65-F5344CB8AC3E}">
        <p14:creationId xmlns:p14="http://schemas.microsoft.com/office/powerpoint/2010/main" val="959648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0E4F9A-ABE8-97DB-1026-C5455BDBA869}"/>
              </a:ext>
            </a:extLst>
          </p:cNvPr>
          <p:cNvPicPr>
            <a:picLocks noChangeAspect="1"/>
          </p:cNvPicPr>
          <p:nvPr/>
        </p:nvPicPr>
        <p:blipFill>
          <a:blip r:embed="rId2"/>
          <a:stretch>
            <a:fillRect/>
          </a:stretch>
        </p:blipFill>
        <p:spPr>
          <a:xfrm>
            <a:off x="1096347" y="1226975"/>
            <a:ext cx="9667876" cy="4498723"/>
          </a:xfrm>
          <a:prstGeom prst="rect">
            <a:avLst/>
          </a:prstGeom>
        </p:spPr>
      </p:pic>
      <p:sp>
        <p:nvSpPr>
          <p:cNvPr id="2" name="TextBox 1">
            <a:extLst>
              <a:ext uri="{FF2B5EF4-FFF2-40B4-BE49-F238E27FC236}">
                <a16:creationId xmlns:a16="http://schemas.microsoft.com/office/drawing/2014/main" id="{4BA3C396-4AE2-4FBA-2513-98F09CC7422D}"/>
              </a:ext>
            </a:extLst>
          </p:cNvPr>
          <p:cNvSpPr txBox="1"/>
          <p:nvPr/>
        </p:nvSpPr>
        <p:spPr>
          <a:xfrm>
            <a:off x="93306" y="630922"/>
            <a:ext cx="2006082" cy="400110"/>
          </a:xfrm>
          <a:prstGeom prst="rect">
            <a:avLst/>
          </a:prstGeom>
          <a:noFill/>
        </p:spPr>
        <p:txBody>
          <a:bodyPr wrap="square" rtlCol="0">
            <a:spAutoFit/>
          </a:bodyPr>
          <a:lstStyle/>
          <a:p>
            <a:r>
              <a:rPr lang="en-US" sz="2000" b="1" dirty="0"/>
              <a:t>component1</a:t>
            </a:r>
            <a:endParaRPr lang="en-AE" sz="2000" b="1" dirty="0"/>
          </a:p>
        </p:txBody>
      </p:sp>
      <p:cxnSp>
        <p:nvCxnSpPr>
          <p:cNvPr id="7" name="Straight Connector 6">
            <a:extLst>
              <a:ext uri="{FF2B5EF4-FFF2-40B4-BE49-F238E27FC236}">
                <a16:creationId xmlns:a16="http://schemas.microsoft.com/office/drawing/2014/main" id="{4B8AEE56-0B17-DB88-DBDA-BBD39178DB3D}"/>
              </a:ext>
            </a:extLst>
          </p:cNvPr>
          <p:cNvCxnSpPr/>
          <p:nvPr/>
        </p:nvCxnSpPr>
        <p:spPr>
          <a:xfrm>
            <a:off x="1464906" y="830424"/>
            <a:ext cx="9050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3537CE21-1B16-9C4B-F53F-34DE4D7B2105}"/>
              </a:ext>
            </a:extLst>
          </p:cNvPr>
          <p:cNvCxnSpPr/>
          <p:nvPr/>
        </p:nvCxnSpPr>
        <p:spPr>
          <a:xfrm>
            <a:off x="2369976" y="830424"/>
            <a:ext cx="0" cy="419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B05CAF9-B885-88AD-F95D-72139D8F365A}"/>
              </a:ext>
            </a:extLst>
          </p:cNvPr>
          <p:cNvSpPr txBox="1"/>
          <p:nvPr/>
        </p:nvSpPr>
        <p:spPr>
          <a:xfrm>
            <a:off x="5906278" y="550506"/>
            <a:ext cx="2239346" cy="400110"/>
          </a:xfrm>
          <a:prstGeom prst="rect">
            <a:avLst/>
          </a:prstGeom>
          <a:noFill/>
        </p:spPr>
        <p:txBody>
          <a:bodyPr wrap="square" rtlCol="0">
            <a:spAutoFit/>
          </a:bodyPr>
          <a:lstStyle/>
          <a:p>
            <a:r>
              <a:rPr lang="en-US" sz="2000" b="1" dirty="0"/>
              <a:t>component2</a:t>
            </a:r>
            <a:endParaRPr lang="en-AE" sz="2000" b="1" dirty="0"/>
          </a:p>
        </p:txBody>
      </p:sp>
      <p:cxnSp>
        <p:nvCxnSpPr>
          <p:cNvPr id="12" name="Straight Connector 11">
            <a:extLst>
              <a:ext uri="{FF2B5EF4-FFF2-40B4-BE49-F238E27FC236}">
                <a16:creationId xmlns:a16="http://schemas.microsoft.com/office/drawing/2014/main" id="{5E7DBC25-9832-A0F8-F671-9E808A027A24}"/>
              </a:ext>
            </a:extLst>
          </p:cNvPr>
          <p:cNvCxnSpPr/>
          <p:nvPr/>
        </p:nvCxnSpPr>
        <p:spPr>
          <a:xfrm>
            <a:off x="7277878" y="746449"/>
            <a:ext cx="7371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311CC1A-2B90-12FA-CD33-592D7C043BA7}"/>
              </a:ext>
            </a:extLst>
          </p:cNvPr>
          <p:cNvCxnSpPr/>
          <p:nvPr/>
        </p:nvCxnSpPr>
        <p:spPr>
          <a:xfrm>
            <a:off x="8014996" y="746449"/>
            <a:ext cx="0" cy="569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4241B98-102B-E010-633C-F4A3C09F6E94}"/>
              </a:ext>
            </a:extLst>
          </p:cNvPr>
          <p:cNvPicPr>
            <a:picLocks noChangeAspect="1"/>
          </p:cNvPicPr>
          <p:nvPr/>
        </p:nvPicPr>
        <p:blipFill>
          <a:blip r:embed="rId3"/>
          <a:stretch>
            <a:fillRect/>
          </a:stretch>
        </p:blipFill>
        <p:spPr>
          <a:xfrm>
            <a:off x="355198" y="6002057"/>
            <a:ext cx="1125066" cy="554476"/>
          </a:xfrm>
          <a:prstGeom prst="rect">
            <a:avLst/>
          </a:prstGeom>
        </p:spPr>
      </p:pic>
    </p:spTree>
    <p:extLst>
      <p:ext uri="{BB962C8B-B14F-4D97-AF65-F5344CB8AC3E}">
        <p14:creationId xmlns:p14="http://schemas.microsoft.com/office/powerpoint/2010/main" val="213572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FB79C7-F13B-0E0F-030E-7DC7976243AE}"/>
              </a:ext>
            </a:extLst>
          </p:cNvPr>
          <p:cNvSpPr txBox="1"/>
          <p:nvPr/>
        </p:nvSpPr>
        <p:spPr>
          <a:xfrm>
            <a:off x="5467739" y="690465"/>
            <a:ext cx="5654351" cy="769441"/>
          </a:xfrm>
          <a:prstGeom prst="rect">
            <a:avLst/>
          </a:prstGeom>
          <a:noFill/>
        </p:spPr>
        <p:txBody>
          <a:bodyPr wrap="square" rtlCol="0">
            <a:spAutoFit/>
          </a:bodyPr>
          <a:lstStyle/>
          <a:p>
            <a:r>
              <a:rPr lang="en-US" sz="4400" b="1" dirty="0">
                <a:solidFill>
                  <a:schemeClr val="accent1">
                    <a:lumMod val="50000"/>
                  </a:schemeClr>
                </a:solidFill>
              </a:rPr>
              <a:t>Module</a:t>
            </a:r>
            <a:endParaRPr lang="en-AE" sz="4400" b="1" dirty="0">
              <a:solidFill>
                <a:schemeClr val="accent1">
                  <a:lumMod val="50000"/>
                </a:schemeClr>
              </a:solidFill>
            </a:endParaRPr>
          </a:p>
        </p:txBody>
      </p:sp>
      <p:sp>
        <p:nvSpPr>
          <p:cNvPr id="6" name="Rectangle: Rounded Corners 5">
            <a:extLst>
              <a:ext uri="{FF2B5EF4-FFF2-40B4-BE49-F238E27FC236}">
                <a16:creationId xmlns:a16="http://schemas.microsoft.com/office/drawing/2014/main" id="{887BA042-77C0-3657-1523-684BAF72A2BD}"/>
              </a:ext>
            </a:extLst>
          </p:cNvPr>
          <p:cNvSpPr/>
          <p:nvPr/>
        </p:nvSpPr>
        <p:spPr>
          <a:xfrm>
            <a:off x="765111" y="2444621"/>
            <a:ext cx="4767943" cy="3377682"/>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1">
                    <a:lumMod val="50000"/>
                  </a:schemeClr>
                </a:solidFill>
              </a:rPr>
              <a:t>A container for a set of related components, directives, pipes, and services, and it helps to organize and encapsulate different parts of an application</a:t>
            </a:r>
            <a:r>
              <a:rPr lang="en-US" sz="1800" dirty="0">
                <a:solidFill>
                  <a:schemeClr val="accent1">
                    <a:lumMod val="50000"/>
                  </a:schemeClr>
                </a:solidFill>
              </a:rPr>
              <a:t>.</a:t>
            </a:r>
            <a:endParaRPr lang="en-AE" sz="1800" dirty="0">
              <a:solidFill>
                <a:schemeClr val="accent1">
                  <a:lumMod val="50000"/>
                </a:schemeClr>
              </a:solidFill>
            </a:endParaRPr>
          </a:p>
        </p:txBody>
      </p:sp>
      <p:pic>
        <p:nvPicPr>
          <p:cNvPr id="1026" name="Picture 2" descr="Tổng hợp 95+ hình về mô hình angular - NEC">
            <a:extLst>
              <a:ext uri="{FF2B5EF4-FFF2-40B4-BE49-F238E27FC236}">
                <a16:creationId xmlns:a16="http://schemas.microsoft.com/office/drawing/2014/main" id="{A1396A00-0518-0282-B0C3-1B0F20867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71760"/>
            <a:ext cx="5781869" cy="42957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3D76E1BA-2029-30C7-5A4E-278C8E8F662A}"/>
              </a:ext>
            </a:extLst>
          </p:cNvPr>
          <p:cNvPicPr>
            <a:picLocks noChangeAspect="1"/>
          </p:cNvPicPr>
          <p:nvPr/>
        </p:nvPicPr>
        <p:blipFill>
          <a:blip r:embed="rId4"/>
          <a:stretch>
            <a:fillRect/>
          </a:stretch>
        </p:blipFill>
        <p:spPr>
          <a:xfrm>
            <a:off x="530594" y="6167535"/>
            <a:ext cx="1125066" cy="554476"/>
          </a:xfrm>
          <a:prstGeom prst="rect">
            <a:avLst/>
          </a:prstGeom>
        </p:spPr>
      </p:pic>
    </p:spTree>
    <p:extLst>
      <p:ext uri="{BB962C8B-B14F-4D97-AF65-F5344CB8AC3E}">
        <p14:creationId xmlns:p14="http://schemas.microsoft.com/office/powerpoint/2010/main" val="986284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936204C-ED49-22D6-C5AE-819833C7D35E}"/>
              </a:ext>
            </a:extLst>
          </p:cNvPr>
          <p:cNvPicPr>
            <a:picLocks noChangeAspect="1"/>
          </p:cNvPicPr>
          <p:nvPr/>
        </p:nvPicPr>
        <p:blipFill>
          <a:blip r:embed="rId2"/>
          <a:stretch>
            <a:fillRect/>
          </a:stretch>
        </p:blipFill>
        <p:spPr>
          <a:xfrm>
            <a:off x="1542911" y="1166327"/>
            <a:ext cx="3200677" cy="5408090"/>
          </a:xfrm>
          <a:prstGeom prst="rect">
            <a:avLst/>
          </a:prstGeom>
        </p:spPr>
      </p:pic>
      <p:pic>
        <p:nvPicPr>
          <p:cNvPr id="9" name="Picture 8">
            <a:extLst>
              <a:ext uri="{FF2B5EF4-FFF2-40B4-BE49-F238E27FC236}">
                <a16:creationId xmlns:a16="http://schemas.microsoft.com/office/drawing/2014/main" id="{8879B98C-D890-9BFD-8EF8-D5D0A7F6CBAC}"/>
              </a:ext>
            </a:extLst>
          </p:cNvPr>
          <p:cNvPicPr>
            <a:picLocks noChangeAspect="1"/>
          </p:cNvPicPr>
          <p:nvPr/>
        </p:nvPicPr>
        <p:blipFill>
          <a:blip r:embed="rId3"/>
          <a:stretch>
            <a:fillRect/>
          </a:stretch>
        </p:blipFill>
        <p:spPr>
          <a:xfrm>
            <a:off x="6899987" y="1166327"/>
            <a:ext cx="2804403" cy="5408090"/>
          </a:xfrm>
          <a:prstGeom prst="rect">
            <a:avLst/>
          </a:prstGeom>
        </p:spPr>
      </p:pic>
      <p:sp>
        <p:nvSpPr>
          <p:cNvPr id="2" name="TextBox 1">
            <a:extLst>
              <a:ext uri="{FF2B5EF4-FFF2-40B4-BE49-F238E27FC236}">
                <a16:creationId xmlns:a16="http://schemas.microsoft.com/office/drawing/2014/main" id="{47FF8FC6-BEF0-8697-325C-60C2A0AE685C}"/>
              </a:ext>
            </a:extLst>
          </p:cNvPr>
          <p:cNvSpPr txBox="1"/>
          <p:nvPr/>
        </p:nvSpPr>
        <p:spPr>
          <a:xfrm>
            <a:off x="155636" y="2072468"/>
            <a:ext cx="1222310" cy="369332"/>
          </a:xfrm>
          <a:prstGeom prst="rect">
            <a:avLst/>
          </a:prstGeom>
          <a:noFill/>
        </p:spPr>
        <p:txBody>
          <a:bodyPr wrap="square" rtlCol="0">
            <a:spAutoFit/>
          </a:bodyPr>
          <a:lstStyle/>
          <a:p>
            <a:r>
              <a:rPr lang="en-US" dirty="0"/>
              <a:t>Modules</a:t>
            </a:r>
            <a:endParaRPr lang="en-AE" dirty="0"/>
          </a:p>
        </p:txBody>
      </p:sp>
      <p:cxnSp>
        <p:nvCxnSpPr>
          <p:cNvPr id="4" name="Straight Connector 3">
            <a:extLst>
              <a:ext uri="{FF2B5EF4-FFF2-40B4-BE49-F238E27FC236}">
                <a16:creationId xmlns:a16="http://schemas.microsoft.com/office/drawing/2014/main" id="{68A6F362-2B23-87BE-98F9-E15D5A45B1A9}"/>
              </a:ext>
            </a:extLst>
          </p:cNvPr>
          <p:cNvCxnSpPr/>
          <p:nvPr/>
        </p:nvCxnSpPr>
        <p:spPr>
          <a:xfrm>
            <a:off x="866441" y="2064586"/>
            <a:ext cx="2519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C65721E-79DD-D86D-3133-ADFB84D23961}"/>
              </a:ext>
            </a:extLst>
          </p:cNvPr>
          <p:cNvCxnSpPr>
            <a:cxnSpLocks/>
          </p:cNvCxnSpPr>
          <p:nvPr/>
        </p:nvCxnSpPr>
        <p:spPr>
          <a:xfrm>
            <a:off x="1168381" y="1898780"/>
            <a:ext cx="0" cy="4945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6A4C221-1B05-EEE9-EB64-D701C08CAC84}"/>
              </a:ext>
            </a:extLst>
          </p:cNvPr>
          <p:cNvCxnSpPr/>
          <p:nvPr/>
        </p:nvCxnSpPr>
        <p:spPr>
          <a:xfrm>
            <a:off x="1212980" y="1898780"/>
            <a:ext cx="662473" cy="195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4DD5273-F5D0-2AAD-B221-39C53740F6A6}"/>
              </a:ext>
            </a:extLst>
          </p:cNvPr>
          <p:cNvCxnSpPr/>
          <p:nvPr/>
        </p:nvCxnSpPr>
        <p:spPr>
          <a:xfrm>
            <a:off x="1159050" y="2055255"/>
            <a:ext cx="849085" cy="298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4801F3E-B270-BD4B-CB62-CDA98EB81C8F}"/>
              </a:ext>
            </a:extLst>
          </p:cNvPr>
          <p:cNvCxnSpPr/>
          <p:nvPr/>
        </p:nvCxnSpPr>
        <p:spPr>
          <a:xfrm>
            <a:off x="1118368" y="2358498"/>
            <a:ext cx="849085" cy="251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BB195D4-B8CE-BEEB-B4F5-1B115F661C40}"/>
              </a:ext>
            </a:extLst>
          </p:cNvPr>
          <p:cNvSpPr txBox="1"/>
          <p:nvPr/>
        </p:nvSpPr>
        <p:spPr>
          <a:xfrm>
            <a:off x="4086808" y="283583"/>
            <a:ext cx="5626359" cy="646331"/>
          </a:xfrm>
          <a:prstGeom prst="rect">
            <a:avLst/>
          </a:prstGeom>
          <a:noFill/>
        </p:spPr>
        <p:txBody>
          <a:bodyPr wrap="square" rtlCol="0">
            <a:spAutoFit/>
          </a:bodyPr>
          <a:lstStyle/>
          <a:p>
            <a:r>
              <a:rPr lang="en-US" sz="3600" b="1" dirty="0">
                <a:solidFill>
                  <a:schemeClr val="accent1">
                    <a:lumMod val="50000"/>
                  </a:schemeClr>
                </a:solidFill>
              </a:rPr>
              <a:t>Project structure</a:t>
            </a:r>
            <a:endParaRPr lang="en-AE" sz="3600" b="1" dirty="0">
              <a:solidFill>
                <a:schemeClr val="accent1">
                  <a:lumMod val="50000"/>
                </a:schemeClr>
              </a:solidFill>
            </a:endParaRPr>
          </a:p>
        </p:txBody>
      </p:sp>
      <p:pic>
        <p:nvPicPr>
          <p:cNvPr id="6" name="Picture 5">
            <a:extLst>
              <a:ext uri="{FF2B5EF4-FFF2-40B4-BE49-F238E27FC236}">
                <a16:creationId xmlns:a16="http://schemas.microsoft.com/office/drawing/2014/main" id="{EF9D2EED-95B4-3F34-5A29-D7AE15E9BA50}"/>
              </a:ext>
            </a:extLst>
          </p:cNvPr>
          <p:cNvPicPr>
            <a:picLocks noChangeAspect="1"/>
          </p:cNvPicPr>
          <p:nvPr/>
        </p:nvPicPr>
        <p:blipFill>
          <a:blip r:embed="rId4"/>
          <a:stretch>
            <a:fillRect/>
          </a:stretch>
        </p:blipFill>
        <p:spPr>
          <a:xfrm>
            <a:off x="155636" y="6097850"/>
            <a:ext cx="1125066" cy="554476"/>
          </a:xfrm>
          <a:prstGeom prst="rect">
            <a:avLst/>
          </a:prstGeom>
        </p:spPr>
      </p:pic>
    </p:spTree>
    <p:extLst>
      <p:ext uri="{BB962C8B-B14F-4D97-AF65-F5344CB8AC3E}">
        <p14:creationId xmlns:p14="http://schemas.microsoft.com/office/powerpoint/2010/main" val="4010708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1600</TotalTime>
  <Words>3566</Words>
  <Application>Microsoft Office PowerPoint</Application>
  <PresentationFormat>Widescreen</PresentationFormat>
  <Paragraphs>245</Paragraphs>
  <Slides>18</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Black</vt:lpstr>
      <vt:lpstr>Arial Rounded MT Bold</vt:lpstr>
      <vt:lpstr>Calibri</vt:lpstr>
      <vt:lpstr>Calibri Light</vt:lpstr>
      <vt:lpstr>Söhne</vt:lpstr>
      <vt:lpstr>Tahoma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KDN</dc:creator>
  <cp:lastModifiedBy>KDN</cp:lastModifiedBy>
  <cp:revision>23</cp:revision>
  <dcterms:created xsi:type="dcterms:W3CDTF">2024-01-31T10:58:52Z</dcterms:created>
  <dcterms:modified xsi:type="dcterms:W3CDTF">2024-02-09T08:39:28Z</dcterms:modified>
</cp:coreProperties>
</file>