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1" r:id="rId2"/>
    <p:sldId id="353" r:id="rId3"/>
    <p:sldId id="267" r:id="rId4"/>
    <p:sldId id="258" r:id="rId5"/>
    <p:sldId id="352" r:id="rId6"/>
    <p:sldId id="259" r:id="rId7"/>
    <p:sldId id="257" r:id="rId8"/>
    <p:sldId id="261" r:id="rId9"/>
    <p:sldId id="269" r:id="rId10"/>
    <p:sldId id="268" r:id="rId11"/>
    <p:sldId id="298" r:id="rId12"/>
    <p:sldId id="299" r:id="rId13"/>
    <p:sldId id="300" r:id="rId14"/>
    <p:sldId id="301" r:id="rId15"/>
    <p:sldId id="3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6D11E-40F3-4DFF-BB84-43EF8F1BE3B8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15BDF-E373-445B-BF3A-9644459C1A6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4426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2060"/>
                </a:solidFill>
              </a:rPr>
              <a:t>Containerization is the packaging of software code with just the operating system (OS) libraries and dependencies required to run the code to create a single lightweight executable—called a container—that runs consistently on any infrastructure</a:t>
            </a:r>
            <a:endParaRPr lang="en-AE" sz="1200" b="1" dirty="0">
              <a:solidFill>
                <a:srgbClr val="002060"/>
              </a:solidFill>
            </a:endParaRP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15BDF-E373-445B-BF3A-9644459C1A6A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3545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901A-D384-C7BF-86CE-8FA9C994A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F6540-309A-2935-0D82-5687E683D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B42A5-B938-E42E-151B-02CFE193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34AA-B86E-C60B-7A6D-A2849F89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8EA81-7AD7-52E5-0767-FBADE089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941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B463-90C6-A308-CB08-39AE3708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FB6FC-A9C0-E217-D326-B8023BE07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12BC-18EB-5184-515B-581C75B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443E-7DF6-BF7D-A2D4-5DAFBCFB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2C3E-44A5-2FBD-EDF8-83AA5D6B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8147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65E34-F5AE-12B7-5C6A-7900C7DD1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C813D-5C04-BE1B-626A-CD6BFF0D8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D6E5-AD50-34AC-988D-504E6BC4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A41AE-FB62-7D5A-82D8-396940A2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05B8-DC48-E42D-C464-8AFC7708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672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958A-DC10-DFAF-BAB6-1FBEB5F7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FD8A-4206-93F5-5BB5-A9D8FC85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5C8FC-5D39-883D-0938-7675C41F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7997D-628E-7A83-74F1-556162FB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E8D9-819F-258E-189F-1411E694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2961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CA4C-F442-E641-F151-9010E791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3F5E1-D922-6B9C-E1D7-0B6F6AEB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EA64-AD40-EE2C-5BCA-CAB2E8AD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E43F-43CF-52A3-FB79-665A61C1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A733-F3F9-5506-8C91-6DB4A1E4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4187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2486-273B-F99A-4F64-6CB28B35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BB1D-401C-79AC-983B-386D2FBDF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059F2-3BED-7634-7FBA-40F798E0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59358-78EC-C167-4907-F90B533A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B7273-03DE-E3BA-2B12-32CF7B2D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29B28-F8E0-C02B-36EA-4B891C1B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2045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FFBD-407A-3BBA-C011-099A2F6E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AD56-0CC3-32CF-1580-5BE248DF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43996-9E87-AD8E-BDF0-555E0CB3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2B3F4-1D87-BCFD-B193-CFE8C5158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793CB-67D7-F935-6061-0CBFA746B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36C66-8D73-C81D-920F-9AEBAA06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6CCE8-48F3-E5B8-48E6-3ABE3EFA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C1EB9-CEF9-B0B8-8C64-6ABA16E6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079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F8D-647C-B3AA-4C47-2F462BCF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3CABE-89BE-8AAE-4239-C93465AE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7B711-A25A-43AB-B1A1-376B842D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BBA3-4AB5-DE37-1A2C-196B3BE2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3966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BDC4A-C7AB-14AB-8347-73E82F3B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BE15E-9C8C-B42A-89C8-DA476127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A603B-0D8A-CC6B-9F8E-54EBBA96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3794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4267-1F27-64EE-B49C-CCC5803C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29F2-0B61-9FE3-5490-54D76C41F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98C1B-1884-74B0-26F2-DA4B4E377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A65E4-0B02-F3CE-FDD2-1B0506D2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E7E0F-235A-C20B-928B-3D6F3110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6E857-7D18-8CC2-6397-D0A1E86A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8828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62C3-5949-6CDA-C0BC-283840A9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0AF95-F81D-9C3B-EFC6-BC8D08990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34400-84AC-51AE-97D0-2A120F839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0CF3-0A14-6BCA-DF36-9A77E34F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E9205-66E4-C3C1-F82B-DC392B38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1081-8698-08A5-9545-B71C02C7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068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F8A3F-B3DA-D161-6CAA-8AE85DAB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1A929-1200-9F14-6589-2DDB582D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6E81-55BA-2940-046F-02F87B880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85EA-F696-4F9E-9346-7F0B9D6692E3}" type="datetimeFigureOut">
              <a:rPr lang="en-AE" smtClean="0"/>
              <a:t>09/02/2024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6477-13D4-F7B1-4DBF-8CA17416D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EDFE-237F-B938-58CD-F40304F44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8D43-B78A-47B6-929C-7502EDBA8D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733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,000+ Stunning Free Blue Backgrounds In HD - Pixabay">
            <a:extLst>
              <a:ext uri="{FF2B5EF4-FFF2-40B4-BE49-F238E27FC236}">
                <a16:creationId xmlns:a16="http://schemas.microsoft.com/office/drawing/2014/main" id="{023D9DDF-DB3C-81D9-D7DC-EDAADD037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,771 Full Stack Developer Illustrations - Free in SVG, PNG ...">
            <a:extLst>
              <a:ext uri="{FF2B5EF4-FFF2-40B4-BE49-F238E27FC236}">
                <a16:creationId xmlns:a16="http://schemas.microsoft.com/office/drawing/2014/main" id="{C4BB363B-5BC5-8C53-7B67-3D721AD2E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03" y="2427914"/>
            <a:ext cx="7128387" cy="52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6F6A9-3CD6-59D8-5C88-BF41F83C909C}"/>
              </a:ext>
            </a:extLst>
          </p:cNvPr>
          <p:cNvSpPr txBox="1"/>
          <p:nvPr/>
        </p:nvSpPr>
        <p:spPr>
          <a:xfrm>
            <a:off x="3558325" y="618183"/>
            <a:ext cx="6458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WORKSHOP </a:t>
            </a:r>
          </a:p>
          <a:p>
            <a:r>
              <a:rPr lang="en-US" sz="5400" b="1" dirty="0"/>
              <a:t>          IN </a:t>
            </a:r>
          </a:p>
          <a:p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MEAN  STACK</a:t>
            </a:r>
            <a:endParaRPr lang="en-AE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1F15BC-2C8D-97C6-DFFE-E9494FD31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872" y="3203506"/>
            <a:ext cx="1125066" cy="5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7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C833-79E4-DAFA-14D8-D19EA49D919B}"/>
              </a:ext>
            </a:extLst>
          </p:cNvPr>
          <p:cNvSpPr txBox="1"/>
          <p:nvPr/>
        </p:nvSpPr>
        <p:spPr>
          <a:xfrm>
            <a:off x="4422711" y="671805"/>
            <a:ext cx="6419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Domain Model</a:t>
            </a:r>
            <a:endParaRPr lang="en-AE" sz="44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32F24-6DD7-6744-3887-FE7216701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78" y="1810139"/>
            <a:ext cx="5857942" cy="4721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6367E0-D1BC-5A03-0E16-D7987CE4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280" y="3184045"/>
            <a:ext cx="3640891" cy="3340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01118F-8A64-C522-9371-9CCE51411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588" y="6254190"/>
            <a:ext cx="1342669" cy="5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9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FD9C6-E783-DB52-1FCA-72CE1746E2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AC84E-DDA1-552F-6F2E-83537D8B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68" y="998157"/>
            <a:ext cx="3208298" cy="5029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0A909C-B9F7-BF96-2867-72D5564D8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39" y="1099436"/>
            <a:ext cx="7585788" cy="4105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FA013-103F-21FF-DA29-B65CCD865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39" y="1148236"/>
            <a:ext cx="7315199" cy="3872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598C2E-5807-36F2-2899-433BA07F2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834" y="1166219"/>
            <a:ext cx="7457993" cy="4153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0A5BF8-6F20-045B-9869-3734FF274605}"/>
              </a:ext>
            </a:extLst>
          </p:cNvPr>
          <p:cNvSpPr/>
          <p:nvPr/>
        </p:nvSpPr>
        <p:spPr>
          <a:xfrm>
            <a:off x="934893" y="2573892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54DD73-0FF3-BA43-6E9E-920BC935450F}"/>
              </a:ext>
            </a:extLst>
          </p:cNvPr>
          <p:cNvSpPr/>
          <p:nvPr/>
        </p:nvSpPr>
        <p:spPr>
          <a:xfrm>
            <a:off x="934892" y="2925719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488D6-1A0D-0F57-7799-0068F4554FE3}"/>
              </a:ext>
            </a:extLst>
          </p:cNvPr>
          <p:cNvSpPr/>
          <p:nvPr/>
        </p:nvSpPr>
        <p:spPr>
          <a:xfrm>
            <a:off x="934891" y="3354355"/>
            <a:ext cx="2750699" cy="31724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D6FC6-1BE1-8006-DAC3-F56FCC09FECD}"/>
              </a:ext>
            </a:extLst>
          </p:cNvPr>
          <p:cNvSpPr txBox="1"/>
          <p:nvPr/>
        </p:nvSpPr>
        <p:spPr>
          <a:xfrm>
            <a:off x="2416629" y="223935"/>
            <a:ext cx="72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 Personal Finance Manager</a:t>
            </a:r>
            <a:endParaRPr lang="en-AE" sz="3600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ECA76-97F3-F421-9D39-ACB8BFE26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1002" y="6060527"/>
            <a:ext cx="1125066" cy="5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37761D-905A-222D-9A80-BD0EA339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29" y="1479316"/>
            <a:ext cx="9638523" cy="4851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7518DE-9372-8126-DEB0-CD26F7EC706C}"/>
              </a:ext>
            </a:extLst>
          </p:cNvPr>
          <p:cNvSpPr txBox="1"/>
          <p:nvPr/>
        </p:nvSpPr>
        <p:spPr>
          <a:xfrm>
            <a:off x="4488024" y="401216"/>
            <a:ext cx="5542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Dashboard</a:t>
            </a:r>
            <a:endParaRPr lang="en-AE" sz="40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7CB707-D1DA-FAFC-FD27-907EA6DE4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318" y="6164238"/>
            <a:ext cx="1125066" cy="5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7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7D934-689F-6908-A3FB-6B76B745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0" y="1666304"/>
            <a:ext cx="10087095" cy="4400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3FCE5-5097-4082-8FCE-DD2C47DC5F06}"/>
              </a:ext>
            </a:extLst>
          </p:cNvPr>
          <p:cNvSpPr txBox="1"/>
          <p:nvPr/>
        </p:nvSpPr>
        <p:spPr>
          <a:xfrm>
            <a:off x="5327780" y="569168"/>
            <a:ext cx="627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Expense</a:t>
            </a:r>
            <a:endParaRPr lang="en-AE" sz="4000" b="1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E7084-CDBE-A1E9-E5AB-796AE16A6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912" y="6178515"/>
            <a:ext cx="1125066" cy="5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2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2039ED-A664-912F-E26C-5B13FE7F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47" y="1113724"/>
            <a:ext cx="10412964" cy="4630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EAE773-D8ED-D7AF-4B2B-C55279439DD2}"/>
              </a:ext>
            </a:extLst>
          </p:cNvPr>
          <p:cNvSpPr txBox="1"/>
          <p:nvPr/>
        </p:nvSpPr>
        <p:spPr>
          <a:xfrm>
            <a:off x="3209731" y="298580"/>
            <a:ext cx="4991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         Income page </a:t>
            </a:r>
            <a:endParaRPr lang="en-AE" sz="4000" b="1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B40E3-B6FA-BC84-616D-A450CDA30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001" y="6060527"/>
            <a:ext cx="1286869" cy="5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7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1">
            <a:extLst>
              <a:ext uri="{FF2B5EF4-FFF2-40B4-BE49-F238E27FC236}">
                <a16:creationId xmlns:a16="http://schemas.microsoft.com/office/drawing/2014/main" id="{D7131450-76CF-5205-8F6C-C6EAF409B1CA}"/>
              </a:ext>
            </a:extLst>
          </p:cNvPr>
          <p:cNvSpPr/>
          <p:nvPr/>
        </p:nvSpPr>
        <p:spPr>
          <a:xfrm>
            <a:off x="9153" y="0"/>
            <a:ext cx="12192000" cy="6858000"/>
          </a:xfrm>
          <a:custGeom>
            <a:avLst/>
            <a:gdLst>
              <a:gd name="connsiteX0" fmla="*/ 6096000 w 12192000"/>
              <a:gd name="connsiteY0" fmla="*/ 1098755 h 6858000"/>
              <a:gd name="connsiteX1" fmla="*/ 4517923 w 12192000"/>
              <a:gd name="connsiteY1" fmla="*/ 2676832 h 6858000"/>
              <a:gd name="connsiteX2" fmla="*/ 6096000 w 12192000"/>
              <a:gd name="connsiteY2" fmla="*/ 4254909 h 6858000"/>
              <a:gd name="connsiteX3" fmla="*/ 7674077 w 12192000"/>
              <a:gd name="connsiteY3" fmla="*/ 2676832 h 6858000"/>
              <a:gd name="connsiteX4" fmla="*/ 6096000 w 12192000"/>
              <a:gd name="connsiteY4" fmla="*/ 1098755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1098755"/>
                </a:moveTo>
                <a:cubicBezTo>
                  <a:pt x="5224452" y="1098755"/>
                  <a:pt x="4517923" y="1805284"/>
                  <a:pt x="4517923" y="2676832"/>
                </a:cubicBezTo>
                <a:cubicBezTo>
                  <a:pt x="4517923" y="3548380"/>
                  <a:pt x="5224452" y="4254909"/>
                  <a:pt x="6096000" y="4254909"/>
                </a:cubicBezTo>
                <a:cubicBezTo>
                  <a:pt x="6967548" y="4254909"/>
                  <a:pt x="7674077" y="3548380"/>
                  <a:pt x="7674077" y="2676832"/>
                </a:cubicBezTo>
                <a:cubicBezTo>
                  <a:pt x="7674077" y="1805284"/>
                  <a:pt x="6967548" y="1098755"/>
                  <a:pt x="6096000" y="109875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Полилиния: фигура 16">
            <a:extLst>
              <a:ext uri="{FF2B5EF4-FFF2-40B4-BE49-F238E27FC236}">
                <a16:creationId xmlns:a16="http://schemas.microsoft.com/office/drawing/2014/main" id="{188C418B-4398-CA1B-9119-EBE1F9E3D5BB}"/>
              </a:ext>
            </a:extLst>
          </p:cNvPr>
          <p:cNvSpPr/>
          <p:nvPr/>
        </p:nvSpPr>
        <p:spPr>
          <a:xfrm>
            <a:off x="5451316" y="1480514"/>
            <a:ext cx="936447" cy="1248599"/>
          </a:xfrm>
          <a:custGeom>
            <a:avLst/>
            <a:gdLst>
              <a:gd name="connsiteX0" fmla="*/ 108746 w 154004"/>
              <a:gd name="connsiteY0" fmla="*/ 5130 h 205338"/>
              <a:gd name="connsiteX1" fmla="*/ 76340 w 154004"/>
              <a:gd name="connsiteY1" fmla="*/ 24894 h 205338"/>
              <a:gd name="connsiteX2" fmla="*/ 6076 w 154004"/>
              <a:gd name="connsiteY2" fmla="*/ 88934 h 205338"/>
              <a:gd name="connsiteX3" fmla="*/ 34118 w 154004"/>
              <a:gd name="connsiteY3" fmla="*/ 179219 h 205338"/>
              <a:gd name="connsiteX4" fmla="*/ 67934 w 154004"/>
              <a:gd name="connsiteY4" fmla="*/ 202897 h 205338"/>
              <a:gd name="connsiteX5" fmla="*/ 68383 w 154004"/>
              <a:gd name="connsiteY5" fmla="*/ 178321 h 205338"/>
              <a:gd name="connsiteX6" fmla="*/ 48747 w 154004"/>
              <a:gd name="connsiteY6" fmla="*/ 154258 h 205338"/>
              <a:gd name="connsiteX7" fmla="*/ 47400 w 154004"/>
              <a:gd name="connsiteY7" fmla="*/ 142836 h 205338"/>
              <a:gd name="connsiteX8" fmla="*/ 75891 w 154004"/>
              <a:gd name="connsiteY8" fmla="*/ 119350 h 205338"/>
              <a:gd name="connsiteX9" fmla="*/ 89687 w 154004"/>
              <a:gd name="connsiteY9" fmla="*/ 114088 h 205338"/>
              <a:gd name="connsiteX10" fmla="*/ 118114 w 154004"/>
              <a:gd name="connsiteY10" fmla="*/ 71609 h 205338"/>
              <a:gd name="connsiteX11" fmla="*/ 152829 w 154004"/>
              <a:gd name="connsiteY11" fmla="*/ 30284 h 205338"/>
              <a:gd name="connsiteX12" fmla="*/ 108746 w 154004"/>
              <a:gd name="connsiteY12" fmla="*/ 5130 h 20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004" h="205338">
                <a:moveTo>
                  <a:pt x="108746" y="5130"/>
                </a:moveTo>
                <a:cubicBezTo>
                  <a:pt x="86800" y="6863"/>
                  <a:pt x="76340" y="24894"/>
                  <a:pt x="76340" y="24894"/>
                </a:cubicBezTo>
                <a:cubicBezTo>
                  <a:pt x="36299" y="24894"/>
                  <a:pt x="15765" y="33300"/>
                  <a:pt x="6076" y="88934"/>
                </a:cubicBezTo>
                <a:cubicBezTo>
                  <a:pt x="-1625" y="133018"/>
                  <a:pt x="28150" y="173765"/>
                  <a:pt x="34118" y="179219"/>
                </a:cubicBezTo>
                <a:cubicBezTo>
                  <a:pt x="48106" y="192181"/>
                  <a:pt x="67934" y="202897"/>
                  <a:pt x="67934" y="202897"/>
                </a:cubicBezTo>
                <a:cubicBezTo>
                  <a:pt x="74607" y="196224"/>
                  <a:pt x="71849" y="181401"/>
                  <a:pt x="68383" y="178321"/>
                </a:cubicBezTo>
                <a:cubicBezTo>
                  <a:pt x="63506" y="173829"/>
                  <a:pt x="51700" y="164011"/>
                  <a:pt x="48747" y="154258"/>
                </a:cubicBezTo>
                <a:cubicBezTo>
                  <a:pt x="48042" y="151883"/>
                  <a:pt x="47336" y="144632"/>
                  <a:pt x="47400" y="142836"/>
                </a:cubicBezTo>
                <a:cubicBezTo>
                  <a:pt x="47786" y="127114"/>
                  <a:pt x="68832" y="117938"/>
                  <a:pt x="75891" y="119350"/>
                </a:cubicBezTo>
                <a:cubicBezTo>
                  <a:pt x="84040" y="121018"/>
                  <a:pt x="89687" y="127949"/>
                  <a:pt x="89687" y="114088"/>
                </a:cubicBezTo>
                <a:cubicBezTo>
                  <a:pt x="89687" y="102281"/>
                  <a:pt x="91612" y="71609"/>
                  <a:pt x="118114" y="71609"/>
                </a:cubicBezTo>
                <a:cubicBezTo>
                  <a:pt x="144615" y="71609"/>
                  <a:pt x="161299" y="52230"/>
                  <a:pt x="152829" y="30284"/>
                </a:cubicBezTo>
                <a:cubicBezTo>
                  <a:pt x="144294" y="8339"/>
                  <a:pt x="130306" y="3398"/>
                  <a:pt x="108746" y="513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Полилиния: фигура 18">
            <a:extLst>
              <a:ext uri="{FF2B5EF4-FFF2-40B4-BE49-F238E27FC236}">
                <a16:creationId xmlns:a16="http://schemas.microsoft.com/office/drawing/2014/main" id="{9F9793B9-9FD9-C9D7-664B-E5C0D843DA26}"/>
              </a:ext>
            </a:extLst>
          </p:cNvPr>
          <p:cNvSpPr/>
          <p:nvPr/>
        </p:nvSpPr>
        <p:spPr>
          <a:xfrm>
            <a:off x="5617419" y="2840029"/>
            <a:ext cx="975467" cy="546263"/>
          </a:xfrm>
          <a:custGeom>
            <a:avLst/>
            <a:gdLst>
              <a:gd name="connsiteX0" fmla="*/ 122818 w 160421"/>
              <a:gd name="connsiteY0" fmla="*/ 23550 h 89835"/>
              <a:gd name="connsiteX1" fmla="*/ 108894 w 160421"/>
              <a:gd name="connsiteY1" fmla="*/ 43057 h 89835"/>
              <a:gd name="connsiteX2" fmla="*/ 28298 w 160421"/>
              <a:gd name="connsiteY2" fmla="*/ 4813 h 89835"/>
              <a:gd name="connsiteX3" fmla="*/ 4813 w 160421"/>
              <a:gd name="connsiteY3" fmla="*/ 32148 h 89835"/>
              <a:gd name="connsiteX4" fmla="*/ 59677 w 160421"/>
              <a:gd name="connsiteY4" fmla="*/ 86627 h 89835"/>
              <a:gd name="connsiteX5" fmla="*/ 111525 w 160421"/>
              <a:gd name="connsiteY5" fmla="*/ 46265 h 89835"/>
              <a:gd name="connsiteX6" fmla="*/ 156251 w 160421"/>
              <a:gd name="connsiteY6" fmla="*/ 81622 h 89835"/>
              <a:gd name="connsiteX7" fmla="*/ 122818 w 160421"/>
              <a:gd name="connsiteY7" fmla="*/ 23550 h 8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21" h="89835">
                <a:moveTo>
                  <a:pt x="122818" y="23550"/>
                </a:moveTo>
                <a:cubicBezTo>
                  <a:pt x="122370" y="28619"/>
                  <a:pt x="131866" y="43057"/>
                  <a:pt x="108894" y="43057"/>
                </a:cubicBezTo>
                <a:cubicBezTo>
                  <a:pt x="82072" y="43057"/>
                  <a:pt x="35421" y="9625"/>
                  <a:pt x="28298" y="4813"/>
                </a:cubicBezTo>
                <a:cubicBezTo>
                  <a:pt x="15401" y="4813"/>
                  <a:pt x="4813" y="32148"/>
                  <a:pt x="4813" y="32148"/>
                </a:cubicBezTo>
                <a:lnTo>
                  <a:pt x="59677" y="86627"/>
                </a:lnTo>
                <a:lnTo>
                  <a:pt x="111525" y="46265"/>
                </a:lnTo>
                <a:lnTo>
                  <a:pt x="156251" y="81622"/>
                </a:lnTo>
                <a:cubicBezTo>
                  <a:pt x="156251" y="35100"/>
                  <a:pt x="122818" y="23550"/>
                  <a:pt x="122818" y="2355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2FF0B-6E3B-ED5C-86C9-255474F0494E}"/>
              </a:ext>
            </a:extLst>
          </p:cNvPr>
          <p:cNvSpPr txBox="1"/>
          <p:nvPr/>
        </p:nvSpPr>
        <p:spPr>
          <a:xfrm>
            <a:off x="2615381" y="4729316"/>
            <a:ext cx="847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               Thanks!!</a:t>
            </a:r>
            <a:endParaRPr lang="en-AE" sz="5400" b="1" dirty="0"/>
          </a:p>
        </p:txBody>
      </p:sp>
    </p:spTree>
    <p:extLst>
      <p:ext uri="{BB962C8B-B14F-4D97-AF65-F5344CB8AC3E}">
        <p14:creationId xmlns:p14="http://schemas.microsoft.com/office/powerpoint/2010/main" val="36624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64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DB5B3C-3373-E590-AC34-9F63E164EC3E}"/>
              </a:ext>
            </a:extLst>
          </p:cNvPr>
          <p:cNvSpPr/>
          <p:nvPr/>
        </p:nvSpPr>
        <p:spPr>
          <a:xfrm>
            <a:off x="1533330" y="1154340"/>
            <a:ext cx="4354286" cy="5933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HTML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D293B-1942-7FD4-0751-C798C409BC31}"/>
              </a:ext>
            </a:extLst>
          </p:cNvPr>
          <p:cNvSpPr/>
          <p:nvPr/>
        </p:nvSpPr>
        <p:spPr>
          <a:xfrm>
            <a:off x="1533330" y="2046015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CSS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8B2B6-E38B-D335-3AC3-61047260F486}"/>
              </a:ext>
            </a:extLst>
          </p:cNvPr>
          <p:cNvSpPr/>
          <p:nvPr/>
        </p:nvSpPr>
        <p:spPr>
          <a:xfrm>
            <a:off x="1533330" y="2892130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JAVASCRIPT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33E61-B820-CBBD-0316-594144B42A76}"/>
              </a:ext>
            </a:extLst>
          </p:cNvPr>
          <p:cNvSpPr/>
          <p:nvPr/>
        </p:nvSpPr>
        <p:spPr>
          <a:xfrm>
            <a:off x="1533329" y="3755532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BOOTSTRAP</a:t>
            </a:r>
            <a:endParaRPr lang="en-AE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64EE6-3816-300E-715A-755E17125CF0}"/>
              </a:ext>
            </a:extLst>
          </p:cNvPr>
          <p:cNvSpPr/>
          <p:nvPr/>
        </p:nvSpPr>
        <p:spPr>
          <a:xfrm>
            <a:off x="1533329" y="4618934"/>
            <a:ext cx="4354286" cy="5477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MEAN</a:t>
            </a:r>
            <a:endParaRPr lang="en-AE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21,369,800+ Technology Stock Photos, Pictures &amp; Royalty-Free ...">
            <a:extLst>
              <a:ext uri="{FF2B5EF4-FFF2-40B4-BE49-F238E27FC236}">
                <a16:creationId xmlns:a16="http://schemas.microsoft.com/office/drawing/2014/main" id="{5E6C4EB3-954B-4F6E-4D5A-E742BE398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86" y="1"/>
            <a:ext cx="5887614" cy="680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1F7DF2-1ED2-5200-B4F3-2C59B1FB6372}"/>
              </a:ext>
            </a:extLst>
          </p:cNvPr>
          <p:cNvSpPr txBox="1"/>
          <p:nvPr/>
        </p:nvSpPr>
        <p:spPr>
          <a:xfrm>
            <a:off x="5045529" y="341523"/>
            <a:ext cx="61348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We introduced </a:t>
            </a:r>
            <a:endParaRPr lang="en-AE" sz="4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1ACDB7-E5E7-519F-47A4-ADD82D2DA1FE}"/>
              </a:ext>
            </a:extLst>
          </p:cNvPr>
          <p:cNvSpPr/>
          <p:nvPr/>
        </p:nvSpPr>
        <p:spPr>
          <a:xfrm>
            <a:off x="1533329" y="5429783"/>
            <a:ext cx="4354286" cy="547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CONTAINERIZATION</a:t>
            </a:r>
            <a:endParaRPr lang="en-AE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FED23-E76D-11DD-675D-D2A84C33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5" y="6105832"/>
            <a:ext cx="1455174" cy="6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6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0EC17E-4DBA-56D9-B6DD-6955DDE1DDC9}"/>
              </a:ext>
            </a:extLst>
          </p:cNvPr>
          <p:cNvSpPr/>
          <p:nvPr/>
        </p:nvSpPr>
        <p:spPr>
          <a:xfrm>
            <a:off x="4161454" y="1428065"/>
            <a:ext cx="7072604" cy="484258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</a:t>
            </a:r>
            <a:r>
              <a:rPr lang="en-US" sz="2400" b="1" dirty="0">
                <a:solidFill>
                  <a:srgbClr val="00B050"/>
                </a:solidFill>
              </a:rPr>
              <a:t>M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- MongoDB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                                   E-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Express.js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</a:t>
            </a:r>
            <a:r>
              <a:rPr lang="en-US" sz="2400" b="1" dirty="0">
                <a:solidFill>
                  <a:srgbClr val="FF0000"/>
                </a:solidFill>
              </a:rPr>
              <a:t> A-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Angular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- Node.js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EDCE7-07B9-9187-5920-A3C2867EBC3C}"/>
              </a:ext>
            </a:extLst>
          </p:cNvPr>
          <p:cNvSpPr txBox="1"/>
          <p:nvPr/>
        </p:nvSpPr>
        <p:spPr>
          <a:xfrm>
            <a:off x="4394718" y="264181"/>
            <a:ext cx="953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3600" b="1" dirty="0">
                <a:solidFill>
                  <a:srgbClr val="002060"/>
                </a:solidFill>
              </a:rPr>
              <a:t>What is MEAN ?</a:t>
            </a:r>
          </a:p>
        </p:txBody>
      </p:sp>
      <p:pic>
        <p:nvPicPr>
          <p:cNvPr id="1026" name="Picture 2" descr="Mean Stack Development Services I Hire MEAN Stack Developer ...">
            <a:extLst>
              <a:ext uri="{FF2B5EF4-FFF2-40B4-BE49-F238E27FC236}">
                <a16:creationId xmlns:a16="http://schemas.microsoft.com/office/drawing/2014/main" id="{A06EB34D-CD40-21AF-2DD1-28341FF4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13" y="1717314"/>
            <a:ext cx="3872204" cy="213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503A20-E35B-4500-12D4-26B42089B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0" y="1428065"/>
            <a:ext cx="3668488" cy="5280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64155-398F-119F-8D3E-77D6D632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48" y="6154234"/>
            <a:ext cx="1391803" cy="5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7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a Docker Container: The Benefits of a Docker Container">
            <a:extLst>
              <a:ext uri="{FF2B5EF4-FFF2-40B4-BE49-F238E27FC236}">
                <a16:creationId xmlns:a16="http://schemas.microsoft.com/office/drawing/2014/main" id="{D76EC498-BA9F-2DAB-2AF9-848FE4315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2982"/>
            <a:ext cx="51530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1B565-990B-509C-2039-B5BA2FAC45EF}"/>
              </a:ext>
            </a:extLst>
          </p:cNvPr>
          <p:cNvSpPr txBox="1"/>
          <p:nvPr/>
        </p:nvSpPr>
        <p:spPr>
          <a:xfrm>
            <a:off x="3461657" y="615821"/>
            <a:ext cx="628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CONTAINERIZATION</a:t>
            </a:r>
            <a:endParaRPr lang="en-AE" sz="3600" b="1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40BD39-4CC2-E87E-142E-D2E3CEDB5C63}"/>
              </a:ext>
            </a:extLst>
          </p:cNvPr>
          <p:cNvSpPr/>
          <p:nvPr/>
        </p:nvSpPr>
        <p:spPr>
          <a:xfrm>
            <a:off x="5428971" y="1729179"/>
            <a:ext cx="6624735" cy="21729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Containerization packages software code along with necessary operating system libraries and dependencies to form a light weight executable known as a container. </a:t>
            </a:r>
          </a:p>
          <a:p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A5F425-AD4A-0070-6DD0-07EDE7DD2E5A}"/>
              </a:ext>
            </a:extLst>
          </p:cNvPr>
          <p:cNvSpPr/>
          <p:nvPr/>
        </p:nvSpPr>
        <p:spPr>
          <a:xfrm>
            <a:off x="5450882" y="4369135"/>
            <a:ext cx="6602824" cy="1873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These containers ensure consistent execution of the code across any infrastructure</a:t>
            </a:r>
            <a:endParaRPr lang="en-AE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DACE3A-CF25-C2FF-1809-B68758006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58" y="6124192"/>
            <a:ext cx="1444184" cy="6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8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DDE13-EA54-EF5C-3AA9-9043C2617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60582A-0CBA-769C-19CE-4B13EFB9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096" y="-55984"/>
            <a:ext cx="12342192" cy="6969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B5CEF-255E-89A2-923F-14FCF4DF0CF5}"/>
              </a:ext>
            </a:extLst>
          </p:cNvPr>
          <p:cNvSpPr txBox="1"/>
          <p:nvPr/>
        </p:nvSpPr>
        <p:spPr>
          <a:xfrm>
            <a:off x="1464906" y="335902"/>
            <a:ext cx="953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 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Personal  Finance  Manager</a:t>
            </a:r>
            <a:endParaRPr lang="en-AE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784818-6733-53FB-AFBB-0DBA3474F065}"/>
              </a:ext>
            </a:extLst>
          </p:cNvPr>
          <p:cNvSpPr/>
          <p:nvPr/>
        </p:nvSpPr>
        <p:spPr>
          <a:xfrm>
            <a:off x="270586" y="1539551"/>
            <a:ext cx="7007291" cy="5206482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61430-32C5-BC56-2E53-C1E32647FBC8}"/>
              </a:ext>
            </a:extLst>
          </p:cNvPr>
          <p:cNvSpPr txBox="1"/>
          <p:nvPr/>
        </p:nvSpPr>
        <p:spPr>
          <a:xfrm>
            <a:off x="1357454" y="1339316"/>
            <a:ext cx="57756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All Transactions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Visual Representation: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Utilizes charts for a clear overview of transactions.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Charts dynamically updated based on user data.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Statistics: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Displays total income, total expense, and overall balance.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Real-time calculations ensure accurate information.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A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ADCFD-68D1-8E49-A2F4-A345A3749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002" y="6060527"/>
            <a:ext cx="1125066" cy="5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3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73DBA2-3446-DE93-2A75-5064CED3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987" y="0"/>
            <a:ext cx="1244683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5BD7EE-6679-A6D2-08EB-31CB5601FB7F}"/>
              </a:ext>
            </a:extLst>
          </p:cNvPr>
          <p:cNvSpPr txBox="1"/>
          <p:nvPr/>
        </p:nvSpPr>
        <p:spPr>
          <a:xfrm>
            <a:off x="1464906" y="335902"/>
            <a:ext cx="953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3600" b="1">
                <a:solidFill>
                  <a:schemeClr val="bg2"/>
                </a:solidFill>
              </a:rPr>
              <a:t>Income Management</a:t>
            </a:r>
            <a:endParaRPr lang="en-AE" sz="36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42CFBE-CB8A-9651-99A6-4C853D6E96BA}"/>
              </a:ext>
            </a:extLst>
          </p:cNvPr>
          <p:cNvSpPr/>
          <p:nvPr/>
        </p:nvSpPr>
        <p:spPr>
          <a:xfrm>
            <a:off x="354560" y="1729845"/>
            <a:ext cx="7007291" cy="5206482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F0610-91D8-CA06-8AD3-445403E49333}"/>
              </a:ext>
            </a:extLst>
          </p:cNvPr>
          <p:cNvSpPr txBox="1"/>
          <p:nvPr/>
        </p:nvSpPr>
        <p:spPr>
          <a:xfrm>
            <a:off x="1139889" y="3088432"/>
            <a:ext cx="5775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A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D09B0-F79A-0E12-6387-BD09CE537971}"/>
              </a:ext>
            </a:extLst>
          </p:cNvPr>
          <p:cNvSpPr txBox="1"/>
          <p:nvPr/>
        </p:nvSpPr>
        <p:spPr>
          <a:xfrm>
            <a:off x="776771" y="1936227"/>
            <a:ext cx="61628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800" b="1" dirty="0">
                <a:solidFill>
                  <a:schemeClr val="bg2"/>
                </a:solidFill>
              </a:rPr>
              <a:t>Add Income</a:t>
            </a:r>
          </a:p>
          <a:p>
            <a:endParaRPr lang="en-AE" sz="2400" b="1" dirty="0">
              <a:solidFill>
                <a:schemeClr val="bg2"/>
              </a:solidFill>
            </a:endParaRPr>
          </a:p>
          <a:p>
            <a:r>
              <a:rPr lang="en-AE" sz="2400" dirty="0">
                <a:solidFill>
                  <a:schemeClr val="bg2"/>
                </a:solidFill>
              </a:rPr>
              <a:t>Form-based interface for adding income details.</a:t>
            </a:r>
          </a:p>
          <a:p>
            <a:r>
              <a:rPr lang="en-AE" sz="2400" dirty="0">
                <a:solidFill>
                  <a:schemeClr val="bg2"/>
                </a:solidFill>
              </a:rPr>
              <a:t>Fields for title, amount, date, category, and description</a:t>
            </a:r>
          </a:p>
          <a:p>
            <a:endParaRPr lang="en-AE" dirty="0">
              <a:solidFill>
                <a:schemeClr val="bg2"/>
              </a:solidFill>
            </a:endParaRPr>
          </a:p>
          <a:p>
            <a:r>
              <a:rPr lang="en-AE" sz="2800" b="1" dirty="0">
                <a:solidFill>
                  <a:schemeClr val="bg2"/>
                </a:solidFill>
              </a:rPr>
              <a:t>View Income</a:t>
            </a:r>
          </a:p>
          <a:p>
            <a:endParaRPr lang="en-AE" dirty="0">
              <a:solidFill>
                <a:schemeClr val="bg2"/>
              </a:solidFill>
            </a:endParaRPr>
          </a:p>
          <a:p>
            <a:r>
              <a:rPr lang="en-AE" sz="2400" dirty="0">
                <a:solidFill>
                  <a:schemeClr val="bg2"/>
                </a:solidFill>
              </a:rPr>
              <a:t>Display of all income transactions with relevant details.</a:t>
            </a:r>
          </a:p>
          <a:p>
            <a:r>
              <a:rPr lang="en-AE" sz="2400" dirty="0">
                <a:solidFill>
                  <a:schemeClr val="bg2"/>
                </a:solidFill>
              </a:rPr>
              <a:t>Option to delete transactions if needed.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5C774-5D22-6249-A467-878804EC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741" y="5967622"/>
            <a:ext cx="1125066" cy="5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3E3F1-E2CF-C502-8175-D0EC76867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E99A93-1A45-9C71-09A2-BB58EC5D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2884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26771B-5BC8-9EE5-07C4-ACD387A8B11F}"/>
              </a:ext>
            </a:extLst>
          </p:cNvPr>
          <p:cNvSpPr txBox="1"/>
          <p:nvPr/>
        </p:nvSpPr>
        <p:spPr>
          <a:xfrm>
            <a:off x="1464906" y="335902"/>
            <a:ext cx="953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3600" b="1" dirty="0">
                <a:solidFill>
                  <a:schemeClr val="bg2"/>
                </a:solidFill>
              </a:rPr>
              <a:t>Expense Management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CA68D8-5F10-82E5-A735-343A3567F1D2}"/>
              </a:ext>
            </a:extLst>
          </p:cNvPr>
          <p:cNvSpPr/>
          <p:nvPr/>
        </p:nvSpPr>
        <p:spPr>
          <a:xfrm>
            <a:off x="270584" y="1408521"/>
            <a:ext cx="7007291" cy="5206482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0BA54-A5D5-7D4C-92CF-1A066BA5ADAF}"/>
              </a:ext>
            </a:extLst>
          </p:cNvPr>
          <p:cNvSpPr txBox="1"/>
          <p:nvPr/>
        </p:nvSpPr>
        <p:spPr>
          <a:xfrm>
            <a:off x="1139889" y="3088432"/>
            <a:ext cx="5775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A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BA2F0-58B0-4137-DA9D-114668249C0C}"/>
              </a:ext>
            </a:extLst>
          </p:cNvPr>
          <p:cNvSpPr txBox="1"/>
          <p:nvPr/>
        </p:nvSpPr>
        <p:spPr>
          <a:xfrm>
            <a:off x="946279" y="1566895"/>
            <a:ext cx="616286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Add Expense: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Similar form-based interface for adding expense details.</a:t>
            </a:r>
          </a:p>
          <a:p>
            <a:r>
              <a:rPr lang="en-US" sz="2400" dirty="0">
                <a:solidFill>
                  <a:schemeClr val="bg2"/>
                </a:solidFill>
              </a:rPr>
              <a:t>Fields for title, amount, date, category, and description</a:t>
            </a:r>
            <a:r>
              <a:rPr lang="en-US" sz="2800" dirty="0">
                <a:solidFill>
                  <a:schemeClr val="bg2"/>
                </a:solidFill>
              </a:rPr>
              <a:t>.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View Expense: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Display of all expense transactions with relevant details.</a:t>
            </a:r>
          </a:p>
          <a:p>
            <a:r>
              <a:rPr lang="en-US" sz="2400" dirty="0">
                <a:solidFill>
                  <a:schemeClr val="bg2"/>
                </a:solidFill>
              </a:rPr>
              <a:t>Option to delete transactions if needed</a:t>
            </a:r>
            <a:r>
              <a:rPr lang="en-US" sz="2800" dirty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EB1E3-F343-2613-301B-49EB3891D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002" y="6060527"/>
            <a:ext cx="1125066" cy="5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CD82-2EFC-B351-1CB5-697E3EF8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 16 | 14,000+ Man Avatar Illustrator Pictures">
            <a:extLst>
              <a:ext uri="{FF2B5EF4-FFF2-40B4-BE49-F238E27FC236}">
                <a16:creationId xmlns:a16="http://schemas.microsoft.com/office/drawing/2014/main" id="{32045B1F-0F5D-E12D-4016-DD7B8F993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3" y="1218599"/>
            <a:ext cx="4115587" cy="457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DD4E54-3380-D07F-6651-FA0E46CB0890}"/>
              </a:ext>
            </a:extLst>
          </p:cNvPr>
          <p:cNvCxnSpPr>
            <a:cxnSpLocks/>
          </p:cNvCxnSpPr>
          <p:nvPr/>
        </p:nvCxnSpPr>
        <p:spPr>
          <a:xfrm flipV="1">
            <a:off x="2982691" y="2592553"/>
            <a:ext cx="1273620" cy="83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81A3592-C820-843F-D91A-81599E6EA175}"/>
              </a:ext>
            </a:extLst>
          </p:cNvPr>
          <p:cNvSpPr/>
          <p:nvPr/>
        </p:nvSpPr>
        <p:spPr>
          <a:xfrm>
            <a:off x="4256311" y="1828829"/>
            <a:ext cx="1849016" cy="13902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18868C-8617-3991-63A3-5D87BA0A363B}"/>
              </a:ext>
            </a:extLst>
          </p:cNvPr>
          <p:cNvSpPr/>
          <p:nvPr/>
        </p:nvSpPr>
        <p:spPr>
          <a:xfrm>
            <a:off x="4212765" y="3667117"/>
            <a:ext cx="1929876" cy="1491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Expense</a:t>
            </a:r>
            <a:endParaRPr lang="en-AE" sz="24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1170C-A33C-CBCD-94E1-F82610BB9BF4}"/>
              </a:ext>
            </a:extLst>
          </p:cNvPr>
          <p:cNvSpPr txBox="1"/>
          <p:nvPr/>
        </p:nvSpPr>
        <p:spPr>
          <a:xfrm>
            <a:off x="4559556" y="2293127"/>
            <a:ext cx="154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Income</a:t>
            </a:r>
            <a:endParaRPr lang="en-AE" sz="24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C8A09A5-1177-103E-427C-6BC588A7B943}"/>
              </a:ext>
            </a:extLst>
          </p:cNvPr>
          <p:cNvSpPr/>
          <p:nvPr/>
        </p:nvSpPr>
        <p:spPr>
          <a:xfrm>
            <a:off x="6819118" y="1246151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income</a:t>
            </a:r>
            <a:endParaRPr lang="en-AE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79E094E-58E3-142A-A888-CDBC0DA76C8F}"/>
              </a:ext>
            </a:extLst>
          </p:cNvPr>
          <p:cNvSpPr/>
          <p:nvPr/>
        </p:nvSpPr>
        <p:spPr>
          <a:xfrm>
            <a:off x="6812904" y="2052274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income</a:t>
            </a:r>
            <a:endParaRPr lang="en-AE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F5AB2F-53BB-5A24-E0F7-531316D46FC2}"/>
              </a:ext>
            </a:extLst>
          </p:cNvPr>
          <p:cNvSpPr/>
          <p:nvPr/>
        </p:nvSpPr>
        <p:spPr>
          <a:xfrm>
            <a:off x="6819120" y="2785979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income</a:t>
            </a:r>
            <a:endParaRPr lang="en-AE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5C5E42-5C2F-5E12-463D-D507E7597F3E}"/>
              </a:ext>
            </a:extLst>
          </p:cNvPr>
          <p:cNvSpPr/>
          <p:nvPr/>
        </p:nvSpPr>
        <p:spPr>
          <a:xfrm>
            <a:off x="6839334" y="5178466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expense</a:t>
            </a:r>
            <a:endParaRPr lang="en-AE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AFE973-04B6-73B1-9DE6-F59EB2EFDF23}"/>
              </a:ext>
            </a:extLst>
          </p:cNvPr>
          <p:cNvSpPr/>
          <p:nvPr/>
        </p:nvSpPr>
        <p:spPr>
          <a:xfrm>
            <a:off x="6847114" y="4351275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expense</a:t>
            </a:r>
            <a:endParaRPr lang="en-AE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470399-129D-D910-BB71-0AEB88A4A76E}"/>
              </a:ext>
            </a:extLst>
          </p:cNvPr>
          <p:cNvSpPr/>
          <p:nvPr/>
        </p:nvSpPr>
        <p:spPr>
          <a:xfrm>
            <a:off x="6847114" y="3599837"/>
            <a:ext cx="2174033" cy="61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expense</a:t>
            </a:r>
            <a:endParaRPr lang="en-AE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1483BF0-8E96-2650-8415-DB53117DD528}"/>
              </a:ext>
            </a:extLst>
          </p:cNvPr>
          <p:cNvCxnSpPr>
            <a:cxnSpLocks/>
          </p:cNvCxnSpPr>
          <p:nvPr/>
        </p:nvCxnSpPr>
        <p:spPr>
          <a:xfrm>
            <a:off x="2929801" y="3415276"/>
            <a:ext cx="1292278" cy="92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B098695-2634-666E-9219-8EACAEFB3564}"/>
              </a:ext>
            </a:extLst>
          </p:cNvPr>
          <p:cNvSpPr/>
          <p:nvPr/>
        </p:nvSpPr>
        <p:spPr>
          <a:xfrm>
            <a:off x="10829724" y="3114645"/>
            <a:ext cx="1013925" cy="5361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View Balance</a:t>
            </a:r>
            <a:endParaRPr lang="en-A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F30F78-8338-9B23-0B2F-6A19464C54D5}"/>
              </a:ext>
            </a:extLst>
          </p:cNvPr>
          <p:cNvSpPr txBox="1"/>
          <p:nvPr/>
        </p:nvSpPr>
        <p:spPr>
          <a:xfrm>
            <a:off x="1671740" y="6341495"/>
            <a:ext cx="2369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</a:t>
            </a:r>
            <a:endParaRPr lang="en-AE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6474B-58EB-572C-59E0-BD51EC107906}"/>
              </a:ext>
            </a:extLst>
          </p:cNvPr>
          <p:cNvSpPr txBox="1"/>
          <p:nvPr/>
        </p:nvSpPr>
        <p:spPr>
          <a:xfrm>
            <a:off x="4245429" y="46403"/>
            <a:ext cx="4833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User case diagram</a:t>
            </a:r>
            <a:endParaRPr lang="en-AE" sz="4000" b="1" dirty="0">
              <a:solidFill>
                <a:srgbClr val="00206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1A0495-E6EE-D838-DAB6-EA41DB859D90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6105327" y="2523960"/>
            <a:ext cx="713793" cy="56895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B2A338-DA48-EBC7-2830-EF6392688960}"/>
              </a:ext>
            </a:extLst>
          </p:cNvPr>
          <p:cNvCxnSpPr>
            <a:stCxn id="18" idx="3"/>
          </p:cNvCxnSpPr>
          <p:nvPr/>
        </p:nvCxnSpPr>
        <p:spPr>
          <a:xfrm flipV="1">
            <a:off x="6105327" y="2452047"/>
            <a:ext cx="734007" cy="7191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707C31-EC4A-C58C-3B68-A46C13EFB6B8}"/>
              </a:ext>
            </a:extLst>
          </p:cNvPr>
          <p:cNvCxnSpPr>
            <a:stCxn id="14" idx="6"/>
          </p:cNvCxnSpPr>
          <p:nvPr/>
        </p:nvCxnSpPr>
        <p:spPr>
          <a:xfrm flipV="1">
            <a:off x="6105327" y="1686215"/>
            <a:ext cx="674139" cy="83774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5C6CA3-FE17-BF4B-D181-6799A5F94A77}"/>
              </a:ext>
            </a:extLst>
          </p:cNvPr>
          <p:cNvCxnSpPr>
            <a:stCxn id="17" idx="6"/>
            <a:endCxn id="30" idx="1"/>
          </p:cNvCxnSpPr>
          <p:nvPr/>
        </p:nvCxnSpPr>
        <p:spPr>
          <a:xfrm flipV="1">
            <a:off x="6142641" y="3906775"/>
            <a:ext cx="704473" cy="50605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24E871-8476-5AEB-EAE9-8258DD8F41D6}"/>
              </a:ext>
            </a:extLst>
          </p:cNvPr>
          <p:cNvCxnSpPr>
            <a:stCxn id="17" idx="6"/>
            <a:endCxn id="29" idx="1"/>
          </p:cNvCxnSpPr>
          <p:nvPr/>
        </p:nvCxnSpPr>
        <p:spPr>
          <a:xfrm>
            <a:off x="6142641" y="4412826"/>
            <a:ext cx="704473" cy="24538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D03F65C-3157-707C-A4A2-75B047F768EE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6142641" y="4412826"/>
            <a:ext cx="636825" cy="116732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400C8A0-BDD5-6485-6913-845D92609507}"/>
              </a:ext>
            </a:extLst>
          </p:cNvPr>
          <p:cNvSpPr/>
          <p:nvPr/>
        </p:nvSpPr>
        <p:spPr>
          <a:xfrm>
            <a:off x="9395927" y="2022658"/>
            <a:ext cx="1418253" cy="679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View total</a:t>
            </a:r>
          </a:p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income</a:t>
            </a:r>
            <a:endParaRPr lang="en-AE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97C5088-C36E-45E2-F442-A07989C95978}"/>
              </a:ext>
            </a:extLst>
          </p:cNvPr>
          <p:cNvSpPr/>
          <p:nvPr/>
        </p:nvSpPr>
        <p:spPr>
          <a:xfrm>
            <a:off x="9411471" y="4288198"/>
            <a:ext cx="1418253" cy="679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View total expense</a:t>
            </a:r>
            <a:endParaRPr lang="en-AE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8200BA-0BD1-05BB-D849-825C42F1E032}"/>
              </a:ext>
            </a:extLst>
          </p:cNvPr>
          <p:cNvCxnSpPr>
            <a:cxnSpLocks/>
            <a:stCxn id="26" idx="3"/>
            <a:endCxn id="54" idx="1"/>
          </p:cNvCxnSpPr>
          <p:nvPr/>
        </p:nvCxnSpPr>
        <p:spPr>
          <a:xfrm>
            <a:off x="8986937" y="2359212"/>
            <a:ext cx="408990" cy="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8AED71-2F2E-A11C-5187-C80C14E8472F}"/>
              </a:ext>
            </a:extLst>
          </p:cNvPr>
          <p:cNvCxnSpPr>
            <a:stCxn id="29" idx="3"/>
          </p:cNvCxnSpPr>
          <p:nvPr/>
        </p:nvCxnSpPr>
        <p:spPr>
          <a:xfrm>
            <a:off x="9021147" y="4658213"/>
            <a:ext cx="374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B2649D9-10B4-8D46-FD27-0BDF3D1C8F0B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10814180" y="2359212"/>
            <a:ext cx="522506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78E2D5-1ECA-7B56-F9F0-80535BF4FAF8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10829724" y="4627768"/>
            <a:ext cx="5069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7E839A1-8F1B-3977-CBAD-01F038100B3D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11336687" y="2359212"/>
            <a:ext cx="0" cy="7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33EF37-DF2E-50BF-A3DE-3D341F7B92AB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1336687" y="3650770"/>
            <a:ext cx="0" cy="97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2C0CAA-E096-2B2B-2EA9-137B77876392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0105054" y="1325327"/>
            <a:ext cx="3102" cy="697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5D19628-FD5F-B19B-8E19-A2EB80865B5F}"/>
              </a:ext>
            </a:extLst>
          </p:cNvPr>
          <p:cNvSpPr/>
          <p:nvPr/>
        </p:nvSpPr>
        <p:spPr>
          <a:xfrm>
            <a:off x="9395926" y="989996"/>
            <a:ext cx="1418253" cy="5361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Chart generation</a:t>
            </a:r>
            <a:endParaRPr lang="en-AE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7E3C2BA-0C28-8EEE-59AE-E0EA99B1933B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10105054" y="2701799"/>
            <a:ext cx="15544" cy="158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5CC14C-B7C9-4C08-E436-04C4F048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854" y="6214167"/>
            <a:ext cx="1125066" cy="5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2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286</Words>
  <Application>Microsoft Office PowerPoint</Application>
  <PresentationFormat>Widescreen</PresentationFormat>
  <Paragraphs>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KDN</dc:creator>
  <cp:lastModifiedBy>KDN</cp:lastModifiedBy>
  <cp:revision>10</cp:revision>
  <dcterms:created xsi:type="dcterms:W3CDTF">2024-02-08T05:27:27Z</dcterms:created>
  <dcterms:modified xsi:type="dcterms:W3CDTF">2024-02-09T08:39:23Z</dcterms:modified>
</cp:coreProperties>
</file>