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9"/>
  </p:notesMasterIdLst>
  <p:sldIdLst>
    <p:sldId id="351" r:id="rId3"/>
    <p:sldId id="360" r:id="rId4"/>
    <p:sldId id="353" r:id="rId5"/>
    <p:sldId id="384" r:id="rId6"/>
    <p:sldId id="267" r:id="rId7"/>
    <p:sldId id="380" r:id="rId8"/>
    <p:sldId id="359" r:id="rId9"/>
    <p:sldId id="358" r:id="rId10"/>
    <p:sldId id="356" r:id="rId11"/>
    <p:sldId id="382" r:id="rId12"/>
    <p:sldId id="383" r:id="rId13"/>
    <p:sldId id="269" r:id="rId14"/>
    <p:sldId id="355" r:id="rId15"/>
    <p:sldId id="354" r:id="rId16"/>
    <p:sldId id="298" r:id="rId17"/>
    <p:sldId id="35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6D11E-40F3-4DFF-BB84-43EF8F1BE3B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15BDF-E373-445B-BF3A-9644459C1A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sym typeface="+mn-ea"/>
              </a:rPr>
              <a:t>Familiarisation</a:t>
            </a:r>
            <a:r>
              <a:rPr lang="en-US" b="1" dirty="0">
                <a:sym typeface="+mn-ea"/>
              </a:rPr>
              <a:t> Objective:</a:t>
            </a:r>
            <a:r>
              <a:rPr lang="en-US" dirty="0">
                <a:sym typeface="+mn-ea"/>
              </a:rPr>
              <a:t> Introduce participants to the basic concepts of the MEAN stack and Docker.</a:t>
            </a:r>
            <a:endParaRPr lang="en-US" dirty="0"/>
          </a:p>
          <a:p>
            <a:r>
              <a:rPr lang="en-US" b="1" dirty="0">
                <a:sym typeface="+mn-ea"/>
              </a:rPr>
              <a:t>Hands-On Experience:</a:t>
            </a:r>
            <a:r>
              <a:rPr lang="en-US" dirty="0">
                <a:sym typeface="+mn-ea"/>
              </a:rPr>
              <a:t> Provide opportunities for hands-on exploration and experimentation.</a:t>
            </a:r>
            <a:endParaRPr lang="en-US" dirty="0"/>
          </a:p>
          <a:p>
            <a:r>
              <a:rPr lang="en-US" b="1" dirty="0">
                <a:sym typeface="+mn-ea"/>
              </a:rPr>
              <a:t>Understanding Ecosystem:</a:t>
            </a:r>
            <a:r>
              <a:rPr lang="en-US" dirty="0">
                <a:sym typeface="+mn-ea"/>
              </a:rPr>
              <a:t> Gain familiarity with the components and interactions within the MEAN stack.</a:t>
            </a:r>
            <a:endParaRPr lang="en-US" dirty="0"/>
          </a:p>
          <a:p>
            <a:r>
              <a:rPr lang="en-US" b="1" dirty="0">
                <a:sym typeface="+mn-ea"/>
              </a:rPr>
              <a:t>Containerization Overview:</a:t>
            </a:r>
            <a:r>
              <a:rPr lang="en-US" dirty="0">
                <a:sym typeface="+mn-ea"/>
              </a:rPr>
              <a:t> Offer an overview of Docker and its role in modern web development.</a:t>
            </a:r>
            <a:endParaRPr lang="en-US" dirty="0"/>
          </a:p>
          <a:p>
            <a:r>
              <a:rPr lang="en-US" b="1" dirty="0">
                <a:sym typeface="+mn-ea"/>
              </a:rPr>
              <a:t>Practical Exposure:</a:t>
            </a:r>
            <a:r>
              <a:rPr lang="en-US" dirty="0">
                <a:sym typeface="+mn-ea"/>
              </a:rPr>
              <a:t> Focus on practical exercises to give participants a feel for working with MEAN and Docker.</a:t>
            </a:r>
            <a:endParaRPr lang="en-US" dirty="0"/>
          </a:p>
          <a:p>
            <a:r>
              <a:rPr lang="en-US" b="1" dirty="0">
                <a:sym typeface="+mn-ea"/>
              </a:rPr>
              <a:t>No In-Depth Learning:</a:t>
            </a:r>
            <a:r>
              <a:rPr lang="en-US" dirty="0">
                <a:sym typeface="+mn-ea"/>
              </a:rPr>
              <a:t> Clarify that the workshop is not designed for in-depth learning but rather for getting acquainted with the technologies.</a:t>
            </a:r>
            <a:endParaRPr lang="en-US" dirty="0"/>
          </a:p>
          <a:p>
            <a:r>
              <a:rPr lang="en-US" b="1" dirty="0">
                <a:sym typeface="+mn-ea"/>
              </a:rPr>
              <a:t>Preparation for Further Learning:</a:t>
            </a:r>
            <a:r>
              <a:rPr lang="en-US" dirty="0">
                <a:sym typeface="+mn-ea"/>
              </a:rPr>
              <a:t> Lay the groundwork for participants to pursue further learning on their own after the workshop.</a:t>
            </a:r>
            <a:endParaRPr lang="en-US" dirty="0"/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15BDF-E373-445B-BF3A-9644459C1A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7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85EA-F696-4F9E-9346-7F0B9D6692E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8D43-B78A-47B6-929C-7502EDBA8D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85EA-F696-4F9E-9346-7F0B9D6692E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8D43-B78A-47B6-929C-7502EDBA8D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0,000+ Stunning Free Blue Backgrounds In HD -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6,771 Full Stack Developer Illustrations - Free in SVG, PN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703" y="2427914"/>
            <a:ext cx="7531309" cy="520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87534" y="310273"/>
            <a:ext cx="64581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2">
                    <a:lumMod val="10000"/>
                  </a:schemeClr>
                </a:solidFill>
              </a:rPr>
              <a:t>WORKSHOP </a:t>
            </a:r>
          </a:p>
          <a:p>
            <a:r>
              <a:rPr lang="en-US" sz="5400" b="1" dirty="0"/>
              <a:t>          IN </a:t>
            </a:r>
          </a:p>
          <a:p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MEAN  STACK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9141" y="4738380"/>
            <a:ext cx="1125066" cy="5878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1450" y="953729"/>
            <a:ext cx="10515600" cy="195692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Personal Finance Manager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732367" y="3104151"/>
            <a:ext cx="10515600" cy="150018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Architecture and Design</a:t>
            </a:r>
          </a:p>
        </p:txBody>
      </p:sp>
      <p:pic>
        <p:nvPicPr>
          <p:cNvPr id="2050" name="Picture 2" descr="Financial Planning PNGs for Free Download">
            <a:extLst>
              <a:ext uri="{FF2B5EF4-FFF2-40B4-BE49-F238E27FC236}">
                <a16:creationId xmlns:a16="http://schemas.microsoft.com/office/drawing/2014/main" id="{C82990A9-5D8E-8CE1-2BF3-B955BF857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755" y="3104150"/>
            <a:ext cx="5123990" cy="352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DEF62D-00D7-B436-3656-A09189C65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55" y="6132269"/>
            <a:ext cx="1187195" cy="5878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 Stack Architecture</a:t>
            </a:r>
          </a:p>
        </p:txBody>
      </p:sp>
      <p:pic>
        <p:nvPicPr>
          <p:cNvPr id="6" name="Content Placeholder 5" descr="1_DR0kmQ2vKfN9rAOxmLKGKA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15" y="1734820"/>
            <a:ext cx="11485245" cy="453326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71D35FB-30F2-15C2-E8F8-5EA6CF659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69920"/>
            <a:ext cx="1187195" cy="5878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 16 | 14,000+ Man Avatar Illustrator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3" y="1218599"/>
            <a:ext cx="4115587" cy="457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2982691" y="2592553"/>
            <a:ext cx="1273620" cy="83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56311" y="1828829"/>
            <a:ext cx="1849016" cy="13902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212765" y="3667117"/>
            <a:ext cx="1929876" cy="14914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Expense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59556" y="2293127"/>
            <a:ext cx="154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Income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6819118" y="1246151"/>
            <a:ext cx="2174033" cy="61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income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6812904" y="2052274"/>
            <a:ext cx="2174033" cy="61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income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6819120" y="2785979"/>
            <a:ext cx="2174033" cy="61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income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6839334" y="5178466"/>
            <a:ext cx="2174033" cy="61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expense</a:t>
            </a:r>
          </a:p>
        </p:txBody>
      </p:sp>
      <p:sp>
        <p:nvSpPr>
          <p:cNvPr id="29" name="Rectangle: Rounded Corners 28"/>
          <p:cNvSpPr/>
          <p:nvPr/>
        </p:nvSpPr>
        <p:spPr>
          <a:xfrm>
            <a:off x="6847114" y="4351275"/>
            <a:ext cx="2174033" cy="61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expense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6847114" y="3599837"/>
            <a:ext cx="2174033" cy="61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expense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2929801" y="3415276"/>
            <a:ext cx="1292278" cy="92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/>
          <p:cNvSpPr/>
          <p:nvPr/>
        </p:nvSpPr>
        <p:spPr>
          <a:xfrm>
            <a:off x="10829724" y="3114645"/>
            <a:ext cx="1013925" cy="5361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View Balance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671740" y="6341495"/>
            <a:ext cx="2369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45429" y="46403"/>
            <a:ext cx="4833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User case diagram</a:t>
            </a:r>
          </a:p>
        </p:txBody>
      </p:sp>
      <p:cxnSp>
        <p:nvCxnSpPr>
          <p:cNvPr id="38" name="Straight Arrow Connector 37"/>
          <p:cNvCxnSpPr>
            <a:stCxn id="18" idx="3"/>
            <a:endCxn id="27" idx="1"/>
          </p:cNvCxnSpPr>
          <p:nvPr/>
        </p:nvCxnSpPr>
        <p:spPr>
          <a:xfrm>
            <a:off x="6105327" y="2523960"/>
            <a:ext cx="713793" cy="56895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3"/>
          </p:cNvCxnSpPr>
          <p:nvPr/>
        </p:nvCxnSpPr>
        <p:spPr>
          <a:xfrm flipV="1">
            <a:off x="6105327" y="2452047"/>
            <a:ext cx="734007" cy="7191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6"/>
          </p:cNvCxnSpPr>
          <p:nvPr/>
        </p:nvCxnSpPr>
        <p:spPr>
          <a:xfrm flipV="1">
            <a:off x="6105327" y="1686215"/>
            <a:ext cx="674139" cy="83774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6"/>
            <a:endCxn id="30" idx="1"/>
          </p:cNvCxnSpPr>
          <p:nvPr/>
        </p:nvCxnSpPr>
        <p:spPr>
          <a:xfrm flipV="1">
            <a:off x="6142641" y="3906775"/>
            <a:ext cx="704473" cy="50605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6"/>
            <a:endCxn id="29" idx="1"/>
          </p:cNvCxnSpPr>
          <p:nvPr/>
        </p:nvCxnSpPr>
        <p:spPr>
          <a:xfrm>
            <a:off x="6142641" y="4412826"/>
            <a:ext cx="704473" cy="24538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7" idx="6"/>
          </p:cNvCxnSpPr>
          <p:nvPr/>
        </p:nvCxnSpPr>
        <p:spPr>
          <a:xfrm>
            <a:off x="6142641" y="4412826"/>
            <a:ext cx="636825" cy="116732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/>
          <p:cNvSpPr/>
          <p:nvPr/>
        </p:nvSpPr>
        <p:spPr>
          <a:xfrm>
            <a:off x="9395927" y="2022658"/>
            <a:ext cx="1418253" cy="6791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View total</a:t>
            </a:r>
          </a:p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income</a:t>
            </a:r>
          </a:p>
        </p:txBody>
      </p:sp>
      <p:sp>
        <p:nvSpPr>
          <p:cNvPr id="55" name="Rectangle: Rounded Corners 54"/>
          <p:cNvSpPr/>
          <p:nvPr/>
        </p:nvSpPr>
        <p:spPr>
          <a:xfrm>
            <a:off x="9411471" y="4288198"/>
            <a:ext cx="1418253" cy="6791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View total expense</a:t>
            </a:r>
          </a:p>
        </p:txBody>
      </p:sp>
      <p:cxnSp>
        <p:nvCxnSpPr>
          <p:cNvPr id="57" name="Straight Arrow Connector 56"/>
          <p:cNvCxnSpPr>
            <a:stCxn id="26" idx="3"/>
            <a:endCxn id="54" idx="1"/>
          </p:cNvCxnSpPr>
          <p:nvPr/>
        </p:nvCxnSpPr>
        <p:spPr>
          <a:xfrm>
            <a:off x="8986937" y="2359212"/>
            <a:ext cx="408990" cy="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9" idx="3"/>
          </p:cNvCxnSpPr>
          <p:nvPr/>
        </p:nvCxnSpPr>
        <p:spPr>
          <a:xfrm>
            <a:off x="9021147" y="4658213"/>
            <a:ext cx="374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4" idx="3"/>
          </p:cNvCxnSpPr>
          <p:nvPr/>
        </p:nvCxnSpPr>
        <p:spPr>
          <a:xfrm flipV="1">
            <a:off x="10814180" y="2359212"/>
            <a:ext cx="522506" cy="3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3"/>
          </p:cNvCxnSpPr>
          <p:nvPr/>
        </p:nvCxnSpPr>
        <p:spPr>
          <a:xfrm flipV="1">
            <a:off x="10829724" y="4627768"/>
            <a:ext cx="5069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04" idx="0"/>
          </p:cNvCxnSpPr>
          <p:nvPr/>
        </p:nvCxnSpPr>
        <p:spPr>
          <a:xfrm>
            <a:off x="11336687" y="2359212"/>
            <a:ext cx="0" cy="75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104" idx="2"/>
          </p:cNvCxnSpPr>
          <p:nvPr/>
        </p:nvCxnSpPr>
        <p:spPr>
          <a:xfrm flipV="1">
            <a:off x="11336687" y="3650770"/>
            <a:ext cx="0" cy="97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54" idx="0"/>
          </p:cNvCxnSpPr>
          <p:nvPr/>
        </p:nvCxnSpPr>
        <p:spPr>
          <a:xfrm flipH="1">
            <a:off x="10105054" y="1325327"/>
            <a:ext cx="3102" cy="697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/>
          <p:cNvSpPr/>
          <p:nvPr/>
        </p:nvSpPr>
        <p:spPr>
          <a:xfrm>
            <a:off x="9395926" y="989996"/>
            <a:ext cx="1418253" cy="53612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Chart generation</a:t>
            </a:r>
          </a:p>
        </p:txBody>
      </p:sp>
      <p:cxnSp>
        <p:nvCxnSpPr>
          <p:cNvPr id="97" name="Straight Connector 96"/>
          <p:cNvCxnSpPr>
            <a:stCxn id="54" idx="2"/>
            <a:endCxn id="55" idx="0"/>
          </p:cNvCxnSpPr>
          <p:nvPr/>
        </p:nvCxnSpPr>
        <p:spPr>
          <a:xfrm>
            <a:off x="10105054" y="2701799"/>
            <a:ext cx="15544" cy="1586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23" y="6155174"/>
            <a:ext cx="1125066" cy="5544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585" y="1222310"/>
            <a:ext cx="2368721" cy="49545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335" y="1254966"/>
            <a:ext cx="2368722" cy="49545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77783" y="182147"/>
            <a:ext cx="6097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Domain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C68068-0203-6BD3-EEEA-78BEFE9EB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75" y="6176865"/>
            <a:ext cx="1187195" cy="5878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666" y="259514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Components of Personal Finance Manager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D218CC-CCB6-9403-E62B-05672A9C1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9" y="6063442"/>
            <a:ext cx="1187195" cy="5878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133027"/>
          </a:xfrm>
          <a:prstGeom prst="rect">
            <a:avLst/>
          </a:prstGeom>
          <a:solidFill>
            <a:srgbClr val="EEE3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68" y="998157"/>
            <a:ext cx="3208298" cy="502963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34893" y="2573892"/>
            <a:ext cx="2750699" cy="31724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34892" y="2925719"/>
            <a:ext cx="2750699" cy="31724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34891" y="3354355"/>
            <a:ext cx="2750699" cy="31724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16629" y="223935"/>
            <a:ext cx="720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       Personal Finance Manager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24" y="6374178"/>
            <a:ext cx="1125066" cy="554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1000390"/>
            <a:ext cx="7443691" cy="4857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42" y="870266"/>
            <a:ext cx="7443691" cy="51869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57" y="933402"/>
            <a:ext cx="7273660" cy="5186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1"/>
          <p:cNvSpPr/>
          <p:nvPr/>
        </p:nvSpPr>
        <p:spPr>
          <a:xfrm>
            <a:off x="9153" y="0"/>
            <a:ext cx="12192000" cy="6858000"/>
          </a:xfrm>
          <a:custGeom>
            <a:avLst/>
            <a:gdLst>
              <a:gd name="connsiteX0" fmla="*/ 6096000 w 12192000"/>
              <a:gd name="connsiteY0" fmla="*/ 1098755 h 6858000"/>
              <a:gd name="connsiteX1" fmla="*/ 4517923 w 12192000"/>
              <a:gd name="connsiteY1" fmla="*/ 2676832 h 6858000"/>
              <a:gd name="connsiteX2" fmla="*/ 6096000 w 12192000"/>
              <a:gd name="connsiteY2" fmla="*/ 4254909 h 6858000"/>
              <a:gd name="connsiteX3" fmla="*/ 7674077 w 12192000"/>
              <a:gd name="connsiteY3" fmla="*/ 2676832 h 6858000"/>
              <a:gd name="connsiteX4" fmla="*/ 6096000 w 12192000"/>
              <a:gd name="connsiteY4" fmla="*/ 1098755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1098755"/>
                </a:moveTo>
                <a:cubicBezTo>
                  <a:pt x="5224452" y="1098755"/>
                  <a:pt x="4517923" y="1805284"/>
                  <a:pt x="4517923" y="2676832"/>
                </a:cubicBezTo>
                <a:cubicBezTo>
                  <a:pt x="4517923" y="3548380"/>
                  <a:pt x="5224452" y="4254909"/>
                  <a:pt x="6096000" y="4254909"/>
                </a:cubicBezTo>
                <a:cubicBezTo>
                  <a:pt x="6967548" y="4254909"/>
                  <a:pt x="7674077" y="3548380"/>
                  <a:pt x="7674077" y="2676832"/>
                </a:cubicBezTo>
                <a:cubicBezTo>
                  <a:pt x="7674077" y="1805284"/>
                  <a:pt x="6967548" y="1098755"/>
                  <a:pt x="6096000" y="109875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Полилиния: фигура 16"/>
          <p:cNvSpPr/>
          <p:nvPr/>
        </p:nvSpPr>
        <p:spPr>
          <a:xfrm>
            <a:off x="5451316" y="1480514"/>
            <a:ext cx="936447" cy="1248599"/>
          </a:xfrm>
          <a:custGeom>
            <a:avLst/>
            <a:gdLst>
              <a:gd name="connsiteX0" fmla="*/ 108746 w 154004"/>
              <a:gd name="connsiteY0" fmla="*/ 5130 h 205338"/>
              <a:gd name="connsiteX1" fmla="*/ 76340 w 154004"/>
              <a:gd name="connsiteY1" fmla="*/ 24894 h 205338"/>
              <a:gd name="connsiteX2" fmla="*/ 6076 w 154004"/>
              <a:gd name="connsiteY2" fmla="*/ 88934 h 205338"/>
              <a:gd name="connsiteX3" fmla="*/ 34118 w 154004"/>
              <a:gd name="connsiteY3" fmla="*/ 179219 h 205338"/>
              <a:gd name="connsiteX4" fmla="*/ 67934 w 154004"/>
              <a:gd name="connsiteY4" fmla="*/ 202897 h 205338"/>
              <a:gd name="connsiteX5" fmla="*/ 68383 w 154004"/>
              <a:gd name="connsiteY5" fmla="*/ 178321 h 205338"/>
              <a:gd name="connsiteX6" fmla="*/ 48747 w 154004"/>
              <a:gd name="connsiteY6" fmla="*/ 154258 h 205338"/>
              <a:gd name="connsiteX7" fmla="*/ 47400 w 154004"/>
              <a:gd name="connsiteY7" fmla="*/ 142836 h 205338"/>
              <a:gd name="connsiteX8" fmla="*/ 75891 w 154004"/>
              <a:gd name="connsiteY8" fmla="*/ 119350 h 205338"/>
              <a:gd name="connsiteX9" fmla="*/ 89687 w 154004"/>
              <a:gd name="connsiteY9" fmla="*/ 114088 h 205338"/>
              <a:gd name="connsiteX10" fmla="*/ 118114 w 154004"/>
              <a:gd name="connsiteY10" fmla="*/ 71609 h 205338"/>
              <a:gd name="connsiteX11" fmla="*/ 152829 w 154004"/>
              <a:gd name="connsiteY11" fmla="*/ 30284 h 205338"/>
              <a:gd name="connsiteX12" fmla="*/ 108746 w 154004"/>
              <a:gd name="connsiteY12" fmla="*/ 5130 h 20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4004" h="205338">
                <a:moveTo>
                  <a:pt x="108746" y="5130"/>
                </a:moveTo>
                <a:cubicBezTo>
                  <a:pt x="86800" y="6863"/>
                  <a:pt x="76340" y="24894"/>
                  <a:pt x="76340" y="24894"/>
                </a:cubicBezTo>
                <a:cubicBezTo>
                  <a:pt x="36299" y="24894"/>
                  <a:pt x="15765" y="33300"/>
                  <a:pt x="6076" y="88934"/>
                </a:cubicBezTo>
                <a:cubicBezTo>
                  <a:pt x="-1625" y="133018"/>
                  <a:pt x="28150" y="173765"/>
                  <a:pt x="34118" y="179219"/>
                </a:cubicBezTo>
                <a:cubicBezTo>
                  <a:pt x="48106" y="192181"/>
                  <a:pt x="67934" y="202897"/>
                  <a:pt x="67934" y="202897"/>
                </a:cubicBezTo>
                <a:cubicBezTo>
                  <a:pt x="74607" y="196224"/>
                  <a:pt x="71849" y="181401"/>
                  <a:pt x="68383" y="178321"/>
                </a:cubicBezTo>
                <a:cubicBezTo>
                  <a:pt x="63506" y="173829"/>
                  <a:pt x="51700" y="164011"/>
                  <a:pt x="48747" y="154258"/>
                </a:cubicBezTo>
                <a:cubicBezTo>
                  <a:pt x="48042" y="151883"/>
                  <a:pt x="47336" y="144632"/>
                  <a:pt x="47400" y="142836"/>
                </a:cubicBezTo>
                <a:cubicBezTo>
                  <a:pt x="47786" y="127114"/>
                  <a:pt x="68832" y="117938"/>
                  <a:pt x="75891" y="119350"/>
                </a:cubicBezTo>
                <a:cubicBezTo>
                  <a:pt x="84040" y="121018"/>
                  <a:pt x="89687" y="127949"/>
                  <a:pt x="89687" y="114088"/>
                </a:cubicBezTo>
                <a:cubicBezTo>
                  <a:pt x="89687" y="102281"/>
                  <a:pt x="91612" y="71609"/>
                  <a:pt x="118114" y="71609"/>
                </a:cubicBezTo>
                <a:cubicBezTo>
                  <a:pt x="144615" y="71609"/>
                  <a:pt x="161299" y="52230"/>
                  <a:pt x="152829" y="30284"/>
                </a:cubicBezTo>
                <a:cubicBezTo>
                  <a:pt x="144294" y="8339"/>
                  <a:pt x="130306" y="3398"/>
                  <a:pt x="108746" y="513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Полилиния: фигура 18"/>
          <p:cNvSpPr/>
          <p:nvPr/>
        </p:nvSpPr>
        <p:spPr>
          <a:xfrm>
            <a:off x="5617419" y="2840029"/>
            <a:ext cx="975467" cy="546263"/>
          </a:xfrm>
          <a:custGeom>
            <a:avLst/>
            <a:gdLst>
              <a:gd name="connsiteX0" fmla="*/ 122818 w 160421"/>
              <a:gd name="connsiteY0" fmla="*/ 23550 h 89835"/>
              <a:gd name="connsiteX1" fmla="*/ 108894 w 160421"/>
              <a:gd name="connsiteY1" fmla="*/ 43057 h 89835"/>
              <a:gd name="connsiteX2" fmla="*/ 28298 w 160421"/>
              <a:gd name="connsiteY2" fmla="*/ 4813 h 89835"/>
              <a:gd name="connsiteX3" fmla="*/ 4813 w 160421"/>
              <a:gd name="connsiteY3" fmla="*/ 32148 h 89835"/>
              <a:gd name="connsiteX4" fmla="*/ 59677 w 160421"/>
              <a:gd name="connsiteY4" fmla="*/ 86627 h 89835"/>
              <a:gd name="connsiteX5" fmla="*/ 111525 w 160421"/>
              <a:gd name="connsiteY5" fmla="*/ 46265 h 89835"/>
              <a:gd name="connsiteX6" fmla="*/ 156251 w 160421"/>
              <a:gd name="connsiteY6" fmla="*/ 81622 h 89835"/>
              <a:gd name="connsiteX7" fmla="*/ 122818 w 160421"/>
              <a:gd name="connsiteY7" fmla="*/ 23550 h 89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421" h="89835">
                <a:moveTo>
                  <a:pt x="122818" y="23550"/>
                </a:moveTo>
                <a:cubicBezTo>
                  <a:pt x="122370" y="28619"/>
                  <a:pt x="131866" y="43057"/>
                  <a:pt x="108894" y="43057"/>
                </a:cubicBezTo>
                <a:cubicBezTo>
                  <a:pt x="82072" y="43057"/>
                  <a:pt x="35421" y="9625"/>
                  <a:pt x="28298" y="4813"/>
                </a:cubicBezTo>
                <a:cubicBezTo>
                  <a:pt x="15401" y="4813"/>
                  <a:pt x="4813" y="32148"/>
                  <a:pt x="4813" y="32148"/>
                </a:cubicBezTo>
                <a:lnTo>
                  <a:pt x="59677" y="86627"/>
                </a:lnTo>
                <a:lnTo>
                  <a:pt x="111525" y="46265"/>
                </a:lnTo>
                <a:lnTo>
                  <a:pt x="156251" y="81622"/>
                </a:lnTo>
                <a:cubicBezTo>
                  <a:pt x="156251" y="35100"/>
                  <a:pt x="122818" y="23550"/>
                  <a:pt x="122818" y="2355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15381" y="4729316"/>
            <a:ext cx="8475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               Thanks!!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4179" y="340468"/>
            <a:ext cx="688718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Introduction to MEAN Stack</a:t>
            </a:r>
          </a:p>
        </p:txBody>
      </p:sp>
      <p:pic>
        <p:nvPicPr>
          <p:cNvPr id="5" name="Picture 4" descr="Mean Stack Development Services I Hire MEAN Stack Develope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05" y="2470825"/>
            <a:ext cx="3344233" cy="230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/>
          <p:cNvSpPr/>
          <p:nvPr/>
        </p:nvSpPr>
        <p:spPr>
          <a:xfrm>
            <a:off x="6096000" y="1488332"/>
            <a:ext cx="5528553" cy="502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MongoDB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NoSQL database that stores data in a flexible, 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Express.js: 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web application framework for Node.js.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Angular</a:t>
            </a:r>
            <a:r>
              <a:rPr lang="en-US" sz="18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JavaScript framework for building dynamic, single-page web applications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Node.js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JavaScript runtime environment that allows developers to run JavaScript code server-side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FAF9C-3BE5-10AE-6CF5-E6958C1CF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45" y="6105832"/>
            <a:ext cx="1455174" cy="6892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1512040"/>
            <a:ext cx="3668488" cy="5280645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4195966" y="2024121"/>
            <a:ext cx="7195124" cy="42502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Used to create modern, real time, full-stack web applications using JavaScript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This unified technology stack promotes code reusability, simplifies development workflows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Can be deployed easily and are suitable for building highly scalable application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9004" y="583659"/>
            <a:ext cx="4737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Objectives of MEAN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C83AF-3EE5-5D59-A29D-448C277C1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82" y="6103409"/>
            <a:ext cx="1455174" cy="6892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artoon character of a young Businessman. 24294181 Vector Art at Vecteezy">
            <a:extLst>
              <a:ext uri="{FF2B5EF4-FFF2-40B4-BE49-F238E27FC236}">
                <a16:creationId xmlns:a16="http://schemas.microsoft.com/office/drawing/2014/main" id="{3002B273-ECE0-AD7D-36FF-E02EE09B0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19" y="1280585"/>
            <a:ext cx="3844413" cy="509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5E2D63-9EA7-8475-52B5-ED00C9997EA9}"/>
              </a:ext>
            </a:extLst>
          </p:cNvPr>
          <p:cNvSpPr/>
          <p:nvPr/>
        </p:nvSpPr>
        <p:spPr>
          <a:xfrm>
            <a:off x="5557435" y="972675"/>
            <a:ext cx="5374433" cy="6158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sym typeface="+mn-ea"/>
              </a:rPr>
              <a:t>Familiarization Objective</a:t>
            </a:r>
            <a:endParaRPr lang="en-AE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A68E6A-7BB5-1517-D1C4-B578FDFFC23C}"/>
              </a:ext>
            </a:extLst>
          </p:cNvPr>
          <p:cNvSpPr/>
          <p:nvPr/>
        </p:nvSpPr>
        <p:spPr>
          <a:xfrm>
            <a:off x="5557435" y="1780966"/>
            <a:ext cx="5374432" cy="6158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sym typeface="+mn-ea"/>
              </a:rPr>
              <a:t>Hands-On Experience</a:t>
            </a:r>
            <a:endParaRPr lang="en-AE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8D1817-C74A-F67F-A903-2D658F77097E}"/>
              </a:ext>
            </a:extLst>
          </p:cNvPr>
          <p:cNvSpPr txBox="1"/>
          <p:nvPr/>
        </p:nvSpPr>
        <p:spPr>
          <a:xfrm>
            <a:off x="3627275" y="74129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Workshop Objectives</a:t>
            </a:r>
            <a:endParaRPr lang="en-AE" sz="36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685FE1-0A7E-01A6-AC1E-4DEFAB16E817}"/>
              </a:ext>
            </a:extLst>
          </p:cNvPr>
          <p:cNvSpPr/>
          <p:nvPr/>
        </p:nvSpPr>
        <p:spPr>
          <a:xfrm>
            <a:off x="5557435" y="4166910"/>
            <a:ext cx="5374432" cy="6158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sym typeface="+mn-ea"/>
              </a:rPr>
              <a:t>Practical Exposure</a:t>
            </a:r>
            <a:endParaRPr lang="en-AE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63821B7-D5C8-9695-59D5-F08B326855A8}"/>
              </a:ext>
            </a:extLst>
          </p:cNvPr>
          <p:cNvSpPr/>
          <p:nvPr/>
        </p:nvSpPr>
        <p:spPr>
          <a:xfrm>
            <a:off x="5557435" y="2561630"/>
            <a:ext cx="5374432" cy="6158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sym typeface="+mn-ea"/>
              </a:rPr>
              <a:t>Understanding Ecosystem</a:t>
            </a:r>
            <a:endParaRPr lang="en-AE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611EDC1-26B8-BA69-3295-AFBC39076086}"/>
              </a:ext>
            </a:extLst>
          </p:cNvPr>
          <p:cNvSpPr/>
          <p:nvPr/>
        </p:nvSpPr>
        <p:spPr>
          <a:xfrm>
            <a:off x="5557435" y="3369921"/>
            <a:ext cx="5374432" cy="6158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sym typeface="+mn-ea"/>
              </a:rPr>
              <a:t>Containerization Overview</a:t>
            </a:r>
            <a:endParaRPr lang="en-AE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EB5F39-DE4B-4CEA-2775-8199053B747C}"/>
              </a:ext>
            </a:extLst>
          </p:cNvPr>
          <p:cNvSpPr/>
          <p:nvPr/>
        </p:nvSpPr>
        <p:spPr>
          <a:xfrm>
            <a:off x="5562099" y="5049845"/>
            <a:ext cx="5374432" cy="6158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sym typeface="+mn-ea"/>
              </a:rPr>
              <a:t>No In-Depth Learning</a:t>
            </a:r>
            <a:endParaRPr lang="en-AE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FB4F795-BE04-B9A5-2964-F8F82FD5A974}"/>
              </a:ext>
            </a:extLst>
          </p:cNvPr>
          <p:cNvSpPr/>
          <p:nvPr/>
        </p:nvSpPr>
        <p:spPr>
          <a:xfrm>
            <a:off x="5557435" y="5885325"/>
            <a:ext cx="5374432" cy="6158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sym typeface="+mn-ea"/>
              </a:rPr>
              <a:t>Preparation for Further Learning</a:t>
            </a:r>
            <a:endParaRPr lang="en-AE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5A1AB48-85B2-546A-2E81-F525E6CA1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87" y="6156507"/>
            <a:ext cx="1455174" cy="68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6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33330" y="1154340"/>
            <a:ext cx="4354286" cy="5933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1533329" y="2139045"/>
            <a:ext cx="4354286" cy="547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CSS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33330" y="2892130"/>
            <a:ext cx="4354286" cy="5477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9" name="Rectangle 8"/>
          <p:cNvSpPr/>
          <p:nvPr/>
        </p:nvSpPr>
        <p:spPr>
          <a:xfrm>
            <a:off x="1533329" y="3755532"/>
            <a:ext cx="4354286" cy="547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BOOTSTRAP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33329" y="4618934"/>
            <a:ext cx="4354286" cy="5477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98606" y="194344"/>
            <a:ext cx="6134876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>
                <a:sym typeface="+mn-ea"/>
              </a:rPr>
              <a:t>Workshop Agenda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" y="6105832"/>
            <a:ext cx="1455174" cy="6892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49430" y="1152937"/>
            <a:ext cx="4354286" cy="5933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6549430" y="2139044"/>
            <a:ext cx="4354286" cy="547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NODE JS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61539" y="2986164"/>
            <a:ext cx="4354286" cy="5477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EXPRESS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61539" y="3756965"/>
            <a:ext cx="4354286" cy="547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MONGO DB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49430" y="4618933"/>
            <a:ext cx="4354286" cy="5477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DOCKER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4637" y="428266"/>
            <a:ext cx="10515600" cy="1848568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Personal Finance Manager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289915" y="2534520"/>
            <a:ext cx="10515600" cy="150018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Product Introduction</a:t>
            </a:r>
          </a:p>
        </p:txBody>
      </p:sp>
      <p:pic>
        <p:nvPicPr>
          <p:cNvPr id="1026" name="Picture 2" descr="Financial Planning PNGs for Free Download">
            <a:extLst>
              <a:ext uri="{FF2B5EF4-FFF2-40B4-BE49-F238E27FC236}">
                <a16:creationId xmlns:a16="http://schemas.microsoft.com/office/drawing/2014/main" id="{2FF0121B-B99A-1F37-E7A3-47AFFFE5A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819" y="2782530"/>
            <a:ext cx="5441388" cy="407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D97828-39EC-1ADB-E29D-62DE28427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45" y="6105832"/>
            <a:ext cx="1455174" cy="6892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094" y="1"/>
            <a:ext cx="4588002" cy="685800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867747" y="1101012"/>
            <a:ext cx="6223518" cy="5486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2"/>
                </a:solidFill>
              </a:rPr>
              <a:t>Add Expense: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Similar form-based interface for adding expense details.</a:t>
            </a:r>
          </a:p>
          <a:p>
            <a:r>
              <a:rPr lang="en-US" sz="2400" dirty="0">
                <a:solidFill>
                  <a:schemeClr val="bg2"/>
                </a:solidFill>
              </a:rPr>
              <a:t>Fields for title, amount, date, category, and description</a:t>
            </a:r>
            <a:r>
              <a:rPr lang="en-US" sz="2800" dirty="0">
                <a:solidFill>
                  <a:schemeClr val="bg2"/>
                </a:solidFill>
              </a:rPr>
              <a:t>.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View Expense: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Display of all expense transactions with relevant details.</a:t>
            </a:r>
          </a:p>
          <a:p>
            <a:r>
              <a:rPr lang="en-US" sz="2400" dirty="0">
                <a:solidFill>
                  <a:schemeClr val="bg2"/>
                </a:solidFill>
              </a:rPr>
              <a:t>Option to delete transactions if needed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4155" y="223935"/>
            <a:ext cx="4982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Expense 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50B667-E1F2-A381-CA60-747AB1F88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69920"/>
            <a:ext cx="1187195" cy="5878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094" y="1"/>
            <a:ext cx="4588002" cy="685800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867747" y="1101012"/>
            <a:ext cx="6223518" cy="5486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Add Income</a:t>
            </a:r>
          </a:p>
          <a:p>
            <a:endParaRPr lang="en-US" sz="2400" b="1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Form-based interface for adding income details.</a:t>
            </a:r>
          </a:p>
          <a:p>
            <a:r>
              <a:rPr lang="en-US" sz="2400" dirty="0">
                <a:solidFill>
                  <a:schemeClr val="bg2"/>
                </a:solidFill>
              </a:rPr>
              <a:t>Fields for title, amount, date, category, and description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View Income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Display of all income transactions with relevant details.</a:t>
            </a:r>
          </a:p>
          <a:p>
            <a:r>
              <a:rPr lang="en-US" sz="2400" dirty="0">
                <a:solidFill>
                  <a:schemeClr val="bg2"/>
                </a:solidFill>
              </a:rPr>
              <a:t>Option to delete transactions if needed.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4155" y="223935"/>
            <a:ext cx="4982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Income 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E2795C-274E-4689-B617-F29A9E008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69920"/>
            <a:ext cx="1111045" cy="5878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094" y="1"/>
            <a:ext cx="4588002" cy="685800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867747" y="1101012"/>
            <a:ext cx="6223518" cy="5486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Visual Representation: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Utilizes charts for a clear overview of transactions.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Charts dynamically updated based on user data.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Statistics: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Displays total income, total expense, and overall balance.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Real-time calculations ensure accurate information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54155" y="223935"/>
            <a:ext cx="4982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Dashboard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52EC98-549C-B501-8B34-98156D0FA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69920"/>
            <a:ext cx="1032387" cy="5878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441</Words>
  <Application>Microsoft Office PowerPoint</Application>
  <PresentationFormat>Widescreen</PresentationFormat>
  <Paragraphs>100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Personal Finance Manager</vt:lpstr>
      <vt:lpstr>PowerPoint Presentation</vt:lpstr>
      <vt:lpstr>PowerPoint Presentation</vt:lpstr>
      <vt:lpstr>PowerPoint Presentation</vt:lpstr>
      <vt:lpstr>Personal Finance Manager</vt:lpstr>
      <vt:lpstr>MEAN Stack Architecture</vt:lpstr>
      <vt:lpstr>PowerPoint Presentation</vt:lpstr>
      <vt:lpstr>PowerPoint Presentation</vt:lpstr>
      <vt:lpstr>Components of Personal Finance Manager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</dc:title>
  <dc:creator>KDN</dc:creator>
  <cp:lastModifiedBy>KDN</cp:lastModifiedBy>
  <cp:revision>18</cp:revision>
  <dcterms:created xsi:type="dcterms:W3CDTF">2024-02-08T05:27:00Z</dcterms:created>
  <dcterms:modified xsi:type="dcterms:W3CDTF">2024-02-15T11:55:02Z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697BB1189ABC4F7B899B9760DFBD3C11_12</vt:lpwstr>
  </property>
  <property fmtid="{D5CDD505-2E9C-101B-9397-08002B2CF9AE}" pid="3" name="KSOProductBuildVer">
    <vt:lpwstr>1033-12.2.0.13431</vt:lpwstr>
  </property>
</Properties>
</file>