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78" r:id="rId4"/>
    <p:sldId id="284" r:id="rId5"/>
    <p:sldId id="285" r:id="rId6"/>
    <p:sldId id="291" r:id="rId7"/>
    <p:sldId id="296" r:id="rId8"/>
    <p:sldId id="299" r:id="rId9"/>
    <p:sldId id="301" r:id="rId10"/>
    <p:sldId id="302" r:id="rId11"/>
    <p:sldId id="3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4646-DC45-4486-A51D-FAC7D43D67F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5B2D-DB9C-4C4D-91A9-1612F99397B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4646-DC45-4486-A51D-FAC7D43D67F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5B2D-DB9C-4C4D-91A9-1612F99397B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4646-DC45-4486-A51D-FAC7D43D67F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5B2D-DB9C-4C4D-91A9-1612F99397B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4646-DC45-4486-A51D-FAC7D43D67F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5B2D-DB9C-4C4D-91A9-1612F99397B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4646-DC45-4486-A51D-FAC7D43D67F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5B2D-DB9C-4C4D-91A9-1612F99397B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4646-DC45-4486-A51D-FAC7D43D67F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5B2D-DB9C-4C4D-91A9-1612F99397B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4646-DC45-4486-A51D-FAC7D43D67F5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5B2D-DB9C-4C4D-91A9-1612F99397B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4646-DC45-4486-A51D-FAC7D43D67F5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5B2D-DB9C-4C4D-91A9-1612F99397B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4646-DC45-4486-A51D-FAC7D43D67F5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5B2D-DB9C-4C4D-91A9-1612F99397B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4646-DC45-4486-A51D-FAC7D43D67F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5B2D-DB9C-4C4D-91A9-1612F99397B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4646-DC45-4486-A51D-FAC7D43D67F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5B2D-DB9C-4C4D-91A9-1612F99397B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74646-DC45-4486-A51D-FAC7D43D67F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5B2D-DB9C-4C4D-91A9-1612F99397BC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microsoft.com/office/2007/relationships/hdphoto" Target="../media/image11.wdp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45435"/>
            <a:ext cx="7202590" cy="477837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JAVASCRIPT </a:t>
            </a:r>
            <a:endParaRPr lang="en-IN" sz="40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158" y="2515518"/>
            <a:ext cx="5082048" cy="1485441"/>
          </a:xfrm>
        </p:spPr>
        <p:txBody>
          <a:bodyPr>
            <a:noAutofit/>
          </a:bodyPr>
          <a:lstStyle/>
          <a:p>
            <a:pPr algn="l"/>
            <a:r>
              <a:rPr lang="en-IN" sz="5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JAVASCRIPT BASICS</a:t>
            </a:r>
            <a:endParaRPr lang="en-IN" sz="5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58" y="5984767"/>
            <a:ext cx="1528148" cy="4989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55333" y="24004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668" y="531958"/>
            <a:ext cx="5619135" cy="56191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37" y="639895"/>
            <a:ext cx="5928725" cy="55782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00" y="6013642"/>
            <a:ext cx="1528148" cy="4989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128" y="361543"/>
            <a:ext cx="10515600" cy="736087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JavaScript</a:t>
            </a:r>
            <a:r>
              <a:rPr lang="en-US" b="1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 Syntax</a:t>
            </a:r>
            <a:endParaRPr lang="en-IN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85291" y="6478660"/>
            <a:ext cx="233516" cy="29727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>
                <a:latin typeface="Arial Rounded MT Bold" panose="020F0704030504030204" pitchFamily="34" charset="0"/>
              </a:rPr>
              <a:t> 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28" y="6178224"/>
            <a:ext cx="1375287" cy="449073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5977891" y="1356427"/>
            <a:ext cx="5873152" cy="954154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479135"/>
            <a:ext cx="539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JavaScript consists of JavaScript statements that are placed within the </a:t>
            </a:r>
            <a:r>
              <a:rPr lang="en-US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Rounded MT Bold" panose="020F0704030504030204" pitchFamily="34" charset="0"/>
              </a:rPr>
              <a:t>&lt;script&gt;…&lt;/script&gt;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5977891" y="2697039"/>
            <a:ext cx="5873153" cy="865902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6096296" y="2806825"/>
            <a:ext cx="563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&lt;script&gt; type="text/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javascript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"&gt; and &lt;/script&gt; tell where JavaScript starts and ends.</a:t>
            </a: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Freeform 96"/>
          <p:cNvSpPr>
            <a:spLocks noEditPoints="1"/>
          </p:cNvSpPr>
          <p:nvPr/>
        </p:nvSpPr>
        <p:spPr bwMode="auto">
          <a:xfrm>
            <a:off x="340956" y="1336975"/>
            <a:ext cx="5297843" cy="3899584"/>
          </a:xfrm>
          <a:custGeom>
            <a:avLst/>
            <a:gdLst>
              <a:gd name="T0" fmla="*/ 16889 w 17106"/>
              <a:gd name="T1" fmla="*/ 11926 h 12143"/>
              <a:gd name="T2" fmla="*/ 217 w 17106"/>
              <a:gd name="T3" fmla="*/ 11926 h 12143"/>
              <a:gd name="T4" fmla="*/ 217 w 17106"/>
              <a:gd name="T5" fmla="*/ 883 h 12143"/>
              <a:gd name="T6" fmla="*/ 16889 w 17106"/>
              <a:gd name="T7" fmla="*/ 883 h 12143"/>
              <a:gd name="T8" fmla="*/ 16889 w 17106"/>
              <a:gd name="T9" fmla="*/ 11926 h 12143"/>
              <a:gd name="T10" fmla="*/ 881 w 17106"/>
              <a:gd name="T11" fmla="*/ 225 h 12143"/>
              <a:gd name="T12" fmla="*/ 1097 w 17106"/>
              <a:gd name="T13" fmla="*/ 441 h 12143"/>
              <a:gd name="T14" fmla="*/ 881 w 17106"/>
              <a:gd name="T15" fmla="*/ 658 h 12143"/>
              <a:gd name="T16" fmla="*/ 664 w 17106"/>
              <a:gd name="T17" fmla="*/ 441 h 12143"/>
              <a:gd name="T18" fmla="*/ 881 w 17106"/>
              <a:gd name="T19" fmla="*/ 225 h 12143"/>
              <a:gd name="T20" fmla="*/ 1588 w 17106"/>
              <a:gd name="T21" fmla="*/ 225 h 12143"/>
              <a:gd name="T22" fmla="*/ 1804 w 17106"/>
              <a:gd name="T23" fmla="*/ 441 h 12143"/>
              <a:gd name="T24" fmla="*/ 1588 w 17106"/>
              <a:gd name="T25" fmla="*/ 658 h 12143"/>
              <a:gd name="T26" fmla="*/ 1371 w 17106"/>
              <a:gd name="T27" fmla="*/ 441 h 12143"/>
              <a:gd name="T28" fmla="*/ 1588 w 17106"/>
              <a:gd name="T29" fmla="*/ 225 h 12143"/>
              <a:gd name="T30" fmla="*/ 2295 w 17106"/>
              <a:gd name="T31" fmla="*/ 225 h 12143"/>
              <a:gd name="T32" fmla="*/ 2511 w 17106"/>
              <a:gd name="T33" fmla="*/ 441 h 12143"/>
              <a:gd name="T34" fmla="*/ 2295 w 17106"/>
              <a:gd name="T35" fmla="*/ 658 h 12143"/>
              <a:gd name="T36" fmla="*/ 2078 w 17106"/>
              <a:gd name="T37" fmla="*/ 441 h 12143"/>
              <a:gd name="T38" fmla="*/ 2295 w 17106"/>
              <a:gd name="T39" fmla="*/ 225 h 12143"/>
              <a:gd name="T40" fmla="*/ 17106 w 17106"/>
              <a:gd name="T41" fmla="*/ 500 h 12143"/>
              <a:gd name="T42" fmla="*/ 16606 w 17106"/>
              <a:gd name="T43" fmla="*/ 0 h 12143"/>
              <a:gd name="T44" fmla="*/ 8961 w 17106"/>
              <a:gd name="T45" fmla="*/ 0 h 12143"/>
              <a:gd name="T46" fmla="*/ 8559 w 17106"/>
              <a:gd name="T47" fmla="*/ 0 h 12143"/>
              <a:gd name="T48" fmla="*/ 500 w 17106"/>
              <a:gd name="T49" fmla="*/ 0 h 12143"/>
              <a:gd name="T50" fmla="*/ 0 w 17106"/>
              <a:gd name="T51" fmla="*/ 500 h 12143"/>
              <a:gd name="T52" fmla="*/ 0 w 17106"/>
              <a:gd name="T53" fmla="*/ 12143 h 12143"/>
              <a:gd name="T54" fmla="*/ 17106 w 17106"/>
              <a:gd name="T55" fmla="*/ 12143 h 12143"/>
              <a:gd name="T56" fmla="*/ 17106 w 17106"/>
              <a:gd name="T57" fmla="*/ 500 h 1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106" h="12143">
                <a:moveTo>
                  <a:pt x="16889" y="11926"/>
                </a:moveTo>
                <a:lnTo>
                  <a:pt x="217" y="11926"/>
                </a:lnTo>
                <a:lnTo>
                  <a:pt x="217" y="883"/>
                </a:lnTo>
                <a:lnTo>
                  <a:pt x="16889" y="883"/>
                </a:lnTo>
                <a:lnTo>
                  <a:pt x="16889" y="11926"/>
                </a:lnTo>
                <a:close/>
                <a:moveTo>
                  <a:pt x="881" y="225"/>
                </a:moveTo>
                <a:cubicBezTo>
                  <a:pt x="1000" y="225"/>
                  <a:pt x="1097" y="322"/>
                  <a:pt x="1097" y="441"/>
                </a:cubicBezTo>
                <a:cubicBezTo>
                  <a:pt x="1097" y="561"/>
                  <a:pt x="1000" y="658"/>
                  <a:pt x="881" y="658"/>
                </a:cubicBezTo>
                <a:cubicBezTo>
                  <a:pt x="761" y="658"/>
                  <a:pt x="664" y="561"/>
                  <a:pt x="664" y="441"/>
                </a:cubicBezTo>
                <a:cubicBezTo>
                  <a:pt x="664" y="322"/>
                  <a:pt x="761" y="225"/>
                  <a:pt x="881" y="225"/>
                </a:cubicBezTo>
                <a:close/>
                <a:moveTo>
                  <a:pt x="1588" y="225"/>
                </a:moveTo>
                <a:cubicBezTo>
                  <a:pt x="1707" y="225"/>
                  <a:pt x="1804" y="322"/>
                  <a:pt x="1804" y="441"/>
                </a:cubicBezTo>
                <a:cubicBezTo>
                  <a:pt x="1804" y="561"/>
                  <a:pt x="1707" y="658"/>
                  <a:pt x="1588" y="658"/>
                </a:cubicBezTo>
                <a:cubicBezTo>
                  <a:pt x="1468" y="658"/>
                  <a:pt x="1371" y="561"/>
                  <a:pt x="1371" y="441"/>
                </a:cubicBezTo>
                <a:cubicBezTo>
                  <a:pt x="1371" y="322"/>
                  <a:pt x="1468" y="225"/>
                  <a:pt x="1588" y="225"/>
                </a:cubicBezTo>
                <a:close/>
                <a:moveTo>
                  <a:pt x="2295" y="225"/>
                </a:moveTo>
                <a:cubicBezTo>
                  <a:pt x="2414" y="225"/>
                  <a:pt x="2511" y="322"/>
                  <a:pt x="2511" y="441"/>
                </a:cubicBezTo>
                <a:cubicBezTo>
                  <a:pt x="2511" y="561"/>
                  <a:pt x="2414" y="658"/>
                  <a:pt x="2295" y="658"/>
                </a:cubicBezTo>
                <a:cubicBezTo>
                  <a:pt x="2175" y="658"/>
                  <a:pt x="2078" y="561"/>
                  <a:pt x="2078" y="441"/>
                </a:cubicBezTo>
                <a:cubicBezTo>
                  <a:pt x="2078" y="322"/>
                  <a:pt x="2175" y="225"/>
                  <a:pt x="2295" y="225"/>
                </a:cubicBezTo>
                <a:close/>
                <a:moveTo>
                  <a:pt x="17106" y="500"/>
                </a:moveTo>
                <a:cubicBezTo>
                  <a:pt x="17106" y="224"/>
                  <a:pt x="16882" y="0"/>
                  <a:pt x="16606" y="0"/>
                </a:cubicBezTo>
                <a:lnTo>
                  <a:pt x="8961" y="0"/>
                </a:lnTo>
                <a:lnTo>
                  <a:pt x="8559" y="0"/>
                </a:lnTo>
                <a:lnTo>
                  <a:pt x="500" y="0"/>
                </a:lnTo>
                <a:cubicBezTo>
                  <a:pt x="224" y="0"/>
                  <a:pt x="0" y="224"/>
                  <a:pt x="0" y="500"/>
                </a:cubicBezTo>
                <a:lnTo>
                  <a:pt x="0" y="12143"/>
                </a:lnTo>
                <a:lnTo>
                  <a:pt x="17106" y="12143"/>
                </a:lnTo>
                <a:lnTo>
                  <a:pt x="17106" y="500"/>
                </a:lnTo>
              </a:path>
            </a:pathLst>
          </a:custGeom>
          <a:solidFill>
            <a:srgbClr val="1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60" y="1659537"/>
            <a:ext cx="4320781" cy="229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4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32" y="281585"/>
            <a:ext cx="10515600" cy="736087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JavaScript</a:t>
            </a:r>
            <a:r>
              <a:rPr lang="en-US" b="1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 Data Types</a:t>
            </a:r>
            <a:endParaRPr lang="en-IN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2" y="6083131"/>
            <a:ext cx="1375287" cy="449073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79680" y="5014452"/>
            <a:ext cx="3891116" cy="580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endParaRPr lang="en-IN" sz="2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white">
          <a:xfrm>
            <a:off x="2052781" y="1599146"/>
            <a:ext cx="2148945" cy="91167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Rectangle 28"/>
          <p:cNvSpPr/>
          <p:nvPr/>
        </p:nvSpPr>
        <p:spPr bwMode="white">
          <a:xfrm>
            <a:off x="9152295" y="3564134"/>
            <a:ext cx="2148945" cy="91167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955" y="3063848"/>
            <a:ext cx="5696602" cy="379415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337" y="1045810"/>
            <a:ext cx="3493801" cy="27453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469" y="1688604"/>
            <a:ext cx="3589265" cy="274534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00933" y="2016581"/>
            <a:ext cx="33645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JavaScript does not make a distinction between integer values and floating-point values. </a:t>
            </a:r>
            <a:endParaRPr lang="en-IN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42455" y="1393110"/>
            <a:ext cx="32544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All numbers in JavaScript are represented as floating-point values.</a:t>
            </a:r>
            <a:endParaRPr lang="en-IN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1012"/>
            <a:ext cx="10515600" cy="736087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b="0" i="0" u="none" strike="noStrike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JavaScript </a:t>
            </a:r>
            <a:r>
              <a:rPr lang="en-IN" b="0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Variables</a:t>
            </a:r>
            <a:endParaRPr lang="en-IN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8529"/>
            <a:ext cx="10515600" cy="4918434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Arial Rounded MT Bold" panose="020F0704030504030204" pitchFamily="34" charset="0"/>
              </a:rPr>
              <a:t> 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838200" y="1524416"/>
            <a:ext cx="7580670" cy="624116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Variables can be thought of as named containers. 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043802"/>
            <a:ext cx="1375287" cy="449073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838200" y="2328602"/>
            <a:ext cx="7580670" cy="81765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Place data into these containers and then refer to the data simply by naming the container.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838200" y="4277233"/>
            <a:ext cx="7580670" cy="65760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Variables are declared with the </a:t>
            </a:r>
            <a:r>
              <a:rPr lang="en-US" b="1" dirty="0">
                <a:latin typeface="Arial Rounded MT Bold" panose="020F0704030504030204" pitchFamily="34" charset="0"/>
              </a:rPr>
              <a:t>var</a:t>
            </a:r>
            <a:r>
              <a:rPr lang="en-US" dirty="0">
                <a:latin typeface="Arial Rounded MT Bold" panose="020F0704030504030204" pitchFamily="34" charset="0"/>
              </a:rPr>
              <a:t> keyword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838200" y="3339030"/>
            <a:ext cx="7580670" cy="74542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Before using a variable in a JavaScript program, must declare it. 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870" y="1524416"/>
            <a:ext cx="3773130" cy="351592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8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637" y="329944"/>
            <a:ext cx="10515600" cy="736087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Conditional </a:t>
            </a:r>
            <a:r>
              <a:rPr lang="en-IN" sz="3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Statements</a:t>
            </a:r>
            <a:endParaRPr lang="en-IN" sz="36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2" y="6083131"/>
            <a:ext cx="1375287" cy="449073"/>
          </a:xfrm>
          <a:prstGeom prst="rect">
            <a:avLst/>
          </a:prstGeom>
        </p:spPr>
      </p:pic>
      <p:sp>
        <p:nvSpPr>
          <p:cNvPr id="3" name="Rectangle: Rounded Corners 2"/>
          <p:cNvSpPr/>
          <p:nvPr/>
        </p:nvSpPr>
        <p:spPr>
          <a:xfrm>
            <a:off x="848636" y="2569450"/>
            <a:ext cx="10664937" cy="263265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8637" y="1234674"/>
            <a:ext cx="106649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sz="2400" dirty="0">
                <a:latin typeface="Arial Rounded MT Bold" panose="020F0704030504030204" pitchFamily="34" charset="0"/>
              </a:rPr>
              <a:t>JavaScript supports conditional statements which are used to perform different actions based on different conditions.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2519" y="2778056"/>
            <a:ext cx="9684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JavaScript supports the following forms of </a:t>
            </a: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if-else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 statements:</a:t>
            </a:r>
            <a:endParaRPr lang="en-US" sz="2400" b="0" i="0" u="none" strike="noStrike" dirty="0">
              <a:solidFill>
                <a:schemeClr val="bg1"/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772697" y="601161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81548" y="3412633"/>
            <a:ext cx="96749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Use </a:t>
            </a:r>
            <a:r>
              <a:rPr lang="en-US" altLang="en-US" dirty="0">
                <a:highlight>
                  <a:srgbClr val="FFFF00"/>
                </a:highlight>
                <a:latin typeface="Arial Rounded MT Bold" panose="020F0704030504030204" pitchFamily="34" charset="0"/>
              </a:rPr>
              <a:t>if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 to specify a block of code to be executed, if a specified condition is true</a:t>
            </a:r>
            <a:endParaRPr lang="en-US" alt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Use </a:t>
            </a:r>
            <a:r>
              <a:rPr lang="en-US" altLang="en-US" dirty="0">
                <a:highlight>
                  <a:srgbClr val="FFFF00"/>
                </a:highlight>
                <a:latin typeface="Arial Rounded MT Bold" panose="020F0704030504030204" pitchFamily="34" charset="0"/>
              </a:rPr>
              <a:t>else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 to specify a block of code to be executed, if the same condition is false</a:t>
            </a:r>
            <a:endParaRPr lang="en-US" alt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Use </a:t>
            </a:r>
            <a:r>
              <a:rPr lang="en-US" altLang="en-US" dirty="0">
                <a:highlight>
                  <a:srgbClr val="FFFF00"/>
                </a:highlight>
                <a:latin typeface="Arial Rounded MT Bold" panose="020F0704030504030204" pitchFamily="34" charset="0"/>
              </a:rPr>
              <a:t>else if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to specify a new condition to test, if the first condition is false</a:t>
            </a:r>
            <a:endParaRPr lang="en-US" alt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Use </a:t>
            </a:r>
            <a:r>
              <a:rPr lang="en-US" altLang="en-US" dirty="0">
                <a:highlight>
                  <a:srgbClr val="FFFF00"/>
                </a:highlight>
                <a:latin typeface="Arial Rounded MT Bold" panose="020F0704030504030204" pitchFamily="34" charset="0"/>
              </a:rPr>
              <a:t>switch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 to specify many alternative blocks of code to be executed</a:t>
            </a:r>
            <a:endParaRPr lang="en-US" alt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/>
      <p:bldP spid="7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636" y="207047"/>
            <a:ext cx="10515600" cy="736087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JavaScript </a:t>
            </a:r>
            <a:r>
              <a:rPr lang="en-IN" sz="3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Events</a:t>
            </a:r>
            <a:endParaRPr lang="en-IN" sz="36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3" y="6162872"/>
            <a:ext cx="1131079" cy="369332"/>
          </a:xfrm>
          <a:prstGeom prst="rect">
            <a:avLst/>
          </a:prstGeom>
        </p:spPr>
      </p:pic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772697" y="601161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4" name="Rectangle: Rounded Corners 3"/>
          <p:cNvSpPr/>
          <p:nvPr/>
        </p:nvSpPr>
        <p:spPr>
          <a:xfrm>
            <a:off x="848636" y="1058465"/>
            <a:ext cx="10664937" cy="629958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4744" y="1142984"/>
            <a:ext cx="106649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JavaScript's interaction with HTML is handled through events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848636" y="1919085"/>
            <a:ext cx="10664937" cy="629958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4744" y="2003604"/>
            <a:ext cx="106649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Events are actions.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848636" y="2832848"/>
            <a:ext cx="10664937" cy="3052560"/>
          </a:xfrm>
          <a:prstGeom prst="roundRect">
            <a:avLst>
              <a:gd name="adj" fmla="val 17942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rtl="0" fontAlgn="base">
              <a:spcBef>
                <a:spcPts val="140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A few examples of events:</a:t>
            </a:r>
            <a:endParaRPr lang="en-US" sz="2400" b="0" i="0" u="none" strike="noStrike" dirty="0">
              <a:solidFill>
                <a:schemeClr val="bg1"/>
              </a:solidFill>
              <a:effectLst/>
              <a:latin typeface="Arial Rounded MT Bold" panose="020F0704030504030204" pitchFamily="34" charset="0"/>
            </a:endParaRPr>
          </a:p>
          <a:p>
            <a:pPr marL="742950" lvl="1" indent="-285750" algn="just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A mouse click</a:t>
            </a:r>
            <a:endParaRPr lang="en-US" sz="2200" b="0" i="0" u="none" strike="noStrike" dirty="0">
              <a:solidFill>
                <a:schemeClr val="bg1"/>
              </a:solidFill>
              <a:effectLst/>
              <a:latin typeface="Arial Rounded MT Bold" panose="020F0704030504030204" pitchFamily="34" charset="0"/>
            </a:endParaRPr>
          </a:p>
          <a:p>
            <a:pPr marL="742950" lvl="1" indent="-285750" algn="just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The webpage loading</a:t>
            </a:r>
            <a:endParaRPr lang="en-US" sz="2200" b="0" i="0" u="none" strike="noStrike" dirty="0">
              <a:solidFill>
                <a:schemeClr val="bg1"/>
              </a:solidFill>
              <a:effectLst/>
              <a:latin typeface="Arial Rounded MT Bold" panose="020F0704030504030204" pitchFamily="34" charset="0"/>
            </a:endParaRPr>
          </a:p>
          <a:p>
            <a:pPr marL="742950" lvl="1" indent="-285750" algn="just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Mousing over a hot spot on the webpage, also known as hovering</a:t>
            </a:r>
            <a:endParaRPr lang="en-US" sz="2200" b="0" i="0" u="none" strike="noStrike" dirty="0">
              <a:solidFill>
                <a:schemeClr val="bg1"/>
              </a:solidFill>
              <a:effectLst/>
              <a:latin typeface="Arial Rounded MT Bold" panose="020F0704030504030204" pitchFamily="34" charset="0"/>
            </a:endParaRPr>
          </a:p>
          <a:p>
            <a:pPr marL="742950" lvl="1" indent="-285750" algn="just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Selecting an input box in an HTML form</a:t>
            </a:r>
            <a:endParaRPr lang="en-US" sz="2200" b="0" i="0" u="none" strike="noStrike" dirty="0">
              <a:solidFill>
                <a:schemeClr val="bg1"/>
              </a:solidFill>
              <a:effectLst/>
              <a:latin typeface="Arial Rounded MT Bold" panose="020F0704030504030204" pitchFamily="34" charset="0"/>
            </a:endParaRPr>
          </a:p>
          <a:p>
            <a:pPr marL="742950" lvl="1" indent="-285750" algn="just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A keystroke</a:t>
            </a:r>
            <a:endParaRPr lang="en-US" sz="2200" b="0" i="0" u="none" strike="noStrike" dirty="0">
              <a:solidFill>
                <a:schemeClr val="bg1"/>
              </a:solidFill>
              <a:effectLst/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1012"/>
            <a:ext cx="10515600" cy="736087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b="0" i="0" u="none" strike="noStrike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JavaScript </a:t>
            </a:r>
            <a:r>
              <a:rPr lang="en-IN" b="0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Functions</a:t>
            </a:r>
            <a:endParaRPr lang="en-IN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8529"/>
            <a:ext cx="10515600" cy="4918434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Arial Rounded MT Bold" panose="020F0704030504030204" pitchFamily="34" charset="0"/>
              </a:rPr>
              <a:t> 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701040" y="1534144"/>
            <a:ext cx="7717830" cy="84286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A function is a group of reusable code which can be called anywhere in the program.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043802"/>
            <a:ext cx="1375287" cy="4490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870" y="2266096"/>
            <a:ext cx="3773130" cy="3515929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701040" y="2553928"/>
            <a:ext cx="7717830" cy="84286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Divide a big program into a number of small and manageable functions.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701040" y="3619735"/>
            <a:ext cx="7717830" cy="84286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Before using a function we need to define that function.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769134" y="4708049"/>
            <a:ext cx="7717830" cy="84763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Define a function in JavaScript by using the function keyword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182" y="1865695"/>
            <a:ext cx="6254818" cy="21384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912" y="462014"/>
            <a:ext cx="6253213" cy="1819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59" y="2450298"/>
            <a:ext cx="6325897" cy="414300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12099" y="1068536"/>
            <a:ext cx="4617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alert()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 method displays an alert box with a message and an OK button.</a:t>
            </a:r>
            <a:endParaRPr lang="en-US" dirty="0">
              <a:solidFill>
                <a:schemeClr val="bg1"/>
              </a:solidFill>
              <a:latin typeface="Arial Rounded MT Bold" panose="020F070403050403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84204" y="2597349"/>
            <a:ext cx="4822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alert()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 method is used when you want information to come through to the user.</a:t>
            </a:r>
            <a:endParaRPr lang="en-US" dirty="0">
              <a:solidFill>
                <a:schemeClr val="bg1"/>
              </a:solidFill>
              <a:latin typeface="Arial Rounded MT Bold" panose="020F0704030504030204" pitchFamily="34" charset="0"/>
              <a:ea typeface="Verdana" panose="020B060403050404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2367815" y="1472665"/>
            <a:ext cx="0" cy="944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367815" y="1472665"/>
            <a:ext cx="37281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442" y="6013642"/>
            <a:ext cx="1528148" cy="4989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153" y="79095"/>
            <a:ext cx="6724847" cy="26063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63" y="2164574"/>
            <a:ext cx="7017064" cy="4419104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2367814" y="1219685"/>
            <a:ext cx="0" cy="944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7815" y="1219685"/>
            <a:ext cx="37281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73544" y="933780"/>
            <a:ext cx="4941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JavaScript provides facility to validate the form on the client-side so data processing will be faster than server-side validation.</a:t>
            </a:r>
            <a:endParaRPr lang="en-US" dirty="0">
              <a:solidFill>
                <a:schemeClr val="bg1"/>
              </a:solidFill>
              <a:latin typeface="Arial Rounded MT Bold" panose="020F070403050403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067" y="6013642"/>
            <a:ext cx="1528148" cy="4989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2026</Words>
  <Application>WPS Presentation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Arial Rounded MT Bold</vt:lpstr>
      <vt:lpstr>Verdana</vt:lpstr>
      <vt:lpstr>Calibri</vt:lpstr>
      <vt:lpstr>Microsoft YaHei</vt:lpstr>
      <vt:lpstr>Arial Unicode MS</vt:lpstr>
      <vt:lpstr>Calibri Light</vt:lpstr>
      <vt:lpstr>Office Theme</vt:lpstr>
      <vt:lpstr>JAVASCRIPT </vt:lpstr>
      <vt:lpstr>JavaScript Syntax</vt:lpstr>
      <vt:lpstr>JavaScript Data Types</vt:lpstr>
      <vt:lpstr>JavaScript Variables</vt:lpstr>
      <vt:lpstr>Conditional Statements</vt:lpstr>
      <vt:lpstr>JavaScript Events</vt:lpstr>
      <vt:lpstr>JavaScript Functions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</dc:title>
  <dc:creator>RAHUL MK</dc:creator>
  <cp:lastModifiedBy>safee</cp:lastModifiedBy>
  <cp:revision>8</cp:revision>
  <dcterms:created xsi:type="dcterms:W3CDTF">2024-01-27T10:03:00Z</dcterms:created>
  <dcterms:modified xsi:type="dcterms:W3CDTF">2024-02-15T08:45:39Z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79C7FD54B5FE4580B7EF764C9DA6CEF5_12</vt:lpwstr>
  </property>
  <property fmtid="{D5CDD505-2E9C-101B-9397-08002B2CF9AE}" pid="3" name="KSOProductBuildVer">
    <vt:lpwstr>1033-12.2.0.13431</vt:lpwstr>
  </property>
</Properties>
</file>