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70" r:id="rId13"/>
    <p:sldId id="265" r:id="rId14"/>
    <p:sldId id="268" r:id="rId15"/>
    <p:sldId id="269" r:id="rId16"/>
    <p:sldId id="271" r:id="rId17"/>
    <p:sldId id="272" r:id="rId18"/>
    <p:sldId id="27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MEAN Stack Conclusion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Ending the Start, Starting the Journey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Then, what is the purpose of this workshop?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b="1"/>
              <a:t>Familiarisation Objective:</a:t>
            </a:r>
            <a:r>
              <a:rPr lang="en-US"/>
              <a:t> Introduce participants to the basic concepts of the MEAN stack and Docker.</a:t>
            </a:r>
            <a:endParaRPr lang="en-US"/>
          </a:p>
          <a:p>
            <a:r>
              <a:rPr lang="en-US" b="1"/>
              <a:t>Hands-On Experience:</a:t>
            </a:r>
            <a:r>
              <a:rPr lang="en-US"/>
              <a:t> Provide opportunities for hands-on exploration and experimentation.</a:t>
            </a:r>
            <a:endParaRPr lang="en-US"/>
          </a:p>
          <a:p>
            <a:r>
              <a:rPr lang="en-US" b="1"/>
              <a:t>Understanding Ecosystem:</a:t>
            </a:r>
            <a:r>
              <a:rPr lang="en-US"/>
              <a:t> Gain familiarity with the components and interactions within the MEAN stack.</a:t>
            </a:r>
            <a:endParaRPr lang="en-US"/>
          </a:p>
          <a:p>
            <a:r>
              <a:rPr lang="en-US" b="1"/>
              <a:t>Containerization Overview:</a:t>
            </a:r>
            <a:r>
              <a:rPr lang="en-US"/>
              <a:t> Offer an overview of Docker and its role in modern web development.</a:t>
            </a:r>
            <a:endParaRPr lang="en-US"/>
          </a:p>
          <a:p>
            <a:r>
              <a:rPr lang="en-US" b="1"/>
              <a:t>Practical Exposure:</a:t>
            </a:r>
            <a:r>
              <a:rPr lang="en-US"/>
              <a:t> Focus on practical exercises to give participants a feel for working with MEAN and Docker.</a:t>
            </a:r>
            <a:endParaRPr lang="en-US"/>
          </a:p>
          <a:p>
            <a:r>
              <a:rPr lang="en-US" b="1"/>
              <a:t>No In-Depth Learning:</a:t>
            </a:r>
            <a:r>
              <a:rPr lang="en-US"/>
              <a:t> Clarify that the workshop is not designed for in-depth learning but rather for getting acquainted with the technologies.</a:t>
            </a:r>
            <a:endParaRPr lang="en-US"/>
          </a:p>
          <a:p>
            <a:r>
              <a:rPr lang="en-US" b="1"/>
              <a:t>Preparation for Further Learning:</a:t>
            </a:r>
            <a:r>
              <a:rPr lang="en-US"/>
              <a:t> Lay the groundwork for participants to pursue further learning on their own after the workshop.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Leveling Up in MEAN Stack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Advancing with Cloud Native Techniques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Deployment of traditional MEAN Stack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Deployment: Typically deployed on physical servers, VMs, or traditional hosting</a:t>
            </a:r>
            <a:endParaRPr lang="en-US"/>
          </a:p>
          <a:p>
            <a:r>
              <a:rPr lang="en-US"/>
              <a:t>Monolithic Architecture: All components tightly coupled into a single deployable unit</a:t>
            </a:r>
            <a:endParaRPr lang="en-US"/>
          </a:p>
          <a:p>
            <a:r>
              <a:rPr lang="en-US"/>
              <a:t>Manual Scaling: Scaling and management done manually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Cloud-Native?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On-Premises:</a:t>
            </a:r>
            <a:endParaRPr lang="en-US"/>
          </a:p>
          <a:p>
            <a:pPr lvl="1"/>
            <a:r>
              <a:rPr lang="en-US"/>
              <a:t>Traditional computing model with infrastructure located within an organization's premises.</a:t>
            </a:r>
            <a:endParaRPr lang="en-US"/>
          </a:p>
          <a:p>
            <a:pPr lvl="1"/>
            <a:r>
              <a:rPr lang="en-US"/>
              <a:t>Requires full management of hardware, software, and networking internally.</a:t>
            </a:r>
            <a:endParaRPr lang="en-US"/>
          </a:p>
          <a:p>
            <a:r>
              <a:rPr lang="en-US"/>
              <a:t>Cloud:</a:t>
            </a:r>
            <a:endParaRPr lang="en-US"/>
          </a:p>
          <a:p>
            <a:pPr lvl="1"/>
            <a:r>
              <a:rPr lang="en-US"/>
              <a:t>Network of remote servers accessed over the internet.</a:t>
            </a:r>
            <a:endParaRPr lang="en-US"/>
          </a:p>
          <a:p>
            <a:pPr lvl="1"/>
            <a:r>
              <a:rPr lang="en-US"/>
              <a:t>Offers scalability, flexibility, and cost-effectiveness.</a:t>
            </a:r>
            <a:endParaRPr lang="en-US"/>
          </a:p>
          <a:p>
            <a:pPr lvl="0"/>
            <a:r>
              <a:rPr lang="en-US"/>
              <a:t>Cloud Computing:</a:t>
            </a:r>
            <a:endParaRPr lang="en-US"/>
          </a:p>
          <a:p>
            <a:pPr lvl="1"/>
            <a:r>
              <a:rPr lang="en-US"/>
              <a:t>Delivery of computing services over the internet.</a:t>
            </a:r>
            <a:endParaRPr lang="en-US"/>
          </a:p>
          <a:p>
            <a:pPr lvl="1"/>
            <a:r>
              <a:rPr lang="en-US"/>
              <a:t>Includes servers, storage, databases, and more.</a:t>
            </a:r>
            <a:endParaRPr lang="en-US"/>
          </a:p>
          <a:p>
            <a:pPr lvl="1"/>
            <a:r>
              <a:rPr lang="en-US"/>
              <a:t>Enables faster innovation and economies of scale.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What is Cloud-Native?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Applications designed for cloud environments.</a:t>
            </a:r>
            <a:endParaRPr lang="en-US"/>
          </a:p>
          <a:p>
            <a:r>
              <a:rPr lang="en-US"/>
              <a:t>Utilize microservices, containers, and dynamic orchestration.</a:t>
            </a:r>
            <a:endParaRPr lang="en-US"/>
          </a:p>
          <a:p>
            <a:r>
              <a:rPr lang="en-US"/>
              <a:t>Are highly scalable, resilient, and adaptable.</a:t>
            </a:r>
            <a:endParaRPr lang="en-US"/>
          </a:p>
          <a:p>
            <a:r>
              <a:rPr lang="en-US" sz="2800">
                <a:sym typeface="+mn-ea"/>
              </a:rPr>
              <a:t>Companies using cloud native development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Capital One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Netflix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Pinterest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Huawei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The Significance of Cloud-Native Development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400"/>
              <a:t>Cloud-Native Development:</a:t>
            </a:r>
            <a:endParaRPr lang="en-US" sz="2400"/>
          </a:p>
          <a:p>
            <a:pPr lvl="1"/>
            <a:r>
              <a:rPr lang="en-US" sz="2400" b="1"/>
              <a:t>Scalability: </a:t>
            </a:r>
            <a:r>
              <a:rPr lang="en-US" sz="2400"/>
              <a:t>Enables effortless scaling based on demand.</a:t>
            </a:r>
            <a:endParaRPr lang="en-US" sz="2400"/>
          </a:p>
          <a:p>
            <a:pPr lvl="1"/>
            <a:r>
              <a:rPr lang="en-US" sz="2400" b="1"/>
              <a:t>Resilience:</a:t>
            </a:r>
            <a:r>
              <a:rPr lang="en-US" sz="2400"/>
              <a:t> Incorporates built-in fault tolerance for reliability.</a:t>
            </a:r>
            <a:endParaRPr lang="en-US" sz="2400"/>
          </a:p>
          <a:p>
            <a:pPr lvl="1"/>
            <a:r>
              <a:rPr lang="en-US" sz="2400" b="1"/>
              <a:t>Agility:</a:t>
            </a:r>
            <a:r>
              <a:rPr lang="en-US" sz="2400"/>
              <a:t> Supports rapid iteration and continuous delivery.</a:t>
            </a:r>
            <a:endParaRPr lang="en-US" sz="2400"/>
          </a:p>
          <a:p>
            <a:pPr lvl="1"/>
            <a:r>
              <a:rPr lang="en-US" sz="2400" b="1"/>
              <a:t>Cost Efficiency: </a:t>
            </a:r>
            <a:r>
              <a:rPr lang="en-US" sz="2400"/>
              <a:t>Optimizes resource utilisation, leading to savings.</a:t>
            </a:r>
            <a:endParaRPr lang="en-US" sz="2400"/>
          </a:p>
          <a:p>
            <a:pPr lvl="1"/>
            <a:r>
              <a:rPr lang="en-US" sz="2400" b="1"/>
              <a:t>Microservices:</a:t>
            </a:r>
            <a:r>
              <a:rPr lang="en-US" sz="2400"/>
              <a:t> Embraces a modular architecture for flexibility.</a:t>
            </a:r>
            <a:endParaRPr lang="en-US" sz="2400"/>
          </a:p>
          <a:p>
            <a:pPr lvl="1"/>
            <a:r>
              <a:rPr lang="en-US" sz="2400" b="1"/>
              <a:t>DevOps:</a:t>
            </a:r>
            <a:r>
              <a:rPr lang="en-US" sz="2400"/>
              <a:t> Promotes the integration of development and operations.</a:t>
            </a:r>
            <a:endParaRPr lang="en-US" sz="2400"/>
          </a:p>
          <a:p>
            <a:pPr lvl="1"/>
            <a:r>
              <a:rPr lang="en-US" sz="2400" b="1"/>
              <a:t>Portability:</a:t>
            </a:r>
            <a:r>
              <a:rPr lang="en-US" sz="2400"/>
              <a:t> Facilitates platform-agnostic deployment.</a:t>
            </a:r>
            <a:endParaRPr lang="en-US" sz="2400"/>
          </a:p>
          <a:p>
            <a:r>
              <a:rPr lang="en-US" sz="2400"/>
              <a:t>Containerization and Cloud Services:</a:t>
            </a:r>
            <a:endParaRPr lang="en-US" sz="2400"/>
          </a:p>
          <a:p>
            <a:pPr lvl="1"/>
            <a:r>
              <a:rPr lang="en-US" sz="2400"/>
              <a:t>Docker for containerization</a:t>
            </a:r>
            <a:endParaRPr lang="en-US" sz="2400"/>
          </a:p>
          <a:p>
            <a:pPr lvl="1"/>
            <a:r>
              <a:rPr lang="en-US" sz="2400"/>
              <a:t>Cloud platforms like AWS, Azure, and GCP</a:t>
            </a:r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Tier 1 software engineering bootcamp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Develop a real-world Enterprise-level Web Application</a:t>
            </a:r>
            <a:endParaRPr lang="en-US"/>
          </a:p>
          <a:p>
            <a:r>
              <a:rPr lang="en-US"/>
              <a:t>Advanced MEAN stack development with a focus on cloud-native principles</a:t>
            </a:r>
            <a:endParaRPr lang="en-US"/>
          </a:p>
          <a:p>
            <a:r>
              <a:rPr lang="en-US"/>
              <a:t>Equip participants with the skills to build and deploy scalable MEAN stack applications in cloud environments</a:t>
            </a:r>
            <a:endParaRPr lang="en-US"/>
          </a:p>
          <a:p>
            <a:r>
              <a:rPr lang="en-US"/>
              <a:t>Learn the skills as and when needed for the product development</a:t>
            </a:r>
            <a:endParaRPr lang="en-US"/>
          </a:p>
          <a:p>
            <a:r>
              <a:rPr lang="en-US"/>
              <a:t>Learning ends when the product is successfully delivered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Benefits of tier 1 software engineering bootcamp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Batch of Students are converted into software team</a:t>
            </a:r>
            <a:endParaRPr lang="en-US"/>
          </a:p>
          <a:p>
            <a:r>
              <a:rPr lang="en-US"/>
              <a:t>Build a real world software product – end-to-end</a:t>
            </a:r>
            <a:endParaRPr lang="en-US"/>
          </a:p>
          <a:p>
            <a:r>
              <a:rPr lang="en-US"/>
              <a:t>Conceptualize, plan, analyze, design, develop, deploy into cloud</a:t>
            </a:r>
            <a:endParaRPr lang="en-US"/>
          </a:p>
          <a:p>
            <a:r>
              <a:rPr lang="en-US"/>
              <a:t>Self-organized agile team wearing multiple hats in rotation</a:t>
            </a:r>
            <a:endParaRPr lang="en-US"/>
          </a:p>
          <a:p>
            <a:pPr lvl="1"/>
            <a:r>
              <a:rPr lang="en-US"/>
              <a:t>Tech Lead, Developer</a:t>
            </a:r>
            <a:endParaRPr lang="en-US"/>
          </a:p>
          <a:p>
            <a:pPr lvl="1"/>
            <a:r>
              <a:rPr lang="en-US"/>
              <a:t>Business Analyst, UI/UX Designer</a:t>
            </a:r>
            <a:endParaRPr lang="en-US"/>
          </a:p>
          <a:p>
            <a:pPr lvl="1"/>
            <a:r>
              <a:rPr lang="en-US"/>
              <a:t>Project Manager, System Architect</a:t>
            </a:r>
            <a:endParaRPr lang="en-US"/>
          </a:p>
          <a:p>
            <a:pPr lvl="1"/>
            <a:r>
              <a:rPr lang="en-US"/>
              <a:t>Product Owner, Scrum Master</a:t>
            </a:r>
            <a:endParaRPr lang="en-US"/>
          </a:p>
          <a:p>
            <a:r>
              <a:rPr lang="en-US"/>
              <a:t>Led &amp; mentored by a group of expert software professionals</a:t>
            </a:r>
            <a:endParaRPr lang="en-US"/>
          </a:p>
          <a:p>
            <a:r>
              <a:rPr lang="en-US"/>
              <a:t>Rinse, Repeat &amp; Re-inforce (Practice multiple times)– till they become experts</a:t>
            </a:r>
            <a:endParaRPr lang="en-US"/>
          </a:p>
          <a:p>
            <a:r>
              <a:rPr lang="en-US"/>
              <a:t>Transforms each member into expert SDEs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did you learn during the workshop?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Workshop Recap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Familiarised MEAN stack (MongoDB, Express.js, Angular, Node.js)</a:t>
            </a:r>
            <a:endParaRPr lang="en-US"/>
          </a:p>
          <a:p>
            <a:pPr lvl="1"/>
            <a:r>
              <a:rPr lang="en-US"/>
              <a:t>HTML</a:t>
            </a:r>
            <a:endParaRPr lang="en-US"/>
          </a:p>
          <a:p>
            <a:pPr lvl="1"/>
            <a:r>
              <a:rPr lang="en-US"/>
              <a:t>CSS</a:t>
            </a:r>
            <a:endParaRPr lang="en-US"/>
          </a:p>
          <a:p>
            <a:pPr lvl="1"/>
            <a:r>
              <a:rPr lang="en-US"/>
              <a:t>Bootstrap</a:t>
            </a:r>
            <a:endParaRPr lang="en-US"/>
          </a:p>
          <a:p>
            <a:pPr lvl="1"/>
            <a:r>
              <a:rPr lang="en-US"/>
              <a:t>JavaScript</a:t>
            </a:r>
            <a:endParaRPr lang="en-US"/>
          </a:p>
          <a:p>
            <a:pPr lvl="1"/>
            <a:r>
              <a:rPr lang="en-US"/>
              <a:t>Angular</a:t>
            </a:r>
            <a:endParaRPr lang="en-US"/>
          </a:p>
          <a:p>
            <a:pPr lvl="1"/>
            <a:r>
              <a:rPr lang="en-US"/>
              <a:t>Typescript</a:t>
            </a:r>
            <a:endParaRPr lang="en-US"/>
          </a:p>
          <a:p>
            <a:pPr lvl="1"/>
            <a:r>
              <a:rPr lang="en-US"/>
              <a:t>Node</a:t>
            </a:r>
            <a:endParaRPr lang="en-US"/>
          </a:p>
          <a:p>
            <a:pPr lvl="1"/>
            <a:r>
              <a:rPr lang="en-US"/>
              <a:t>Express</a:t>
            </a:r>
            <a:endParaRPr lang="en-US"/>
          </a:p>
          <a:p>
            <a:pPr lvl="1"/>
            <a:r>
              <a:rPr lang="en-US"/>
              <a:t>MongoDB</a:t>
            </a:r>
            <a:endParaRPr lang="en-US"/>
          </a:p>
          <a:p>
            <a:r>
              <a:rPr lang="en-US"/>
              <a:t>Familiarised basics of containerization with Docker</a:t>
            </a:r>
            <a:endParaRPr lang="en-US"/>
          </a:p>
          <a:p>
            <a:r>
              <a:rPr lang="en-US"/>
              <a:t>Hands-on experience on a project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Unaddressed Topics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p>
            <a:r>
              <a:rPr lang="en-US"/>
              <a:t>HTML:</a:t>
            </a:r>
            <a:endParaRPr lang="en-US"/>
          </a:p>
          <a:p>
            <a:pPr lvl="1"/>
            <a:r>
              <a:rPr lang="en-US"/>
              <a:t>Semantic Markup: Utilising semantic HTML elements for better accessibility and SEO.</a:t>
            </a:r>
            <a:endParaRPr lang="en-US"/>
          </a:p>
          <a:p>
            <a:pPr lvl="1"/>
            <a:r>
              <a:rPr lang="en-US"/>
              <a:t>Forms: Creating interactive forms with validation and input handling.</a:t>
            </a:r>
            <a:endParaRPr lang="en-US"/>
          </a:p>
          <a:p>
            <a:pPr lvl="1"/>
            <a:r>
              <a:rPr lang="en-US"/>
              <a:t>Media: Embedding multimedia content like images, videos, and audio.</a:t>
            </a:r>
            <a:endParaRPr lang="en-US"/>
          </a:p>
          <a:p>
            <a:pPr lvl="1"/>
            <a:r>
              <a:rPr lang="en-US"/>
              <a:t>Accessibility: Ensuring accessibility features for users with disabilities.</a:t>
            </a:r>
            <a:endParaRPr lang="en-US"/>
          </a:p>
          <a:p>
            <a:r>
              <a:rPr lang="en-US"/>
              <a:t>CSS:</a:t>
            </a:r>
            <a:endParaRPr lang="en-US"/>
          </a:p>
          <a:p>
            <a:pPr lvl="1"/>
            <a:r>
              <a:rPr lang="en-US"/>
              <a:t>Selectors: Understanding CSS selectors for targeting specific elements.</a:t>
            </a:r>
            <a:endParaRPr lang="en-US"/>
          </a:p>
          <a:p>
            <a:pPr lvl="1"/>
            <a:r>
              <a:rPr lang="en-US"/>
              <a:t>Layouts: Implementing responsive layouts using Flexbox or CSS Grid.</a:t>
            </a:r>
            <a:endParaRPr lang="en-US"/>
          </a:p>
          <a:p>
            <a:pPr lvl="1"/>
            <a:r>
              <a:rPr lang="en-US"/>
              <a:t>Transitions and Animations: Adding visual effects with CSS transitions and animations.</a:t>
            </a:r>
            <a:endParaRPr lang="en-US"/>
          </a:p>
          <a:p>
            <a:pPr lvl="1"/>
            <a:r>
              <a:rPr lang="en-US"/>
              <a:t>Preprocessors: Utilising CSS preprocessors like Sass or Less for enhanced styling capabilities.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Unaddressed Topics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0000"/>
          </a:bodyPr>
          <a:p>
            <a:r>
              <a:rPr lang="en-US"/>
              <a:t>Bootstrap:</a:t>
            </a:r>
            <a:endParaRPr lang="en-US"/>
          </a:p>
          <a:p>
            <a:pPr lvl="1"/>
            <a:r>
              <a:rPr lang="en-US"/>
              <a:t>Grid System: Utilising Bootstrap's grid system for creating responsive layouts.</a:t>
            </a:r>
            <a:endParaRPr lang="en-US"/>
          </a:p>
          <a:p>
            <a:pPr lvl="1"/>
            <a:r>
              <a:rPr lang="en-US"/>
              <a:t>Components: Leveraging Bootstrap components like navbars, modals, and carousels.</a:t>
            </a:r>
            <a:endParaRPr lang="en-US"/>
          </a:p>
          <a:p>
            <a:pPr lvl="1"/>
            <a:r>
              <a:rPr lang="en-US"/>
              <a:t>Utilities: Applying Bootstrap utility classes for quick styling adjustments.</a:t>
            </a:r>
            <a:endParaRPr lang="en-US"/>
          </a:p>
          <a:p>
            <a:pPr lvl="1"/>
            <a:r>
              <a:rPr lang="en-US"/>
              <a:t>Customization: Customizing Bootstrap themes and styles to match project requirements.</a:t>
            </a:r>
            <a:endParaRPr lang="en-US"/>
          </a:p>
          <a:p>
            <a:r>
              <a:rPr lang="en-US"/>
              <a:t>JavaScript:</a:t>
            </a:r>
            <a:endParaRPr lang="en-US"/>
          </a:p>
          <a:p>
            <a:pPr lvl="1"/>
            <a:r>
              <a:rPr lang="en-US"/>
              <a:t>DOM Manipulation: Interacting with the Document Object Model (DOM) to dynamically update web pages.</a:t>
            </a:r>
            <a:endParaRPr lang="en-US"/>
          </a:p>
          <a:p>
            <a:pPr lvl="1"/>
            <a:r>
              <a:rPr lang="en-US"/>
              <a:t>Event Handling: Managing user interactions and handling events like clicks, mouse movements, and keyboard inputs.</a:t>
            </a:r>
            <a:endParaRPr lang="en-US"/>
          </a:p>
          <a:p>
            <a:pPr lvl="1"/>
            <a:r>
              <a:rPr lang="en-US"/>
              <a:t>Asynchronous Programming: Understanding asynchronous JavaScript with promises, async/await, and callbacks.</a:t>
            </a:r>
            <a:endParaRPr lang="en-US"/>
          </a:p>
          <a:p>
            <a:pPr lvl="1"/>
            <a:r>
              <a:rPr lang="en-US"/>
              <a:t>Error Handling: Implementing error handling strategies to gracefully handle runtime errors.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Unaddressed Topics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/>
          </a:bodyPr>
          <a:p>
            <a:r>
              <a:rPr lang="en-US"/>
              <a:t>TypeScript:</a:t>
            </a:r>
            <a:endParaRPr lang="en-US"/>
          </a:p>
          <a:p>
            <a:pPr lvl="1"/>
            <a:r>
              <a:rPr lang="en-US"/>
              <a:t>Static Typing: Utilising TypeScript's static typing for improved code maintainability and bug detection.</a:t>
            </a:r>
            <a:endParaRPr lang="en-US"/>
          </a:p>
          <a:p>
            <a:pPr lvl="1"/>
            <a:r>
              <a:rPr lang="en-US"/>
              <a:t>Interfaces and Types: Defining interfaces and custom types for better code organisation and documentation.</a:t>
            </a:r>
            <a:endParaRPr lang="en-US"/>
          </a:p>
          <a:p>
            <a:pPr lvl="1"/>
            <a:r>
              <a:rPr lang="en-US"/>
              <a:t>Tooling: Integrating TypeScript with build tools like webpack or parcel for transpilation and bundling.</a:t>
            </a:r>
            <a:endParaRPr lang="en-US"/>
          </a:p>
          <a:p>
            <a:pPr lvl="1"/>
            <a:r>
              <a:rPr lang="en-US"/>
              <a:t>Compatibility: Ensuring compatibility with existing JavaScript libraries and frameworks when using TypeScript.</a:t>
            </a:r>
            <a:endParaRPr lang="en-US"/>
          </a:p>
          <a:p>
            <a:pPr lvl="1"/>
            <a:r>
              <a:rPr lang="en-US"/>
              <a:t>OOP Concept</a:t>
            </a:r>
            <a:endParaRPr lang="en-US"/>
          </a:p>
          <a:p>
            <a:r>
              <a:rPr lang="en-US"/>
              <a:t>MongoDB:</a:t>
            </a:r>
            <a:endParaRPr lang="en-US"/>
          </a:p>
          <a:p>
            <a:pPr lvl="1"/>
            <a:r>
              <a:rPr lang="en-US"/>
              <a:t>Document-oriented storage</a:t>
            </a:r>
            <a:endParaRPr lang="en-US"/>
          </a:p>
          <a:p>
            <a:pPr lvl="1"/>
            <a:r>
              <a:rPr lang="en-US"/>
              <a:t>High scalability</a:t>
            </a:r>
            <a:endParaRPr lang="en-US"/>
          </a:p>
          <a:p>
            <a:pPr lvl="1"/>
            <a:r>
              <a:rPr lang="en-US"/>
              <a:t>Querying capabilities</a:t>
            </a:r>
            <a:endParaRPr lang="en-US"/>
          </a:p>
          <a:p>
            <a:pPr lvl="1"/>
            <a:r>
              <a:rPr lang="en-US"/>
              <a:t>Replication and sharding for horizontal scaling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Unaddressed Topics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0000"/>
          </a:bodyPr>
          <a:p>
            <a:r>
              <a:rPr lang="en-US"/>
              <a:t>Express.js:</a:t>
            </a:r>
            <a:endParaRPr lang="en-US"/>
          </a:p>
          <a:p>
            <a:pPr lvl="1"/>
            <a:r>
              <a:rPr lang="en-US"/>
              <a:t>Middleware support for request handling</a:t>
            </a:r>
            <a:endParaRPr lang="en-US"/>
          </a:p>
          <a:p>
            <a:pPr lvl="1"/>
            <a:r>
              <a:rPr lang="en-US"/>
              <a:t>Flexible routing mechanism</a:t>
            </a:r>
            <a:endParaRPr lang="en-US"/>
          </a:p>
          <a:p>
            <a:pPr lvl="1"/>
            <a:r>
              <a:rPr lang="en-US"/>
              <a:t>Support for various template engines</a:t>
            </a:r>
            <a:endParaRPr lang="en-US"/>
          </a:p>
          <a:p>
            <a:pPr lvl="1"/>
            <a:r>
              <a:rPr lang="en-US"/>
              <a:t>Built-in error handling middleware</a:t>
            </a:r>
            <a:endParaRPr lang="en-US"/>
          </a:p>
          <a:p>
            <a:r>
              <a:rPr lang="en-US"/>
              <a:t>Angular:</a:t>
            </a:r>
            <a:endParaRPr lang="en-US"/>
          </a:p>
          <a:p>
            <a:pPr lvl="1"/>
            <a:r>
              <a:rPr lang="en-US"/>
              <a:t>Two-way data binding for interactive UIs</a:t>
            </a:r>
            <a:endParaRPr lang="en-US"/>
          </a:p>
          <a:p>
            <a:pPr lvl="1"/>
            <a:r>
              <a:rPr lang="en-US"/>
              <a:t>Dependency injection for modular and testable code</a:t>
            </a:r>
            <a:endParaRPr lang="en-US"/>
          </a:p>
          <a:p>
            <a:pPr lvl="1"/>
            <a:r>
              <a:rPr lang="en-US"/>
              <a:t>Directives for reusable components</a:t>
            </a:r>
            <a:endParaRPr lang="en-US"/>
          </a:p>
          <a:p>
            <a:pPr lvl="1"/>
            <a:r>
              <a:rPr lang="en-US"/>
              <a:t>Services for shared functionality</a:t>
            </a:r>
            <a:endParaRPr lang="en-US"/>
          </a:p>
          <a:p>
            <a:pPr lvl="1"/>
            <a:r>
              <a:rPr lang="en-US"/>
              <a:t>Styling: Integration with CSS, Bootstrap for responsive designs.</a:t>
            </a:r>
            <a:endParaRPr lang="en-US"/>
          </a:p>
          <a:p>
            <a:pPr lvl="1"/>
            <a:r>
              <a:rPr lang="en-US"/>
              <a:t>TypeScript: Strongly typed language for building scalable applications.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Unaddressed Topics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p>
            <a:r>
              <a:rPr lang="en-US"/>
              <a:t>Node.js:</a:t>
            </a:r>
            <a:endParaRPr lang="en-US"/>
          </a:p>
          <a:p>
            <a:pPr lvl="1"/>
            <a:r>
              <a:rPr lang="en-US"/>
              <a:t>Non-blocking I/O for high concurrency</a:t>
            </a:r>
            <a:endParaRPr lang="en-US"/>
          </a:p>
          <a:p>
            <a:pPr lvl="1"/>
            <a:r>
              <a:rPr lang="en-US"/>
              <a:t>Rich set of built-in modules</a:t>
            </a:r>
            <a:endParaRPr lang="en-US"/>
          </a:p>
          <a:p>
            <a:pPr lvl="1"/>
            <a:r>
              <a:rPr lang="en-US"/>
              <a:t>npm for package management</a:t>
            </a:r>
            <a:endParaRPr lang="en-US"/>
          </a:p>
          <a:p>
            <a:pPr lvl="1"/>
            <a:r>
              <a:rPr lang="en-US"/>
              <a:t>Event-driven architecture for asynchronous operations</a:t>
            </a:r>
            <a:endParaRPr lang="en-US"/>
          </a:p>
          <a:p>
            <a:r>
              <a:rPr lang="en-US"/>
              <a:t>Containerization with Docker:</a:t>
            </a:r>
            <a:endParaRPr lang="en-US"/>
          </a:p>
          <a:p>
            <a:pPr lvl="1"/>
            <a:r>
              <a:rPr lang="en-US"/>
              <a:t>Packaging applications and dependencies into container images</a:t>
            </a:r>
            <a:endParaRPr lang="en-US"/>
          </a:p>
          <a:p>
            <a:pPr lvl="1"/>
            <a:r>
              <a:rPr lang="en-US"/>
              <a:t>Portability across different environments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Then, what is the purpose of this workshop?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6508</Words>
  <Application>WPS Presentation</Application>
  <PresentationFormat>Widescreen</PresentationFormat>
  <Paragraphs>173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MEAN Stack Conclusion</vt:lpstr>
      <vt:lpstr>What did you learn during the workshop?</vt:lpstr>
      <vt:lpstr>Workshop Recap</vt:lpstr>
      <vt:lpstr>Unaddressed Topics</vt:lpstr>
      <vt:lpstr>Unaddressed Topics</vt:lpstr>
      <vt:lpstr>Unaddressed Topics</vt:lpstr>
      <vt:lpstr>Unaddressed Topics</vt:lpstr>
      <vt:lpstr>Unaddressed Topics</vt:lpstr>
      <vt:lpstr>Then, what is the purpose of this workshop?</vt:lpstr>
      <vt:lpstr>Then, what is the purpose of this workshop?</vt:lpstr>
      <vt:lpstr>Leveling Up in MEAN Stack</vt:lpstr>
      <vt:lpstr>Deployment of traditional MEAN Stack</vt:lpstr>
      <vt:lpstr>What is Cloud-Native?</vt:lpstr>
      <vt:lpstr>What is Cloud-Native?</vt:lpstr>
      <vt:lpstr>The Significance of Cloud-Native Development</vt:lpstr>
      <vt:lpstr> Tier 1 software engineering bootcamp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Conclusion</dc:title>
  <dc:creator/>
  <cp:lastModifiedBy>safee</cp:lastModifiedBy>
  <cp:revision>3</cp:revision>
  <dcterms:created xsi:type="dcterms:W3CDTF">2024-02-14T12:03:00Z</dcterms:created>
  <dcterms:modified xsi:type="dcterms:W3CDTF">2024-02-15T05:17:30Z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34A9D243055448BD886E02B98D4AEF56_11</vt:lpwstr>
  </property>
  <property fmtid="{D5CDD505-2E9C-101B-9397-08002B2CF9AE}" pid="3" name="KSOProductBuildVer">
    <vt:lpwstr>1033-12.2.0.13431</vt:lpwstr>
  </property>
</Properties>
</file>