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51" r:id="rId4"/>
    <p:sldId id="384" r:id="rId5"/>
    <p:sldId id="267" r:id="rId7"/>
    <p:sldId id="380" r:id="rId8"/>
    <p:sldId id="359" r:id="rId9"/>
    <p:sldId id="358" r:id="rId10"/>
    <p:sldId id="356" r:id="rId11"/>
    <p:sldId id="400" r:id="rId12"/>
    <p:sldId id="360" r:id="rId13"/>
    <p:sldId id="353" r:id="rId14"/>
    <p:sldId id="399" r:id="rId15"/>
    <p:sldId id="401" r:id="rId16"/>
    <p:sldId id="402" r:id="rId17"/>
    <p:sldId id="403" r:id="rId18"/>
    <p:sldId id="382" r:id="rId19"/>
    <p:sldId id="383" r:id="rId20"/>
    <p:sldId id="269" r:id="rId21"/>
    <p:sldId id="355" r:id="rId22"/>
    <p:sldId id="354" r:id="rId23"/>
    <p:sldId id="298" r:id="rId24"/>
    <p:sldId id="3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7" Type="http://schemas.openxmlformats.org/officeDocument/2006/relationships/image" Target="../media/image3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7" Type="http://schemas.openxmlformats.org/officeDocument/2006/relationships/image" Target="../media/image3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D620D-CC7F-411F-8D00-A9C3813349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CFD9B-AC21-406D-BBE6-58408FF03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Designing API Schema using Swagger &amp; Open API</a:t>
          </a:r>
          <a:endParaRPr lang="en-US"/>
        </a:p>
      </dgm:t>
    </dgm:pt>
    <dgm:pt modelId="{6D203105-9C88-4EF6-87C2-6AB357F6C200}" cxnId="{668A163A-DDA9-423A-8D90-23B757B1D8C7}" type="parTrans">
      <dgm:prSet/>
      <dgm:spPr/>
      <dgm:t>
        <a:bodyPr/>
        <a:lstStyle/>
        <a:p>
          <a:endParaRPr lang="en-US"/>
        </a:p>
      </dgm:t>
    </dgm:pt>
    <dgm:pt modelId="{A165E26B-E322-4A58-B588-A6F45E64E646}" cxnId="{668A163A-DDA9-423A-8D90-23B757B1D8C7}" type="sibTrans">
      <dgm:prSet/>
      <dgm:spPr/>
      <dgm:t>
        <a:bodyPr/>
        <a:lstStyle/>
        <a:p>
          <a:endParaRPr lang="en-US"/>
        </a:p>
      </dgm:t>
    </dgm:pt>
    <dgm:pt modelId="{C1DB86CB-C24C-4952-9EB8-E233C5794F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contract between the front-end and back-end teams</a:t>
          </a:r>
        </a:p>
      </dgm:t>
    </dgm:pt>
    <dgm:pt modelId="{68F3139D-40E0-42D6-B491-968531CE1468}" cxnId="{E0A44A13-CD97-46DC-B17D-34819EC440A3}" type="parTrans">
      <dgm:prSet/>
      <dgm:spPr/>
      <dgm:t>
        <a:bodyPr/>
        <a:lstStyle/>
        <a:p>
          <a:endParaRPr lang="en-US"/>
        </a:p>
      </dgm:t>
    </dgm:pt>
    <dgm:pt modelId="{EF341207-8D4E-4B3C-A045-DB0AE8E741D4}" cxnId="{E0A44A13-CD97-46DC-B17D-34819EC440A3}" type="sibTrans">
      <dgm:prSet/>
      <dgm:spPr/>
      <dgm:t>
        <a:bodyPr/>
        <a:lstStyle/>
        <a:p>
          <a:endParaRPr lang="en-US"/>
        </a:p>
      </dgm:t>
    </dgm:pt>
    <dgm:pt modelId="{4F9B0F33-E15E-4F66-8384-CC9DC65DBB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Facilitates Front-end development even before the backend development</a:t>
          </a:r>
        </a:p>
      </dgm:t>
    </dgm:pt>
    <dgm:pt modelId="{EB7CCFB3-F1DD-42B8-A854-26C34A65E835}" cxnId="{F24A7E86-7CF6-49BA-A17E-9E3474E3002F}" type="parTrans">
      <dgm:prSet/>
      <dgm:spPr/>
      <dgm:t>
        <a:bodyPr/>
        <a:lstStyle/>
        <a:p>
          <a:endParaRPr lang="en-US"/>
        </a:p>
      </dgm:t>
    </dgm:pt>
    <dgm:pt modelId="{D931DBAA-81FC-4FF9-AFE6-9CB8A0F9EB34}" cxnId="{F24A7E86-7CF6-49BA-A17E-9E3474E3002F}" type="sibTrans">
      <dgm:prSet/>
      <dgm:spPr/>
      <dgm:t>
        <a:bodyPr/>
        <a:lstStyle/>
        <a:p>
          <a:endParaRPr lang="en-US"/>
        </a:p>
      </dgm:t>
    </dgm:pt>
    <dgm:pt modelId="{1AB72F4C-4C19-40E7-9B2C-DE501E428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API Testing using Postman and Swagger Inspector</a:t>
          </a:r>
          <a:endParaRPr lang="en-US"/>
        </a:p>
      </dgm:t>
    </dgm:pt>
    <dgm:pt modelId="{14951BBC-A0F8-47A0-8299-FB25D88584E7}" cxnId="{582E6605-8033-4EEE-B5C7-A786DC6EDA97}" type="parTrans">
      <dgm:prSet/>
      <dgm:spPr/>
      <dgm:t>
        <a:bodyPr/>
        <a:lstStyle/>
        <a:p>
          <a:endParaRPr lang="en-US"/>
        </a:p>
      </dgm:t>
    </dgm:pt>
    <dgm:pt modelId="{EDF41FC3-F920-4600-9766-FFBA9F866646}" cxnId="{582E6605-8033-4EEE-B5C7-A786DC6EDA97}" type="sibTrans">
      <dgm:prSet/>
      <dgm:spPr/>
      <dgm:t>
        <a:bodyPr/>
        <a:lstStyle/>
        <a:p>
          <a:endParaRPr lang="en-US"/>
        </a:p>
      </dgm:t>
    </dgm:pt>
    <dgm:pt modelId="{3EE6B642-6003-4EE7-83E6-D94547B5E487}" type="pres">
      <dgm:prSet presAssocID="{A3CD620D-CC7F-411F-8D00-A9C38133495B}" presName="root" presStyleCnt="0">
        <dgm:presLayoutVars>
          <dgm:dir/>
          <dgm:resizeHandles val="exact"/>
        </dgm:presLayoutVars>
      </dgm:prSet>
      <dgm:spPr/>
    </dgm:pt>
    <dgm:pt modelId="{569229F0-6991-4CF2-A29C-92B0F3D8E35C}" type="pres">
      <dgm:prSet presAssocID="{E4ECFD9B-AC21-406D-BBE6-58408FF032A2}" presName="compNode" presStyleCnt="0"/>
      <dgm:spPr/>
    </dgm:pt>
    <dgm:pt modelId="{6D725A3A-2E56-42E7-A990-B9AB649824FB}" type="pres">
      <dgm:prSet presAssocID="{E4ECFD9B-AC21-406D-BBE6-58408FF032A2}" presName="bgRect" presStyleLbl="bgShp" presStyleIdx="0" presStyleCnt="4"/>
      <dgm:spPr/>
    </dgm:pt>
    <dgm:pt modelId="{84390434-A0D9-4F5A-9099-4124E53D6766}" type="pres">
      <dgm:prSet presAssocID="{E4ECFD9B-AC21-406D-BBE6-58408FF032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ED8691B-8D5C-458B-BA6B-6C13D4CE92D6}" type="pres">
      <dgm:prSet presAssocID="{E4ECFD9B-AC21-406D-BBE6-58408FF032A2}" presName="spaceRect" presStyleCnt="0"/>
      <dgm:spPr/>
    </dgm:pt>
    <dgm:pt modelId="{915A72AA-9BEE-4275-B1EB-8D5F46346B5C}" type="pres">
      <dgm:prSet presAssocID="{E4ECFD9B-AC21-406D-BBE6-58408FF032A2}" presName="parTx" presStyleLbl="revTx" presStyleIdx="0" presStyleCnt="4">
        <dgm:presLayoutVars>
          <dgm:chMax val="0"/>
          <dgm:chPref val="0"/>
        </dgm:presLayoutVars>
      </dgm:prSet>
      <dgm:spPr/>
    </dgm:pt>
    <dgm:pt modelId="{1F569E4C-35B5-43F2-9783-719BF6279F79}" type="pres">
      <dgm:prSet presAssocID="{A165E26B-E322-4A58-B588-A6F45E64E646}" presName="sibTrans" presStyleCnt="0"/>
      <dgm:spPr/>
    </dgm:pt>
    <dgm:pt modelId="{B5E47C46-F617-4423-A0FA-498C372B9543}" type="pres">
      <dgm:prSet presAssocID="{C1DB86CB-C24C-4952-9EB8-E233C5794F77}" presName="compNode" presStyleCnt="0"/>
      <dgm:spPr/>
    </dgm:pt>
    <dgm:pt modelId="{2195168C-AC8F-4DFE-9A78-D370CF893F3A}" type="pres">
      <dgm:prSet presAssocID="{C1DB86CB-C24C-4952-9EB8-E233C5794F77}" presName="bgRect" presStyleLbl="bgShp" presStyleIdx="1" presStyleCnt="4"/>
      <dgm:spPr/>
    </dgm:pt>
    <dgm:pt modelId="{9F97CF24-B9CD-4336-93C5-A6EE17E43F11}" type="pres">
      <dgm:prSet presAssocID="{C1DB86CB-C24C-4952-9EB8-E233C5794F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234D57F-2B26-4284-BEEA-7D3E22BD9F72}" type="pres">
      <dgm:prSet presAssocID="{C1DB86CB-C24C-4952-9EB8-E233C5794F77}" presName="spaceRect" presStyleCnt="0"/>
      <dgm:spPr/>
    </dgm:pt>
    <dgm:pt modelId="{BE764B39-AD3E-45F0-AE01-EBBFAFE43D06}" type="pres">
      <dgm:prSet presAssocID="{C1DB86CB-C24C-4952-9EB8-E233C5794F77}" presName="parTx" presStyleLbl="revTx" presStyleIdx="1" presStyleCnt="4">
        <dgm:presLayoutVars>
          <dgm:chMax val="0"/>
          <dgm:chPref val="0"/>
        </dgm:presLayoutVars>
      </dgm:prSet>
      <dgm:spPr/>
    </dgm:pt>
    <dgm:pt modelId="{E82D27F8-CDDA-4BFD-9A09-995F7934C2C8}" type="pres">
      <dgm:prSet presAssocID="{EF341207-8D4E-4B3C-A045-DB0AE8E741D4}" presName="sibTrans" presStyleCnt="0"/>
      <dgm:spPr/>
    </dgm:pt>
    <dgm:pt modelId="{69DA1979-ADAC-4883-A894-4D4D89A3D37B}" type="pres">
      <dgm:prSet presAssocID="{4F9B0F33-E15E-4F66-8384-CC9DC65DBBB4}" presName="compNode" presStyleCnt="0"/>
      <dgm:spPr/>
    </dgm:pt>
    <dgm:pt modelId="{70AC353B-C4DC-47DA-9F9A-EB827589B506}" type="pres">
      <dgm:prSet presAssocID="{4F9B0F33-E15E-4F66-8384-CC9DC65DBBB4}" presName="bgRect" presStyleLbl="bgShp" presStyleIdx="2" presStyleCnt="4"/>
      <dgm:spPr/>
    </dgm:pt>
    <dgm:pt modelId="{F1C5D692-DF85-4D2B-A30D-A27B4E526B6E}" type="pres">
      <dgm:prSet presAssocID="{4F9B0F33-E15E-4F66-8384-CC9DC65DBB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4E7C91BB-B258-4B5B-BB01-7D8BB9A0B028}" type="pres">
      <dgm:prSet presAssocID="{4F9B0F33-E15E-4F66-8384-CC9DC65DBBB4}" presName="spaceRect" presStyleCnt="0"/>
      <dgm:spPr/>
    </dgm:pt>
    <dgm:pt modelId="{87B13243-4109-4785-83D3-C415AC58342E}" type="pres">
      <dgm:prSet presAssocID="{4F9B0F33-E15E-4F66-8384-CC9DC65DBBB4}" presName="parTx" presStyleLbl="revTx" presStyleIdx="2" presStyleCnt="4">
        <dgm:presLayoutVars>
          <dgm:chMax val="0"/>
          <dgm:chPref val="0"/>
        </dgm:presLayoutVars>
      </dgm:prSet>
      <dgm:spPr/>
    </dgm:pt>
    <dgm:pt modelId="{85476835-020C-4BDB-988F-BFC9B8FDC7B6}" type="pres">
      <dgm:prSet presAssocID="{D931DBAA-81FC-4FF9-AFE6-9CB8A0F9EB34}" presName="sibTrans" presStyleCnt="0"/>
      <dgm:spPr/>
    </dgm:pt>
    <dgm:pt modelId="{59BB9DCF-F327-4A19-8697-4A1A170043EC}" type="pres">
      <dgm:prSet presAssocID="{1AB72F4C-4C19-40E7-9B2C-DE501E42840F}" presName="compNode" presStyleCnt="0"/>
      <dgm:spPr/>
    </dgm:pt>
    <dgm:pt modelId="{2C82C608-9089-4358-A0A3-813888475E8C}" type="pres">
      <dgm:prSet presAssocID="{1AB72F4C-4C19-40E7-9B2C-DE501E42840F}" presName="bgRect" presStyleLbl="bgShp" presStyleIdx="3" presStyleCnt="4"/>
      <dgm:spPr/>
    </dgm:pt>
    <dgm:pt modelId="{0736FB63-FBB3-4B80-8896-A7B75D92A356}" type="pres">
      <dgm:prSet presAssocID="{1AB72F4C-4C19-40E7-9B2C-DE501E428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0BAA4FDB-135F-451F-A118-9898CEE05FC8}" type="pres">
      <dgm:prSet presAssocID="{1AB72F4C-4C19-40E7-9B2C-DE501E42840F}" presName="spaceRect" presStyleCnt="0"/>
      <dgm:spPr/>
    </dgm:pt>
    <dgm:pt modelId="{937A59D4-9E7F-4147-9523-68DF9C70F79D}" type="pres">
      <dgm:prSet presAssocID="{1AB72F4C-4C19-40E7-9B2C-DE501E4284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2E6605-8033-4EEE-B5C7-A786DC6EDA97}" srcId="{A3CD620D-CC7F-411F-8D00-A9C38133495B}" destId="{1AB72F4C-4C19-40E7-9B2C-DE501E42840F}" srcOrd="3" destOrd="0" parTransId="{14951BBC-A0F8-47A0-8299-FB25D88584E7}" sibTransId="{EDF41FC3-F920-4600-9766-FFBA9F866646}"/>
    <dgm:cxn modelId="{E0A44A13-CD97-46DC-B17D-34819EC440A3}" srcId="{A3CD620D-CC7F-411F-8D00-A9C38133495B}" destId="{C1DB86CB-C24C-4952-9EB8-E233C5794F77}" srcOrd="1" destOrd="0" parTransId="{68F3139D-40E0-42D6-B491-968531CE1468}" sibTransId="{EF341207-8D4E-4B3C-A045-DB0AE8E741D4}"/>
    <dgm:cxn modelId="{FAC5EF1A-41BA-4DE6-8B97-95A1E946AF46}" type="presOf" srcId="{A3CD620D-CC7F-411F-8D00-A9C38133495B}" destId="{3EE6B642-6003-4EE7-83E6-D94547B5E487}" srcOrd="0" destOrd="0" presId="urn:microsoft.com/office/officeart/2018/2/layout/IconVerticalSolidList"/>
    <dgm:cxn modelId="{6524F736-1F5F-4B71-8A9D-42C192265B6A}" type="presOf" srcId="{E4ECFD9B-AC21-406D-BBE6-58408FF032A2}" destId="{915A72AA-9BEE-4275-B1EB-8D5F46346B5C}" srcOrd="0" destOrd="0" presId="urn:microsoft.com/office/officeart/2018/2/layout/IconVerticalSolidList"/>
    <dgm:cxn modelId="{668A163A-DDA9-423A-8D90-23B757B1D8C7}" srcId="{A3CD620D-CC7F-411F-8D00-A9C38133495B}" destId="{E4ECFD9B-AC21-406D-BBE6-58408FF032A2}" srcOrd="0" destOrd="0" parTransId="{6D203105-9C88-4EF6-87C2-6AB357F6C200}" sibTransId="{A165E26B-E322-4A58-B588-A6F45E64E646}"/>
    <dgm:cxn modelId="{3FDC0A48-9D81-4469-815B-34D4997053FB}" type="presOf" srcId="{4F9B0F33-E15E-4F66-8384-CC9DC65DBBB4}" destId="{87B13243-4109-4785-83D3-C415AC58342E}" srcOrd="0" destOrd="0" presId="urn:microsoft.com/office/officeart/2018/2/layout/IconVerticalSolidList"/>
    <dgm:cxn modelId="{F24A7E86-7CF6-49BA-A17E-9E3474E3002F}" srcId="{A3CD620D-CC7F-411F-8D00-A9C38133495B}" destId="{4F9B0F33-E15E-4F66-8384-CC9DC65DBBB4}" srcOrd="2" destOrd="0" parTransId="{EB7CCFB3-F1DD-42B8-A854-26C34A65E835}" sibTransId="{D931DBAA-81FC-4FF9-AFE6-9CB8A0F9EB34}"/>
    <dgm:cxn modelId="{4B65DCAF-D024-4DC7-87C0-EB1EB2ED5F8A}" type="presOf" srcId="{1AB72F4C-4C19-40E7-9B2C-DE501E42840F}" destId="{937A59D4-9E7F-4147-9523-68DF9C70F79D}" srcOrd="0" destOrd="0" presId="urn:microsoft.com/office/officeart/2018/2/layout/IconVerticalSolidList"/>
    <dgm:cxn modelId="{C4A639D0-9C59-4338-8DF7-EA51F79F5702}" type="presOf" srcId="{C1DB86CB-C24C-4952-9EB8-E233C5794F77}" destId="{BE764B39-AD3E-45F0-AE01-EBBFAFE43D06}" srcOrd="0" destOrd="0" presId="urn:microsoft.com/office/officeart/2018/2/layout/IconVerticalSolidList"/>
    <dgm:cxn modelId="{37742E6D-774A-4A9B-9BA0-34B86BE749B0}" type="presParOf" srcId="{3EE6B642-6003-4EE7-83E6-D94547B5E487}" destId="{569229F0-6991-4CF2-A29C-92B0F3D8E35C}" srcOrd="0" destOrd="0" presId="urn:microsoft.com/office/officeart/2018/2/layout/IconVerticalSolidList"/>
    <dgm:cxn modelId="{738D5582-FF40-4093-ADC6-EDBCEB9C0171}" type="presParOf" srcId="{569229F0-6991-4CF2-A29C-92B0F3D8E35C}" destId="{6D725A3A-2E56-42E7-A990-B9AB649824FB}" srcOrd="0" destOrd="0" presId="urn:microsoft.com/office/officeart/2018/2/layout/IconVerticalSolidList"/>
    <dgm:cxn modelId="{3DF4FC24-E794-4C32-9511-8B2597102F57}" type="presParOf" srcId="{569229F0-6991-4CF2-A29C-92B0F3D8E35C}" destId="{84390434-A0D9-4F5A-9099-4124E53D6766}" srcOrd="1" destOrd="0" presId="urn:microsoft.com/office/officeart/2018/2/layout/IconVerticalSolidList"/>
    <dgm:cxn modelId="{285CBFB5-D849-4F8E-8350-BA8553C6F614}" type="presParOf" srcId="{569229F0-6991-4CF2-A29C-92B0F3D8E35C}" destId="{1ED8691B-8D5C-458B-BA6B-6C13D4CE92D6}" srcOrd="2" destOrd="0" presId="urn:microsoft.com/office/officeart/2018/2/layout/IconVerticalSolidList"/>
    <dgm:cxn modelId="{1D1ABD3C-2629-4F30-9E84-D86C51C724CA}" type="presParOf" srcId="{569229F0-6991-4CF2-A29C-92B0F3D8E35C}" destId="{915A72AA-9BEE-4275-B1EB-8D5F46346B5C}" srcOrd="3" destOrd="0" presId="urn:microsoft.com/office/officeart/2018/2/layout/IconVerticalSolidList"/>
    <dgm:cxn modelId="{BF55997D-3FC8-41CD-AD40-E0DD95600013}" type="presParOf" srcId="{3EE6B642-6003-4EE7-83E6-D94547B5E487}" destId="{1F569E4C-35B5-43F2-9783-719BF6279F79}" srcOrd="1" destOrd="0" presId="urn:microsoft.com/office/officeart/2018/2/layout/IconVerticalSolidList"/>
    <dgm:cxn modelId="{C457764F-55E5-4125-B40D-03C595A02EEE}" type="presParOf" srcId="{3EE6B642-6003-4EE7-83E6-D94547B5E487}" destId="{B5E47C46-F617-4423-A0FA-498C372B9543}" srcOrd="2" destOrd="0" presId="urn:microsoft.com/office/officeart/2018/2/layout/IconVerticalSolidList"/>
    <dgm:cxn modelId="{778E6BE8-D20F-4041-8229-4C36BFF58074}" type="presParOf" srcId="{B5E47C46-F617-4423-A0FA-498C372B9543}" destId="{2195168C-AC8F-4DFE-9A78-D370CF893F3A}" srcOrd="0" destOrd="0" presId="urn:microsoft.com/office/officeart/2018/2/layout/IconVerticalSolidList"/>
    <dgm:cxn modelId="{755EE10C-070C-4C9E-8FB6-8D70552DE050}" type="presParOf" srcId="{B5E47C46-F617-4423-A0FA-498C372B9543}" destId="{9F97CF24-B9CD-4336-93C5-A6EE17E43F11}" srcOrd="1" destOrd="0" presId="urn:microsoft.com/office/officeart/2018/2/layout/IconVerticalSolidList"/>
    <dgm:cxn modelId="{3643C874-06CD-48C7-8C3F-34E80034B6F3}" type="presParOf" srcId="{B5E47C46-F617-4423-A0FA-498C372B9543}" destId="{8234D57F-2B26-4284-BEEA-7D3E22BD9F72}" srcOrd="2" destOrd="0" presId="urn:microsoft.com/office/officeart/2018/2/layout/IconVerticalSolidList"/>
    <dgm:cxn modelId="{5C6C2F05-6A19-4BF1-B72E-041DE361756D}" type="presParOf" srcId="{B5E47C46-F617-4423-A0FA-498C372B9543}" destId="{BE764B39-AD3E-45F0-AE01-EBBFAFE43D06}" srcOrd="3" destOrd="0" presId="urn:microsoft.com/office/officeart/2018/2/layout/IconVerticalSolidList"/>
    <dgm:cxn modelId="{D431A253-B3E7-41C1-BD6D-F1320F81793F}" type="presParOf" srcId="{3EE6B642-6003-4EE7-83E6-D94547B5E487}" destId="{E82D27F8-CDDA-4BFD-9A09-995F7934C2C8}" srcOrd="3" destOrd="0" presId="urn:microsoft.com/office/officeart/2018/2/layout/IconVerticalSolidList"/>
    <dgm:cxn modelId="{3CA1AA3B-1B22-4E59-9524-7B3B52F6E82C}" type="presParOf" srcId="{3EE6B642-6003-4EE7-83E6-D94547B5E487}" destId="{69DA1979-ADAC-4883-A894-4D4D89A3D37B}" srcOrd="4" destOrd="0" presId="urn:microsoft.com/office/officeart/2018/2/layout/IconVerticalSolidList"/>
    <dgm:cxn modelId="{C55482BD-C5F6-4DCB-A6BA-0BA9A5EB6CB7}" type="presParOf" srcId="{69DA1979-ADAC-4883-A894-4D4D89A3D37B}" destId="{70AC353B-C4DC-47DA-9F9A-EB827589B506}" srcOrd="0" destOrd="0" presId="urn:microsoft.com/office/officeart/2018/2/layout/IconVerticalSolidList"/>
    <dgm:cxn modelId="{6D0BED15-D314-4BC0-89AD-6571756F37DC}" type="presParOf" srcId="{69DA1979-ADAC-4883-A894-4D4D89A3D37B}" destId="{F1C5D692-DF85-4D2B-A30D-A27B4E526B6E}" srcOrd="1" destOrd="0" presId="urn:microsoft.com/office/officeart/2018/2/layout/IconVerticalSolidList"/>
    <dgm:cxn modelId="{3F13A6A1-A3B1-453C-B301-6A040E924263}" type="presParOf" srcId="{69DA1979-ADAC-4883-A894-4D4D89A3D37B}" destId="{4E7C91BB-B258-4B5B-BB01-7D8BB9A0B028}" srcOrd="2" destOrd="0" presId="urn:microsoft.com/office/officeart/2018/2/layout/IconVerticalSolidList"/>
    <dgm:cxn modelId="{46EDDE8F-21F2-47B6-B3E6-023A7FBA7D40}" type="presParOf" srcId="{69DA1979-ADAC-4883-A894-4D4D89A3D37B}" destId="{87B13243-4109-4785-83D3-C415AC58342E}" srcOrd="3" destOrd="0" presId="urn:microsoft.com/office/officeart/2018/2/layout/IconVerticalSolidList"/>
    <dgm:cxn modelId="{4F575E9B-F9ED-410B-8305-FBD8D0EEF2CA}" type="presParOf" srcId="{3EE6B642-6003-4EE7-83E6-D94547B5E487}" destId="{85476835-020C-4BDB-988F-BFC9B8FDC7B6}" srcOrd="5" destOrd="0" presId="urn:microsoft.com/office/officeart/2018/2/layout/IconVerticalSolidList"/>
    <dgm:cxn modelId="{57DDBB20-684D-4676-8EB0-B7119BAE3C3E}" type="presParOf" srcId="{3EE6B642-6003-4EE7-83E6-D94547B5E487}" destId="{59BB9DCF-F327-4A19-8697-4A1A170043EC}" srcOrd="6" destOrd="0" presId="urn:microsoft.com/office/officeart/2018/2/layout/IconVerticalSolidList"/>
    <dgm:cxn modelId="{9FEC2825-E6D5-4F40-82A8-71FF454914FB}" type="presParOf" srcId="{59BB9DCF-F327-4A19-8697-4A1A170043EC}" destId="{2C82C608-9089-4358-A0A3-813888475E8C}" srcOrd="0" destOrd="0" presId="urn:microsoft.com/office/officeart/2018/2/layout/IconVerticalSolidList"/>
    <dgm:cxn modelId="{AD109F5F-5AD5-41E5-9802-EE4021AC89A9}" type="presParOf" srcId="{59BB9DCF-F327-4A19-8697-4A1A170043EC}" destId="{0736FB63-FBB3-4B80-8896-A7B75D92A356}" srcOrd="1" destOrd="0" presId="urn:microsoft.com/office/officeart/2018/2/layout/IconVerticalSolidList"/>
    <dgm:cxn modelId="{3B0983D7-75CF-473D-936E-6DF6E7EE4235}" type="presParOf" srcId="{59BB9DCF-F327-4A19-8697-4A1A170043EC}" destId="{0BAA4FDB-135F-451F-A118-9898CEE05FC8}" srcOrd="2" destOrd="0" presId="urn:microsoft.com/office/officeart/2018/2/layout/IconVerticalSolidList"/>
    <dgm:cxn modelId="{FD43C419-8DBD-403A-B3FC-B257B537839B}" type="presParOf" srcId="{59BB9DCF-F327-4A19-8697-4A1A170043EC}" destId="{937A59D4-9E7F-4147-9523-68DF9C70F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837176" cy="3666744"/>
        <a:chOff x="0" y="0"/>
        <a:chExt cx="4837176" cy="3666744"/>
      </a:xfrm>
    </dsp:grpSpPr>
    <dsp:sp modelId="{6D725A3A-2E56-42E7-A990-B9AB649824FB}">
      <dsp:nvSpPr>
        <dsp:cNvPr id="3" name="Rounded Rectangle 2"/>
        <dsp:cNvSpPr/>
      </dsp:nvSpPr>
      <dsp:spPr bwMode="white">
        <a:xfrm>
          <a:off x="0" y="0"/>
          <a:ext cx="4837176" cy="771946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4837176" cy="771946"/>
      </dsp:txXfrm>
    </dsp:sp>
    <dsp:sp modelId="{84390434-A0D9-4F5A-9099-4124E53D6766}">
      <dsp:nvSpPr>
        <dsp:cNvPr id="4" name="Rectangles 3"/>
        <dsp:cNvSpPr/>
      </dsp:nvSpPr>
      <dsp:spPr bwMode="white">
        <a:xfrm>
          <a:off x="233514" y="173688"/>
          <a:ext cx="424570" cy="42457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33514" y="173688"/>
        <a:ext cx="424570" cy="424570"/>
      </dsp:txXfrm>
    </dsp:sp>
    <dsp:sp modelId="{915A72AA-9BEE-4275-B1EB-8D5F46346B5C}">
      <dsp:nvSpPr>
        <dsp:cNvPr id="5" name="Rectangles 4"/>
        <dsp:cNvSpPr/>
      </dsp:nvSpPr>
      <dsp:spPr bwMode="white">
        <a:xfrm>
          <a:off x="891598" y="0"/>
          <a:ext cx="3945578" cy="77194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697" tIns="81697" rIns="81697" bIns="81697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Designing API Schema using Swagger &amp; Open API</a:t>
          </a:r>
          <a:endParaRPr lang="en-US">
            <a:solidFill>
              <a:schemeClr val="tx1"/>
            </a:solidFill>
          </a:endParaRPr>
        </a:p>
      </dsp:txBody>
      <dsp:txXfrm>
        <a:off x="891598" y="0"/>
        <a:ext cx="3945578" cy="771946"/>
      </dsp:txXfrm>
    </dsp:sp>
    <dsp:sp modelId="{2195168C-AC8F-4DFE-9A78-D370CF893F3A}">
      <dsp:nvSpPr>
        <dsp:cNvPr id="6" name="Rounded Rectangle 5"/>
        <dsp:cNvSpPr/>
      </dsp:nvSpPr>
      <dsp:spPr bwMode="white">
        <a:xfrm>
          <a:off x="0" y="964933"/>
          <a:ext cx="4837176" cy="771946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964933"/>
        <a:ext cx="4837176" cy="771946"/>
      </dsp:txXfrm>
    </dsp:sp>
    <dsp:sp modelId="{9F97CF24-B9CD-4336-93C5-A6EE17E43F11}">
      <dsp:nvSpPr>
        <dsp:cNvPr id="7" name="Rectangles 6"/>
        <dsp:cNvSpPr/>
      </dsp:nvSpPr>
      <dsp:spPr bwMode="white">
        <a:xfrm>
          <a:off x="233514" y="1138621"/>
          <a:ext cx="424570" cy="42457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33514" y="1138621"/>
        <a:ext cx="424570" cy="424570"/>
      </dsp:txXfrm>
    </dsp:sp>
    <dsp:sp modelId="{BE764B39-AD3E-45F0-AE01-EBBFAFE43D06}">
      <dsp:nvSpPr>
        <dsp:cNvPr id="8" name="Rectangles 7"/>
        <dsp:cNvSpPr/>
      </dsp:nvSpPr>
      <dsp:spPr bwMode="white">
        <a:xfrm>
          <a:off x="891598" y="964933"/>
          <a:ext cx="3945578" cy="77194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697" tIns="81697" rIns="81697" bIns="81697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Data contract between the front-end and back-end teams</a:t>
          </a:r>
          <a:endParaRPr>
            <a:solidFill>
              <a:schemeClr val="tx1"/>
            </a:solidFill>
          </a:endParaRPr>
        </a:p>
      </dsp:txBody>
      <dsp:txXfrm>
        <a:off x="891598" y="964933"/>
        <a:ext cx="3945578" cy="771946"/>
      </dsp:txXfrm>
    </dsp:sp>
    <dsp:sp modelId="{70AC353B-C4DC-47DA-9F9A-EB827589B506}">
      <dsp:nvSpPr>
        <dsp:cNvPr id="9" name="Rounded Rectangle 8"/>
        <dsp:cNvSpPr/>
      </dsp:nvSpPr>
      <dsp:spPr bwMode="white">
        <a:xfrm>
          <a:off x="0" y="1929865"/>
          <a:ext cx="4837176" cy="771946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929865"/>
        <a:ext cx="4837176" cy="771946"/>
      </dsp:txXfrm>
    </dsp:sp>
    <dsp:sp modelId="{F1C5D692-DF85-4D2B-A30D-A27B4E526B6E}">
      <dsp:nvSpPr>
        <dsp:cNvPr id="10" name="Rectangles 9"/>
        <dsp:cNvSpPr/>
      </dsp:nvSpPr>
      <dsp:spPr bwMode="white">
        <a:xfrm>
          <a:off x="233514" y="2103553"/>
          <a:ext cx="424570" cy="424570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33514" y="2103553"/>
        <a:ext cx="424570" cy="424570"/>
      </dsp:txXfrm>
    </dsp:sp>
    <dsp:sp modelId="{87B13243-4109-4785-83D3-C415AC58342E}">
      <dsp:nvSpPr>
        <dsp:cNvPr id="11" name="Rectangles 10"/>
        <dsp:cNvSpPr/>
      </dsp:nvSpPr>
      <dsp:spPr bwMode="white">
        <a:xfrm>
          <a:off x="891598" y="1929865"/>
          <a:ext cx="3945578" cy="77194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697" tIns="81697" rIns="81697" bIns="81697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Facilitates Front-end development even before the backend development</a:t>
          </a:r>
          <a:endParaRPr>
            <a:solidFill>
              <a:schemeClr val="tx1"/>
            </a:solidFill>
          </a:endParaRPr>
        </a:p>
      </dsp:txBody>
      <dsp:txXfrm>
        <a:off x="891598" y="1929865"/>
        <a:ext cx="3945578" cy="771946"/>
      </dsp:txXfrm>
    </dsp:sp>
    <dsp:sp modelId="{2C82C608-9089-4358-A0A3-813888475E8C}">
      <dsp:nvSpPr>
        <dsp:cNvPr id="12" name="Rounded Rectangle 11"/>
        <dsp:cNvSpPr/>
      </dsp:nvSpPr>
      <dsp:spPr bwMode="white">
        <a:xfrm>
          <a:off x="0" y="2894798"/>
          <a:ext cx="4837176" cy="771946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894798"/>
        <a:ext cx="4837176" cy="771946"/>
      </dsp:txXfrm>
    </dsp:sp>
    <dsp:sp modelId="{0736FB63-FBB3-4B80-8896-A7B75D92A356}">
      <dsp:nvSpPr>
        <dsp:cNvPr id="13" name="Rectangles 12"/>
        <dsp:cNvSpPr/>
      </dsp:nvSpPr>
      <dsp:spPr bwMode="white">
        <a:xfrm>
          <a:off x="233514" y="3068486"/>
          <a:ext cx="424570" cy="424570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33514" y="3068486"/>
        <a:ext cx="424570" cy="424570"/>
      </dsp:txXfrm>
    </dsp:sp>
    <dsp:sp modelId="{937A59D4-9E7F-4147-9523-68DF9C70F79D}">
      <dsp:nvSpPr>
        <dsp:cNvPr id="14" name="Rectangles 13"/>
        <dsp:cNvSpPr/>
      </dsp:nvSpPr>
      <dsp:spPr bwMode="white">
        <a:xfrm>
          <a:off x="891598" y="2894798"/>
          <a:ext cx="3945578" cy="77194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1697" tIns="81697" rIns="81697" bIns="81697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API Testing using Postman and Swagger Inspector</a:t>
          </a:r>
          <a:endParaRPr lang="en-US">
            <a:solidFill>
              <a:schemeClr val="tx1"/>
            </a:solidFill>
          </a:endParaRPr>
        </a:p>
      </dsp:txBody>
      <dsp:txXfrm>
        <a:off x="891598" y="2894798"/>
        <a:ext cx="3945578" cy="771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6D11E-40F3-4DFF-BB84-43EF8F1BE3B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15BDF-E373-445B-BF3A-9644459C1A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ym typeface="+mn-ea"/>
              </a:rPr>
              <a:t>Familiarisation</a:t>
            </a:r>
            <a:r>
              <a:rPr lang="en-US" b="1" dirty="0">
                <a:sym typeface="+mn-ea"/>
              </a:rPr>
              <a:t> Objective:</a:t>
            </a:r>
            <a:r>
              <a:rPr lang="en-US" dirty="0">
                <a:sym typeface="+mn-ea"/>
              </a:rPr>
              <a:t> Introduce participants to the basic concepts of the MEAN stack and Docker.</a:t>
            </a:r>
            <a:endParaRPr lang="en-US" dirty="0"/>
          </a:p>
          <a:p>
            <a:r>
              <a:rPr lang="en-US" b="1" dirty="0">
                <a:sym typeface="+mn-ea"/>
              </a:rPr>
              <a:t>Hands-On Experience:</a:t>
            </a:r>
            <a:r>
              <a:rPr lang="en-US" dirty="0">
                <a:sym typeface="+mn-ea"/>
              </a:rPr>
              <a:t> Provide opportunities for hands-on exploration and experimentation.</a:t>
            </a:r>
            <a:endParaRPr lang="en-US" dirty="0"/>
          </a:p>
          <a:p>
            <a:r>
              <a:rPr lang="en-US" b="1" dirty="0">
                <a:sym typeface="+mn-ea"/>
              </a:rPr>
              <a:t>Understanding Ecosystem:</a:t>
            </a:r>
            <a:r>
              <a:rPr lang="en-US" dirty="0">
                <a:sym typeface="+mn-ea"/>
              </a:rPr>
              <a:t> Gain familiarity with the components and interactions within the MEAN stack.</a:t>
            </a:r>
            <a:endParaRPr lang="en-US" dirty="0"/>
          </a:p>
          <a:p>
            <a:r>
              <a:rPr lang="en-US" b="1" dirty="0">
                <a:sym typeface="+mn-ea"/>
              </a:rPr>
              <a:t>Containerization Overview:</a:t>
            </a:r>
            <a:r>
              <a:rPr lang="en-US" dirty="0">
                <a:sym typeface="+mn-ea"/>
              </a:rPr>
              <a:t> Offer an overview of Docker and its role in modern web development.</a:t>
            </a:r>
            <a:endParaRPr lang="en-US" dirty="0"/>
          </a:p>
          <a:p>
            <a:r>
              <a:rPr lang="en-US" b="1" dirty="0">
                <a:sym typeface="+mn-ea"/>
              </a:rPr>
              <a:t>Practical Exposure:</a:t>
            </a:r>
            <a:r>
              <a:rPr lang="en-US" dirty="0">
                <a:sym typeface="+mn-ea"/>
              </a:rPr>
              <a:t> Focus on practical exercises to give participants a feel for working with MEAN and Docker.</a:t>
            </a:r>
            <a:endParaRPr lang="en-US" dirty="0"/>
          </a:p>
          <a:p>
            <a:r>
              <a:rPr lang="en-US" b="1" dirty="0">
                <a:sym typeface="+mn-ea"/>
              </a:rPr>
              <a:t>No In-Depth Learning:</a:t>
            </a:r>
            <a:r>
              <a:rPr lang="en-US" dirty="0">
                <a:sym typeface="+mn-ea"/>
              </a:rPr>
              <a:t> Clarify that the workshop is not designed for in-depth learning but rather for getting acquainted with the technologies.</a:t>
            </a:r>
            <a:endParaRPr lang="en-US" dirty="0"/>
          </a:p>
          <a:p>
            <a:r>
              <a:rPr lang="en-US" b="1" dirty="0">
                <a:sym typeface="+mn-ea"/>
              </a:rPr>
              <a:t>Preparation for Further Learning:</a:t>
            </a:r>
            <a:r>
              <a:rPr lang="en-US" dirty="0">
                <a:sym typeface="+mn-ea"/>
              </a:rPr>
              <a:t> Lay the groundwork for participants to pursue further learning on their own after the workshop.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15BDF-E373-445B-BF3A-9644459C1A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D8208-2979-8243-8193-563D6D7954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D8208-2979-8243-8193-563D6D7954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D8208-2979-8243-8193-563D6D7954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5EA-F696-4F9E-9346-7F0B9D6692E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8D43-B78A-47B6-929C-7502EDBA8D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9.png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6,771 Full Stack Developer Illustrations - Free in SVG, PNG ...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r="5068" b="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2" name="Rectangle 20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6600" b="1">
                <a:solidFill>
                  <a:schemeClr val="bg1"/>
                </a:solidFill>
              </a:rPr>
              <a:t>MEAN  STACK</a:t>
            </a:r>
            <a:endParaRPr lang="en-US" sz="6600" b="1">
              <a:solidFill>
                <a:schemeClr val="bg1"/>
              </a:solidFill>
            </a:endParaRPr>
          </a:p>
        </p:txBody>
      </p:sp>
      <p:sp>
        <p:nvSpPr>
          <p:cNvPr id="2070" name="Rectangle: Rounded Corners 20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Workshop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blue and black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332" y="5606826"/>
            <a:ext cx="1455174" cy="689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 of MEAN</a:t>
            </a:r>
            <a:endParaRPr lang="en-US" sz="5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640080"/>
            <a:ext cx="4183380" cy="5577840"/>
          </a:xfrm>
          <a:prstGeom prst="rect">
            <a:avLst/>
          </a:prstGeom>
        </p:spPr>
      </p:pic>
      <p:sp>
        <p:nvSpPr>
          <p:cNvPr id="35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6739128" y="2664886"/>
            <a:ext cx="4818888" cy="3550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572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solidFill>
                  <a:schemeClr val="tx1"/>
                </a:solidFill>
                <a:effectLst/>
              </a:rPr>
              <a:t> Used to create modern, real time, full-stack web applications using JavaScript</a:t>
            </a:r>
            <a:endParaRPr lang="en-US" sz="1900" b="0" i="0" u="none" strike="noStrike">
              <a:solidFill>
                <a:schemeClr val="tx1"/>
              </a:solidFill>
              <a:effectLst/>
            </a:endParaRPr>
          </a:p>
          <a:p>
            <a:pPr marL="4572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u="none" strike="noStrike">
              <a:solidFill>
                <a:schemeClr val="tx1"/>
              </a:solidFill>
              <a:effectLst/>
            </a:endParaRPr>
          </a:p>
          <a:p>
            <a:pPr marL="4572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solidFill>
                  <a:schemeClr val="tx1"/>
                </a:solidFill>
                <a:effectLst/>
              </a:rPr>
              <a:t> This unified technology stack promotes code reusability, simplifies development workflows</a:t>
            </a:r>
            <a:endParaRPr lang="en-US" sz="1900" b="0" i="0" u="none" strike="noStrike">
              <a:solidFill>
                <a:schemeClr val="tx1"/>
              </a:solidFill>
              <a:effectLst/>
            </a:endParaRPr>
          </a:p>
          <a:p>
            <a:pPr marL="4572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u="none" strike="noStrike">
              <a:solidFill>
                <a:schemeClr val="tx1"/>
              </a:solidFill>
              <a:effectLst/>
            </a:endParaRPr>
          </a:p>
          <a:p>
            <a:pPr marL="4572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solidFill>
                  <a:schemeClr val="tx1"/>
                </a:solidFill>
                <a:effectLst/>
              </a:rPr>
              <a:t> Can be deployed easily and are suitable for building highly scalable application</a:t>
            </a:r>
            <a:endParaRPr lang="en-US" sz="1900" b="0" i="0" u="none" strike="noStrike"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5" y="6103409"/>
            <a:ext cx="1455174" cy="6892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/>
              <a:t>UI/UX Designing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>
                <a:effectLst/>
                <a:latin typeface="Calibri" panose="020F0502020204030204" charset="0"/>
              </a:rPr>
              <a:t>Creating </a:t>
            </a:r>
            <a:r>
              <a:rPr lang="en-US" b="1" i="0" u="none" strike="noStrike">
                <a:effectLst/>
                <a:latin typeface="Calibri" panose="020F0502020204030204" charset="0"/>
              </a:rPr>
              <a:t>low-fidelity wireframes </a:t>
            </a:r>
            <a:r>
              <a:rPr lang="en-US" b="0" i="0" u="none" strike="noStrike">
                <a:effectLst/>
                <a:latin typeface="Calibri" panose="020F0502020204030204" charset="0"/>
              </a:rPr>
              <a:t>using Figma</a:t>
            </a:r>
            <a:endParaRPr lang="en-US" b="0" i="0" u="none" strike="noStrike">
              <a:effectLst/>
              <a:latin typeface="Calibri" panose="020F0502020204030204" charset="0"/>
            </a:endParaRPr>
          </a:p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>
                <a:effectLst/>
                <a:latin typeface="Calibri" panose="020F0502020204030204" charset="0"/>
              </a:rPr>
              <a:t>Creating </a:t>
            </a:r>
            <a:r>
              <a:rPr lang="en-US" b="1" i="0" u="none" strike="noStrike">
                <a:effectLst/>
                <a:latin typeface="Calibri" panose="020F0502020204030204" charset="0"/>
              </a:rPr>
              <a:t>high-fidelity mockups </a:t>
            </a:r>
            <a:r>
              <a:rPr lang="en-US" b="0" i="0" u="none" strike="noStrike">
                <a:effectLst/>
                <a:latin typeface="Calibri" panose="020F0502020204030204" charset="0"/>
              </a:rPr>
              <a:t>using Figma</a:t>
            </a:r>
            <a:endParaRPr lang="en-US" b="0" i="0" u="none" strike="noStrike">
              <a:effectLst/>
              <a:latin typeface="Calibri" panose="020F0502020204030204" charset="0"/>
            </a:endParaRPr>
          </a:p>
        </p:txBody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sketch of a website&#10;&#10;Description automatically generated with low confidence"/>
          <p:cNvPicPr>
            <a:picLocks noChangeAspect="1"/>
          </p:cNvPicPr>
          <p:nvPr/>
        </p:nvPicPr>
        <p:blipFill rotWithShape="1">
          <a:blip r:embed="rId1"/>
          <a:srcRect l="17895" r="12761" b="-1"/>
          <a:stretch>
            <a:fillRect/>
          </a:stretch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5" name="Arc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person, office supplies, computer, clothing&#10;&#10;Description automatically generated"/>
          <p:cNvPicPr>
            <a:picLocks noChangeAspect="1"/>
          </p:cNvPicPr>
          <p:nvPr/>
        </p:nvPicPr>
        <p:blipFill rotWithShape="1">
          <a:blip r:embed="rId2"/>
          <a:srcRect l="14301" r="7893" b="1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012099"/>
            <a:ext cx="1665860" cy="7774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/>
              <a:t>Front-end Web Development</a:t>
            </a:r>
            <a:endParaRPr lang="en-US" sz="3200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wearing headphones and looking at a computer screen&#10;&#10;Description automatically generated with medium confidence"/>
          <p:cNvPicPr>
            <a:picLocks noChangeAspect="1"/>
          </p:cNvPicPr>
          <p:nvPr/>
        </p:nvPicPr>
        <p:blipFill rotWithShape="1">
          <a:blip r:embed="rId1"/>
          <a:srcRect t="25499" b="7797"/>
          <a:stretch>
            <a:fillRect/>
          </a:stretch>
        </p:blipFill>
        <p:spPr>
          <a:xfrm>
            <a:off x="838200" y="364143"/>
            <a:ext cx="5136795" cy="3426462"/>
          </a:xfrm>
          <a:prstGeom prst="rect">
            <a:avLst/>
          </a:prstGeom>
        </p:spPr>
      </p:pic>
      <p:pic>
        <p:nvPicPr>
          <p:cNvPr id="7" name="Picture 6" descr="A computer with a graph on the screen&#10;&#10;Description automatically generated with low confidence"/>
          <p:cNvPicPr>
            <a:picLocks noChangeAspect="1"/>
          </p:cNvPicPr>
          <p:nvPr/>
        </p:nvPicPr>
        <p:blipFill rotWithShape="1">
          <a:blip r:embed="rId2"/>
          <a:srcRect b="6380"/>
          <a:stretch>
            <a:fillRect/>
          </a:stretch>
        </p:blipFill>
        <p:spPr>
          <a:xfrm>
            <a:off x="6297264" y="364142"/>
            <a:ext cx="5136795" cy="3426462"/>
          </a:xfrm>
          <a:prstGeom prst="rect">
            <a:avLst/>
          </a:prstGeom>
        </p:spPr>
      </p:pic>
      <p:sp>
        <p:nvSpPr>
          <p:cNvPr id="43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800" b="0" i="0" u="none" strike="noStrike">
                <a:effectLst/>
                <a:latin typeface="Calibri" panose="020F0502020204030204" charset="0"/>
              </a:rPr>
              <a:t>Building professional grade web applications using </a:t>
            </a:r>
            <a:r>
              <a:rPr lang="en-US" sz="1800" b="1" i="0" u="none" strike="noStrike">
                <a:effectLst/>
                <a:latin typeface="Calibri" panose="020F0502020204030204" charset="0"/>
              </a:rPr>
              <a:t>HTML, CSS and JavaScript</a:t>
            </a:r>
            <a:r>
              <a:rPr lang="en-US" sz="1800" b="0" i="0" u="none" strike="noStrike">
                <a:effectLst/>
                <a:latin typeface="Calibri" panose="020F0502020204030204" charset="0"/>
              </a:rPr>
              <a:t>.</a:t>
            </a:r>
            <a:endParaRPr lang="en-US" sz="1800" b="0" i="0" u="none" strike="noStrike">
              <a:effectLst/>
              <a:latin typeface="Calibri" panose="020F0502020204030204" charset="0"/>
            </a:endParaRPr>
          </a:p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800" b="0" i="0" u="none" strike="noStrike">
                <a:effectLst/>
                <a:latin typeface="Calibri" panose="020F0502020204030204" charset="0"/>
              </a:rPr>
              <a:t>Developing responsive and mobile-first front-end applications using </a:t>
            </a:r>
            <a:r>
              <a:rPr lang="en-US" sz="1800" b="1" i="0" u="none" strike="noStrike">
                <a:effectLst/>
                <a:latin typeface="Calibri" panose="020F0502020204030204" charset="0"/>
              </a:rPr>
              <a:t>Bootstrap</a:t>
            </a:r>
            <a:r>
              <a:rPr lang="en-US" sz="1800" b="0" i="0" u="none" strike="noStrike">
                <a:effectLst/>
                <a:latin typeface="Calibri" panose="020F0502020204030204" charset="0"/>
              </a:rPr>
              <a:t>.</a:t>
            </a:r>
            <a:endParaRPr lang="en-US" sz="1800" b="0" i="0" u="none" strike="noStrike">
              <a:effectLst/>
              <a:latin typeface="Calibri" panose="020F0502020204030204" charset="0"/>
            </a:endParaRPr>
          </a:p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800" b="0" i="0" u="none" strike="noStrike">
                <a:effectLst/>
                <a:latin typeface="Calibri" panose="020F0502020204030204" charset="0"/>
              </a:rPr>
              <a:t>Developing scalable, high performance </a:t>
            </a:r>
            <a:r>
              <a:rPr lang="en-US" sz="1800" b="1" i="0" u="none" strike="noStrike">
                <a:effectLst/>
                <a:latin typeface="Calibri" panose="020F0502020204030204" charset="0"/>
              </a:rPr>
              <a:t>Single Page Applications (SPA)</a:t>
            </a:r>
            <a:r>
              <a:rPr lang="en-US" sz="1800" b="0" i="0" u="none" strike="noStrike">
                <a:effectLst/>
                <a:latin typeface="Calibri" panose="020F0502020204030204" charset="0"/>
              </a:rPr>
              <a:t> using </a:t>
            </a:r>
            <a:r>
              <a:rPr lang="en-US" sz="1800" b="1" i="0" u="none" strike="noStrike">
                <a:effectLst/>
                <a:latin typeface="Calibri" panose="020F0502020204030204" charset="0"/>
              </a:rPr>
              <a:t>Angular </a:t>
            </a:r>
            <a:r>
              <a:rPr lang="en-US" sz="1800" b="0" i="0" u="none" strike="noStrike">
                <a:effectLst/>
                <a:latin typeface="Calibri" panose="020F0502020204030204" charset="0"/>
              </a:rPr>
              <a:t>and</a:t>
            </a:r>
            <a:r>
              <a:rPr lang="en-US" sz="1800" b="1" i="0" u="none" strike="noStrike">
                <a:effectLst/>
                <a:latin typeface="Calibri" panose="020F0502020204030204" charset="0"/>
              </a:rPr>
              <a:t> TypeScript</a:t>
            </a:r>
            <a:r>
              <a:rPr lang="en-US" sz="1800" b="0" i="0" u="none" strike="noStrike">
                <a:effectLst/>
                <a:latin typeface="Calibri" panose="020F0502020204030204" charset="0"/>
              </a:rPr>
              <a:t>.</a:t>
            </a:r>
            <a:endParaRPr lang="en-US" sz="1800" b="0" i="0" u="none" strike="noStrike">
              <a:effectLst/>
              <a:latin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012099"/>
            <a:ext cx="1665860" cy="7774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 fontScale="90000"/>
          </a:bodyPr>
          <a:lstStyle/>
          <a:p>
            <a:r>
              <a:rPr lang="en-US" sz="3700"/>
              <a:t>Back-end Development using NodeJS</a:t>
            </a:r>
            <a:endParaRPr lang="en-US" sz="3700"/>
          </a:p>
        </p:txBody>
      </p:sp>
      <p:grpSp>
        <p:nvGrpSpPr>
          <p:cNvPr id="21" name="Group 20"/>
          <p:cNvGrpSpPr>
            <a:grpSpLocks noGrp="1" noRot="1" noChangeAspect="1" noMove="1" noResize="1" noUngrp="1"/>
          </p:cNvGrpSpPr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and phone on a stand&#10;&#10;Description automatically generated with low confidence"/>
          <p:cNvPicPr>
            <a:picLocks noChangeAspect="1"/>
          </p:cNvPicPr>
          <p:nvPr/>
        </p:nvPicPr>
        <p:blipFill rotWithShape="1">
          <a:blip r:embed="rId1"/>
          <a:srcRect t="14190" r="4" b="4"/>
          <a:stretch>
            <a:fillRect/>
          </a:stretch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02" r="1" b="19435"/>
          <a:stretch>
            <a:fillRect/>
          </a:stretch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" y="6080600"/>
            <a:ext cx="1494330" cy="69735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291135"/>
            <a:ext cx="5278066" cy="3979585"/>
          </a:xfrm>
        </p:spPr>
        <p:txBody>
          <a:bodyPr anchor="ctr">
            <a:normAutofit/>
          </a:bodyPr>
          <a:lstStyle/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>
                <a:effectLst/>
                <a:latin typeface="Calibri" panose="020F0502020204030204" charset="0"/>
              </a:rPr>
              <a:t>Explore the principles of event-driven, non-blocking I/O programming with Node.js.</a:t>
            </a:r>
            <a:endParaRPr lang="en-US" sz="1700" b="0" i="0" u="none" strike="noStrike">
              <a:effectLst/>
              <a:latin typeface="Calibri" panose="020F0502020204030204" charset="0"/>
            </a:endParaRPr>
          </a:p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Calibri" panose="020F0502020204030204" charset="0"/>
              </a:rPr>
              <a:t>Functional Programming using </a:t>
            </a:r>
            <a:r>
              <a:rPr lang="en-US" sz="1700" b="1" i="0" u="none" strike="noStrike" dirty="0">
                <a:effectLst/>
                <a:latin typeface="Calibri" panose="020F0502020204030204" charset="0"/>
              </a:rPr>
              <a:t>NodeJS</a:t>
            </a:r>
            <a:r>
              <a:rPr lang="en-US" sz="1700" b="1" i="0" u="none" strike="noStrike" dirty="0">
                <a:effectLst/>
                <a:latin typeface="Calibri" panose="020F0502020204030204" charset="0"/>
              </a:rPr>
              <a:t> Programming Language</a:t>
            </a:r>
            <a:r>
              <a:rPr lang="en-US" sz="1700" b="0" i="0" u="none" strike="noStrike" dirty="0">
                <a:effectLst/>
                <a:latin typeface="Calibri" panose="020F0502020204030204" charset="0"/>
              </a:rPr>
              <a:t>.</a:t>
            </a:r>
            <a:endParaRPr lang="en-US" sz="1700" b="0" i="0" u="none" strike="noStrike" dirty="0">
              <a:effectLst/>
              <a:latin typeface="Calibri" panose="020F0502020204030204" charset="0"/>
            </a:endParaRPr>
          </a:p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Calibri" panose="020F0502020204030204" charset="0"/>
              </a:rPr>
              <a:t>Building modern, high-performance, cloud native, Internet-connected apps using </a:t>
            </a:r>
            <a:r>
              <a:rPr lang="en-US" sz="1700" b="1" i="0" u="none" strike="noStrike" dirty="0" err="1">
                <a:effectLst/>
                <a:latin typeface="Calibri" panose="020F0502020204030204" charset="0"/>
              </a:rPr>
              <a:t>NodeJS</a:t>
            </a:r>
            <a:r>
              <a:rPr lang="en-US" sz="1700" b="0" i="0" u="none" strike="noStrike" dirty="0">
                <a:effectLst/>
                <a:latin typeface="Calibri" panose="020F0502020204030204" charset="0"/>
              </a:rPr>
              <a:t>.</a:t>
            </a:r>
            <a:endParaRPr lang="en-US" sz="1700" b="0" i="0" u="none" strike="noStrike" dirty="0">
              <a:effectLst/>
              <a:latin typeface="Calibri" panose="020F0502020204030204" charset="0"/>
            </a:endParaRPr>
          </a:p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Calibri" panose="020F0502020204030204" charset="0"/>
              </a:rPr>
              <a:t>Building enterprise  Web APIs based on microservice architecture using </a:t>
            </a:r>
            <a:r>
              <a:rPr lang="en-US" sz="1700" b="1" i="0" u="none" strike="noStrike" dirty="0">
                <a:effectLst/>
                <a:latin typeface="Calibri" panose="020F0502020204030204" charset="0"/>
              </a:rPr>
              <a:t>NodeJS</a:t>
            </a:r>
            <a:r>
              <a:rPr lang="en-US" sz="1700" b="0" i="0" u="none" strike="noStrike" dirty="0">
                <a:effectLst/>
                <a:latin typeface="Calibri" panose="020F0502020204030204" charset="0"/>
              </a:rPr>
              <a:t>.</a:t>
            </a:r>
            <a:endParaRPr lang="en-US" sz="1700" b="0" i="0" u="none" strike="noStrike" dirty="0">
              <a:effectLst/>
              <a:latin typeface="Calibri" panose="020F0502020204030204" charset="0"/>
            </a:endParaRPr>
          </a:p>
          <a:p>
            <a:pPr marL="514350" indent="-285750" fontAlgn="base">
              <a:spcBef>
                <a:spcPts val="0"/>
              </a:spcBef>
              <a:spcAft>
                <a:spcPts val="600"/>
              </a:spcAft>
            </a:pPr>
            <a:r>
              <a:rPr lang="en-US" sz="1700" dirty="0"/>
              <a:t>Build flexible Node.js web application framework that provides a robust set of features for web and mobile applications using </a:t>
            </a:r>
            <a:r>
              <a:rPr lang="en-US" sz="1700" b="1" dirty="0"/>
              <a:t>Express</a:t>
            </a:r>
            <a:endParaRPr lang="en-US" sz="17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9" name="Rectangle 61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71" name="Freeform: Shape 61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68" name="Freeform: Shape 61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US" sz="3400"/>
              <a:t>Web API Designing using Open API &amp; Swagger</a:t>
            </a:r>
            <a:endParaRPr lang="en-US" sz="3400"/>
          </a:p>
        </p:txBody>
      </p:sp>
      <p:sp>
        <p:nvSpPr>
          <p:cNvPr id="6170" name="Rectangle 61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72" name="Rectangle 61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176" name="Content Placeholder 2"/>
          <p:cNvGraphicFramePr>
            <a:graphicFrameLocks noGrp="1"/>
          </p:cNvGraphicFramePr>
          <p:nvPr>
            <p:ph idx="1"/>
          </p:nvPr>
        </p:nvGraphicFramePr>
        <p:xfrm>
          <a:off x="438912" y="2514600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146" name="Picture 2" descr="An Introduction to RESTful APIs - DZ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045" y="396775"/>
            <a:ext cx="2810139" cy="27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wagger API documentation tutorial for beginners - 5 - how to install and  setup swagger locally - YouTub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326" y="3211130"/>
            <a:ext cx="5280380" cy="29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SP.NET Core Swagger UI Authorization using IdentityServer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9479" y="2413675"/>
            <a:ext cx="1921227" cy="53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6140" y="40736"/>
            <a:ext cx="1665860" cy="7774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Personal Finance Manager</a:t>
            </a:r>
            <a:endParaRPr lang="en-US" sz="5400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Architecture and Design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9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sitting at a desk working on a computer&#10;&#10;Description automatically generated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4" r="15303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5" y="6132269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Stack Architecture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1_DR0kmQ2vKfN9rAOxmLKG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276" y="3067050"/>
            <a:ext cx="8608671" cy="3400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9920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Rectangle 1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9" name="Rectangle 1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</p:txBody>
      </p:sp>
      <p:pic>
        <p:nvPicPr>
          <p:cNvPr id="159" name="Picture 2" descr="Page 16 | 14,000+ Man Avatar Illustrator Pictur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35" y="2874780"/>
            <a:ext cx="3314851" cy="36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Straight Arrow Connector 159"/>
          <p:cNvCxnSpPr/>
          <p:nvPr/>
        </p:nvCxnSpPr>
        <p:spPr>
          <a:xfrm flipV="1">
            <a:off x="3720065" y="3981415"/>
            <a:ext cx="1025822" cy="67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4745887" y="3366282"/>
            <a:ext cx="1489268" cy="11197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4710813" y="4846910"/>
            <a:ext cx="1554396" cy="1201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1520">
              <a:spcAft>
                <a:spcPts val="600"/>
              </a:spcAft>
            </a:pPr>
            <a:r>
              <a:rPr lang="en-US" sz="19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Expense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0132" y="3740246"/>
            <a:ext cx="124502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US" sz="19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</a:t>
            </a:r>
            <a:endParaRPr lang="en-US" sz="2400" b="1"/>
          </a:p>
        </p:txBody>
      </p:sp>
      <p:sp>
        <p:nvSpPr>
          <p:cNvPr id="164" name="Rectangle: Rounded Corners 163"/>
          <p:cNvSpPr/>
          <p:nvPr/>
        </p:nvSpPr>
        <p:spPr>
          <a:xfrm>
            <a:off x="6810070" y="2896971"/>
            <a:ext cx="1751049" cy="49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Add income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5" name="Rectangle: Rounded Corners 164"/>
          <p:cNvSpPr/>
          <p:nvPr/>
        </p:nvSpPr>
        <p:spPr>
          <a:xfrm>
            <a:off x="6805065" y="3546253"/>
            <a:ext cx="1751049" cy="49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View income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Rectangle: Rounded Corners 165"/>
          <p:cNvSpPr/>
          <p:nvPr/>
        </p:nvSpPr>
        <p:spPr>
          <a:xfrm>
            <a:off x="6810071" y="4137207"/>
            <a:ext cx="1751049" cy="49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en-US" sz="144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income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Rectangle: Rounded Corners 166"/>
          <p:cNvSpPr/>
          <p:nvPr/>
        </p:nvSpPr>
        <p:spPr>
          <a:xfrm>
            <a:off x="6826352" y="6064208"/>
            <a:ext cx="1751049" cy="49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en-US" sz="144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expense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: Rounded Corners 167"/>
          <p:cNvSpPr/>
          <p:nvPr/>
        </p:nvSpPr>
        <p:spPr>
          <a:xfrm>
            <a:off x="6832619" y="5397957"/>
            <a:ext cx="1751049" cy="49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en-US" sz="144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expense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9" name="Rectangle: Rounded Corners 168"/>
          <p:cNvSpPr/>
          <p:nvPr/>
        </p:nvSpPr>
        <p:spPr>
          <a:xfrm>
            <a:off x="6832619" y="4792720"/>
            <a:ext cx="1751049" cy="49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44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expense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3677465" y="4644067"/>
            <a:ext cx="1040850" cy="74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: Rounded Corners 170"/>
          <p:cNvSpPr/>
          <p:nvPr/>
        </p:nvSpPr>
        <p:spPr>
          <a:xfrm>
            <a:off x="10040365" y="4401928"/>
            <a:ext cx="893070" cy="431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b="1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View Balance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2" name="Straight Arrow Connector 171"/>
          <p:cNvCxnSpPr>
            <a:stCxn id="163" idx="3"/>
            <a:endCxn id="166" idx="1"/>
          </p:cNvCxnSpPr>
          <p:nvPr/>
        </p:nvCxnSpPr>
        <p:spPr>
          <a:xfrm>
            <a:off x="6235155" y="3926167"/>
            <a:ext cx="574916" cy="45826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3" idx="3"/>
          </p:cNvCxnSpPr>
          <p:nvPr/>
        </p:nvCxnSpPr>
        <p:spPr>
          <a:xfrm flipV="1">
            <a:off x="6235155" y="3868246"/>
            <a:ext cx="591197" cy="5792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1" idx="6"/>
          </p:cNvCxnSpPr>
          <p:nvPr/>
        </p:nvCxnSpPr>
        <p:spPr>
          <a:xfrm flipV="1">
            <a:off x="6235155" y="3251415"/>
            <a:ext cx="542977" cy="6747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2" idx="6"/>
            <a:endCxn id="169" idx="1"/>
          </p:cNvCxnSpPr>
          <p:nvPr/>
        </p:nvCxnSpPr>
        <p:spPr>
          <a:xfrm flipV="1">
            <a:off x="6265209" y="5039939"/>
            <a:ext cx="567409" cy="40759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2" idx="6"/>
            <a:endCxn id="168" idx="1"/>
          </p:cNvCxnSpPr>
          <p:nvPr/>
        </p:nvCxnSpPr>
        <p:spPr>
          <a:xfrm>
            <a:off x="6265209" y="5447532"/>
            <a:ext cx="567409" cy="19764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2" idx="6"/>
          </p:cNvCxnSpPr>
          <p:nvPr/>
        </p:nvCxnSpPr>
        <p:spPr>
          <a:xfrm>
            <a:off x="6265209" y="5447532"/>
            <a:ext cx="512923" cy="94020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: Rounded Corners 177"/>
          <p:cNvSpPr/>
          <p:nvPr/>
        </p:nvSpPr>
        <p:spPr>
          <a:xfrm>
            <a:off x="8885530" y="3522399"/>
            <a:ext cx="1142315" cy="5470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View total</a:t>
            </a:r>
            <a:endParaRPr lang="en-US" sz="1440" b="1" kern="120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 defTabSz="731520">
              <a:spcAft>
                <a:spcPts val="600"/>
              </a:spcAft>
            </a:pPr>
            <a:r>
              <a:rPr lang="en-US" sz="144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income</a:t>
            </a:r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9" name="Rectangle: Rounded Corners 178"/>
          <p:cNvSpPr/>
          <p:nvPr/>
        </p:nvSpPr>
        <p:spPr>
          <a:xfrm>
            <a:off x="8898050" y="5347152"/>
            <a:ext cx="1142315" cy="5470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View total expense</a:t>
            </a:r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80" name="Straight Arrow Connector 179"/>
          <p:cNvCxnSpPr>
            <a:stCxn id="165" idx="3"/>
            <a:endCxn id="178" idx="1"/>
          </p:cNvCxnSpPr>
          <p:nvPr/>
        </p:nvCxnSpPr>
        <p:spPr>
          <a:xfrm>
            <a:off x="8556114" y="3793473"/>
            <a:ext cx="329416" cy="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68" idx="3"/>
          </p:cNvCxnSpPr>
          <p:nvPr/>
        </p:nvCxnSpPr>
        <p:spPr>
          <a:xfrm>
            <a:off x="8583668" y="5645176"/>
            <a:ext cx="301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8" idx="3"/>
          </p:cNvCxnSpPr>
          <p:nvPr/>
        </p:nvCxnSpPr>
        <p:spPr>
          <a:xfrm flipV="1">
            <a:off x="10027845" y="3793472"/>
            <a:ext cx="481724" cy="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9" idx="3"/>
          </p:cNvCxnSpPr>
          <p:nvPr/>
        </p:nvCxnSpPr>
        <p:spPr>
          <a:xfrm>
            <a:off x="10040365" y="5620655"/>
            <a:ext cx="477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0509569" y="3799375"/>
            <a:ext cx="8018" cy="59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 flipV="1">
            <a:off x="10517380" y="4833744"/>
            <a:ext cx="207" cy="78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178" idx="0"/>
          </p:cNvCxnSpPr>
          <p:nvPr/>
        </p:nvCxnSpPr>
        <p:spPr>
          <a:xfrm flipH="1">
            <a:off x="9456688" y="2960742"/>
            <a:ext cx="2498" cy="56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186"/>
          <p:cNvSpPr/>
          <p:nvPr/>
        </p:nvSpPr>
        <p:spPr>
          <a:xfrm>
            <a:off x="8885529" y="2690654"/>
            <a:ext cx="1142315" cy="4318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Chart generation</a:t>
            </a:r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88" name="Straight Connector 187"/>
          <p:cNvCxnSpPr>
            <a:stCxn id="178" idx="2"/>
            <a:endCxn id="179" idx="0"/>
          </p:cNvCxnSpPr>
          <p:nvPr/>
        </p:nvCxnSpPr>
        <p:spPr>
          <a:xfrm>
            <a:off x="9456688" y="4069406"/>
            <a:ext cx="12520" cy="127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009892" y="964904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User case diagram</a:t>
            </a:r>
            <a:endParaRPr lang="en-IN" sz="3200" dirty="0"/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3" y="6099048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Domain Model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3469" y="2201319"/>
            <a:ext cx="1720008" cy="4047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45" y="2271499"/>
            <a:ext cx="1720009" cy="39769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0" y="6200015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4099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of Personal Finance Manager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 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49" y="6063442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Objectives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artoon character of a young Businessman. 24294181 Vector Art at Vecteezy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17" y="1732235"/>
            <a:ext cx="2452125" cy="324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/>
          <p:cNvSpPr/>
          <p:nvPr/>
        </p:nvSpPr>
        <p:spPr>
          <a:xfrm>
            <a:off x="8117521" y="1535837"/>
            <a:ext cx="3428034" cy="3927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5945">
              <a:spcAft>
                <a:spcPts val="600"/>
              </a:spcAft>
            </a:pPr>
            <a:r>
              <a:rPr lang="en-US" sz="1510" b="1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Familiarization Objective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117521" y="2051398"/>
            <a:ext cx="3428034" cy="392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5945">
              <a:spcAft>
                <a:spcPts val="600"/>
              </a:spcAft>
            </a:pPr>
            <a:r>
              <a:rPr lang="en-US" sz="151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Hands-On Experience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8117521" y="3573252"/>
            <a:ext cx="3428034" cy="3927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5945">
              <a:spcAft>
                <a:spcPts val="600"/>
              </a:spcAft>
            </a:pPr>
            <a:r>
              <a:rPr lang="en-US" sz="151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Practical Exposure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8117521" y="2549338"/>
            <a:ext cx="3428034" cy="3927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5945">
              <a:spcAft>
                <a:spcPts val="600"/>
              </a:spcAft>
            </a:pPr>
            <a:r>
              <a:rPr lang="en-US" sz="151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Understanding Ecosystem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8117521" y="3064899"/>
            <a:ext cx="3428034" cy="392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5945">
              <a:spcAft>
                <a:spcPts val="600"/>
              </a:spcAft>
            </a:pPr>
            <a:r>
              <a:rPr lang="en-US" sz="151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Containerization Overview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8120496" y="4136424"/>
            <a:ext cx="3428034" cy="392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5945">
              <a:spcAft>
                <a:spcPts val="600"/>
              </a:spcAft>
            </a:pPr>
            <a:r>
              <a:rPr lang="en-US" sz="151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No In-Depth Learning</a:t>
            </a:r>
            <a:endParaRPr lang="en-US" sz="2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8117521" y="4669327"/>
            <a:ext cx="3428034" cy="3927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5945">
              <a:spcAft>
                <a:spcPts val="600"/>
              </a:spcAft>
            </a:pPr>
            <a:r>
              <a:rPr lang="en-US" sz="1510" b="1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Preparation for Further Learning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 descr="A blue and black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4" y="6091406"/>
            <a:ext cx="1455174" cy="6892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133027"/>
          </a:xfrm>
          <a:prstGeom prst="rect">
            <a:avLst/>
          </a:prstGeom>
          <a:solidFill>
            <a:srgbClr val="EE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268" y="998157"/>
            <a:ext cx="3208298" cy="50296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4893" y="2573892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4892" y="2925719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4891" y="3354355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6629" y="223935"/>
            <a:ext cx="72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 Personal Finance Manager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4" y="6374178"/>
            <a:ext cx="1125066" cy="554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000390"/>
            <a:ext cx="7443691" cy="4857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42" y="870266"/>
            <a:ext cx="7443691" cy="51869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57" y="933402"/>
            <a:ext cx="7273660" cy="518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"/>
          <p:cNvSpPr/>
          <p:nvPr/>
        </p:nvSpPr>
        <p:spPr>
          <a:xfrm>
            <a:off x="9153" y="0"/>
            <a:ext cx="12192000" cy="6858000"/>
          </a:xfrm>
          <a:custGeom>
            <a:avLst/>
            <a:gdLst>
              <a:gd name="connsiteX0" fmla="*/ 6096000 w 12192000"/>
              <a:gd name="connsiteY0" fmla="*/ 1098755 h 6858000"/>
              <a:gd name="connsiteX1" fmla="*/ 4517923 w 12192000"/>
              <a:gd name="connsiteY1" fmla="*/ 2676832 h 6858000"/>
              <a:gd name="connsiteX2" fmla="*/ 6096000 w 12192000"/>
              <a:gd name="connsiteY2" fmla="*/ 4254909 h 6858000"/>
              <a:gd name="connsiteX3" fmla="*/ 7674077 w 12192000"/>
              <a:gd name="connsiteY3" fmla="*/ 2676832 h 6858000"/>
              <a:gd name="connsiteX4" fmla="*/ 6096000 w 12192000"/>
              <a:gd name="connsiteY4" fmla="*/ 109875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098755"/>
                </a:moveTo>
                <a:cubicBezTo>
                  <a:pt x="5224452" y="1098755"/>
                  <a:pt x="4517923" y="1805284"/>
                  <a:pt x="4517923" y="2676832"/>
                </a:cubicBezTo>
                <a:cubicBezTo>
                  <a:pt x="4517923" y="3548380"/>
                  <a:pt x="5224452" y="4254909"/>
                  <a:pt x="6096000" y="4254909"/>
                </a:cubicBezTo>
                <a:cubicBezTo>
                  <a:pt x="6967548" y="4254909"/>
                  <a:pt x="7674077" y="3548380"/>
                  <a:pt x="7674077" y="2676832"/>
                </a:cubicBezTo>
                <a:cubicBezTo>
                  <a:pt x="7674077" y="1805284"/>
                  <a:pt x="6967548" y="1098755"/>
                  <a:pt x="6096000" y="109875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Полилиния: фигура 16"/>
          <p:cNvSpPr/>
          <p:nvPr/>
        </p:nvSpPr>
        <p:spPr>
          <a:xfrm>
            <a:off x="5451316" y="1480514"/>
            <a:ext cx="936447" cy="1248599"/>
          </a:xfrm>
          <a:custGeom>
            <a:avLst/>
            <a:gdLst>
              <a:gd name="connsiteX0" fmla="*/ 108746 w 154004"/>
              <a:gd name="connsiteY0" fmla="*/ 5130 h 205338"/>
              <a:gd name="connsiteX1" fmla="*/ 76340 w 154004"/>
              <a:gd name="connsiteY1" fmla="*/ 24894 h 205338"/>
              <a:gd name="connsiteX2" fmla="*/ 6076 w 154004"/>
              <a:gd name="connsiteY2" fmla="*/ 88934 h 205338"/>
              <a:gd name="connsiteX3" fmla="*/ 34118 w 154004"/>
              <a:gd name="connsiteY3" fmla="*/ 179219 h 205338"/>
              <a:gd name="connsiteX4" fmla="*/ 67934 w 154004"/>
              <a:gd name="connsiteY4" fmla="*/ 202897 h 205338"/>
              <a:gd name="connsiteX5" fmla="*/ 68383 w 154004"/>
              <a:gd name="connsiteY5" fmla="*/ 178321 h 205338"/>
              <a:gd name="connsiteX6" fmla="*/ 48747 w 154004"/>
              <a:gd name="connsiteY6" fmla="*/ 154258 h 205338"/>
              <a:gd name="connsiteX7" fmla="*/ 47400 w 154004"/>
              <a:gd name="connsiteY7" fmla="*/ 142836 h 205338"/>
              <a:gd name="connsiteX8" fmla="*/ 75891 w 154004"/>
              <a:gd name="connsiteY8" fmla="*/ 119350 h 205338"/>
              <a:gd name="connsiteX9" fmla="*/ 89687 w 154004"/>
              <a:gd name="connsiteY9" fmla="*/ 114088 h 205338"/>
              <a:gd name="connsiteX10" fmla="*/ 118114 w 154004"/>
              <a:gd name="connsiteY10" fmla="*/ 71609 h 205338"/>
              <a:gd name="connsiteX11" fmla="*/ 152829 w 154004"/>
              <a:gd name="connsiteY11" fmla="*/ 30284 h 205338"/>
              <a:gd name="connsiteX12" fmla="*/ 108746 w 154004"/>
              <a:gd name="connsiteY12" fmla="*/ 5130 h 2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004" h="205338">
                <a:moveTo>
                  <a:pt x="108746" y="5130"/>
                </a:moveTo>
                <a:cubicBezTo>
                  <a:pt x="86800" y="6863"/>
                  <a:pt x="76340" y="24894"/>
                  <a:pt x="76340" y="24894"/>
                </a:cubicBezTo>
                <a:cubicBezTo>
                  <a:pt x="36299" y="24894"/>
                  <a:pt x="15765" y="33300"/>
                  <a:pt x="6076" y="88934"/>
                </a:cubicBezTo>
                <a:cubicBezTo>
                  <a:pt x="-1625" y="133018"/>
                  <a:pt x="28150" y="173765"/>
                  <a:pt x="34118" y="179219"/>
                </a:cubicBezTo>
                <a:cubicBezTo>
                  <a:pt x="48106" y="192181"/>
                  <a:pt x="67934" y="202897"/>
                  <a:pt x="67934" y="202897"/>
                </a:cubicBezTo>
                <a:cubicBezTo>
                  <a:pt x="74607" y="196224"/>
                  <a:pt x="71849" y="181401"/>
                  <a:pt x="68383" y="178321"/>
                </a:cubicBezTo>
                <a:cubicBezTo>
                  <a:pt x="63506" y="173829"/>
                  <a:pt x="51700" y="164011"/>
                  <a:pt x="48747" y="154258"/>
                </a:cubicBezTo>
                <a:cubicBezTo>
                  <a:pt x="48042" y="151883"/>
                  <a:pt x="47336" y="144632"/>
                  <a:pt x="47400" y="142836"/>
                </a:cubicBezTo>
                <a:cubicBezTo>
                  <a:pt x="47786" y="127114"/>
                  <a:pt x="68832" y="117938"/>
                  <a:pt x="75891" y="119350"/>
                </a:cubicBezTo>
                <a:cubicBezTo>
                  <a:pt x="84040" y="121018"/>
                  <a:pt x="89687" y="127949"/>
                  <a:pt x="89687" y="114088"/>
                </a:cubicBezTo>
                <a:cubicBezTo>
                  <a:pt x="89687" y="102281"/>
                  <a:pt x="91612" y="71609"/>
                  <a:pt x="118114" y="71609"/>
                </a:cubicBezTo>
                <a:cubicBezTo>
                  <a:pt x="144615" y="71609"/>
                  <a:pt x="161299" y="52230"/>
                  <a:pt x="152829" y="30284"/>
                </a:cubicBezTo>
                <a:cubicBezTo>
                  <a:pt x="144294" y="8339"/>
                  <a:pt x="130306" y="3398"/>
                  <a:pt x="108746" y="51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Полилиния: фигура 18"/>
          <p:cNvSpPr/>
          <p:nvPr/>
        </p:nvSpPr>
        <p:spPr>
          <a:xfrm>
            <a:off x="5617419" y="2840029"/>
            <a:ext cx="975467" cy="546263"/>
          </a:xfrm>
          <a:custGeom>
            <a:avLst/>
            <a:gdLst>
              <a:gd name="connsiteX0" fmla="*/ 122818 w 160421"/>
              <a:gd name="connsiteY0" fmla="*/ 23550 h 89835"/>
              <a:gd name="connsiteX1" fmla="*/ 108894 w 160421"/>
              <a:gd name="connsiteY1" fmla="*/ 43057 h 89835"/>
              <a:gd name="connsiteX2" fmla="*/ 28298 w 160421"/>
              <a:gd name="connsiteY2" fmla="*/ 4813 h 89835"/>
              <a:gd name="connsiteX3" fmla="*/ 4813 w 160421"/>
              <a:gd name="connsiteY3" fmla="*/ 32148 h 89835"/>
              <a:gd name="connsiteX4" fmla="*/ 59677 w 160421"/>
              <a:gd name="connsiteY4" fmla="*/ 86627 h 89835"/>
              <a:gd name="connsiteX5" fmla="*/ 111525 w 160421"/>
              <a:gd name="connsiteY5" fmla="*/ 46265 h 89835"/>
              <a:gd name="connsiteX6" fmla="*/ 156251 w 160421"/>
              <a:gd name="connsiteY6" fmla="*/ 81622 h 89835"/>
              <a:gd name="connsiteX7" fmla="*/ 122818 w 160421"/>
              <a:gd name="connsiteY7" fmla="*/ 23550 h 8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21" h="89835">
                <a:moveTo>
                  <a:pt x="122818" y="23550"/>
                </a:moveTo>
                <a:cubicBezTo>
                  <a:pt x="122370" y="28619"/>
                  <a:pt x="131866" y="43057"/>
                  <a:pt x="108894" y="43057"/>
                </a:cubicBezTo>
                <a:cubicBezTo>
                  <a:pt x="82072" y="43057"/>
                  <a:pt x="35421" y="9625"/>
                  <a:pt x="28298" y="4813"/>
                </a:cubicBezTo>
                <a:cubicBezTo>
                  <a:pt x="15401" y="4813"/>
                  <a:pt x="4813" y="32148"/>
                  <a:pt x="4813" y="32148"/>
                </a:cubicBezTo>
                <a:lnTo>
                  <a:pt x="59677" y="86627"/>
                </a:lnTo>
                <a:lnTo>
                  <a:pt x="111525" y="46265"/>
                </a:lnTo>
                <a:lnTo>
                  <a:pt x="156251" y="81622"/>
                </a:lnTo>
                <a:cubicBezTo>
                  <a:pt x="156251" y="35100"/>
                  <a:pt x="122818" y="23550"/>
                  <a:pt x="122818" y="2355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5381" y="4729316"/>
            <a:ext cx="847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               Thanks!!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Getting to Know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1356" y="1927350"/>
            <a:ext cx="3362873" cy="458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 / UX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1355" y="2687850"/>
            <a:ext cx="3362873" cy="42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 diagram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1356" y="3269468"/>
            <a:ext cx="3362873" cy="423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 Model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1355" y="3936285"/>
            <a:ext cx="3362873" cy="42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stack architecture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1355" y="4603102"/>
            <a:ext cx="3362873" cy="423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323" y="6069631"/>
            <a:ext cx="1123850" cy="5323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45357" y="1926266"/>
            <a:ext cx="3362873" cy="458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Bootstrap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45357" y="2687850"/>
            <a:ext cx="3362873" cy="42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4709" y="3342092"/>
            <a:ext cx="3362873" cy="423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TypeScript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54709" y="3937392"/>
            <a:ext cx="3362873" cy="42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JS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5357" y="4603101"/>
            <a:ext cx="3362873" cy="423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9"/>
          <p:cNvSpPr/>
          <p:nvPr/>
        </p:nvSpPr>
        <p:spPr>
          <a:xfrm>
            <a:off x="2871355" y="5909932"/>
            <a:ext cx="3362873" cy="423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6754247" y="5934061"/>
            <a:ext cx="3362873" cy="423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2871355" y="5256450"/>
            <a:ext cx="3362873" cy="42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6754709" y="5268352"/>
            <a:ext cx="3362873" cy="42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704215">
              <a:spcAft>
                <a:spcPts val="600"/>
              </a:spcAft>
            </a:pPr>
            <a:r>
              <a:rPr lang="en-US" sz="1385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 DB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Personal Finance Manager</a:t>
            </a: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Introduction</a:t>
            </a:r>
            <a:endParaRPr lang="en-US" sz="20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7" name="Rectangl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Financial Planning PNGs for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81425"/>
            <a:ext cx="6408836" cy="394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6105832"/>
            <a:ext cx="1455174" cy="6892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Expense  Page</a:t>
            </a:r>
            <a:endParaRPr lang="en-US" sz="5400" b="1"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34506" r="6790" b="-2"/>
          <a:stretch>
            <a:fillRect/>
          </a:stretch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5" name="Rectangle: Rounded Corners 4"/>
          <p:cNvSpPr/>
          <p:nvPr/>
        </p:nvSpPr>
        <p:spPr>
          <a:xfrm>
            <a:off x="4905955" y="2071316"/>
            <a:ext cx="6713552" cy="411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Add Expense:</a:t>
            </a:r>
            <a:endParaRPr lang="en-US" sz="22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Similar form-based interface for adding expense details.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Fields for title, amount, date, category, and description.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View Expense:</a:t>
            </a:r>
            <a:endParaRPr lang="en-US" sz="22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Display of all expense transactions with relevant details.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Option to delete transactions if needed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9920"/>
            <a:ext cx="118719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Income  page</a:t>
            </a:r>
            <a:endParaRPr lang="en-US" sz="5400" b="1"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34506" r="6790" b="-2"/>
          <a:stretch>
            <a:fillRect/>
          </a:stretch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5" name="Rectangle: Rounded Corners 4"/>
          <p:cNvSpPr/>
          <p:nvPr/>
        </p:nvSpPr>
        <p:spPr>
          <a:xfrm>
            <a:off x="4905955" y="2071316"/>
            <a:ext cx="6713552" cy="411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Add Income</a:t>
            </a:r>
            <a:endParaRPr lang="en-US" sz="22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Form-based interface for adding income details.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Fields for title, amount, date, category, and description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View Income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Display of all income transactions with relevant details.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Option to delete transactions if needed.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9920"/>
            <a:ext cx="1111045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Dashboard page</a:t>
            </a:r>
            <a:endParaRPr lang="en-US" sz="5400" b="1"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34506" r="6790" b="-2"/>
          <a:stretch>
            <a:fillRect/>
          </a:stretch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5" name="Rectangle: Rounded Corners 4"/>
          <p:cNvSpPr/>
          <p:nvPr/>
        </p:nvSpPr>
        <p:spPr>
          <a:xfrm>
            <a:off x="4905955" y="2071316"/>
            <a:ext cx="6713552" cy="411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Visual Representation: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Utilizes charts for a clear overview of transactions.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Charts dynamically updated based on user data.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Statistics: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Displays total income, total expense, and overall balance.</a:t>
            </a:r>
            <a:endParaRPr lang="en-US" sz="22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Real-time calculations ensure accurate information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9920"/>
            <a:ext cx="1032387" cy="5878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How to solve this problem?</a:t>
            </a:r>
            <a:endParaRPr lang="en-US" sz="3700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UI/UX Designing</a:t>
            </a:r>
            <a:endParaRPr lang="en-US" sz="1400" dirty="0"/>
          </a:p>
          <a:p>
            <a:r>
              <a:rPr lang="en-US" sz="1400" dirty="0"/>
              <a:t>Front-end development – Client-side Technologies</a:t>
            </a:r>
            <a:endParaRPr lang="en-US" sz="1400" dirty="0"/>
          </a:p>
          <a:p>
            <a:r>
              <a:rPr lang="en-US" sz="1400" dirty="0"/>
              <a:t>Backend development - Server side Technologies</a:t>
            </a:r>
            <a:endParaRPr lang="en-US" sz="1400" dirty="0"/>
          </a:p>
          <a:p>
            <a:r>
              <a:rPr lang="en-US" sz="1400" dirty="0"/>
              <a:t>Web API Design </a:t>
            </a:r>
            <a:endParaRPr lang="en-US" sz="1400" dirty="0"/>
          </a:p>
          <a:p>
            <a:r>
              <a:rPr lang="en-US" sz="1400" dirty="0"/>
              <a:t>Deployment &amp; Cloud </a:t>
            </a:r>
            <a:r>
              <a:rPr lang="en-US" sz="1400" dirty="0" err="1"/>
              <a:t>Infrastructre</a:t>
            </a:r>
            <a:r>
              <a:rPr lang="en-US" sz="1400" dirty="0"/>
              <a:t> (Azure)</a:t>
            </a:r>
            <a:endParaRPr lang="en-US" sz="1400" dirty="0"/>
          </a:p>
          <a:p>
            <a:r>
              <a:rPr lang="en-US" sz="1400" dirty="0"/>
              <a:t>Software Engineering Practices – All of SDLC, DDD, Architecture &amp; System Design</a:t>
            </a:r>
            <a:endParaRPr lang="en-US" sz="1400" dirty="0"/>
          </a:p>
          <a:p>
            <a:r>
              <a:rPr lang="en-US" sz="1400" dirty="0"/>
              <a:t>Software Engineering Tools (Git, </a:t>
            </a:r>
            <a:r>
              <a:rPr lang="en-US" sz="1400" dirty="0" err="1"/>
              <a:t>Github</a:t>
            </a:r>
            <a:r>
              <a:rPr lang="en-US" sz="1400" dirty="0"/>
              <a:t>, VS Code, UML, Figma,..)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creenshot&#10;&#10;Description automatically generated"/>
          <p:cNvPicPr>
            <a:picLocks noChangeAspect="1"/>
          </p:cNvPicPr>
          <p:nvPr/>
        </p:nvPicPr>
        <p:blipFill rotWithShape="1">
          <a:blip r:embed="rId1"/>
          <a:srcRect r="1790" b="-4"/>
          <a:stretch>
            <a:fillRect/>
          </a:stretch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design, printing, screenshot&#10;&#10;Description automatically generated"/>
          <p:cNvPicPr>
            <a:picLocks noChangeAspect="1"/>
          </p:cNvPicPr>
          <p:nvPr/>
        </p:nvPicPr>
        <p:blipFill rotWithShape="1">
          <a:blip r:embed="rId2"/>
          <a:srcRect t="14154" r="1" b="1"/>
          <a:stretch>
            <a:fillRect/>
          </a:stretch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040365"/>
            <a:ext cx="1665860" cy="7774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an Stack Development Services I Hire MEAN Stack Developer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2649926"/>
            <a:ext cx="3368969" cy="155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59354" y="457201"/>
            <a:ext cx="5337270" cy="18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MEAN Stack</a:t>
            </a:r>
            <a:endParaRPr lang="en-US" sz="5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5759354" y="2798064"/>
            <a:ext cx="5461095" cy="3417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9144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solidFill>
                  <a:srgbClr val="FFFFFF"/>
                </a:solidFill>
                <a:effectLst/>
              </a:rPr>
              <a:t>MongoDB: A NoSQL database that stores data in a flexible, </a:t>
            </a:r>
            <a:endParaRPr lang="en-US" sz="1500" b="1" i="0" u="none" strike="noStrike">
              <a:solidFill>
                <a:srgbClr val="FFFFFF"/>
              </a:solidFill>
              <a:effectLst/>
            </a:endParaRPr>
          </a:p>
          <a:p>
            <a:pPr marL="9144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u="none" strike="noStrike">
              <a:solidFill>
                <a:srgbClr val="FFFFFF"/>
              </a:solidFill>
              <a:effectLst/>
            </a:endParaRPr>
          </a:p>
          <a:p>
            <a:pPr marL="9144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solidFill>
                  <a:srgbClr val="FFFFFF"/>
                </a:solidFill>
                <a:effectLst/>
              </a:rPr>
              <a:t>Express.js:</a:t>
            </a:r>
            <a:r>
              <a:rPr lang="en-US" sz="1500" i="0" u="none" strike="noStrike">
                <a:solidFill>
                  <a:srgbClr val="FFFFFF"/>
                </a:solidFill>
                <a:effectLst/>
              </a:rPr>
              <a:t> </a:t>
            </a:r>
            <a:r>
              <a:rPr lang="en-US" sz="1500" b="1" i="0" u="none" strike="noStrike">
                <a:solidFill>
                  <a:srgbClr val="FFFFFF"/>
                </a:solidFill>
                <a:effectLst/>
              </a:rPr>
              <a:t>A web application framework for Node.js.</a:t>
            </a:r>
            <a:endParaRPr lang="en-US" sz="1500" b="1" i="0" u="none" strike="noStrike">
              <a:solidFill>
                <a:srgbClr val="FFFFFF"/>
              </a:solidFill>
              <a:effectLst/>
            </a:endParaRPr>
          </a:p>
          <a:p>
            <a:pPr marL="9144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u="none" strike="noStrike">
              <a:solidFill>
                <a:srgbClr val="FFFFFF"/>
              </a:solidFill>
              <a:effectLst/>
            </a:endParaRPr>
          </a:p>
          <a:p>
            <a:pPr marL="9144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solidFill>
                  <a:srgbClr val="FFFFFF"/>
                </a:solidFill>
                <a:effectLst/>
              </a:rPr>
              <a:t>Angular: A JavaScript framework for building dynamic, single-page web applications</a:t>
            </a:r>
            <a:endParaRPr lang="en-US" sz="1500" b="1" i="0" u="none" strike="noStrike">
              <a:solidFill>
                <a:srgbClr val="FFFFFF"/>
              </a:solidFill>
              <a:effectLst/>
            </a:endParaRPr>
          </a:p>
          <a:p>
            <a:pPr marL="9144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u="none" strike="noStrike">
              <a:solidFill>
                <a:srgbClr val="FFFFFF"/>
              </a:solidFill>
              <a:effectLst/>
            </a:endParaRPr>
          </a:p>
          <a:p>
            <a:pPr marL="914400"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>
                <a:solidFill>
                  <a:srgbClr val="FFFFFF"/>
                </a:solidFill>
                <a:effectLst/>
              </a:rPr>
              <a:t>Node.js: A JavaScript runtime environment that allows developers to run JavaScript code server-side. </a:t>
            </a:r>
            <a:endParaRPr lang="en-US" sz="1500" b="1" i="0" u="none" strike="noStrike">
              <a:solidFill>
                <a:srgbClr val="FFFFFF"/>
              </a:solidFill>
              <a:effectLst/>
            </a:endParaRPr>
          </a:p>
        </p:txBody>
      </p:sp>
      <p:pic>
        <p:nvPicPr>
          <p:cNvPr id="2" name="Picture 1" descr="A blue and black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70" y="6105832"/>
            <a:ext cx="1455174" cy="6892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3287</Words>
  <Application>WPS Presentation</Application>
  <PresentationFormat>Widescreen</PresentationFormat>
  <Paragraphs>175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Office Theme</vt:lpstr>
      <vt:lpstr>1_Office Theme</vt:lpstr>
      <vt:lpstr>MEAN  STACK</vt:lpstr>
      <vt:lpstr>PowerPoint 演示文稿</vt:lpstr>
      <vt:lpstr>PowerPoint 演示文稿</vt:lpstr>
      <vt:lpstr>Personal Finance Manager</vt:lpstr>
      <vt:lpstr>PowerPoint 演示文稿</vt:lpstr>
      <vt:lpstr>PowerPoint 演示文稿</vt:lpstr>
      <vt:lpstr>PowerPoint 演示文稿</vt:lpstr>
      <vt:lpstr>What will you learn in this bootcamp?</vt:lpstr>
      <vt:lpstr>PowerPoint 演示文稿</vt:lpstr>
      <vt:lpstr>PowerPoint 演示文稿</vt:lpstr>
      <vt:lpstr>UI/UX Designing</vt:lpstr>
      <vt:lpstr>Front-end Web Development</vt:lpstr>
      <vt:lpstr>Web Api Development using NodeJS</vt:lpstr>
      <vt:lpstr>Web API Designing using Open API &amp; Swagger</vt:lpstr>
      <vt:lpstr>Personal Finance Manager</vt:lpstr>
      <vt:lpstr>MEAN Stack Architecture</vt:lpstr>
      <vt:lpstr>PowerPoint 演示文稿</vt:lpstr>
      <vt:lpstr>PowerPoint 演示文稿</vt:lpstr>
      <vt:lpstr>Components of Personal Finance Manager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KDN</dc:creator>
  <cp:lastModifiedBy>safee</cp:lastModifiedBy>
  <cp:revision>21</cp:revision>
  <dcterms:created xsi:type="dcterms:W3CDTF">2024-02-08T05:27:00Z</dcterms:created>
  <dcterms:modified xsi:type="dcterms:W3CDTF">2024-03-09T05:57:52Z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697BB1189ABC4F7B899B9760DFBD3C11_12</vt:lpwstr>
  </property>
  <property fmtid="{D5CDD505-2E9C-101B-9397-08002B2CF9AE}" pid="3" name="KSOProductBuildVer">
    <vt:lpwstr>1033-12.2.0.13489</vt:lpwstr>
  </property>
</Properties>
</file>