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547" r:id="rId4"/>
    <p:sldId id="544" r:id="rId5"/>
    <p:sldId id="546" r:id="rId6"/>
    <p:sldId id="551" r:id="rId7"/>
    <p:sldId id="549" r:id="rId8"/>
    <p:sldId id="550" r:id="rId9"/>
    <p:sldId id="545" r:id="rId10"/>
    <p:sldId id="5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3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44346-7AD7-46C7-B167-0C0628F2C549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E7AF4-32A6-42EF-B0C2-31CB5F15FB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2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F3519-E82E-4EA9-A18E-DF3DD8A17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E5F3D-76A1-47FE-A6DB-E61DB5B9D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07019-538D-48CB-A159-6758AEA2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4542-C0DE-4890-AF27-81A26E626810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E1BC9-4F80-4A43-8B00-C0362896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E0A3A-738B-4D57-9604-AF759A2DD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666-48EE-43EE-B4FE-8B243BFF3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83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1AD0-7C3A-4CBB-A9E2-FDA434D46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8A3CD-675D-4087-AC0D-06F8737EE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C6A8-7B83-4EE0-AD5A-0AE87104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4542-C0DE-4890-AF27-81A26E626810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8392-C025-4325-B850-324DA156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FA161-0E50-4820-8379-9F05F201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666-48EE-43EE-B4FE-8B243BFF3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467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4AC24B-0CC6-44BE-9FD6-9702CC760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AF053-910F-43AB-B9C7-970B40DAE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BE344-4A5E-499A-8BF3-FAE8DF43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4542-C0DE-4890-AF27-81A26E626810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0B662-EB51-4D22-9F01-10952EB5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C21F8-7BB0-40F2-9FF9-1716AEEC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666-48EE-43EE-B4FE-8B243BFF3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96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38BB-1B7A-446F-9C49-6BDA6C37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462E-77CD-4EF6-A6FD-1DFF10E20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8AC9B-0EF2-4684-B6B1-C4E110C9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4542-C0DE-4890-AF27-81A26E626810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0A4E-C66F-4A20-8DE7-33D6773E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AAB3-B7EA-457C-BE29-9ADF76670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666-48EE-43EE-B4FE-8B243BFF3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0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97F3-3B0E-476D-B293-C97A77FF0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D117C-6323-408F-BD18-4687CFF9D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07FBD-CC9F-4E8E-85C7-FEE5634E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4542-C0DE-4890-AF27-81A26E626810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CC7F1-4ECF-497C-9B66-EE5FB3A4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B391D-9C00-424D-8CA0-B1E3EEBB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666-48EE-43EE-B4FE-8B243BFF3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8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8AD5-DE72-4D40-BE97-FA8C427C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8BDC-73D7-4382-AA31-BDEB92899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D9F75-7C6C-47F3-AC2F-9FC64D71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5D836-6387-4E93-A220-7BBD1805D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4542-C0DE-4890-AF27-81A26E626810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41FBF-E46F-420A-8355-FCB6D527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601E8-41AB-43F3-8C9C-1514DBA6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666-48EE-43EE-B4FE-8B243BFF3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90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F846-2FE7-4107-8ED6-1D8919C17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7328F-82AF-4819-960B-5AA6924B0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3DC05-5E67-4C19-A64B-81E527377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8685CE-5A0B-4A48-89B0-D8913FC89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132928-88C8-4662-924C-92E3B84C5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F4FCB-E462-4821-B303-6F9370C9A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4542-C0DE-4890-AF27-81A26E626810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EF377-6814-4EC9-A76B-70F58F827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08B201-257D-4BF2-BE97-7657ED47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666-48EE-43EE-B4FE-8B243BFF3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1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D357-A4A8-4B9B-A744-D370D97F3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18D6F-0160-4C05-A223-47453C53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4542-C0DE-4890-AF27-81A26E626810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D9AF1-BF63-49CC-975F-CF503608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2F0F41-4314-4344-9F20-762ED132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666-48EE-43EE-B4FE-8B243BFF3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54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3F2E4-FFD9-47AD-A56B-F11BF04B1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4542-C0DE-4890-AF27-81A26E626810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CEFFB8-0DC8-47C3-940F-748ABB40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C5E66-0C67-4414-947F-BC41EBEE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666-48EE-43EE-B4FE-8B243BFF3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09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24BC-3B93-4C99-BC04-90A91144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5561-0CF6-49DE-BCB5-FB59A9C7F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6C378-04C7-4682-8EA0-17B9C7E8E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DEAA3-311B-4147-B122-CB6259AC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4542-C0DE-4890-AF27-81A26E626810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FD6FA-9A22-44AE-8F3E-C88C8E27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7269A-9778-4596-AF2C-1731A8FE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666-48EE-43EE-B4FE-8B243BFF3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37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1711-577B-4265-95A9-A5E24FDD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067DA-791E-4BD8-8FD2-D6F8A7162A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6BB87D-1134-4CCB-AD3C-0DC900EA6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E7AFF-4B1D-4A03-91DF-F3ED4238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04542-C0DE-4890-AF27-81A26E626810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61B3-90AF-4D70-804B-9A5E062D2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70389-1024-4AAA-B759-9B24FA7D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71666-48EE-43EE-B4FE-8B243BFF3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76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D53C2-2431-4B69-A8FD-B571C3F6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D95F0-6739-45AD-9568-9D1207539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FB27-6215-48DD-8AE3-4F8FD94C9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04542-C0DE-4890-AF27-81A26E626810}" type="datetimeFigureOut">
              <a:rPr lang="en-GB" smtClean="0"/>
              <a:t>05/04/2020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61C7-CC30-499F-ACC2-C0B156EEE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3CE9-FE60-48A0-9006-6521E879DA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71666-48EE-43EE-B4FE-8B243BFF3F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0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itslab/corona/tree/master/rapidre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0FAB-9250-4E8A-841A-A97B67EF8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B0F0"/>
                </a:solidFill>
              </a:rPr>
              <a:t>RapidReview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1BF64-DCEE-451A-984F-6179511F5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3200" b="1" i="1" dirty="0"/>
              <a:t>An easy customizable webtool for finding COVID-19 scientific evidence</a:t>
            </a:r>
          </a:p>
          <a:p>
            <a:endParaRPr lang="en-GB" sz="3200" dirty="0"/>
          </a:p>
          <a:p>
            <a:r>
              <a:rPr lang="en-GB" sz="3200" dirty="0"/>
              <a:t>for </a:t>
            </a:r>
          </a:p>
          <a:p>
            <a:r>
              <a:rPr lang="en-GB" sz="3200" dirty="0"/>
              <a:t>health care staff, policy makers, scientists and everybody else</a:t>
            </a:r>
          </a:p>
        </p:txBody>
      </p:sp>
    </p:spTree>
    <p:extLst>
      <p:ext uri="{BB962C8B-B14F-4D97-AF65-F5344CB8AC3E}">
        <p14:creationId xmlns:p14="http://schemas.microsoft.com/office/powerpoint/2010/main" val="319184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BAF52-F29F-4AA6-973D-83DAD4F23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AC397-10F0-449D-98DD-E531AB870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95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GB" dirty="0" err="1"/>
              <a:t>RapidReview</a:t>
            </a:r>
            <a:r>
              <a:rPr lang="en-GB" dirty="0"/>
              <a:t> is developed by a team of scientists and students from the Cell Death, Lysosomes and Artificial Intelligence Group at Lund University and their collaborators. The work is made possible through a Swedish Research Council grant of the project leader Sonja Aits and volunteer work.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 err="1"/>
              <a:t>RapidReviewer</a:t>
            </a:r>
            <a:r>
              <a:rPr lang="en-GB" dirty="0"/>
              <a:t> makes use of many excellent resources for scientific text mining which others have made freely available. Thank you!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r>
              <a:rPr lang="en-GB" dirty="0"/>
              <a:t>This tool is under development. For current status and full credits please visit:</a:t>
            </a:r>
          </a:p>
          <a:p>
            <a:pPr marL="0" indent="0" algn="just">
              <a:buNone/>
            </a:pPr>
            <a:r>
              <a:rPr lang="en-GB" dirty="0">
                <a:hlinkClick r:id="rId2"/>
              </a:rPr>
              <a:t>https://github.com/Aitslab/corona/tree/master/rapidreview</a:t>
            </a:r>
            <a:r>
              <a:rPr lang="en-GB" dirty="0"/>
              <a:t> </a:t>
            </a:r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12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DAB2-8309-4125-B096-538AC098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0F0"/>
                </a:solidFill>
              </a:rPr>
              <a:t>Many people are in need of scientific evidence to inform their essential work</a:t>
            </a:r>
          </a:p>
        </p:txBody>
      </p:sp>
      <p:pic>
        <p:nvPicPr>
          <p:cNvPr id="5" name="Content Placeholder 4" descr="A person sitting on a horse&#10;&#10;Description automatically generated">
            <a:extLst>
              <a:ext uri="{FF2B5EF4-FFF2-40B4-BE49-F238E27FC236}">
                <a16:creationId xmlns:a16="http://schemas.microsoft.com/office/drawing/2014/main" id="{D921B6CA-2D55-4642-A5BD-24CAC4239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400" y="4706609"/>
            <a:ext cx="3073400" cy="2046605"/>
          </a:xfrm>
        </p:spPr>
      </p:pic>
      <p:pic>
        <p:nvPicPr>
          <p:cNvPr id="7" name="Picture 6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F823F4B7-2D4F-4A60-9ED3-5AB1F79FE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876401"/>
            <a:ext cx="2514362" cy="3354388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72D7657-76D7-40AB-AD8C-50528BEF3EA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68"/>
          <a:stretch/>
        </p:blipFill>
        <p:spPr>
          <a:xfrm>
            <a:off x="4177477" y="2280751"/>
            <a:ext cx="3291447" cy="2296498"/>
          </a:xfrm>
          <a:prstGeom prst="rect">
            <a:avLst/>
          </a:prstGeom>
        </p:spPr>
      </p:pic>
      <p:pic>
        <p:nvPicPr>
          <p:cNvPr id="11" name="Picture 10" descr="A picture containing man, table, food, front&#10;&#10;Description automatically generated">
            <a:extLst>
              <a:ext uri="{FF2B5EF4-FFF2-40B4-BE49-F238E27FC236}">
                <a16:creationId xmlns:a16="http://schemas.microsoft.com/office/drawing/2014/main" id="{904F5597-1A3A-4825-AD71-06C0C979C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526" y="2257097"/>
            <a:ext cx="3087274" cy="2296498"/>
          </a:xfrm>
          <a:prstGeom prst="rect">
            <a:avLst/>
          </a:prstGeom>
        </p:spPr>
      </p:pic>
      <p:pic>
        <p:nvPicPr>
          <p:cNvPr id="13" name="Picture 12" descr="A picture containing indoor, room, refrigerator, sitting&#10;&#10;Description automatically generated">
            <a:extLst>
              <a:ext uri="{FF2B5EF4-FFF2-40B4-BE49-F238E27FC236}">
                <a16:creationId xmlns:a16="http://schemas.microsoft.com/office/drawing/2014/main" id="{48614265-05FE-42DA-81F4-E6A02B890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638" y="4706609"/>
            <a:ext cx="3291447" cy="204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38FB-5AFC-4E83-8267-35A9C8B3F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B0F0"/>
                </a:solidFill>
              </a:rPr>
              <a:t>We already know much about coronaviruses but it is buried in mountains of scientific literature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E20B-A2A8-4E9F-B7E0-E5DB39339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9A6271-A9BA-493F-B575-1FF716135B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58" t="45652" r="26493" b="5324"/>
          <a:stretch/>
        </p:blipFill>
        <p:spPr>
          <a:xfrm>
            <a:off x="838199" y="1825625"/>
            <a:ext cx="9655545" cy="46672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2ED96B3-2623-495B-ADB4-3EA3C3C20D58}"/>
              </a:ext>
            </a:extLst>
          </p:cNvPr>
          <p:cNvSpPr/>
          <p:nvPr/>
        </p:nvSpPr>
        <p:spPr>
          <a:xfrm>
            <a:off x="2647336" y="2365503"/>
            <a:ext cx="1092200" cy="4699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52860-5F3A-4243-9951-1AE0B8CB5832}"/>
              </a:ext>
            </a:extLst>
          </p:cNvPr>
          <p:cNvSpPr txBox="1"/>
          <p:nvPr/>
        </p:nvSpPr>
        <p:spPr>
          <a:xfrm>
            <a:off x="3739536" y="2308065"/>
            <a:ext cx="36054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And more every day</a:t>
            </a:r>
          </a:p>
        </p:txBody>
      </p:sp>
    </p:spTree>
    <p:extLst>
      <p:ext uri="{BB962C8B-B14F-4D97-AF65-F5344CB8AC3E}">
        <p14:creationId xmlns:p14="http://schemas.microsoft.com/office/powerpoint/2010/main" val="11015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4DD5CF0-412E-423C-8CD1-DF4E55D89C46}"/>
              </a:ext>
            </a:extLst>
          </p:cNvPr>
          <p:cNvSpPr txBox="1"/>
          <p:nvPr/>
        </p:nvSpPr>
        <p:spPr>
          <a:xfrm>
            <a:off x="2317978" y="933574"/>
            <a:ext cx="7556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Manual review and summarization by experts is too slow!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815E7-9424-4913-8E05-4C612BF46D24}"/>
              </a:ext>
            </a:extLst>
          </p:cNvPr>
          <p:cNvSpPr txBox="1"/>
          <p:nvPr/>
        </p:nvSpPr>
        <p:spPr>
          <a:xfrm>
            <a:off x="1707587" y="4547886"/>
            <a:ext cx="87768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 err="1">
                <a:solidFill>
                  <a:srgbClr val="FF0000"/>
                </a:solidFill>
              </a:rPr>
              <a:t>RapidReview</a:t>
            </a:r>
            <a:r>
              <a:rPr lang="en-GB" sz="2400" b="1" dirty="0">
                <a:solidFill>
                  <a:srgbClr val="FF0000"/>
                </a:solidFill>
              </a:rPr>
              <a:t> automatically finds and displays key scientific findings</a:t>
            </a:r>
          </a:p>
          <a:p>
            <a:pPr algn="ctr"/>
            <a:r>
              <a:rPr lang="en-GB" sz="2400" b="1" dirty="0">
                <a:solidFill>
                  <a:srgbClr val="FF0000"/>
                </a:solidFill>
              </a:rPr>
              <a:t>for different target audiences</a:t>
            </a:r>
          </a:p>
          <a:p>
            <a:pPr algn="ctr"/>
            <a:endParaRPr lang="en-GB" sz="2400" b="1" dirty="0">
              <a:solidFill>
                <a:srgbClr val="FF0000"/>
              </a:solidFill>
            </a:endParaRPr>
          </a:p>
          <a:p>
            <a:pPr algn="ctr"/>
            <a:r>
              <a:rPr lang="en-GB" sz="2400" dirty="0">
                <a:solidFill>
                  <a:srgbClr val="FF0000"/>
                </a:solidFill>
              </a:rPr>
              <a:t>(and is easy to use)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267BC6-0BF0-44A4-BC01-D0BE603E9AD1}"/>
              </a:ext>
            </a:extLst>
          </p:cNvPr>
          <p:cNvSpPr txBox="1"/>
          <p:nvPr/>
        </p:nvSpPr>
        <p:spPr>
          <a:xfrm>
            <a:off x="2528837" y="2079965"/>
            <a:ext cx="7134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/>
              <a:t>Scientists and non-experts need to find information in </a:t>
            </a:r>
          </a:p>
          <a:p>
            <a:pPr algn="ctr"/>
            <a:r>
              <a:rPr lang="en-GB" sz="2400" b="1" dirty="0"/>
              <a:t>scientific literature themselves</a:t>
            </a:r>
          </a:p>
          <a:p>
            <a:pPr algn="ctr"/>
            <a:endParaRPr lang="en-GB" sz="2400" b="1" dirty="0"/>
          </a:p>
          <a:p>
            <a:pPr algn="ctr"/>
            <a:r>
              <a:rPr lang="en-GB" sz="2400" dirty="0"/>
              <a:t>(but correct search queries are difficult)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DE925FB-BDD9-4CDC-9907-A98A83B6E764}"/>
              </a:ext>
            </a:extLst>
          </p:cNvPr>
          <p:cNvSpPr/>
          <p:nvPr/>
        </p:nvSpPr>
        <p:spPr>
          <a:xfrm>
            <a:off x="5937250" y="1546600"/>
            <a:ext cx="317500" cy="4851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40A7808-F8B6-4AA6-89E5-1AF2EE1DF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9080"/>
            <a:ext cx="10515600" cy="1325563"/>
          </a:xfrm>
        </p:spPr>
        <p:txBody>
          <a:bodyPr/>
          <a:lstStyle/>
          <a:p>
            <a:endParaRPr lang="en-GB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5786EBD-403A-41B5-B950-79BC17691DC6}"/>
              </a:ext>
            </a:extLst>
          </p:cNvPr>
          <p:cNvSpPr/>
          <p:nvPr/>
        </p:nvSpPr>
        <p:spPr>
          <a:xfrm>
            <a:off x="5937250" y="3942130"/>
            <a:ext cx="317500" cy="4851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34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BEBBC8E-1BE2-4A2B-8C50-6FFE9A39EE82}"/>
              </a:ext>
            </a:extLst>
          </p:cNvPr>
          <p:cNvSpPr/>
          <p:nvPr/>
        </p:nvSpPr>
        <p:spPr>
          <a:xfrm>
            <a:off x="1123112" y="3692038"/>
            <a:ext cx="10134924" cy="74257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A363F8-3ED4-4A34-948D-82A052BA2778}"/>
              </a:ext>
            </a:extLst>
          </p:cNvPr>
          <p:cNvSpPr/>
          <p:nvPr/>
        </p:nvSpPr>
        <p:spPr>
          <a:xfrm>
            <a:off x="838200" y="2655651"/>
            <a:ext cx="10591800" cy="401752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F4DED-4E42-4E59-9835-795E6508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B0F0"/>
                </a:solidFill>
              </a:rPr>
              <a:t>RapidReview</a:t>
            </a:r>
            <a:r>
              <a:rPr lang="en-GB" dirty="0">
                <a:solidFill>
                  <a:srgbClr val="00B0F0"/>
                </a:solidFill>
              </a:rPr>
              <a:t> finds and annotates scientific evidence related to COVID-19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35EAE-D7EA-40BA-859E-B624D0BD7C22}"/>
              </a:ext>
            </a:extLst>
          </p:cNvPr>
          <p:cNvSpPr txBox="1"/>
          <p:nvPr/>
        </p:nvSpPr>
        <p:spPr>
          <a:xfrm>
            <a:off x="2880711" y="1783387"/>
            <a:ext cx="6267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Scientific literature from several sources (CORD-19, </a:t>
            </a:r>
            <a:r>
              <a:rPr lang="en-GB" dirty="0" err="1"/>
              <a:t>Pubmed</a:t>
            </a:r>
            <a:r>
              <a:rPr lang="en-GB" dirty="0"/>
              <a:t>, etc)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0720-11E4-4BB2-8818-280C4BD8FAD4}"/>
              </a:ext>
            </a:extLst>
          </p:cNvPr>
          <p:cNvSpPr txBox="1"/>
          <p:nvPr/>
        </p:nvSpPr>
        <p:spPr>
          <a:xfrm>
            <a:off x="949781" y="3770327"/>
            <a:ext cx="204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Dictionary </a:t>
            </a:r>
          </a:p>
          <a:p>
            <a:pPr algn="ctr"/>
            <a:r>
              <a:rPr lang="en-GB" dirty="0"/>
              <a:t>annotation pipeline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0DF37-E53A-420F-982C-4E68B6D0DD5E}"/>
              </a:ext>
            </a:extLst>
          </p:cNvPr>
          <p:cNvSpPr txBox="1"/>
          <p:nvPr/>
        </p:nvSpPr>
        <p:spPr>
          <a:xfrm>
            <a:off x="963341" y="2768500"/>
            <a:ext cx="2020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Premade or </a:t>
            </a:r>
          </a:p>
          <a:p>
            <a:pPr algn="ctr"/>
            <a:r>
              <a:rPr lang="en-GB" dirty="0"/>
              <a:t>custom dictionaries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0043F9-9A0C-4CB4-8C2C-C17F55C73083}"/>
              </a:ext>
            </a:extLst>
          </p:cNvPr>
          <p:cNvSpPr txBox="1"/>
          <p:nvPr/>
        </p:nvSpPr>
        <p:spPr>
          <a:xfrm>
            <a:off x="2979081" y="3770327"/>
            <a:ext cx="2024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Rule </a:t>
            </a:r>
          </a:p>
          <a:p>
            <a:pPr algn="ctr"/>
            <a:r>
              <a:rPr lang="en-GB" dirty="0"/>
              <a:t>annotation pipeline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74297-E7E2-43E1-99BE-F95F9BEC668D}"/>
              </a:ext>
            </a:extLst>
          </p:cNvPr>
          <p:cNvSpPr txBox="1"/>
          <p:nvPr/>
        </p:nvSpPr>
        <p:spPr>
          <a:xfrm>
            <a:off x="9734871" y="3770327"/>
            <a:ext cx="1306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Pubtator</a:t>
            </a:r>
            <a:endParaRPr lang="en-GB" dirty="0"/>
          </a:p>
          <a:p>
            <a:pPr algn="ctr"/>
            <a:r>
              <a:rPr lang="en-GB" dirty="0"/>
              <a:t>annotations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F9727-8CB7-471E-9108-53AF2B2A9925}"/>
              </a:ext>
            </a:extLst>
          </p:cNvPr>
          <p:cNvSpPr txBox="1"/>
          <p:nvPr/>
        </p:nvSpPr>
        <p:spPr>
          <a:xfrm>
            <a:off x="4990842" y="3759942"/>
            <a:ext cx="204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Scispacy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annotation pipeline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B8E483-C016-4F59-8031-59412214CCFF}"/>
              </a:ext>
            </a:extLst>
          </p:cNvPr>
          <p:cNvSpPr txBox="1"/>
          <p:nvPr/>
        </p:nvSpPr>
        <p:spPr>
          <a:xfrm>
            <a:off x="7471119" y="3770327"/>
            <a:ext cx="204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BioBERT</a:t>
            </a:r>
            <a:endParaRPr lang="en-GB" dirty="0"/>
          </a:p>
          <a:p>
            <a:pPr algn="ctr"/>
            <a:r>
              <a:rPr lang="en-GB" dirty="0"/>
              <a:t>annotation pipeline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411F7B-7A65-4332-A665-ABBD798C5125}"/>
              </a:ext>
            </a:extLst>
          </p:cNvPr>
          <p:cNvSpPr txBox="1"/>
          <p:nvPr/>
        </p:nvSpPr>
        <p:spPr>
          <a:xfrm>
            <a:off x="3703313" y="4972421"/>
            <a:ext cx="462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Merged annotations (in </a:t>
            </a:r>
            <a:r>
              <a:rPr lang="en-GB" dirty="0" err="1"/>
              <a:t>PubAnnotation</a:t>
            </a:r>
            <a:r>
              <a:rPr lang="en-GB" dirty="0"/>
              <a:t> format)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17BD1-D20F-4745-9ED2-3CBA5A72F688}"/>
              </a:ext>
            </a:extLst>
          </p:cNvPr>
          <p:cNvSpPr txBox="1"/>
          <p:nvPr/>
        </p:nvSpPr>
        <p:spPr>
          <a:xfrm>
            <a:off x="3752425" y="5986663"/>
            <a:ext cx="4524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Webtool with custom filtering of annotations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EF1F2DD-9B3B-4B1A-9441-C72A7DC3A72D}"/>
              </a:ext>
            </a:extLst>
          </p:cNvPr>
          <p:cNvSpPr/>
          <p:nvPr/>
        </p:nvSpPr>
        <p:spPr>
          <a:xfrm>
            <a:off x="5855705" y="5426908"/>
            <a:ext cx="317500" cy="4851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24FACD5-588E-4801-87C9-7CC9B1027628}"/>
              </a:ext>
            </a:extLst>
          </p:cNvPr>
          <p:cNvSpPr/>
          <p:nvPr/>
        </p:nvSpPr>
        <p:spPr>
          <a:xfrm>
            <a:off x="5855705" y="4515606"/>
            <a:ext cx="317500" cy="4851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F20390D-D677-49B7-9BDE-56323521B6E4}"/>
              </a:ext>
            </a:extLst>
          </p:cNvPr>
          <p:cNvSpPr/>
          <p:nvPr/>
        </p:nvSpPr>
        <p:spPr>
          <a:xfrm>
            <a:off x="5855705" y="2134797"/>
            <a:ext cx="317500" cy="485152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ABF4D4-08E8-417A-8FE8-7647A97D6E6B}"/>
              </a:ext>
            </a:extLst>
          </p:cNvPr>
          <p:cNvSpPr txBox="1"/>
          <p:nvPr/>
        </p:nvSpPr>
        <p:spPr>
          <a:xfrm rot="16200000">
            <a:off x="-1177021" y="4222043"/>
            <a:ext cx="3221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 err="1">
                <a:solidFill>
                  <a:srgbClr val="00B0F0"/>
                </a:solidFill>
              </a:rPr>
              <a:t>RapidReview</a:t>
            </a:r>
            <a:endParaRPr lang="en-GB" sz="4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8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823F606-BC91-4AA6-AB22-0790D9866D27}"/>
              </a:ext>
            </a:extLst>
          </p:cNvPr>
          <p:cNvSpPr/>
          <p:nvPr/>
        </p:nvSpPr>
        <p:spPr>
          <a:xfrm>
            <a:off x="422031" y="1825625"/>
            <a:ext cx="11623431" cy="48301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D7CE86-22F4-4367-A9F8-7F13718B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Entry page (concept)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93A58-462D-4DB5-9826-9283B313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/>
              <a:t>Welcome to </a:t>
            </a:r>
            <a:r>
              <a:rPr lang="en-GB" dirty="0" err="1"/>
              <a:t>RapidReviewer</a:t>
            </a:r>
            <a:r>
              <a:rPr lang="en-GB" dirty="0"/>
              <a:t>!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Choose your profile</a:t>
            </a:r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dirty="0"/>
              <a:t>Or </a:t>
            </a:r>
            <a:r>
              <a:rPr lang="en-GB" dirty="0">
                <a:solidFill>
                  <a:srgbClr val="00B0F0"/>
                </a:solidFill>
              </a:rPr>
              <a:t>upload</a:t>
            </a:r>
            <a:r>
              <a:rPr lang="en-GB" dirty="0"/>
              <a:t> a list of keywords that you want to annotate in addition to our baseline tools.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49C9D5-F7D5-4087-B8E0-43AC490BC875}"/>
              </a:ext>
            </a:extLst>
          </p:cNvPr>
          <p:cNvSpPr/>
          <p:nvPr/>
        </p:nvSpPr>
        <p:spPr>
          <a:xfrm>
            <a:off x="861648" y="3736731"/>
            <a:ext cx="1046284" cy="9583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epidemiologist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B2DABE-6253-490B-B854-656220CCD31F}"/>
              </a:ext>
            </a:extLst>
          </p:cNvPr>
          <p:cNvSpPr/>
          <p:nvPr/>
        </p:nvSpPr>
        <p:spPr>
          <a:xfrm>
            <a:off x="2212732" y="3736731"/>
            <a:ext cx="1046284" cy="9583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clinician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745826-0D6C-45FB-B004-5203F029162D}"/>
              </a:ext>
            </a:extLst>
          </p:cNvPr>
          <p:cNvSpPr/>
          <p:nvPr/>
        </p:nvSpPr>
        <p:spPr>
          <a:xfrm>
            <a:off x="3574076" y="3736731"/>
            <a:ext cx="1046284" cy="9583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nurse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6E82E7-2C9D-4A6D-88A8-A1EA10FDFA71}"/>
              </a:ext>
            </a:extLst>
          </p:cNvPr>
          <p:cNvSpPr/>
          <p:nvPr/>
        </p:nvSpPr>
        <p:spPr>
          <a:xfrm>
            <a:off x="4925160" y="3736731"/>
            <a:ext cx="1046284" cy="9583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drug developer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0F3519-01E4-45C2-A357-611453149028}"/>
              </a:ext>
            </a:extLst>
          </p:cNvPr>
          <p:cNvSpPr/>
          <p:nvPr/>
        </p:nvSpPr>
        <p:spPr>
          <a:xfrm>
            <a:off x="6276244" y="3736731"/>
            <a:ext cx="1046284" cy="9583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Vaccine developer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0DF122-6917-4F2E-817E-91CE286639C2}"/>
              </a:ext>
            </a:extLst>
          </p:cNvPr>
          <p:cNvSpPr/>
          <p:nvPr/>
        </p:nvSpPr>
        <p:spPr>
          <a:xfrm>
            <a:off x="7627328" y="3736731"/>
            <a:ext cx="1046284" cy="9583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Journalist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6483C2-B569-4284-BB0C-275F1407018D}"/>
              </a:ext>
            </a:extLst>
          </p:cNvPr>
          <p:cNvSpPr/>
          <p:nvPr/>
        </p:nvSpPr>
        <p:spPr>
          <a:xfrm>
            <a:off x="8998932" y="3736731"/>
            <a:ext cx="1046284" cy="9583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Structural biologist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229AEB-4723-41C1-AE70-6FC67272C08F}"/>
              </a:ext>
            </a:extLst>
          </p:cNvPr>
          <p:cNvSpPr/>
          <p:nvPr/>
        </p:nvSpPr>
        <p:spPr>
          <a:xfrm>
            <a:off x="10350016" y="3736731"/>
            <a:ext cx="1046284" cy="95836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Policy maker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6ADD93-247E-4C45-96B1-F01D8C58F8C5}"/>
              </a:ext>
            </a:extLst>
          </p:cNvPr>
          <p:cNvSpPr txBox="1"/>
          <p:nvPr/>
        </p:nvSpPr>
        <p:spPr>
          <a:xfrm>
            <a:off x="1384790" y="6308209"/>
            <a:ext cx="10765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RapidReviewer</a:t>
            </a:r>
            <a:r>
              <a:rPr lang="en-GB" dirty="0"/>
              <a:t> is brought to you by the Cell Death, Lysosomes and Artificial Intelligence Group at Lund University</a:t>
            </a:r>
          </a:p>
        </p:txBody>
      </p:sp>
    </p:spTree>
    <p:extLst>
      <p:ext uri="{BB962C8B-B14F-4D97-AF65-F5344CB8AC3E}">
        <p14:creationId xmlns:p14="http://schemas.microsoft.com/office/powerpoint/2010/main" val="192933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F300AF6-A24A-457E-8D94-79A25BDFB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4" y="1359760"/>
            <a:ext cx="1143000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CF77B-EF91-4974-8493-4A521D4A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Results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3CD2-4B6A-4055-AE76-C81FEA73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5052"/>
            <a:ext cx="10515600" cy="435133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1963C-18C4-4359-9094-7A2A17EB8590}"/>
              </a:ext>
            </a:extLst>
          </p:cNvPr>
          <p:cNvSpPr txBox="1"/>
          <p:nvPr/>
        </p:nvSpPr>
        <p:spPr>
          <a:xfrm>
            <a:off x="10486148" y="6488668"/>
            <a:ext cx="170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www.aitslab.org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A506F-AD88-4D5D-AA62-1C8FCC55E80C}"/>
              </a:ext>
            </a:extLst>
          </p:cNvPr>
          <p:cNvSpPr txBox="1"/>
          <p:nvPr/>
        </p:nvSpPr>
        <p:spPr>
          <a:xfrm>
            <a:off x="5401707" y="3172411"/>
            <a:ext cx="13885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rgbClr val="00B0F0"/>
                </a:solidFill>
              </a:rPr>
              <a:t>RapidReview</a:t>
            </a:r>
            <a:endParaRPr lang="en-GB" dirty="0">
              <a:solidFill>
                <a:srgbClr val="00B0F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7B5DE4-BBFA-428D-AA54-37E29B75B83E}"/>
              </a:ext>
            </a:extLst>
          </p:cNvPr>
          <p:cNvCxnSpPr/>
          <p:nvPr/>
        </p:nvCxnSpPr>
        <p:spPr>
          <a:xfrm flipH="1" flipV="1">
            <a:off x="8259384" y="5260054"/>
            <a:ext cx="114300" cy="238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46804E-6C1E-40B6-970C-E0BEFAF16A78}"/>
              </a:ext>
            </a:extLst>
          </p:cNvPr>
          <p:cNvSpPr txBox="1"/>
          <p:nvPr/>
        </p:nvSpPr>
        <p:spPr>
          <a:xfrm>
            <a:off x="7624395" y="5473037"/>
            <a:ext cx="173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Annotation class</a:t>
            </a:r>
          </a:p>
          <a:p>
            <a:pPr algn="ctr"/>
            <a:r>
              <a:rPr lang="en-GB" dirty="0">
                <a:solidFill>
                  <a:srgbClr val="FF0000"/>
                </a:solidFill>
              </a:rPr>
              <a:t>(customizable)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17A78-E9A4-46FD-A17B-9EF2E7B4AFE8}"/>
              </a:ext>
            </a:extLst>
          </p:cNvPr>
          <p:cNvSpPr txBox="1"/>
          <p:nvPr/>
        </p:nvSpPr>
        <p:spPr>
          <a:xfrm>
            <a:off x="1651809" y="4328945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Article ID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C2D3DD-8472-4CE5-B225-A3E7F0422C5D}"/>
              </a:ext>
            </a:extLst>
          </p:cNvPr>
          <p:cNvCxnSpPr/>
          <p:nvPr/>
        </p:nvCxnSpPr>
        <p:spPr>
          <a:xfrm flipH="1" flipV="1">
            <a:off x="1537509" y="4313779"/>
            <a:ext cx="114300" cy="238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D0C317-CB87-42A5-846F-BA982955A534}"/>
              </a:ext>
            </a:extLst>
          </p:cNvPr>
          <p:cNvSpPr txBox="1"/>
          <p:nvPr/>
        </p:nvSpPr>
        <p:spPr>
          <a:xfrm>
            <a:off x="8925017" y="2898587"/>
            <a:ext cx="180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Annotated words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D9FD63-CBD7-4662-A6FC-E4101FBB0013}"/>
              </a:ext>
            </a:extLst>
          </p:cNvPr>
          <p:cNvCxnSpPr>
            <a:cxnSpLocks/>
          </p:cNvCxnSpPr>
          <p:nvPr/>
        </p:nvCxnSpPr>
        <p:spPr>
          <a:xfrm flipH="1">
            <a:off x="9122973" y="3279673"/>
            <a:ext cx="234461" cy="298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51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A0B7-0DD7-4176-95AC-8B5B90B8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B0F0"/>
                </a:solidFill>
              </a:rPr>
              <a:t>Fulltext</a:t>
            </a:r>
            <a:r>
              <a:rPr lang="en-GB" dirty="0">
                <a:solidFill>
                  <a:srgbClr val="00B0F0"/>
                </a:solidFill>
              </a:rPr>
              <a:t>/annotation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2D9C5-7ED8-4398-80B3-A626A2B0B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E1418-D93F-476C-917F-4DD83A424926}"/>
              </a:ext>
            </a:extLst>
          </p:cNvPr>
          <p:cNvSpPr txBox="1"/>
          <p:nvPr/>
        </p:nvSpPr>
        <p:spPr>
          <a:xfrm>
            <a:off x="8733361" y="6488668"/>
            <a:ext cx="3458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Uses </a:t>
            </a:r>
            <a:r>
              <a:rPr lang="en-GB" dirty="0" err="1"/>
              <a:t>PubAnnotation</a:t>
            </a:r>
            <a:r>
              <a:rPr lang="en-GB" dirty="0"/>
              <a:t> viewer </a:t>
            </a:r>
            <a:r>
              <a:rPr lang="en-GB" dirty="0" err="1"/>
              <a:t>TextAE</a:t>
            </a:r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99BF8C3-817B-4A55-ABA7-0E3F902C2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732" y="1878572"/>
            <a:ext cx="9962535" cy="443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1518CD-9724-4B56-B78C-D3C69002467C}"/>
              </a:ext>
            </a:extLst>
          </p:cNvPr>
          <p:cNvSpPr txBox="1"/>
          <p:nvPr/>
        </p:nvSpPr>
        <p:spPr>
          <a:xfrm>
            <a:off x="6174658" y="3905012"/>
            <a:ext cx="472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The finished product will have more annotations</a:t>
            </a:r>
          </a:p>
        </p:txBody>
      </p:sp>
    </p:spTree>
    <p:extLst>
      <p:ext uri="{BB962C8B-B14F-4D97-AF65-F5344CB8AC3E}">
        <p14:creationId xmlns:p14="http://schemas.microsoft.com/office/powerpoint/2010/main" val="409460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E7CF-6AA7-40CF-883C-657F84C5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How is </a:t>
            </a:r>
            <a:r>
              <a:rPr lang="en-GB" dirty="0" err="1">
                <a:solidFill>
                  <a:srgbClr val="00B0F0"/>
                </a:solidFill>
              </a:rPr>
              <a:t>RapidReview</a:t>
            </a:r>
            <a:r>
              <a:rPr lang="en-GB" dirty="0">
                <a:solidFill>
                  <a:srgbClr val="00B0F0"/>
                </a:solidFill>
              </a:rPr>
              <a:t> customized to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E051-2CF2-4DD7-BCB8-8DCB25016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Provide a list of keywords from your domain that you want tagged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Choose a pre-made profile that fits you: epidemiologist, nurse, policy maker, …more will be generated constantly from our team and user keyword lists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74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395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RapidReview</vt:lpstr>
      <vt:lpstr>Many people are in need of scientific evidence to inform their essential work</vt:lpstr>
      <vt:lpstr>We already know much about coronaviruses but it is buried in mountains of scientific literature</vt:lpstr>
      <vt:lpstr>PowerPoint Presentation</vt:lpstr>
      <vt:lpstr>RapidReview finds and annotates scientific evidence related to COVID-19</vt:lpstr>
      <vt:lpstr>Entry page (concept)</vt:lpstr>
      <vt:lpstr>Results view</vt:lpstr>
      <vt:lpstr>Fulltext/annotation view</vt:lpstr>
      <vt:lpstr>How is RapidReview customized to you?</vt:lpstr>
      <vt:lpstr>Credits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RapidReview</dc:title>
  <dc:creator>Sonja</dc:creator>
  <cp:lastModifiedBy>Sonja</cp:lastModifiedBy>
  <cp:revision>15</cp:revision>
  <dcterms:created xsi:type="dcterms:W3CDTF">2020-04-05T14:40:30Z</dcterms:created>
  <dcterms:modified xsi:type="dcterms:W3CDTF">2020-04-05T16:43:43Z</dcterms:modified>
</cp:coreProperties>
</file>