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FF7900"/>
                </a:solidFill>
                <a:latin typeface="Inter"/>
              </a:defRPr>
            </a:pPr>
            <a:r>
              <a:t>Formation</a:t>
            </a:r>
          </a:p>
        </p:txBody>
      </p:sp>
      <p:sp>
        <p:nvSpPr>
          <p:cNvPr id="4" name="TextBox 3"/>
          <p:cNvSpPr txBox="1"/>
          <p:nvPr/>
        </p:nvSpPr>
        <p:spPr>
          <a:xfrm>
            <a:off x="1828800" y="3657600"/>
            <a:ext cx="7315200" cy="914400"/>
          </a:xfrm>
          <a:prstGeom prst="rect">
            <a:avLst/>
          </a:prstGeom>
          <a:noFill/>
        </p:spPr>
        <p:txBody>
          <a:bodyPr wrap="none">
            <a:spAutoFit/>
          </a:bodyPr>
          <a:lstStyle/>
          <a:p>
            <a:pPr>
              <a:defRPr sz="2400">
                <a:solidFill>
                  <a:srgbClr val="000000"/>
                </a:solidFill>
              </a:defRPr>
            </a:pPr>
            <a:r>
              <a:t>cybersecurity how to securise network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457200">
                <a:tc>
                  <a:txBody>
                    <a:bodyPr/>
                    <a:lstStyle/>
                    <a:p>
                      <a:pPr>
                        <a:defRPr sz="1200"/>
                      </a:pPr>
                      <a:r>
                        <a:t>Segment</a:t>
                      </a:r>
                    </a:p>
                  </a:txBody>
                  <a:tcPr>
                    <a:solidFill>
                      <a:srgbClr val="85B3DE"/>
                    </a:solidFill>
                  </a:tcPr>
                </a:tc>
                <a:tc>
                  <a:txBody>
                    <a:bodyPr/>
                    <a:lstStyle/>
                    <a:p>
                      <a:pPr>
                        <a:defRPr sz="1200"/>
                      </a:pPr>
                      <a:r>
                        <a:t>Purpose</a:t>
                      </a:r>
                    </a:p>
                  </a:txBody>
                  <a:tcPr>
                    <a:solidFill>
                      <a:srgbClr val="85B3DE"/>
                    </a:solidFill>
                  </a:tcPr>
                </a:tc>
                <a:tc>
                  <a:txBody>
                    <a:bodyPr/>
                    <a:lstStyle/>
                    <a:p>
                      <a:pPr>
                        <a:defRPr sz="1200"/>
                      </a:pPr>
                      <a:r>
                        <a:t>Example</a:t>
                      </a:r>
                    </a:p>
                  </a:txBody>
                  <a:tcPr>
                    <a:solidFill>
                      <a:srgbClr val="85B3DE"/>
                    </a:solidFill>
                  </a:tcPr>
                </a:tc>
              </a:tr>
              <a:tr h="457200">
                <a:tc>
                  <a:txBody>
                    <a:bodyPr/>
                    <a:lstStyle/>
                    <a:p>
                      <a:pPr>
                        <a:defRPr sz="1200"/>
                      </a:pPr>
                      <a:r>
                        <a:t>Guest Network</a:t>
                      </a:r>
                    </a:p>
                  </a:txBody>
                  <a:tcPr>
                    <a:solidFill>
                      <a:srgbClr val="F7F5F5"/>
                    </a:solidFill>
                  </a:tcPr>
                </a:tc>
                <a:tc>
                  <a:txBody>
                    <a:bodyPr/>
                    <a:lstStyle/>
                    <a:p>
                      <a:pPr>
                        <a:defRPr sz="1200"/>
                      </a:pPr>
                      <a:r>
                        <a:t>Isolate guest devices</a:t>
                      </a:r>
                    </a:p>
                  </a:txBody>
                  <a:tcPr>
                    <a:solidFill>
                      <a:srgbClr val="F7F5F5"/>
                    </a:solidFill>
                  </a:tcPr>
                </a:tc>
                <a:tc>
                  <a:txBody>
                    <a:bodyPr/>
                    <a:lstStyle/>
                    <a:p>
                      <a:pPr>
                        <a:defRPr sz="1200"/>
                      </a:pPr>
                      <a:r>
                        <a:t>Separate VLAN for visitors</a:t>
                      </a:r>
                    </a:p>
                  </a:txBody>
                  <a:tcPr>
                    <a:solidFill>
                      <a:srgbClr val="F7F5F5"/>
                    </a:solidFill>
                  </a:tcPr>
                </a:tc>
              </a:tr>
              <a:tr h="457200">
                <a:tc>
                  <a:txBody>
                    <a:bodyPr/>
                    <a:lstStyle/>
                    <a:p>
                      <a:pPr>
                        <a:defRPr sz="1200"/>
                      </a:pPr>
                      <a:r>
                        <a:t>Internal Network</a:t>
                      </a:r>
                    </a:p>
                  </a:txBody>
                  <a:tcPr>
                    <a:solidFill>
                      <a:srgbClr val="F7F5F5"/>
                    </a:solidFill>
                  </a:tcPr>
                </a:tc>
                <a:tc>
                  <a:txBody>
                    <a:bodyPr/>
                    <a:lstStyle/>
                    <a:p>
                      <a:pPr>
                        <a:defRPr sz="1200"/>
                      </a:pPr>
                      <a:r>
                        <a:t>Secure corporate data</a:t>
                      </a:r>
                    </a:p>
                  </a:txBody>
                  <a:tcPr>
                    <a:solidFill>
                      <a:srgbClr val="F7F5F5"/>
                    </a:solidFill>
                  </a:tcPr>
                </a:tc>
                <a:tc>
                  <a:txBody>
                    <a:bodyPr/>
                    <a:lstStyle/>
                    <a:p>
                      <a:pPr>
                        <a:defRPr sz="1200"/>
                      </a:pPr>
                      <a:r>
                        <a:t>Restricted VLAN for employees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Regular Vulnerability Assessments and Penetration Testing</a:t>
            </a:r>
          </a:p>
        </p:txBody>
      </p:sp>
      <p:sp>
        <p:nvSpPr>
          <p:cNvPr id="5" name="TextBox 4"/>
          <p:cNvSpPr txBox="1"/>
          <p:nvPr/>
        </p:nvSpPr>
        <p:spPr>
          <a:xfrm>
            <a:off x="731520" y="2468880"/>
            <a:ext cx="7315200" cy="1828800"/>
          </a:xfrm>
          <a:prstGeom prst="rect">
            <a:avLst/>
          </a:prstGeom>
          <a:noFill/>
        </p:spPr>
        <p:txBody>
          <a:bodyPr wrap="square">
            <a:spAutoFit/>
          </a:bodyPr>
          <a:lstStyle/>
          <a:p/>
          <a:p>
            <a:pPr>
              <a:lnSpc>
                <a:spcPct val="150000"/>
              </a:lnSpc>
            </a:pPr>
            <a:r>
              <a:rPr sz="1300">
                <a:latin typeface="Inter"/>
              </a:rPr>
              <a:t>Vulnerability assessments and penetration testing are proactive measures to identify and address security weaknesses in a network. Vulnerability assessments involve scanning the network for known vulnerabilities, while penetration testing simulates real-world attacks to test the network's defenses.</a:t>
            </a:r>
          </a:p>
        </p:txBody>
      </p:sp>
      <p:sp>
        <p:nvSpPr>
          <p:cNvPr id="6" name="TextBox 5"/>
          <p:cNvSpPr txBox="1"/>
          <p:nvPr/>
        </p:nvSpPr>
        <p:spPr>
          <a:xfrm>
            <a:off x="731520" y="3200400"/>
            <a:ext cx="7315200" cy="3657600"/>
          </a:xfrm>
          <a:prstGeom prst="rect">
            <a:avLst/>
          </a:prstGeom>
          <a:noFill/>
        </p:spPr>
        <p:txBody>
          <a:bodyPr wrap="none">
            <a:spAutoFit/>
          </a:bodyPr>
          <a:lstStyle/>
          <a:p/>
          <a:p>
            <a:pPr>
              <a:lnSpc>
                <a:spcPct val="150000"/>
              </a:lnSpc>
            </a:pPr>
            <a:r>
              <a:rPr sz="500">
                <a:latin typeface="Inter"/>
              </a:rPr>
              <a:t>• Vulnerability assessments use automated tools to scan for weaknesses.</a:t>
            </a:r>
          </a:p>
          <a:p>
            <a:pPr>
              <a:lnSpc>
                <a:spcPct val="150000"/>
              </a:lnSpc>
            </a:pPr>
            <a:r>
              <a:rPr sz="500">
                <a:latin typeface="Inter"/>
              </a:rPr>
              <a:t>• Penetration testing involves manual techniques to exploit vulnerabilities.</a:t>
            </a:r>
          </a:p>
          <a:p>
            <a:pPr>
              <a:lnSpc>
                <a:spcPct val="150000"/>
              </a:lnSpc>
            </a:pPr>
            <a:r>
              <a:rPr sz="500">
                <a:latin typeface="Inter"/>
              </a:rPr>
              <a:t>• Examples of vulnerabilities include outdated software and misconfigured firewalls.</a:t>
            </a:r>
          </a:p>
          <a:p>
            <a:pPr>
              <a:lnSpc>
                <a:spcPct val="150000"/>
              </a:lnSpc>
            </a:pPr>
            <a:r>
              <a:rPr sz="500">
                <a:latin typeface="Inter"/>
              </a:rPr>
              <a:t>• Regular testing helps ensure that security measures are effective and up-to-date.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457200">
                <a:tc>
                  <a:txBody>
                    <a:bodyPr/>
                    <a:lstStyle/>
                    <a:p>
                      <a:pPr>
                        <a:defRPr sz="1200"/>
                      </a:pPr>
                      <a:r>
                        <a:t>Test Type</a:t>
                      </a:r>
                    </a:p>
                  </a:txBody>
                  <a:tcPr>
                    <a:solidFill>
                      <a:srgbClr val="85B3DE"/>
                    </a:solidFill>
                  </a:tcPr>
                </a:tc>
                <a:tc>
                  <a:txBody>
                    <a:bodyPr/>
                    <a:lstStyle/>
                    <a:p>
                      <a:pPr>
                        <a:defRPr sz="1200"/>
                      </a:pPr>
                      <a:r>
                        <a:t>Purpose</a:t>
                      </a:r>
                    </a:p>
                  </a:txBody>
                  <a:tcPr>
                    <a:solidFill>
                      <a:srgbClr val="85B3DE"/>
                    </a:solidFill>
                  </a:tcPr>
                </a:tc>
                <a:tc>
                  <a:txBody>
                    <a:bodyPr/>
                    <a:lstStyle/>
                    <a:p>
                      <a:pPr>
                        <a:defRPr sz="1200"/>
                      </a:pPr>
                      <a:r>
                        <a:t>Example</a:t>
                      </a:r>
                    </a:p>
                  </a:txBody>
                  <a:tcPr>
                    <a:solidFill>
                      <a:srgbClr val="85B3DE"/>
                    </a:solidFill>
                  </a:tcPr>
                </a:tc>
              </a:tr>
              <a:tr h="457200">
                <a:tc>
                  <a:txBody>
                    <a:bodyPr/>
                    <a:lstStyle/>
                    <a:p>
                      <a:pPr>
                        <a:defRPr sz="1200"/>
                      </a:pPr>
                      <a:r>
                        <a:t>Vulnerability Assessment</a:t>
                      </a:r>
                    </a:p>
                  </a:txBody>
                  <a:tcPr>
                    <a:solidFill>
                      <a:srgbClr val="F7F5F5"/>
                    </a:solidFill>
                  </a:tcPr>
                </a:tc>
                <a:tc>
                  <a:txBody>
                    <a:bodyPr/>
                    <a:lstStyle/>
                    <a:p>
                      <a:pPr>
                        <a:defRPr sz="1200"/>
                      </a:pPr>
                      <a:r>
                        <a:t>Identify weaknesses</a:t>
                      </a:r>
                    </a:p>
                  </a:txBody>
                  <a:tcPr>
                    <a:solidFill>
                      <a:srgbClr val="F7F5F5"/>
                    </a:solidFill>
                  </a:tcPr>
                </a:tc>
                <a:tc>
                  <a:txBody>
                    <a:bodyPr/>
                    <a:lstStyle/>
                    <a:p>
                      <a:pPr>
                        <a:defRPr sz="1200"/>
                      </a:pPr>
                      <a:r>
                        <a:t>Scanning for outdated software</a:t>
                      </a:r>
                    </a:p>
                  </a:txBody>
                  <a:tcPr>
                    <a:solidFill>
                      <a:srgbClr val="F7F5F5"/>
                    </a:solidFill>
                  </a:tcPr>
                </a:tc>
              </a:tr>
              <a:tr h="457200">
                <a:tc>
                  <a:txBody>
                    <a:bodyPr/>
                    <a:lstStyle/>
                    <a:p>
                      <a:pPr>
                        <a:defRPr sz="1200"/>
                      </a:pPr>
                      <a:r>
                        <a:t>Penetration Testing</a:t>
                      </a:r>
                    </a:p>
                  </a:txBody>
                  <a:tcPr>
                    <a:solidFill>
                      <a:srgbClr val="F7F5F5"/>
                    </a:solidFill>
                  </a:tcPr>
                </a:tc>
                <a:tc>
                  <a:txBody>
                    <a:bodyPr/>
                    <a:lstStyle/>
                    <a:p>
                      <a:pPr>
                        <a:defRPr sz="1200"/>
                      </a:pPr>
                      <a:r>
                        <a:t>Simulate attacks</a:t>
                      </a:r>
                    </a:p>
                  </a:txBody>
                  <a:tcPr>
                    <a:solidFill>
                      <a:srgbClr val="F7F5F5"/>
                    </a:solidFill>
                  </a:tcPr>
                </a:tc>
                <a:tc>
                  <a:txBody>
                    <a:bodyPr/>
                    <a:lstStyle/>
                    <a:p>
                      <a:pPr>
                        <a:defRPr sz="1200"/>
                      </a:pPr>
                      <a:r>
                        <a:t>Attempting to exploit a misconfigured firewall</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Patch Management and Software Updates</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Patch management is the process of regularly updating software to fix vulnerabilities and improve security. Keeping software up-to-date is critical to protecting a network from known exploits and ensuring that security patches are applied promptly.</a:t>
            </a:r>
          </a:p>
        </p:txBody>
      </p:sp>
      <p:sp>
        <p:nvSpPr>
          <p:cNvPr id="6" name="TextBox 5"/>
          <p:cNvSpPr txBox="1"/>
          <p:nvPr/>
        </p:nvSpPr>
        <p:spPr>
          <a:xfrm>
            <a:off x="731520" y="3200400"/>
            <a:ext cx="7315200" cy="3291840"/>
          </a:xfrm>
          <a:prstGeom prst="rect">
            <a:avLst/>
          </a:prstGeom>
          <a:noFill/>
        </p:spPr>
        <p:txBody>
          <a:bodyPr wrap="none">
            <a:spAutoFit/>
          </a:bodyPr>
          <a:lstStyle/>
          <a:p/>
          <a:p>
            <a:pPr>
              <a:lnSpc>
                <a:spcPct val="150000"/>
              </a:lnSpc>
            </a:pPr>
            <a:r>
              <a:rPr sz="500">
                <a:latin typeface="Inter"/>
              </a:rPr>
              <a:t>• Patches are updates that fix security vulnerabilities and bugs.</a:t>
            </a:r>
          </a:p>
          <a:p>
            <a:pPr>
              <a:lnSpc>
                <a:spcPct val="150000"/>
              </a:lnSpc>
            </a:pPr>
            <a:r>
              <a:rPr sz="500">
                <a:latin typeface="Inter"/>
              </a:rPr>
              <a:t>• Automated patch management tools can streamline the update process.</a:t>
            </a:r>
          </a:p>
          <a:p>
            <a:pPr>
              <a:lnSpc>
                <a:spcPct val="150000"/>
              </a:lnSpc>
            </a:pPr>
            <a:r>
              <a:rPr sz="500">
                <a:latin typeface="Inter"/>
              </a:rPr>
              <a:t>• Examples of critical patches include updates for operating systems and network devices.</a:t>
            </a:r>
          </a:p>
          <a:p>
            <a:pPr>
              <a:lnSpc>
                <a:spcPct val="150000"/>
              </a:lnSpc>
            </a:pPr>
            <a:r>
              <a:rPr sz="500">
                <a:latin typeface="Inter"/>
              </a:rPr>
              <a:t>• Delaying updates can leave the network exposed to known threats.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457200">
                <a:tc>
                  <a:txBody>
                    <a:bodyPr/>
                    <a:lstStyle/>
                    <a:p>
                      <a:pPr>
                        <a:defRPr sz="1200"/>
                      </a:pPr>
                      <a:r>
                        <a:t>Software</a:t>
                      </a:r>
                    </a:p>
                  </a:txBody>
                  <a:tcPr>
                    <a:solidFill>
                      <a:srgbClr val="85B3DE"/>
                    </a:solidFill>
                  </a:tcPr>
                </a:tc>
                <a:tc>
                  <a:txBody>
                    <a:bodyPr/>
                    <a:lstStyle/>
                    <a:p>
                      <a:pPr>
                        <a:defRPr sz="1200"/>
                      </a:pPr>
                      <a:r>
                        <a:t>Patch Type</a:t>
                      </a:r>
                    </a:p>
                  </a:txBody>
                  <a:tcPr>
                    <a:solidFill>
                      <a:srgbClr val="85B3DE"/>
                    </a:solidFill>
                  </a:tcPr>
                </a:tc>
                <a:tc>
                  <a:txBody>
                    <a:bodyPr/>
                    <a:lstStyle/>
                    <a:p>
                      <a:pPr>
                        <a:defRPr sz="1200"/>
                      </a:pPr>
                      <a:r>
                        <a:t>Example</a:t>
                      </a:r>
                    </a:p>
                  </a:txBody>
                  <a:tcPr>
                    <a:solidFill>
                      <a:srgbClr val="85B3DE"/>
                    </a:solidFill>
                  </a:tcPr>
                </a:tc>
              </a:tr>
              <a:tr h="457200">
                <a:tc>
                  <a:txBody>
                    <a:bodyPr/>
                    <a:lstStyle/>
                    <a:p>
                      <a:pPr>
                        <a:defRPr sz="1200"/>
                      </a:pPr>
                      <a:r>
                        <a:t>Operating System</a:t>
                      </a:r>
                    </a:p>
                  </a:txBody>
                  <a:tcPr>
                    <a:solidFill>
                      <a:srgbClr val="F7F5F5"/>
                    </a:solidFill>
                  </a:tcPr>
                </a:tc>
                <a:tc>
                  <a:txBody>
                    <a:bodyPr/>
                    <a:lstStyle/>
                    <a:p>
                      <a:pPr>
                        <a:defRPr sz="1200"/>
                      </a:pPr>
                      <a:r>
                        <a:t>Security update</a:t>
                      </a:r>
                    </a:p>
                  </a:txBody>
                  <a:tcPr>
                    <a:solidFill>
                      <a:srgbClr val="F7F5F5"/>
                    </a:solidFill>
                  </a:tcPr>
                </a:tc>
                <a:tc>
                  <a:txBody>
                    <a:bodyPr/>
                    <a:lstStyle/>
                    <a:p>
                      <a:pPr>
                        <a:defRPr sz="1200"/>
                      </a:pPr>
                      <a:r>
                        <a:t>Windows 10 cumulative update</a:t>
                      </a:r>
                    </a:p>
                  </a:txBody>
                  <a:tcPr>
                    <a:solidFill>
                      <a:srgbClr val="F7F5F5"/>
                    </a:solidFill>
                  </a:tcPr>
                </a:tc>
              </a:tr>
              <a:tr h="457200">
                <a:tc>
                  <a:txBody>
                    <a:bodyPr/>
                    <a:lstStyle/>
                    <a:p>
                      <a:pPr>
                        <a:defRPr sz="1200"/>
                      </a:pPr>
                      <a:r>
                        <a:t>Network Device</a:t>
                      </a:r>
                    </a:p>
                  </a:txBody>
                  <a:tcPr>
                    <a:solidFill>
                      <a:srgbClr val="F7F5F5"/>
                    </a:solidFill>
                  </a:tcPr>
                </a:tc>
                <a:tc>
                  <a:txBody>
                    <a:bodyPr/>
                    <a:lstStyle/>
                    <a:p>
                      <a:pPr>
                        <a:defRPr sz="1200"/>
                      </a:pPr>
                      <a:r>
                        <a:t>Firmware update</a:t>
                      </a:r>
                    </a:p>
                  </a:txBody>
                  <a:tcPr>
                    <a:solidFill>
                      <a:srgbClr val="F7F5F5"/>
                    </a:solidFill>
                  </a:tcPr>
                </a:tc>
                <a:tc>
                  <a:txBody>
                    <a:bodyPr/>
                    <a:lstStyle/>
                    <a:p>
                      <a:pPr>
                        <a:defRPr sz="1200"/>
                      </a:pPr>
                      <a:r>
                        <a:t>Router firmware patch</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Understanding Network Security Fundamentals</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Definition of Network Security</a:t>
            </a:r>
          </a:p>
        </p:txBody>
      </p:sp>
      <p:sp>
        <p:nvSpPr>
          <p:cNvPr id="6" name="TextBox 5"/>
          <p:cNvSpPr txBox="1"/>
          <p:nvPr/>
        </p:nvSpPr>
        <p:spPr>
          <a:xfrm>
            <a:off x="731520" y="3017520"/>
            <a:ext cx="7315200" cy="1828800"/>
          </a:xfrm>
          <a:prstGeom prst="rect">
            <a:avLst/>
          </a:prstGeom>
          <a:noFill/>
        </p:spPr>
        <p:txBody>
          <a:bodyPr wrap="square">
            <a:spAutoFit/>
          </a:bodyPr>
          <a:lstStyle/>
          <a:p/>
          <a:p>
            <a:pPr>
              <a:lnSpc>
                <a:spcPct val="150000"/>
              </a:lnSpc>
            </a:pPr>
            <a:r>
              <a:rPr sz="1300">
                <a:latin typeface="Inter"/>
              </a:rPr>
              <a:t>Network security refers to the practices and technologies designed to protect the integrity, confidentiality, and accessibility of computer networks and data. It involves both hardware and software technologies and targets a variety of threats, stopping them from entering or spreading on the network.</a:t>
            </a:r>
          </a:p>
        </p:txBody>
      </p:sp>
      <p:sp>
        <p:nvSpPr>
          <p:cNvPr id="7" name="TextBox 6"/>
          <p:cNvSpPr txBox="1"/>
          <p:nvPr/>
        </p:nvSpPr>
        <p:spPr>
          <a:xfrm>
            <a:off x="731520" y="3749040"/>
            <a:ext cx="7315200" cy="1828800"/>
          </a:xfrm>
          <a:prstGeom prst="rect">
            <a:avLst/>
          </a:prstGeom>
          <a:noFill/>
        </p:spPr>
        <p:txBody>
          <a:bodyPr wrap="none">
            <a:spAutoFit/>
          </a:bodyPr>
          <a:lstStyle/>
          <a:p/>
          <a:p>
            <a:pPr>
              <a:lnSpc>
                <a:spcPct val="150000"/>
              </a:lnSpc>
            </a:pPr>
            <a:r>
              <a:rPr sz="1500">
                <a:latin typeface="Inter"/>
              </a:rPr>
              <a:t>• Protects data during transmission and storage</a:t>
            </a:r>
          </a:p>
          <a:p>
            <a:pPr>
              <a:lnSpc>
                <a:spcPct val="150000"/>
              </a:lnSpc>
            </a:pPr>
            <a:r>
              <a:rPr sz="1500">
                <a:latin typeface="Inter"/>
              </a:rPr>
              <a:t>• Prevents unauthorized access to network resources</a:t>
            </a:r>
          </a:p>
          <a:p>
            <a:pPr>
              <a:lnSpc>
                <a:spcPct val="150000"/>
              </a:lnSpc>
            </a:pPr>
            <a:r>
              <a:rPr sz="1500">
                <a:latin typeface="Inter"/>
              </a:rPr>
              <a:t>• Ensures continuous network availability</a:t>
            </a:r>
          </a:p>
        </p:txBody>
      </p:sp>
      <p:sp>
        <p:nvSpPr>
          <p:cNvPr id="8" name="TextBox 7"/>
          <p:cNvSpPr txBox="1"/>
          <p:nvPr/>
        </p:nvSpPr>
        <p:spPr>
          <a:xfrm>
            <a:off x="731520" y="5760720"/>
            <a:ext cx="7315200" cy="457200"/>
          </a:xfrm>
          <a:prstGeom prst="rect">
            <a:avLst/>
          </a:prstGeom>
          <a:noFill/>
        </p:spPr>
        <p:txBody>
          <a:bodyPr wrap="none">
            <a:spAutoFit/>
          </a:bodyPr>
          <a:lstStyle/>
          <a:p>
            <a:r>
              <a:rPr sz="1600" b="1">
                <a:solidFill>
                  <a:srgbClr val="000000"/>
                </a:solidFill>
                <a:latin typeface="Inter"/>
              </a:rPr>
              <a:t>• Key Components of Network Security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1097280"/>
          </a:xfrm>
          <a:prstGeom prst="rect">
            <a:avLst/>
          </a:prstGeom>
          <a:noFill/>
        </p:spPr>
        <p:txBody>
          <a:bodyPr wrap="square">
            <a:spAutoFit/>
          </a:bodyPr>
          <a:lstStyle/>
          <a:p/>
          <a:p>
            <a:pPr>
              <a:lnSpc>
                <a:spcPct val="150000"/>
              </a:lnSpc>
            </a:pPr>
            <a:r>
              <a:rPr sz="1300">
                <a:latin typeface="Inter"/>
              </a:rPr>
              <a:t>Network security is built on several key components that work together to protect the network. These components include both physical and software-based security measures.</a:t>
            </a:r>
          </a:p>
        </p:txBody>
      </p:sp>
      <p:graphicFrame>
        <p:nvGraphicFramePr>
          <p:cNvPr id="4" name="Table 3"/>
          <p:cNvGraphicFramePr>
            <a:graphicFrameLocks noGrp="1"/>
          </p:cNvGraphicFramePr>
          <p:nvPr/>
        </p:nvGraphicFramePr>
        <p:xfrm>
          <a:off x="731520" y="1097280"/>
          <a:ext cx="7315200" cy="1371600"/>
        </p:xfrm>
        <a:graphic>
          <a:graphicData uri="http://schemas.openxmlformats.org/drawingml/2006/table">
            <a:tbl>
              <a:tblPr firstRow="1" bandRow="1">
                <a:tableStyleId>{5C22544A-7EE6-4342-B048-85BDC9FD1C3A}</a:tableStyleId>
              </a:tblPr>
              <a:tblGrid>
                <a:gridCol w="3657600"/>
                <a:gridCol w="3657600"/>
              </a:tblGrid>
              <a:tr h="274320">
                <a:tc>
                  <a:txBody>
                    <a:bodyPr/>
                    <a:lstStyle/>
                    <a:p>
                      <a:pPr>
                        <a:defRPr sz="1200"/>
                      </a:pPr>
                      <a:r>
                        <a:t>Component</a:t>
                      </a:r>
                    </a:p>
                  </a:txBody>
                  <a:tcPr>
                    <a:solidFill>
                      <a:srgbClr val="85B3DE"/>
                    </a:solidFill>
                  </a:tcPr>
                </a:tc>
                <a:tc>
                  <a:txBody>
                    <a:bodyPr/>
                    <a:lstStyle/>
                    <a:p>
                      <a:pPr>
                        <a:defRPr sz="1200"/>
                      </a:pPr>
                      <a:r>
                        <a:t>Description</a:t>
                      </a:r>
                    </a:p>
                  </a:txBody>
                  <a:tcPr>
                    <a:solidFill>
                      <a:srgbClr val="85B3DE"/>
                    </a:solidFill>
                  </a:tcPr>
                </a:tc>
              </a:tr>
              <a:tr h="274320">
                <a:tc>
                  <a:txBody>
                    <a:bodyPr/>
                    <a:lstStyle/>
                    <a:p>
                      <a:pPr>
                        <a:defRPr sz="1200"/>
                      </a:pPr>
                      <a:r>
                        <a:t>Firewalls</a:t>
                      </a:r>
                    </a:p>
                  </a:txBody>
                  <a:tcPr>
                    <a:solidFill>
                      <a:srgbClr val="F7F5F5"/>
                    </a:solidFill>
                  </a:tcPr>
                </a:tc>
                <a:tc>
                  <a:txBody>
                    <a:bodyPr/>
                    <a:lstStyle/>
                    <a:p>
                      <a:pPr>
                        <a:defRPr sz="1200"/>
                      </a:pPr>
                      <a:r>
                        <a:t>Act as a barrier between a trusted network and an untrusted network, controlling incoming and outgoing network traffic based on predetermined security rules.</a:t>
                      </a:r>
                    </a:p>
                  </a:txBody>
                  <a:tcPr>
                    <a:solidFill>
                      <a:srgbClr val="F7F5F5"/>
                    </a:solidFill>
                  </a:tcPr>
                </a:tc>
              </a:tr>
              <a:tr h="274320">
                <a:tc>
                  <a:txBody>
                    <a:bodyPr/>
                    <a:lstStyle/>
                    <a:p>
                      <a:pPr>
                        <a:defRPr sz="1200"/>
                      </a:pPr>
                      <a:r>
                        <a:t>Antivirus and Antimalware Software</a:t>
                      </a:r>
                    </a:p>
                  </a:txBody>
                  <a:tcPr>
                    <a:solidFill>
                      <a:srgbClr val="F7F5F5"/>
                    </a:solidFill>
                  </a:tcPr>
                </a:tc>
                <a:tc>
                  <a:txBody>
                    <a:bodyPr/>
                    <a:lstStyle/>
                    <a:p>
                      <a:pPr>
                        <a:defRPr sz="1200"/>
                      </a:pPr>
                      <a:r>
                        <a:t>Protects the network from malicious software that can compromise data integrity and security.</a:t>
                      </a:r>
                    </a:p>
                  </a:txBody>
                  <a:tcPr>
                    <a:solidFill>
                      <a:srgbClr val="F7F5F5"/>
                    </a:solidFill>
                  </a:tcPr>
                </a:tc>
              </a:tr>
              <a:tr h="274320">
                <a:tc>
                  <a:txBody>
                    <a:bodyPr/>
                    <a:lstStyle/>
                    <a:p>
                      <a:pPr>
                        <a:defRPr sz="1200"/>
                      </a:pPr>
                      <a:r>
                        <a:t>Intrusion Prevention Systems (IPS)</a:t>
                      </a:r>
                    </a:p>
                  </a:txBody>
                  <a:tcPr>
                    <a:solidFill>
                      <a:srgbClr val="F7F5F5"/>
                    </a:solidFill>
                  </a:tcPr>
                </a:tc>
                <a:tc>
                  <a:txBody>
                    <a:bodyPr/>
                    <a:lstStyle/>
                    <a:p>
                      <a:pPr>
                        <a:defRPr sz="1200"/>
                      </a:pPr>
                      <a:r>
                        <a:t>Monitors network traffic for suspicious activity and takes action to prevent breaches.</a:t>
                      </a:r>
                    </a:p>
                  </a:txBody>
                  <a:tcPr>
                    <a:solidFill>
                      <a:srgbClr val="F7F5F5"/>
                    </a:solidFill>
                  </a:tcPr>
                </a:tc>
              </a:tr>
              <a:tr h="274320">
                <a:tc>
                  <a:txBody>
                    <a:bodyPr/>
                    <a:lstStyle/>
                    <a:p>
                      <a:pPr>
                        <a:defRPr sz="1200"/>
                      </a:pPr>
                      <a:r>
                        <a:t>Virtual Private Networks (VPN)</a:t>
                      </a:r>
                    </a:p>
                  </a:txBody>
                  <a:tcPr>
                    <a:solidFill>
                      <a:srgbClr val="F7F5F5"/>
                    </a:solidFill>
                  </a:tcPr>
                </a:tc>
                <a:tc>
                  <a:txBody>
                    <a:bodyPr/>
                    <a:lstStyle/>
                    <a:p>
                      <a:pPr>
                        <a:defRPr sz="1200"/>
                      </a:pPr>
                      <a:r>
                        <a:t>Creates a secure connection over the internet, encrypting data transmitted between the user and the network.</a:t>
                      </a:r>
                    </a:p>
                  </a:txBody>
                  <a:tcPr>
                    <a:solidFill>
                      <a:srgbClr val="F7F5F5"/>
                    </a:solidFill>
                  </a:tcPr>
                </a:tc>
              </a:tr>
            </a:tbl>
          </a:graphicData>
        </a:graphic>
      </p:graphicFrame>
      <p:sp>
        <p:nvSpPr>
          <p:cNvPr id="5" name="TextBox 4"/>
          <p:cNvSpPr txBox="1"/>
          <p:nvPr/>
        </p:nvSpPr>
        <p:spPr>
          <a:xfrm>
            <a:off x="731520" y="2651760"/>
            <a:ext cx="7315200" cy="457200"/>
          </a:xfrm>
          <a:prstGeom prst="rect">
            <a:avLst/>
          </a:prstGeom>
          <a:noFill/>
        </p:spPr>
        <p:txBody>
          <a:bodyPr wrap="none">
            <a:spAutoFit/>
          </a:bodyPr>
          <a:lstStyle/>
          <a:p>
            <a:r>
              <a:rPr sz="1600" b="1">
                <a:solidFill>
                  <a:srgbClr val="000000"/>
                </a:solidFill>
                <a:latin typeface="Inter"/>
              </a:rPr>
              <a:t>• Common Network Security Threats</a:t>
            </a:r>
          </a:p>
        </p:txBody>
      </p:sp>
      <p:sp>
        <p:nvSpPr>
          <p:cNvPr id="6" name="TextBox 5"/>
          <p:cNvSpPr txBox="1"/>
          <p:nvPr/>
        </p:nvSpPr>
        <p:spPr>
          <a:xfrm>
            <a:off x="731520" y="3200400"/>
            <a:ext cx="7315200" cy="1097280"/>
          </a:xfrm>
          <a:prstGeom prst="rect">
            <a:avLst/>
          </a:prstGeom>
          <a:noFill/>
        </p:spPr>
        <p:txBody>
          <a:bodyPr wrap="square">
            <a:spAutoFit/>
          </a:bodyPr>
          <a:lstStyle/>
          <a:p/>
          <a:p>
            <a:pPr>
              <a:lnSpc>
                <a:spcPct val="150000"/>
              </a:lnSpc>
            </a:pPr>
            <a:r>
              <a:rPr sz="1300">
                <a:latin typeface="Inter"/>
              </a:rPr>
              <a:t>Understanding the common threats to network security is crucial for implementing effective security measures. These threats can compromise the confidentiality, integrity, and availability of network resources.</a:t>
            </a:r>
          </a:p>
        </p:txBody>
      </p:sp>
      <p:sp>
        <p:nvSpPr>
          <p:cNvPr id="7" name="TextBox 6"/>
          <p:cNvSpPr txBox="1"/>
          <p:nvPr/>
        </p:nvSpPr>
        <p:spPr>
          <a:xfrm>
            <a:off x="731520" y="3931920"/>
            <a:ext cx="7315200" cy="5120640"/>
          </a:xfrm>
          <a:prstGeom prst="rect">
            <a:avLst/>
          </a:prstGeom>
          <a:noFill/>
        </p:spPr>
        <p:txBody>
          <a:bodyPr wrap="none">
            <a:spAutoFit/>
          </a:bodyPr>
          <a:lstStyle/>
          <a:p/>
          <a:p>
            <a:pPr>
              <a:lnSpc>
                <a:spcPct val="150000"/>
              </a:lnSpc>
            </a:pPr>
            <a:r>
              <a:rPr sz="500">
                <a:latin typeface="Inter"/>
              </a:rPr>
              <a:t>• Malware: Malicious software designed to damage, disrupt, or gain unauthorized access to computer systems.</a:t>
            </a:r>
          </a:p>
          <a:p>
            <a:pPr>
              <a:lnSpc>
                <a:spcPct val="150000"/>
              </a:lnSpc>
            </a:pPr>
            <a:r>
              <a:rPr sz="500">
                <a:latin typeface="Inter"/>
              </a:rPr>
              <a:t>• Phishing: A technique used to trick users into providing sensitive information by pretending to be a trustworthy entity.</a:t>
            </a:r>
          </a:p>
          <a:p>
            <a:pPr>
              <a:lnSpc>
                <a:spcPct val="150000"/>
              </a:lnSpc>
            </a:pPr>
            <a:r>
              <a:rPr sz="500">
                <a:latin typeface="Inter"/>
              </a:rPr>
              <a:t>• Denial of Service (DoS) Attacks: Attempts to make a network resource unavailable to its intended users by overwhelming it with traffic.</a:t>
            </a:r>
          </a:p>
          <a:p>
            <a:pPr>
              <a:lnSpc>
                <a:spcPct val="150000"/>
              </a:lnSpc>
            </a:pPr>
            <a:r>
              <a:rPr sz="500">
                <a:latin typeface="Inter"/>
              </a:rPr>
              <a:t>• Man-in-the-Middle (MitM) Attacks: An attacker secretly intercepts and possibly alters the communication between two parties who believe they are directly communicating with each other.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The CIA Triad: Confidentiality, Integrity, Availability</a:t>
            </a:r>
          </a:p>
        </p:txBody>
      </p:sp>
      <p:sp>
        <p:nvSpPr>
          <p:cNvPr id="4" name="TextBox 3"/>
          <p:cNvSpPr txBox="1"/>
          <p:nvPr/>
        </p:nvSpPr>
        <p:spPr>
          <a:xfrm>
            <a:off x="731520" y="914400"/>
            <a:ext cx="7315200" cy="1097280"/>
          </a:xfrm>
          <a:prstGeom prst="rect">
            <a:avLst/>
          </a:prstGeom>
          <a:noFill/>
        </p:spPr>
        <p:txBody>
          <a:bodyPr wrap="square">
            <a:spAutoFit/>
          </a:bodyPr>
          <a:lstStyle/>
          <a:p/>
          <a:p>
            <a:pPr>
              <a:lnSpc>
                <a:spcPct val="150000"/>
              </a:lnSpc>
            </a:pPr>
            <a:r>
              <a:rPr sz="1300">
                <a:latin typeface="Inter"/>
              </a:rPr>
              <a:t>The CIA Triad is a model designed to guide policies for information security within an organization. It consists of three core principles: Confidentiality, Integrity, and Availability.</a:t>
            </a:r>
          </a:p>
        </p:txBody>
      </p:sp>
      <p:graphicFrame>
        <p:nvGraphicFramePr>
          <p:cNvPr id="5" name="Table 4"/>
          <p:cNvGraphicFramePr>
            <a:graphicFrameLocks noGrp="1"/>
          </p:cNvGraphicFramePr>
          <p:nvPr/>
        </p:nvGraphicFramePr>
        <p:xfrm>
          <a:off x="731520" y="1645920"/>
          <a:ext cx="7315200" cy="1371600"/>
        </p:xfrm>
        <a:graphic>
          <a:graphicData uri="http://schemas.openxmlformats.org/drawingml/2006/table">
            <a:tbl>
              <a:tblPr firstRow="1" bandRow="1">
                <a:tableStyleId>{5C22544A-7EE6-4342-B048-85BDC9FD1C3A}</a:tableStyleId>
              </a:tblPr>
              <a:tblGrid>
                <a:gridCol w="2438400"/>
                <a:gridCol w="2438400"/>
                <a:gridCol w="2438400"/>
              </a:tblGrid>
              <a:tr h="342900">
                <a:tc>
                  <a:txBody>
                    <a:bodyPr/>
                    <a:lstStyle/>
                    <a:p>
                      <a:pPr>
                        <a:defRPr sz="1200"/>
                      </a:pPr>
                      <a:r>
                        <a:t>Principle</a:t>
                      </a:r>
                    </a:p>
                  </a:txBody>
                  <a:tcPr>
                    <a:solidFill>
                      <a:srgbClr val="85B3DE"/>
                    </a:solidFill>
                  </a:tcPr>
                </a:tc>
                <a:tc>
                  <a:txBody>
                    <a:bodyPr/>
                    <a:lstStyle/>
                    <a:p>
                      <a:pPr>
                        <a:defRPr sz="1200"/>
                      </a:pPr>
                      <a:r>
                        <a:t>Description</a:t>
                      </a:r>
                    </a:p>
                  </a:txBody>
                  <a:tcPr>
                    <a:solidFill>
                      <a:srgbClr val="85B3DE"/>
                    </a:solidFill>
                  </a:tcPr>
                </a:tc>
                <a:tc>
                  <a:txBody>
                    <a:bodyPr/>
                    <a:lstStyle/>
                    <a:p>
                      <a:pPr>
                        <a:defRPr sz="1200"/>
                      </a:pPr>
                      <a:r>
                        <a:t>Example</a:t>
                      </a:r>
                    </a:p>
                  </a:txBody>
                  <a:tcPr>
                    <a:solidFill>
                      <a:srgbClr val="85B3DE"/>
                    </a:solidFill>
                  </a:tcPr>
                </a:tc>
              </a:tr>
              <a:tr h="342900">
                <a:tc>
                  <a:txBody>
                    <a:bodyPr/>
                    <a:lstStyle/>
                    <a:p>
                      <a:pPr>
                        <a:defRPr sz="1200"/>
                      </a:pPr>
                      <a:r>
                        <a:t>Confidentiality</a:t>
                      </a:r>
                    </a:p>
                  </a:txBody>
                  <a:tcPr>
                    <a:solidFill>
                      <a:srgbClr val="F7F5F5"/>
                    </a:solidFill>
                  </a:tcPr>
                </a:tc>
                <a:tc>
                  <a:txBody>
                    <a:bodyPr/>
                    <a:lstStyle/>
                    <a:p>
                      <a:pPr>
                        <a:defRPr sz="1200"/>
                      </a:pPr>
                      <a:r>
                        <a:t>Ensures that sensitive information is accessed only by authorized individuals.</a:t>
                      </a:r>
                    </a:p>
                  </a:txBody>
                  <a:tcPr>
                    <a:solidFill>
                      <a:srgbClr val="F7F5F5"/>
                    </a:solidFill>
                  </a:tcPr>
                </a:tc>
                <a:tc>
                  <a:txBody>
                    <a:bodyPr/>
                    <a:lstStyle/>
                    <a:p>
                      <a:pPr>
                        <a:defRPr sz="1200"/>
                      </a:pPr>
                      <a:r>
                        <a:t>Using encryption to protect data transmitted over the internet.</a:t>
                      </a:r>
                    </a:p>
                  </a:txBody>
                  <a:tcPr>
                    <a:solidFill>
                      <a:srgbClr val="F7F5F5"/>
                    </a:solidFill>
                  </a:tcPr>
                </a:tc>
              </a:tr>
              <a:tr h="342900">
                <a:tc>
                  <a:txBody>
                    <a:bodyPr/>
                    <a:lstStyle/>
                    <a:p>
                      <a:pPr>
                        <a:defRPr sz="1200"/>
                      </a:pPr>
                      <a:r>
                        <a:t>Integrity</a:t>
                      </a:r>
                    </a:p>
                  </a:txBody>
                  <a:tcPr>
                    <a:solidFill>
                      <a:srgbClr val="F7F5F5"/>
                    </a:solidFill>
                  </a:tcPr>
                </a:tc>
                <a:tc>
                  <a:txBody>
                    <a:bodyPr/>
                    <a:lstStyle/>
                    <a:p>
                      <a:pPr>
                        <a:defRPr sz="1200"/>
                      </a:pPr>
                      <a:r>
                        <a:t>Ensures that the information is accurate and unaltered during storage or transmission.</a:t>
                      </a:r>
                    </a:p>
                  </a:txBody>
                  <a:tcPr>
                    <a:solidFill>
                      <a:srgbClr val="F7F5F5"/>
                    </a:solidFill>
                  </a:tcPr>
                </a:tc>
                <a:tc>
                  <a:txBody>
                    <a:bodyPr/>
                    <a:lstStyle/>
                    <a:p>
                      <a:pPr>
                        <a:defRPr sz="1200"/>
                      </a:pPr>
                      <a:r>
                        <a:t>Using checksums to verify data integrity.</a:t>
                      </a:r>
                    </a:p>
                  </a:txBody>
                  <a:tcPr>
                    <a:solidFill>
                      <a:srgbClr val="F7F5F5"/>
                    </a:solidFill>
                  </a:tcPr>
                </a:tc>
              </a:tr>
              <a:tr h="342900">
                <a:tc>
                  <a:txBody>
                    <a:bodyPr/>
                    <a:lstStyle/>
                    <a:p>
                      <a:pPr>
                        <a:defRPr sz="1200"/>
                      </a:pPr>
                      <a:r>
                        <a:t>Availability</a:t>
                      </a:r>
                    </a:p>
                  </a:txBody>
                  <a:tcPr>
                    <a:solidFill>
                      <a:srgbClr val="F7F5F5"/>
                    </a:solidFill>
                  </a:tcPr>
                </a:tc>
                <a:tc>
                  <a:txBody>
                    <a:bodyPr/>
                    <a:lstStyle/>
                    <a:p>
                      <a:pPr>
                        <a:defRPr sz="1200"/>
                      </a:pPr>
                      <a:r>
                        <a:t>Ensures that information and resources are accessible to authorized users when needed.</a:t>
                      </a:r>
                    </a:p>
                  </a:txBody>
                  <a:tcPr>
                    <a:solidFill>
                      <a:srgbClr val="F7F5F5"/>
                    </a:solidFill>
                  </a:tcPr>
                </a:tc>
                <a:tc>
                  <a:txBody>
                    <a:bodyPr/>
                    <a:lstStyle/>
                    <a:p>
                      <a:pPr>
                        <a:defRPr sz="1200"/>
                      </a:pPr>
                      <a:r>
                        <a:t>Implementing redundant systems to prevent downtime.</a:t>
                      </a:r>
                    </a:p>
                  </a:txBody>
                  <a:tcPr>
                    <a:solidFill>
                      <a:srgbClr val="F7F5F5"/>
                    </a:solidFill>
                  </a:tcPr>
                </a:tc>
              </a:tr>
            </a:tbl>
          </a:graphicData>
        </a:graphic>
      </p:graphicFrame>
      <p:sp>
        <p:nvSpPr>
          <p:cNvPr id="6" name="TextBox 5"/>
          <p:cNvSpPr txBox="1"/>
          <p:nvPr/>
        </p:nvSpPr>
        <p:spPr>
          <a:xfrm>
            <a:off x="731520" y="3200400"/>
            <a:ext cx="7315200" cy="457200"/>
          </a:xfrm>
          <a:prstGeom prst="rect">
            <a:avLst/>
          </a:prstGeom>
          <a:noFill/>
        </p:spPr>
        <p:txBody>
          <a:bodyPr wrap="none">
            <a:spAutoFit/>
          </a:bodyPr>
          <a:lstStyle/>
          <a:p>
            <a:r>
              <a:rPr sz="2000" b="1">
                <a:solidFill>
                  <a:srgbClr val="FF7900"/>
                </a:solidFill>
                <a:latin typeface="Inter"/>
              </a:rPr>
              <a:t>Advanced Network Security Measures</a:t>
            </a:r>
          </a:p>
        </p:txBody>
      </p:sp>
      <p:sp>
        <p:nvSpPr>
          <p:cNvPr id="7" name="TextBox 6"/>
          <p:cNvSpPr txBox="1"/>
          <p:nvPr/>
        </p:nvSpPr>
        <p:spPr>
          <a:xfrm>
            <a:off x="731520" y="3749040"/>
            <a:ext cx="7315200" cy="457200"/>
          </a:xfrm>
          <a:prstGeom prst="rect">
            <a:avLst/>
          </a:prstGeom>
          <a:noFill/>
        </p:spPr>
        <p:txBody>
          <a:bodyPr wrap="none">
            <a:spAutoFit/>
          </a:bodyPr>
          <a:lstStyle/>
          <a:p>
            <a:r>
              <a:rPr sz="1600" b="1">
                <a:solidFill>
                  <a:srgbClr val="000000"/>
                </a:solidFill>
                <a:latin typeface="Inter"/>
              </a:rPr>
              <a:t>• Zero Trust Architecture</a:t>
            </a:r>
          </a:p>
        </p:txBody>
      </p:sp>
      <p:sp>
        <p:nvSpPr>
          <p:cNvPr id="8" name="TextBox 7"/>
          <p:cNvSpPr txBox="1"/>
          <p:nvPr/>
        </p:nvSpPr>
        <p:spPr>
          <a:xfrm>
            <a:off x="731520" y="4297680"/>
            <a:ext cx="7315200" cy="1463040"/>
          </a:xfrm>
          <a:prstGeom prst="rect">
            <a:avLst/>
          </a:prstGeom>
          <a:noFill/>
        </p:spPr>
        <p:txBody>
          <a:bodyPr wrap="square">
            <a:spAutoFit/>
          </a:bodyPr>
          <a:lstStyle/>
          <a:p/>
          <a:p>
            <a:pPr>
              <a:lnSpc>
                <a:spcPct val="150000"/>
              </a:lnSpc>
            </a:pPr>
            <a:r>
              <a:rPr sz="1300">
                <a:latin typeface="Inter"/>
              </a:rPr>
              <a:t>Zero Trust Architecture (ZTA) is a security model that assumes no user or device, whether inside or outside the network, should be trusted by default. It enforces strict access controls and continuous verification of all entities trying to access resources.</a:t>
            </a:r>
          </a:p>
        </p:txBody>
      </p:sp>
      <p:sp>
        <p:nvSpPr>
          <p:cNvPr id="9" name="TextBox 8"/>
          <p:cNvSpPr txBox="1"/>
          <p:nvPr/>
        </p:nvSpPr>
        <p:spPr>
          <a:xfrm>
            <a:off x="731520" y="5029200"/>
            <a:ext cx="7315200" cy="3291840"/>
          </a:xfrm>
          <a:prstGeom prst="rect">
            <a:avLst/>
          </a:prstGeom>
          <a:noFill/>
        </p:spPr>
        <p:txBody>
          <a:bodyPr wrap="none">
            <a:spAutoFit/>
          </a:bodyPr>
          <a:lstStyle/>
          <a:p/>
          <a:p>
            <a:pPr>
              <a:lnSpc>
                <a:spcPct val="150000"/>
              </a:lnSpc>
            </a:pPr>
            <a:r>
              <a:rPr sz="500">
                <a:latin typeface="Inter"/>
              </a:rPr>
              <a:t>• Key Principles: Verify explicitly, use least privilege access, and assume breach.</a:t>
            </a:r>
          </a:p>
          <a:p>
            <a:pPr>
              <a:lnSpc>
                <a:spcPct val="150000"/>
              </a:lnSpc>
            </a:pPr>
            <a:r>
              <a:rPr sz="500">
                <a:latin typeface="Inter"/>
              </a:rPr>
              <a:t>• Components: Identity and Access Management (IAM), Multi-Factor Authentication (MFA), and Micro-segmentation.</a:t>
            </a:r>
          </a:p>
          <a:p>
            <a:pPr>
              <a:lnSpc>
                <a:spcPct val="150000"/>
              </a:lnSpc>
            </a:pPr>
            <a:r>
              <a:rPr sz="500">
                <a:latin typeface="Inter"/>
              </a:rPr>
              <a:t>• Example: A company implements ZTA by requiring all employees to authenticate via MFA before accessing any internal systems, regardless of their location.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Advanced Persistent Threat (APT) Mitigation</a:t>
            </a:r>
          </a:p>
        </p:txBody>
      </p:sp>
      <p:sp>
        <p:nvSpPr>
          <p:cNvPr id="4" name="TextBox 3"/>
          <p:cNvSpPr txBox="1"/>
          <p:nvPr/>
        </p:nvSpPr>
        <p:spPr>
          <a:xfrm>
            <a:off x="731520" y="914400"/>
            <a:ext cx="7315200" cy="1463040"/>
          </a:xfrm>
          <a:prstGeom prst="rect">
            <a:avLst/>
          </a:prstGeom>
          <a:noFill/>
        </p:spPr>
        <p:txBody>
          <a:bodyPr wrap="square">
            <a:spAutoFit/>
          </a:bodyPr>
          <a:lstStyle/>
          <a:p/>
          <a:p>
            <a:pPr>
              <a:lnSpc>
                <a:spcPct val="150000"/>
              </a:lnSpc>
            </a:pPr>
            <a:r>
              <a:rPr sz="1300">
                <a:latin typeface="Inter"/>
              </a:rPr>
              <a:t>Advanced Persistent Threats (APTs) are sophisticated, long-term cyberattacks where attackers infiltrate a network to steal sensitive information. Mitigation strategies involve detecting, preventing, and responding to these threats.</a:t>
            </a:r>
          </a:p>
        </p:txBody>
      </p:sp>
      <p:sp>
        <p:nvSpPr>
          <p:cNvPr id="5" name="TextBox 4"/>
          <p:cNvSpPr txBox="1"/>
          <p:nvPr/>
        </p:nvSpPr>
        <p:spPr>
          <a:xfrm>
            <a:off x="731520" y="1645920"/>
            <a:ext cx="7315200" cy="4389120"/>
          </a:xfrm>
          <a:prstGeom prst="rect">
            <a:avLst/>
          </a:prstGeom>
          <a:noFill/>
        </p:spPr>
        <p:txBody>
          <a:bodyPr wrap="none">
            <a:spAutoFit/>
          </a:bodyPr>
          <a:lstStyle/>
          <a:p/>
          <a:p>
            <a:pPr>
              <a:lnSpc>
                <a:spcPct val="150000"/>
              </a:lnSpc>
            </a:pPr>
            <a:r>
              <a:rPr sz="500">
                <a:latin typeface="Inter"/>
              </a:rPr>
              <a:t>• Detection Techniques: Network traffic analysis, anomaly detection, and threat intelligence.</a:t>
            </a:r>
          </a:p>
          <a:p>
            <a:pPr>
              <a:lnSpc>
                <a:spcPct val="150000"/>
              </a:lnSpc>
            </a:pPr>
            <a:r>
              <a:rPr sz="500">
                <a:latin typeface="Inter"/>
              </a:rPr>
              <a:t>• Prevention Measures: Regular patching, network segmentation, and endpoint protection.</a:t>
            </a:r>
          </a:p>
          <a:p>
            <a:pPr>
              <a:lnSpc>
                <a:spcPct val="150000"/>
              </a:lnSpc>
            </a:pPr>
            <a:r>
              <a:rPr sz="500">
                <a:latin typeface="Inter"/>
              </a:rPr>
              <a:t>• Response Strategies: Incident response planning, forensic analysis, and continuous monitoring.</a:t>
            </a:r>
          </a:p>
          <a:p>
            <a:pPr>
              <a:lnSpc>
                <a:spcPct val="150000"/>
              </a:lnSpc>
            </a:pPr>
            <a:r>
              <a:rPr sz="500">
                <a:latin typeface="Inter"/>
              </a:rPr>
              <a:t>• Example: A financial institution uses a combination of intrusion detection systems (IDS) and threat intelligence feeds to identify and block APT activities.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Behavioral Analytics and AI in Network Security</a:t>
            </a:r>
          </a:p>
        </p:txBody>
      </p:sp>
      <p:sp>
        <p:nvSpPr>
          <p:cNvPr id="4" name="TextBox 3"/>
          <p:cNvSpPr txBox="1"/>
          <p:nvPr/>
        </p:nvSpPr>
        <p:spPr>
          <a:xfrm>
            <a:off x="731520" y="914400"/>
            <a:ext cx="7315200" cy="1463040"/>
          </a:xfrm>
          <a:prstGeom prst="rect">
            <a:avLst/>
          </a:prstGeom>
          <a:noFill/>
        </p:spPr>
        <p:txBody>
          <a:bodyPr wrap="square">
            <a:spAutoFit/>
          </a:bodyPr>
          <a:lstStyle/>
          <a:p/>
          <a:p>
            <a:pPr>
              <a:lnSpc>
                <a:spcPct val="150000"/>
              </a:lnSpc>
            </a:pPr>
            <a:r>
              <a:rPr sz="1300">
                <a:latin typeface="Inter"/>
              </a:rPr>
              <a:t>Behavioral analytics and AI are used to detect unusual patterns and potential threats by analyzing user and network behavior. These technologies enhance the ability to identify and respond to security incidents in real-time.</a:t>
            </a:r>
          </a:p>
        </p:txBody>
      </p:sp>
      <p:sp>
        <p:nvSpPr>
          <p:cNvPr id="5" name="TextBox 4"/>
          <p:cNvSpPr txBox="1"/>
          <p:nvPr/>
        </p:nvSpPr>
        <p:spPr>
          <a:xfrm>
            <a:off x="731520" y="1645920"/>
            <a:ext cx="7315200" cy="3657600"/>
          </a:xfrm>
          <a:prstGeom prst="rect">
            <a:avLst/>
          </a:prstGeom>
          <a:noFill/>
        </p:spPr>
        <p:txBody>
          <a:bodyPr wrap="none">
            <a:spAutoFit/>
          </a:bodyPr>
          <a:lstStyle/>
          <a:p/>
          <a:p>
            <a:pPr>
              <a:lnSpc>
                <a:spcPct val="150000"/>
              </a:lnSpc>
            </a:pPr>
            <a:r>
              <a:rPr sz="500">
                <a:latin typeface="Inter"/>
              </a:rPr>
              <a:t>• Behavioral Analytics: Tracks user activities to establish a baseline and detect deviations.</a:t>
            </a:r>
          </a:p>
          <a:p>
            <a:pPr>
              <a:lnSpc>
                <a:spcPct val="150000"/>
              </a:lnSpc>
            </a:pPr>
            <a:r>
              <a:rPr sz="500">
                <a:latin typeface="Inter"/>
              </a:rPr>
              <a:t>• AI Applications: Machine learning models for anomaly detection, predictive analytics, and automated threat response.</a:t>
            </a:r>
          </a:p>
          <a:p>
            <a:pPr>
              <a:lnSpc>
                <a:spcPct val="150000"/>
              </a:lnSpc>
            </a:pPr>
            <a:r>
              <a:rPr sz="500">
                <a:latin typeface="Inter"/>
              </a:rPr>
              <a:t>• Example: An e-commerce platform uses AI to monitor user login patterns and flags any unusual login attempts, such as logins from a new device or location.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457200">
                <a:tc>
                  <a:txBody>
                    <a:bodyPr/>
                    <a:lstStyle/>
                    <a:p>
                      <a:pPr>
                        <a:defRPr sz="1200"/>
                      </a:pPr>
                      <a:r>
                        <a:t>Technology</a:t>
                      </a:r>
                    </a:p>
                  </a:txBody>
                  <a:tcPr>
                    <a:solidFill>
                      <a:srgbClr val="85B3DE"/>
                    </a:solidFill>
                  </a:tcPr>
                </a:tc>
                <a:tc>
                  <a:txBody>
                    <a:bodyPr/>
                    <a:lstStyle/>
                    <a:p>
                      <a:pPr>
                        <a:defRPr sz="1200"/>
                      </a:pPr>
                      <a:r>
                        <a:t>Application</a:t>
                      </a:r>
                    </a:p>
                  </a:txBody>
                  <a:tcPr>
                    <a:solidFill>
                      <a:srgbClr val="85B3DE"/>
                    </a:solidFill>
                  </a:tcPr>
                </a:tc>
              </a:tr>
              <a:tr h="457200">
                <a:tc>
                  <a:txBody>
                    <a:bodyPr/>
                    <a:lstStyle/>
                    <a:p>
                      <a:pPr>
                        <a:defRPr sz="1200"/>
                      </a:pPr>
                      <a:r>
                        <a:t>Behavioral Analytics</a:t>
                      </a:r>
                    </a:p>
                  </a:txBody>
                  <a:tcPr>
                    <a:solidFill>
                      <a:srgbClr val="F7F5F5"/>
                    </a:solidFill>
                  </a:tcPr>
                </a:tc>
                <a:tc>
                  <a:txBody>
                    <a:bodyPr/>
                    <a:lstStyle/>
                    <a:p>
                      <a:pPr>
                        <a:defRPr sz="1200"/>
                      </a:pPr>
                      <a:r>
                        <a:t>User activity monitoring</a:t>
                      </a:r>
                    </a:p>
                  </a:txBody>
                  <a:tcPr>
                    <a:solidFill>
                      <a:srgbClr val="F7F5F5"/>
                    </a:solidFill>
                  </a:tcPr>
                </a:tc>
              </a:tr>
              <a:tr h="457200">
                <a:tc>
                  <a:txBody>
                    <a:bodyPr/>
                    <a:lstStyle/>
                    <a:p>
                      <a:pPr>
                        <a:defRPr sz="1200"/>
                      </a:pPr>
                      <a:r>
                        <a:t>AI</a:t>
                      </a:r>
                    </a:p>
                  </a:txBody>
                  <a:tcPr>
                    <a:solidFill>
                      <a:srgbClr val="F7F5F5"/>
                    </a:solidFill>
                  </a:tcPr>
                </a:tc>
                <a:tc>
                  <a:txBody>
                    <a:bodyPr/>
                    <a:lstStyle/>
                    <a:p>
                      <a:pPr>
                        <a:defRPr sz="1200"/>
                      </a:pPr>
                      <a:r>
                        <a:t>Anomaly detection, predictive analytics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Security Information and Event Management (SIEM) Systems</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SIEM systems collect, analyze, and correlate security data from various sources to provide real-time monitoring and incident response capabilities. They are essential for maintaining a comprehensive view of an organization's security posture.</a:t>
            </a:r>
          </a:p>
        </p:txBody>
      </p:sp>
      <p:sp>
        <p:nvSpPr>
          <p:cNvPr id="6" name="TextBox 5"/>
          <p:cNvSpPr txBox="1"/>
          <p:nvPr/>
        </p:nvSpPr>
        <p:spPr>
          <a:xfrm>
            <a:off x="731520" y="3200400"/>
            <a:ext cx="7315200" cy="2926080"/>
          </a:xfrm>
          <a:prstGeom prst="rect">
            <a:avLst/>
          </a:prstGeom>
          <a:noFill/>
        </p:spPr>
        <p:txBody>
          <a:bodyPr wrap="none">
            <a:spAutoFit/>
          </a:bodyPr>
          <a:lstStyle/>
          <a:p/>
          <a:p>
            <a:pPr>
              <a:lnSpc>
                <a:spcPct val="150000"/>
              </a:lnSpc>
            </a:pPr>
            <a:r>
              <a:rPr sz="500">
                <a:latin typeface="Inter"/>
              </a:rPr>
              <a:t>• Key Features: Log management, event correlation, and alerting.</a:t>
            </a:r>
          </a:p>
          <a:p>
            <a:pPr>
              <a:lnSpc>
                <a:spcPct val="150000"/>
              </a:lnSpc>
            </a:pPr>
            <a:r>
              <a:rPr sz="500">
                <a:latin typeface="Inter"/>
              </a:rPr>
              <a:t>• Benefits: Centralized visibility, faster incident response, and compliance reporting.</a:t>
            </a:r>
          </a:p>
          <a:p>
            <a:pPr>
              <a:lnSpc>
                <a:spcPct val="150000"/>
              </a:lnSpc>
            </a:pPr>
            <a:r>
              <a:rPr sz="500">
                <a:latin typeface="Inter"/>
              </a:rPr>
              <a:t>• Example: A healthcare provider uses a SIEM system to monitor access to patient records and detect any unauthorized access attempts.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SIEM Component</a:t>
                      </a:r>
                    </a:p>
                  </a:txBody>
                  <a:tcPr>
                    <a:solidFill>
                      <a:srgbClr val="85B3DE"/>
                    </a:solidFill>
                  </a:tcPr>
                </a:tc>
                <a:tc>
                  <a:txBody>
                    <a:bodyPr/>
                    <a:lstStyle/>
                    <a:p>
                      <a:pPr>
                        <a:defRPr sz="1200"/>
                      </a:pPr>
                      <a:r>
                        <a:t>Function</a:t>
                      </a:r>
                    </a:p>
                  </a:txBody>
                  <a:tcPr>
                    <a:solidFill>
                      <a:srgbClr val="85B3DE"/>
                    </a:solidFill>
                  </a:tcPr>
                </a:tc>
              </a:tr>
              <a:tr h="342900">
                <a:tc>
                  <a:txBody>
                    <a:bodyPr/>
                    <a:lstStyle/>
                    <a:p>
                      <a:pPr>
                        <a:defRPr sz="1200"/>
                      </a:pPr>
                      <a:r>
                        <a:t>Log Management</a:t>
                      </a:r>
                    </a:p>
                  </a:txBody>
                  <a:tcPr>
                    <a:solidFill>
                      <a:srgbClr val="F7F5F5"/>
                    </a:solidFill>
                  </a:tcPr>
                </a:tc>
                <a:tc>
                  <a:txBody>
                    <a:bodyPr/>
                    <a:lstStyle/>
                    <a:p>
                      <a:pPr>
                        <a:defRPr sz="1200"/>
                      </a:pPr>
                      <a:r>
                        <a:t>Collects and stores logs from various devices</a:t>
                      </a:r>
                    </a:p>
                  </a:txBody>
                  <a:tcPr>
                    <a:solidFill>
                      <a:srgbClr val="F7F5F5"/>
                    </a:solidFill>
                  </a:tcPr>
                </a:tc>
              </a:tr>
              <a:tr h="342900">
                <a:tc>
                  <a:txBody>
                    <a:bodyPr/>
                    <a:lstStyle/>
                    <a:p>
                      <a:pPr>
                        <a:defRPr sz="1200"/>
                      </a:pPr>
                      <a:r>
                        <a:t>Event Correlation</a:t>
                      </a:r>
                    </a:p>
                  </a:txBody>
                  <a:tcPr>
                    <a:solidFill>
                      <a:srgbClr val="F7F5F5"/>
                    </a:solidFill>
                  </a:tcPr>
                </a:tc>
                <a:tc>
                  <a:txBody>
                    <a:bodyPr/>
                    <a:lstStyle/>
                    <a:p>
                      <a:pPr>
                        <a:defRPr sz="1200"/>
                      </a:pPr>
                      <a:r>
                        <a:t>Analyzes logs to identify patterns and potential threats</a:t>
                      </a:r>
                    </a:p>
                  </a:txBody>
                  <a:tcPr>
                    <a:solidFill>
                      <a:srgbClr val="F7F5F5"/>
                    </a:solidFill>
                  </a:tcPr>
                </a:tc>
              </a:tr>
              <a:tr h="342900">
                <a:tc>
                  <a:txBody>
                    <a:bodyPr/>
                    <a:lstStyle/>
                    <a:p>
                      <a:pPr>
                        <a:defRPr sz="1200"/>
                      </a:pPr>
                      <a:r>
                        <a:t>Alerting</a:t>
                      </a:r>
                    </a:p>
                  </a:txBody>
                  <a:tcPr>
                    <a:solidFill>
                      <a:srgbClr val="F7F5F5"/>
                    </a:solidFill>
                  </a:tcPr>
                </a:tc>
                <a:tc>
                  <a:txBody>
                    <a:bodyPr/>
                    <a:lstStyle/>
                    <a:p>
                      <a:pPr>
                        <a:defRPr sz="1200"/>
                      </a:pPr>
                      <a:r>
                        <a:t>Notifies security teams of detected incidents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Case Studies and Real-World Applications</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Analysis of Major Network Breaches</a:t>
            </a:r>
          </a:p>
        </p:txBody>
      </p:sp>
      <p:sp>
        <p:nvSpPr>
          <p:cNvPr id="6" name="TextBox 5"/>
          <p:cNvSpPr txBox="1"/>
          <p:nvPr/>
        </p:nvSpPr>
        <p:spPr>
          <a:xfrm>
            <a:off x="731520" y="3017520"/>
            <a:ext cx="7315200" cy="1463040"/>
          </a:xfrm>
          <a:prstGeom prst="rect">
            <a:avLst/>
          </a:prstGeom>
          <a:noFill/>
        </p:spPr>
        <p:txBody>
          <a:bodyPr wrap="square">
            <a:spAutoFit/>
          </a:bodyPr>
          <a:lstStyle/>
          <a:p/>
          <a:p>
            <a:pPr>
              <a:lnSpc>
                <a:spcPct val="150000"/>
              </a:lnSpc>
            </a:pPr>
            <a:r>
              <a:rPr sz="1300">
                <a:latin typeface="Inter"/>
              </a:rPr>
              <a:t>Understanding major network breaches helps in identifying vulnerabilities and improving security measures. This section delves into notable breaches, their causes, and the impact they had on organizations and users.</a:t>
            </a:r>
          </a:p>
        </p:txBody>
      </p:sp>
      <p:sp>
        <p:nvSpPr>
          <p:cNvPr id="7" name="TextBox 6"/>
          <p:cNvSpPr txBox="1"/>
          <p:nvPr/>
        </p:nvSpPr>
        <p:spPr>
          <a:xfrm>
            <a:off x="731520" y="3749040"/>
            <a:ext cx="7315200" cy="3291840"/>
          </a:xfrm>
          <a:prstGeom prst="rect">
            <a:avLst/>
          </a:prstGeom>
          <a:noFill/>
        </p:spPr>
        <p:txBody>
          <a:bodyPr wrap="none">
            <a:spAutoFit/>
          </a:bodyPr>
          <a:lstStyle/>
          <a:p/>
          <a:p>
            <a:pPr>
              <a:lnSpc>
                <a:spcPct val="150000"/>
              </a:lnSpc>
            </a:pPr>
            <a:r>
              <a:rPr sz="500">
                <a:latin typeface="Inter"/>
              </a:rPr>
              <a:t>• Equifax Breach (2017): Exploited a vulnerability in Apache Struts, leading to the exposure of 147 million records.</a:t>
            </a:r>
          </a:p>
          <a:p>
            <a:pPr>
              <a:lnSpc>
                <a:spcPct val="150000"/>
              </a:lnSpc>
            </a:pPr>
            <a:r>
              <a:rPr sz="500">
                <a:latin typeface="Inter"/>
              </a:rPr>
              <a:t>• Target Breach (2013): Compromised through a third-party HVAC vendor, resulting in 40 million credit card details stolen.</a:t>
            </a:r>
          </a:p>
          <a:p>
            <a:pPr>
              <a:lnSpc>
                <a:spcPct val="150000"/>
              </a:lnSpc>
            </a:pPr>
            <a:r>
              <a:rPr sz="500">
                <a:latin typeface="Inter"/>
              </a:rPr>
              <a:t>• Yahoo Breach (2013-2014): Affected 3 billion accounts due to phishing and weak encryption practices.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1828800"/>
                <a:gridCol w="1828800"/>
                <a:gridCol w="1828800"/>
                <a:gridCol w="1828800"/>
              </a:tblGrid>
              <a:tr h="342900">
                <a:tc>
                  <a:txBody>
                    <a:bodyPr/>
                    <a:lstStyle/>
                    <a:p>
                      <a:pPr>
                        <a:defRPr sz="1200"/>
                      </a:pPr>
                      <a:r>
                        <a:t>Breach</a:t>
                      </a:r>
                    </a:p>
                  </a:txBody>
                  <a:tcPr>
                    <a:solidFill>
                      <a:srgbClr val="85B3DE"/>
                    </a:solidFill>
                  </a:tcPr>
                </a:tc>
                <a:tc>
                  <a:txBody>
                    <a:bodyPr/>
                    <a:lstStyle/>
                    <a:p>
                      <a:pPr>
                        <a:defRPr sz="1200"/>
                      </a:pPr>
                      <a:r>
                        <a:t>Year</a:t>
                      </a:r>
                    </a:p>
                  </a:txBody>
                  <a:tcPr>
                    <a:solidFill>
                      <a:srgbClr val="85B3DE"/>
                    </a:solidFill>
                  </a:tcPr>
                </a:tc>
                <a:tc>
                  <a:txBody>
                    <a:bodyPr/>
                    <a:lstStyle/>
                    <a:p>
                      <a:pPr>
                        <a:defRPr sz="1200"/>
                      </a:pPr>
                      <a:r>
                        <a:t>Cause</a:t>
                      </a:r>
                    </a:p>
                  </a:txBody>
                  <a:tcPr>
                    <a:solidFill>
                      <a:srgbClr val="85B3DE"/>
                    </a:solidFill>
                  </a:tcPr>
                </a:tc>
                <a:tc>
                  <a:txBody>
                    <a:bodyPr/>
                    <a:lstStyle/>
                    <a:p>
                      <a:pPr>
                        <a:defRPr sz="1200"/>
                      </a:pPr>
                      <a:r>
                        <a:t>Impact</a:t>
                      </a:r>
                    </a:p>
                  </a:txBody>
                  <a:tcPr>
                    <a:solidFill>
                      <a:srgbClr val="85B3DE"/>
                    </a:solidFill>
                  </a:tcPr>
                </a:tc>
              </a:tr>
              <a:tr h="342900">
                <a:tc>
                  <a:txBody>
                    <a:bodyPr/>
                    <a:lstStyle/>
                    <a:p>
                      <a:pPr>
                        <a:defRPr sz="1200"/>
                      </a:pPr>
                      <a:r>
                        <a:t>Equifax</a:t>
                      </a:r>
                    </a:p>
                  </a:txBody>
                  <a:tcPr>
                    <a:solidFill>
                      <a:srgbClr val="F7F5F5"/>
                    </a:solidFill>
                  </a:tcPr>
                </a:tc>
                <a:tc>
                  <a:txBody>
                    <a:bodyPr/>
                    <a:lstStyle/>
                    <a:p>
                      <a:pPr>
                        <a:defRPr sz="1200"/>
                      </a:pPr>
                      <a:r>
                        <a:t>2017</a:t>
                      </a:r>
                    </a:p>
                  </a:txBody>
                  <a:tcPr>
                    <a:solidFill>
                      <a:srgbClr val="F7F5F5"/>
                    </a:solidFill>
                  </a:tcPr>
                </a:tc>
                <a:tc>
                  <a:txBody>
                    <a:bodyPr/>
                    <a:lstStyle/>
                    <a:p>
                      <a:pPr>
                        <a:defRPr sz="1200"/>
                      </a:pPr>
                      <a:r>
                        <a:t>Unpatched Software</a:t>
                      </a:r>
                    </a:p>
                  </a:txBody>
                  <a:tcPr>
                    <a:solidFill>
                      <a:srgbClr val="F7F5F5"/>
                    </a:solidFill>
                  </a:tcPr>
                </a:tc>
                <a:tc>
                  <a:txBody>
                    <a:bodyPr/>
                    <a:lstStyle/>
                    <a:p>
                      <a:pPr>
                        <a:defRPr sz="1200"/>
                      </a:pPr>
                      <a:r>
                        <a:t>147M Records Exposed</a:t>
                      </a:r>
                    </a:p>
                  </a:txBody>
                  <a:tcPr>
                    <a:solidFill>
                      <a:srgbClr val="F7F5F5"/>
                    </a:solidFill>
                  </a:tcPr>
                </a:tc>
              </a:tr>
              <a:tr h="342900">
                <a:tc>
                  <a:txBody>
                    <a:bodyPr/>
                    <a:lstStyle/>
                    <a:p>
                      <a:pPr>
                        <a:defRPr sz="1200"/>
                      </a:pPr>
                      <a:r>
                        <a:t>Target</a:t>
                      </a:r>
                    </a:p>
                  </a:txBody>
                  <a:tcPr>
                    <a:solidFill>
                      <a:srgbClr val="F7F5F5"/>
                    </a:solidFill>
                  </a:tcPr>
                </a:tc>
                <a:tc>
                  <a:txBody>
                    <a:bodyPr/>
                    <a:lstStyle/>
                    <a:p>
                      <a:pPr>
                        <a:defRPr sz="1200"/>
                      </a:pPr>
                      <a:r>
                        <a:t>2013</a:t>
                      </a:r>
                    </a:p>
                  </a:txBody>
                  <a:tcPr>
                    <a:solidFill>
                      <a:srgbClr val="F7F5F5"/>
                    </a:solidFill>
                  </a:tcPr>
                </a:tc>
                <a:tc>
                  <a:txBody>
                    <a:bodyPr/>
                    <a:lstStyle/>
                    <a:p>
                      <a:pPr>
                        <a:defRPr sz="1200"/>
                      </a:pPr>
                      <a:r>
                        <a:t>Third-Party Vendor</a:t>
                      </a:r>
                    </a:p>
                  </a:txBody>
                  <a:tcPr>
                    <a:solidFill>
                      <a:srgbClr val="F7F5F5"/>
                    </a:solidFill>
                  </a:tcPr>
                </a:tc>
                <a:tc>
                  <a:txBody>
                    <a:bodyPr/>
                    <a:lstStyle/>
                    <a:p>
                      <a:pPr>
                        <a:defRPr sz="1200"/>
                      </a:pPr>
                      <a:r>
                        <a:t>40M Credit Cards Stolen</a:t>
                      </a:r>
                    </a:p>
                  </a:txBody>
                  <a:tcPr>
                    <a:solidFill>
                      <a:srgbClr val="F7F5F5"/>
                    </a:solidFill>
                  </a:tcPr>
                </a:tc>
              </a:tr>
              <a:tr h="342900">
                <a:tc>
                  <a:txBody>
                    <a:bodyPr/>
                    <a:lstStyle/>
                    <a:p>
                      <a:pPr>
                        <a:defRPr sz="1200"/>
                      </a:pPr>
                      <a:r>
                        <a:t>Yahoo</a:t>
                      </a:r>
                    </a:p>
                  </a:txBody>
                  <a:tcPr>
                    <a:solidFill>
                      <a:srgbClr val="F7F5F5"/>
                    </a:solidFill>
                  </a:tcPr>
                </a:tc>
                <a:tc>
                  <a:txBody>
                    <a:bodyPr/>
                    <a:lstStyle/>
                    <a:p>
                      <a:pPr>
                        <a:defRPr sz="1200"/>
                      </a:pPr>
                      <a:r>
                        <a:t>2013-2014</a:t>
                      </a:r>
                    </a:p>
                  </a:txBody>
                  <a:tcPr>
                    <a:solidFill>
                      <a:srgbClr val="F7F5F5"/>
                    </a:solidFill>
                  </a:tcPr>
                </a:tc>
                <a:tc>
                  <a:txBody>
                    <a:bodyPr/>
                    <a:lstStyle/>
                    <a:p>
                      <a:pPr>
                        <a:defRPr sz="1200"/>
                      </a:pPr>
                      <a:r>
                        <a:t>Phishing/Weak Encryption</a:t>
                      </a:r>
                    </a:p>
                  </a:txBody>
                  <a:tcPr>
                    <a:solidFill>
                      <a:srgbClr val="F7F5F5"/>
                    </a:solidFill>
                  </a:tcPr>
                </a:tc>
                <a:tc>
                  <a:txBody>
                    <a:bodyPr/>
                    <a:lstStyle/>
                    <a:p>
                      <a:pPr>
                        <a:defRPr sz="1200"/>
                      </a:pPr>
                      <a:r>
                        <a:t>3B Accounts Affected</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Lessons Learned from High-Profile Security Incidents</a:t>
            </a:r>
          </a:p>
        </p:txBody>
      </p:sp>
      <p:sp>
        <p:nvSpPr>
          <p:cNvPr id="5" name="TextBox 4"/>
          <p:cNvSpPr txBox="1"/>
          <p:nvPr/>
        </p:nvSpPr>
        <p:spPr>
          <a:xfrm>
            <a:off x="731520" y="2468880"/>
            <a:ext cx="7315200" cy="1097280"/>
          </a:xfrm>
          <a:prstGeom prst="rect">
            <a:avLst/>
          </a:prstGeom>
          <a:noFill/>
        </p:spPr>
        <p:txBody>
          <a:bodyPr wrap="square">
            <a:spAutoFit/>
          </a:bodyPr>
          <a:lstStyle/>
          <a:p/>
          <a:p>
            <a:pPr>
              <a:lnSpc>
                <a:spcPct val="150000"/>
              </a:lnSpc>
            </a:pPr>
            <a:r>
              <a:rPr sz="1300">
                <a:latin typeface="Inter"/>
              </a:rPr>
              <a:t>High-profile security incidents provide valuable lessons for improving network security. This section highlights key takeaways from these incidents to help organizations avoid similar pitfalls.</a:t>
            </a:r>
          </a:p>
        </p:txBody>
      </p:sp>
      <p:sp>
        <p:nvSpPr>
          <p:cNvPr id="6" name="TextBox 5"/>
          <p:cNvSpPr txBox="1"/>
          <p:nvPr/>
        </p:nvSpPr>
        <p:spPr>
          <a:xfrm>
            <a:off x="731520" y="3200400"/>
            <a:ext cx="7315200" cy="4023360"/>
          </a:xfrm>
          <a:prstGeom prst="rect">
            <a:avLst/>
          </a:prstGeom>
          <a:noFill/>
        </p:spPr>
        <p:txBody>
          <a:bodyPr wrap="none">
            <a:spAutoFit/>
          </a:bodyPr>
          <a:lstStyle/>
          <a:p/>
          <a:p>
            <a:pPr>
              <a:lnSpc>
                <a:spcPct val="150000"/>
              </a:lnSpc>
            </a:pPr>
            <a:r>
              <a:rPr sz="500">
                <a:latin typeface="Inter"/>
              </a:rPr>
              <a:t>• Importance of Patch Management: Regularly updating software to fix vulnerabilities can prevent breaches like Equifax.</a:t>
            </a:r>
          </a:p>
          <a:p>
            <a:pPr>
              <a:lnSpc>
                <a:spcPct val="150000"/>
              </a:lnSpc>
            </a:pPr>
            <a:r>
              <a:rPr sz="500">
                <a:latin typeface="Inter"/>
              </a:rPr>
              <a:t>• Third-Party Risk Management: Ensuring third-party vendors adhere to security standards can mitigate risks, as seen in the Target breach.</a:t>
            </a:r>
          </a:p>
          <a:p>
            <a:pPr>
              <a:lnSpc>
                <a:spcPct val="150000"/>
              </a:lnSpc>
            </a:pPr>
            <a:r>
              <a:rPr sz="500">
                <a:latin typeface="Inter"/>
              </a:rPr>
              <a:t>• User Education: Training users to recognize phishing attempts can reduce the likelihood of successful attacks, as demonstrated by the Yahoo breach.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000000"/>
                </a:solidFill>
                <a:latin typeface="Inter"/>
              </a:defRPr>
            </a:pPr>
            <a:r>
              <a:t>Présenté par</a:t>
            </a:r>
          </a:p>
        </p:txBody>
      </p:sp>
      <p:sp>
        <p:nvSpPr>
          <p:cNvPr id="4" name="TextBox 3"/>
          <p:cNvSpPr txBox="1"/>
          <p:nvPr/>
        </p:nvSpPr>
        <p:spPr>
          <a:xfrm>
            <a:off x="2560320" y="4114800"/>
            <a:ext cx="7315200" cy="914400"/>
          </a:xfrm>
          <a:prstGeom prst="rect">
            <a:avLst/>
          </a:prstGeom>
          <a:noFill/>
        </p:spPr>
        <p:txBody>
          <a:bodyPr wrap="none">
            <a:spAutoFit/>
          </a:bodyPr>
          <a:lstStyle/>
          <a:p>
            <a:pPr>
              <a:defRPr sz="1800">
                <a:solidFill>
                  <a:srgbClr val="000000"/>
                </a:solidFill>
              </a:defRPr>
            </a:pPr>
            <a:r>
              <a:t>Formateur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3657600"/>
                <a:gridCol w="3657600"/>
              </a:tblGrid>
              <a:tr h="342900">
                <a:tc>
                  <a:txBody>
                    <a:bodyPr/>
                    <a:lstStyle/>
                    <a:p>
                      <a:pPr>
                        <a:defRPr sz="1200"/>
                      </a:pPr>
                      <a:r>
                        <a:t>Incident</a:t>
                      </a:r>
                    </a:p>
                  </a:txBody>
                  <a:tcPr>
                    <a:solidFill>
                      <a:srgbClr val="85B3DE"/>
                    </a:solidFill>
                  </a:tcPr>
                </a:tc>
                <a:tc>
                  <a:txBody>
                    <a:bodyPr/>
                    <a:lstStyle/>
                    <a:p>
                      <a:pPr>
                        <a:defRPr sz="1200"/>
                      </a:pPr>
                      <a:r>
                        <a:t>Lesson</a:t>
                      </a:r>
                    </a:p>
                  </a:txBody>
                  <a:tcPr>
                    <a:solidFill>
                      <a:srgbClr val="85B3DE"/>
                    </a:solidFill>
                  </a:tcPr>
                </a:tc>
              </a:tr>
              <a:tr h="342900">
                <a:tc>
                  <a:txBody>
                    <a:bodyPr/>
                    <a:lstStyle/>
                    <a:p>
                      <a:pPr>
                        <a:defRPr sz="1200"/>
                      </a:pPr>
                      <a:r>
                        <a:t>Equifax</a:t>
                      </a:r>
                    </a:p>
                  </a:txBody>
                  <a:tcPr>
                    <a:solidFill>
                      <a:srgbClr val="F7F5F5"/>
                    </a:solidFill>
                  </a:tcPr>
                </a:tc>
                <a:tc>
                  <a:txBody>
                    <a:bodyPr/>
                    <a:lstStyle/>
                    <a:p>
                      <a:pPr>
                        <a:defRPr sz="1200"/>
                      </a:pPr>
                      <a:r>
                        <a:t>Patch Management is Crucial</a:t>
                      </a:r>
                    </a:p>
                  </a:txBody>
                  <a:tcPr>
                    <a:solidFill>
                      <a:srgbClr val="F7F5F5"/>
                    </a:solidFill>
                  </a:tcPr>
                </a:tc>
              </a:tr>
              <a:tr h="342900">
                <a:tc>
                  <a:txBody>
                    <a:bodyPr/>
                    <a:lstStyle/>
                    <a:p>
                      <a:pPr>
                        <a:defRPr sz="1200"/>
                      </a:pPr>
                      <a:r>
                        <a:t>Target</a:t>
                      </a:r>
                    </a:p>
                  </a:txBody>
                  <a:tcPr>
                    <a:solidFill>
                      <a:srgbClr val="F7F5F5"/>
                    </a:solidFill>
                  </a:tcPr>
                </a:tc>
                <a:tc>
                  <a:txBody>
                    <a:bodyPr/>
                    <a:lstStyle/>
                    <a:p>
                      <a:pPr>
                        <a:defRPr sz="1200"/>
                      </a:pPr>
                      <a:r>
                        <a:t>Third-Party Vendor Security is Essential</a:t>
                      </a:r>
                    </a:p>
                  </a:txBody>
                  <a:tcPr>
                    <a:solidFill>
                      <a:srgbClr val="F7F5F5"/>
                    </a:solidFill>
                  </a:tcPr>
                </a:tc>
              </a:tr>
              <a:tr h="342900">
                <a:tc>
                  <a:txBody>
                    <a:bodyPr/>
                    <a:lstStyle/>
                    <a:p>
                      <a:pPr>
                        <a:defRPr sz="1200"/>
                      </a:pPr>
                      <a:r>
                        <a:t>Yahoo</a:t>
                      </a:r>
                    </a:p>
                  </a:txBody>
                  <a:tcPr>
                    <a:solidFill>
                      <a:srgbClr val="F7F5F5"/>
                    </a:solidFill>
                  </a:tcPr>
                </a:tc>
                <a:tc>
                  <a:txBody>
                    <a:bodyPr/>
                    <a:lstStyle/>
                    <a:p>
                      <a:pPr>
                        <a:defRPr sz="1200"/>
                      </a:pPr>
                      <a:r>
                        <a:t>User Education Can Prevent Phishing</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Best Practices from Industry Leaders</a:t>
            </a:r>
          </a:p>
        </p:txBody>
      </p:sp>
      <p:sp>
        <p:nvSpPr>
          <p:cNvPr id="5" name="TextBox 4"/>
          <p:cNvSpPr txBox="1"/>
          <p:nvPr/>
        </p:nvSpPr>
        <p:spPr>
          <a:xfrm>
            <a:off x="731520" y="2468880"/>
            <a:ext cx="7315200" cy="1097280"/>
          </a:xfrm>
          <a:prstGeom prst="rect">
            <a:avLst/>
          </a:prstGeom>
          <a:noFill/>
        </p:spPr>
        <p:txBody>
          <a:bodyPr wrap="square">
            <a:spAutoFit/>
          </a:bodyPr>
          <a:lstStyle/>
          <a:p/>
          <a:p>
            <a:pPr>
              <a:lnSpc>
                <a:spcPct val="150000"/>
              </a:lnSpc>
            </a:pPr>
            <a:r>
              <a:rPr sz="1300">
                <a:latin typeface="Inter"/>
              </a:rPr>
              <a:t>Industry leaders have developed and implemented best practices to secure their networks effectively. This section outlines these practices and how they can be applied to enhance network security.</a:t>
            </a:r>
          </a:p>
        </p:txBody>
      </p:sp>
      <p:sp>
        <p:nvSpPr>
          <p:cNvPr id="6" name="TextBox 5"/>
          <p:cNvSpPr txBox="1"/>
          <p:nvPr/>
        </p:nvSpPr>
        <p:spPr>
          <a:xfrm>
            <a:off x="731520" y="3200400"/>
            <a:ext cx="7315200" cy="4023360"/>
          </a:xfrm>
          <a:prstGeom prst="rect">
            <a:avLst/>
          </a:prstGeom>
          <a:noFill/>
        </p:spPr>
        <p:txBody>
          <a:bodyPr wrap="none">
            <a:spAutoFit/>
          </a:bodyPr>
          <a:lstStyle/>
          <a:p/>
          <a:p>
            <a:pPr>
              <a:lnSpc>
                <a:spcPct val="150000"/>
              </a:lnSpc>
            </a:pPr>
            <a:r>
              <a:rPr sz="500">
                <a:latin typeface="Inter"/>
              </a:rPr>
              <a:t>• Zero Trust Architecture: Implementing a zero-trust model ensures that no user or device is trusted by default, even within the network.</a:t>
            </a:r>
          </a:p>
          <a:p>
            <a:pPr>
              <a:lnSpc>
                <a:spcPct val="150000"/>
              </a:lnSpc>
            </a:pPr>
            <a:r>
              <a:rPr sz="500">
                <a:latin typeface="Inter"/>
              </a:rPr>
              <a:t>• Multi-Factor Authentication (MFA): Adding an extra layer of security by requiring multiple forms of verification can significantly reduce unauthorized access.</a:t>
            </a:r>
          </a:p>
          <a:p>
            <a:pPr>
              <a:lnSpc>
                <a:spcPct val="150000"/>
              </a:lnSpc>
            </a:pPr>
            <a:r>
              <a:rPr sz="500">
                <a:latin typeface="Inter"/>
              </a:rPr>
              <a:t>• Regular Security Audits: Conducting frequent security audits helps identify and address vulnerabilities before they can be exploited.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342900">
                <a:tc>
                  <a:txBody>
                    <a:bodyPr/>
                    <a:lstStyle/>
                    <a:p>
                      <a:pPr>
                        <a:defRPr sz="1200"/>
                      </a:pPr>
                      <a:r>
                        <a:t>Best Practice</a:t>
                      </a:r>
                    </a:p>
                  </a:txBody>
                  <a:tcPr>
                    <a:solidFill>
                      <a:srgbClr val="85B3DE"/>
                    </a:solidFill>
                  </a:tcPr>
                </a:tc>
                <a:tc>
                  <a:txBody>
                    <a:bodyPr/>
                    <a:lstStyle/>
                    <a:p>
                      <a:pPr>
                        <a:defRPr sz="1200"/>
                      </a:pPr>
                      <a:r>
                        <a:t>Description</a:t>
                      </a:r>
                    </a:p>
                  </a:txBody>
                  <a:tcPr>
                    <a:solidFill>
                      <a:srgbClr val="85B3DE"/>
                    </a:solidFill>
                  </a:tcPr>
                </a:tc>
                <a:tc>
                  <a:txBody>
                    <a:bodyPr/>
                    <a:lstStyle/>
                    <a:p>
                      <a:pPr>
                        <a:defRPr sz="1200"/>
                      </a:pPr>
                      <a:r>
                        <a:t>Example</a:t>
                      </a:r>
                    </a:p>
                  </a:txBody>
                  <a:tcPr>
                    <a:solidFill>
                      <a:srgbClr val="85B3DE"/>
                    </a:solidFill>
                  </a:tcPr>
                </a:tc>
              </a:tr>
              <a:tr h="342900">
                <a:tc>
                  <a:txBody>
                    <a:bodyPr/>
                    <a:lstStyle/>
                    <a:p>
                      <a:pPr>
                        <a:defRPr sz="1200"/>
                      </a:pPr>
                      <a:r>
                        <a:t>Zero Trust Architecture</a:t>
                      </a:r>
                    </a:p>
                  </a:txBody>
                  <a:tcPr>
                    <a:solidFill>
                      <a:srgbClr val="F7F5F5"/>
                    </a:solidFill>
                  </a:tcPr>
                </a:tc>
                <a:tc>
                  <a:txBody>
                    <a:bodyPr/>
                    <a:lstStyle/>
                    <a:p>
                      <a:pPr>
                        <a:defRPr sz="1200"/>
                      </a:pPr>
                      <a:r>
                        <a:t>No user/device is trusted by default</a:t>
                      </a:r>
                    </a:p>
                  </a:txBody>
                  <a:tcPr>
                    <a:solidFill>
                      <a:srgbClr val="F7F5F5"/>
                    </a:solidFill>
                  </a:tcPr>
                </a:tc>
                <a:tc>
                  <a:txBody>
                    <a:bodyPr/>
                    <a:lstStyle/>
                    <a:p>
                      <a:pPr>
                        <a:defRPr sz="1200"/>
                      </a:pPr>
                      <a:r>
                        <a:t>Google's BeyondCorp</a:t>
                      </a:r>
                    </a:p>
                  </a:txBody>
                  <a:tcPr>
                    <a:solidFill>
                      <a:srgbClr val="F7F5F5"/>
                    </a:solidFill>
                  </a:tcPr>
                </a:tc>
              </a:tr>
              <a:tr h="342900">
                <a:tc>
                  <a:txBody>
                    <a:bodyPr/>
                    <a:lstStyle/>
                    <a:p>
                      <a:pPr>
                        <a:defRPr sz="1200"/>
                      </a:pPr>
                      <a:r>
                        <a:t>Multi-Factor Authentication</a:t>
                      </a:r>
                    </a:p>
                  </a:txBody>
                  <a:tcPr>
                    <a:solidFill>
                      <a:srgbClr val="F7F5F5"/>
                    </a:solidFill>
                  </a:tcPr>
                </a:tc>
                <a:tc>
                  <a:txBody>
                    <a:bodyPr/>
                    <a:lstStyle/>
                    <a:p>
                      <a:pPr>
                        <a:defRPr sz="1200"/>
                      </a:pPr>
                      <a:r>
                        <a:t>Requires multiple forms of verification</a:t>
                      </a:r>
                    </a:p>
                  </a:txBody>
                  <a:tcPr>
                    <a:solidFill>
                      <a:srgbClr val="F7F5F5"/>
                    </a:solidFill>
                  </a:tcPr>
                </a:tc>
                <a:tc>
                  <a:txBody>
                    <a:bodyPr/>
                    <a:lstStyle/>
                    <a:p>
                      <a:pPr>
                        <a:defRPr sz="1200"/>
                      </a:pPr>
                      <a:r>
                        <a:t>Microsoft's MFA Implementation</a:t>
                      </a:r>
                    </a:p>
                  </a:txBody>
                  <a:tcPr>
                    <a:solidFill>
                      <a:srgbClr val="F7F5F5"/>
                    </a:solidFill>
                  </a:tcPr>
                </a:tc>
              </a:tr>
              <a:tr h="342900">
                <a:tc>
                  <a:txBody>
                    <a:bodyPr/>
                    <a:lstStyle/>
                    <a:p>
                      <a:pPr>
                        <a:defRPr sz="1200"/>
                      </a:pPr>
                      <a:r>
                        <a:t>Regular Security Audits</a:t>
                      </a:r>
                    </a:p>
                  </a:txBody>
                  <a:tcPr>
                    <a:solidFill>
                      <a:srgbClr val="F7F5F5"/>
                    </a:solidFill>
                  </a:tcPr>
                </a:tc>
                <a:tc>
                  <a:txBody>
                    <a:bodyPr/>
                    <a:lstStyle/>
                    <a:p>
                      <a:pPr>
                        <a:defRPr sz="1200"/>
                      </a:pPr>
                      <a:r>
                        <a:t>Identifies and addresses vulnerabilities</a:t>
                      </a:r>
                    </a:p>
                  </a:txBody>
                  <a:tcPr>
                    <a:solidFill>
                      <a:srgbClr val="F7F5F5"/>
                    </a:solidFill>
                  </a:tcPr>
                </a:tc>
                <a:tc>
                  <a:txBody>
                    <a:bodyPr/>
                    <a:lstStyle/>
                    <a:p>
                      <a:pPr>
                        <a:defRPr sz="1200"/>
                      </a:pPr>
                      <a:r>
                        <a:t>Amazon's Continuous Security Audits</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2000" b="1">
                <a:solidFill>
                  <a:srgbClr val="FF7900"/>
                </a:solidFill>
                <a:latin typeface="Inter"/>
              </a:rPr>
              <a:t>Conclusion</a:t>
            </a:r>
          </a:p>
        </p:txBody>
      </p:sp>
      <p:sp>
        <p:nvSpPr>
          <p:cNvPr id="5" name="TextBox 4"/>
          <p:cNvSpPr txBox="1"/>
          <p:nvPr/>
        </p:nvSpPr>
        <p:spPr>
          <a:xfrm>
            <a:off x="731520" y="2468880"/>
            <a:ext cx="7315200" cy="457200"/>
          </a:xfrm>
          <a:prstGeom prst="rect">
            <a:avLst/>
          </a:prstGeom>
          <a:noFill/>
        </p:spPr>
        <p:txBody>
          <a:bodyPr wrap="none">
            <a:spAutoFit/>
          </a:bodyPr>
          <a:lstStyle/>
          <a:p>
            <a:r>
              <a:rPr sz="1600" b="1">
                <a:solidFill>
                  <a:srgbClr val="000000"/>
                </a:solidFill>
                <a:latin typeface="Inter"/>
              </a:rPr>
              <a:t>• Récapitulatif des points clés</a:t>
            </a:r>
          </a:p>
        </p:txBody>
      </p:sp>
      <p:sp>
        <p:nvSpPr>
          <p:cNvPr id="6" name="TextBox 5"/>
          <p:cNvSpPr txBox="1"/>
          <p:nvPr/>
        </p:nvSpPr>
        <p:spPr>
          <a:xfrm>
            <a:off x="731520" y="3017520"/>
            <a:ext cx="7315200" cy="1097280"/>
          </a:xfrm>
          <a:prstGeom prst="rect">
            <a:avLst/>
          </a:prstGeom>
          <a:noFill/>
        </p:spPr>
        <p:txBody>
          <a:bodyPr wrap="square">
            <a:spAutoFit/>
          </a:bodyPr>
          <a:lstStyle/>
          <a:p/>
          <a:p>
            <a:pPr>
              <a:lnSpc>
                <a:spcPct val="150000"/>
              </a:lnSpc>
            </a:pPr>
            <a:r>
              <a:rPr sz="1300">
                <a:latin typeface="Inter"/>
              </a:rPr>
              <a:t>La sécurisation d'un réseau est un processus continu qui nécessite une approche proactive et une vigilance constante. Voici un récapitulatif des points clés abordés dans cette présentation :</a:t>
            </a:r>
          </a:p>
        </p:txBody>
      </p:sp>
      <p:sp>
        <p:nvSpPr>
          <p:cNvPr id="7" name="TextBox 6"/>
          <p:cNvSpPr txBox="1"/>
          <p:nvPr/>
        </p:nvSpPr>
        <p:spPr>
          <a:xfrm>
            <a:off x="731520" y="3749040"/>
            <a:ext cx="7315200" cy="6217920"/>
          </a:xfrm>
          <a:prstGeom prst="rect">
            <a:avLst/>
          </a:prstGeom>
          <a:noFill/>
        </p:spPr>
        <p:txBody>
          <a:bodyPr wrap="none">
            <a:spAutoFit/>
          </a:bodyPr>
          <a:lstStyle/>
          <a:p/>
          <a:p>
            <a:pPr>
              <a:lnSpc>
                <a:spcPct val="150000"/>
              </a:lnSpc>
            </a:pPr>
            <a:r>
              <a:rPr sz="500">
                <a:latin typeface="Inter"/>
              </a:rPr>
              <a:t>• Identification des vulnérabilités : Utilisation d'outils de scan pour détecter les failles de sécurité.</a:t>
            </a:r>
          </a:p>
          <a:p>
            <a:pPr>
              <a:lnSpc>
                <a:spcPct val="150000"/>
              </a:lnSpc>
            </a:pPr>
            <a:r>
              <a:rPr sz="500">
                <a:latin typeface="Inter"/>
              </a:rPr>
              <a:t>• Mise en place de pare-feu : Configuration de pare-feu pour filtrer le trafic entrant et sortant.</a:t>
            </a:r>
          </a:p>
          <a:p>
            <a:pPr>
              <a:lnSpc>
                <a:spcPct val="150000"/>
              </a:lnSpc>
            </a:pPr>
            <a:r>
              <a:rPr sz="500">
                <a:latin typeface="Inter"/>
              </a:rPr>
              <a:t>• Chiffrement des données : Utilisation de protocoles de chiffrement pour protéger les données en transit.</a:t>
            </a:r>
          </a:p>
          <a:p>
            <a:pPr>
              <a:lnSpc>
                <a:spcPct val="150000"/>
              </a:lnSpc>
            </a:pPr>
            <a:r>
              <a:rPr sz="500">
                <a:latin typeface="Inter"/>
              </a:rPr>
              <a:t>• Gestion des accès : Mise en œuvre de politiques de contrôle d'accès pour limiter les accès non autorisés.</a:t>
            </a:r>
          </a:p>
          <a:p>
            <a:pPr>
              <a:lnSpc>
                <a:spcPct val="150000"/>
              </a:lnSpc>
            </a:pPr>
            <a:r>
              <a:rPr sz="500">
                <a:latin typeface="Inter"/>
              </a:rPr>
              <a:t>• Formation des utilisateurs : Sensibilisation des employés aux bonnes pratiques de sécurité.</a:t>
            </a:r>
          </a:p>
          <a:p>
            <a:pPr>
              <a:lnSpc>
                <a:spcPct val="150000"/>
              </a:lnSpc>
            </a:pPr>
            <a:r>
              <a:rPr sz="500">
                <a:latin typeface="Inter"/>
              </a:rPr>
              <a:t>• Mise à jour régulière : Application des correctifs de sécurité et mise à jour des logiciels.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1600" b="1">
                <a:solidFill>
                  <a:srgbClr val="000000"/>
                </a:solidFill>
                <a:latin typeface="Inter"/>
              </a:rPr>
              <a:t>• Importance de la sécurité réseau</a:t>
            </a:r>
          </a:p>
        </p:txBody>
      </p:sp>
      <p:sp>
        <p:nvSpPr>
          <p:cNvPr id="4" name="TextBox 3"/>
          <p:cNvSpPr txBox="1"/>
          <p:nvPr/>
        </p:nvSpPr>
        <p:spPr>
          <a:xfrm>
            <a:off x="731520" y="914400"/>
            <a:ext cx="7315200" cy="1463040"/>
          </a:xfrm>
          <a:prstGeom prst="rect">
            <a:avLst/>
          </a:prstGeom>
          <a:noFill/>
        </p:spPr>
        <p:txBody>
          <a:bodyPr wrap="square">
            <a:spAutoFit/>
          </a:bodyPr>
          <a:lstStyle/>
          <a:p/>
          <a:p>
            <a:pPr>
              <a:lnSpc>
                <a:spcPct val="150000"/>
              </a:lnSpc>
            </a:pPr>
            <a:r>
              <a:rPr sz="1300">
                <a:latin typeface="Inter"/>
              </a:rPr>
              <a:t>La sécurité réseau est essentielle pour protéger les informations sensibles et maintenir la confiance des utilisateurs. Une faille de sécurité peut entraîner des conséquences graves, telles que des pertes financières, des atteintes à la réputation et des sanctions légales.</a:t>
            </a:r>
          </a:p>
        </p:txBody>
      </p:sp>
      <p:sp>
        <p:nvSpPr>
          <p:cNvPr id="5" name="TextBox 4"/>
          <p:cNvSpPr txBox="1"/>
          <p:nvPr/>
        </p:nvSpPr>
        <p:spPr>
          <a:xfrm>
            <a:off x="731520" y="1645920"/>
            <a:ext cx="7315200" cy="2926080"/>
          </a:xfrm>
          <a:prstGeom prst="rect">
            <a:avLst/>
          </a:prstGeom>
          <a:noFill/>
        </p:spPr>
        <p:txBody>
          <a:bodyPr wrap="none">
            <a:spAutoFit/>
          </a:bodyPr>
          <a:lstStyle/>
          <a:p/>
          <a:p>
            <a:pPr>
              <a:lnSpc>
                <a:spcPct val="150000"/>
              </a:lnSpc>
            </a:pPr>
            <a:r>
              <a:rPr sz="500">
                <a:latin typeface="Inter"/>
              </a:rPr>
              <a:t>• Protection des données : Empêcher les accès non autorisés aux informations sensibles.</a:t>
            </a:r>
          </a:p>
          <a:p>
            <a:pPr>
              <a:lnSpc>
                <a:spcPct val="150000"/>
              </a:lnSpc>
            </a:pPr>
            <a:r>
              <a:rPr sz="500">
                <a:latin typeface="Inter"/>
              </a:rPr>
              <a:t>• Continuité des activités : Assurer la disponibilité des services et des ressources.</a:t>
            </a:r>
          </a:p>
          <a:p>
            <a:pPr>
              <a:lnSpc>
                <a:spcPct val="150000"/>
              </a:lnSpc>
            </a:pPr>
            <a:r>
              <a:rPr sz="500">
                <a:latin typeface="Inter"/>
              </a:rPr>
              <a:t>• Conformité réglementaire : Respecter les normes et réglementations en matière de sécurité.</a:t>
            </a:r>
          </a:p>
        </p:txBody>
      </p:sp>
      <p:sp>
        <p:nvSpPr>
          <p:cNvPr id="6" name="TextBox 5"/>
          <p:cNvSpPr txBox="1"/>
          <p:nvPr/>
        </p:nvSpPr>
        <p:spPr>
          <a:xfrm>
            <a:off x="731520" y="4754880"/>
            <a:ext cx="7315200" cy="457200"/>
          </a:xfrm>
          <a:prstGeom prst="rect">
            <a:avLst/>
          </a:prstGeom>
          <a:noFill/>
        </p:spPr>
        <p:txBody>
          <a:bodyPr wrap="none">
            <a:spAutoFit/>
          </a:bodyPr>
          <a:lstStyle/>
          <a:p>
            <a:r>
              <a:rPr sz="1600" b="1">
                <a:solidFill>
                  <a:srgbClr val="000000"/>
                </a:solidFill>
                <a:latin typeface="Inter"/>
              </a:rPr>
              <a:t>• Recommandations finales</a:t>
            </a:r>
          </a:p>
        </p:txBody>
      </p:sp>
      <p:sp>
        <p:nvSpPr>
          <p:cNvPr id="7" name="TextBox 6"/>
          <p:cNvSpPr txBox="1"/>
          <p:nvPr/>
        </p:nvSpPr>
        <p:spPr>
          <a:xfrm>
            <a:off x="731520" y="5303520"/>
            <a:ext cx="7315200" cy="731520"/>
          </a:xfrm>
          <a:prstGeom prst="rect">
            <a:avLst/>
          </a:prstGeom>
          <a:noFill/>
        </p:spPr>
        <p:txBody>
          <a:bodyPr wrap="square">
            <a:spAutoFit/>
          </a:bodyPr>
          <a:lstStyle/>
          <a:p/>
          <a:p>
            <a:pPr>
              <a:lnSpc>
                <a:spcPct val="150000"/>
              </a:lnSpc>
            </a:pPr>
            <a:r>
              <a:rPr sz="1300">
                <a:latin typeface="Inter"/>
              </a:rPr>
              <a:t>Pour renforcer la sécurité de votre réseau, voici quelques recommandations finales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389120"/>
          </a:xfrm>
          <a:prstGeom prst="rect">
            <a:avLst/>
          </a:prstGeom>
          <a:noFill/>
        </p:spPr>
        <p:txBody>
          <a:bodyPr wrap="none">
            <a:spAutoFit/>
          </a:bodyPr>
          <a:lstStyle/>
          <a:p/>
          <a:p>
            <a:pPr>
              <a:lnSpc>
                <a:spcPct val="150000"/>
              </a:lnSpc>
            </a:pPr>
            <a:r>
              <a:rPr sz="500">
                <a:latin typeface="Inter"/>
              </a:rPr>
              <a:t>• Audit régulier : Effectuer des audits de sécurité pour identifier et corriger les vulnérabilités.</a:t>
            </a:r>
          </a:p>
          <a:p>
            <a:pPr>
              <a:lnSpc>
                <a:spcPct val="150000"/>
              </a:lnSpc>
            </a:pPr>
            <a:r>
              <a:rPr sz="500">
                <a:latin typeface="Inter"/>
              </a:rPr>
              <a:t>• Plan de réponse aux incidents : Élaborer un plan pour réagir rapidement en cas de violation de sécurité.</a:t>
            </a:r>
          </a:p>
          <a:p>
            <a:pPr>
              <a:lnSpc>
                <a:spcPct val="150000"/>
              </a:lnSpc>
            </a:pPr>
            <a:r>
              <a:rPr sz="500">
                <a:latin typeface="Inter"/>
              </a:rPr>
              <a:t>• Collaboration avec des experts : Faire appel à des professionnels de la sécurité pour des conseils et des audits approfondis.</a:t>
            </a:r>
          </a:p>
          <a:p>
            <a:pPr>
              <a:lnSpc>
                <a:spcPct val="150000"/>
              </a:lnSpc>
            </a:pPr>
            <a:r>
              <a:rPr sz="500">
                <a:latin typeface="Inter"/>
              </a:rPr>
              <a:t>• Veille technologique : Rester informé des dernières menaces et des meilleures pratiques en matière de sécurité.</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2560320"/>
            <a:ext cx="7315200" cy="914400"/>
          </a:xfrm>
          <a:prstGeom prst="rect">
            <a:avLst/>
          </a:prstGeom>
          <a:noFill/>
        </p:spPr>
        <p:txBody>
          <a:bodyPr wrap="none">
            <a:spAutoFit/>
          </a:bodyPr>
          <a:lstStyle/>
          <a:p>
            <a:pPr>
              <a:defRPr sz="6000" b="1">
                <a:solidFill>
                  <a:srgbClr val="000000"/>
                </a:solidFill>
                <a:latin typeface="Inter"/>
              </a:defRPr>
            </a:pPr>
            <a:r>
              <a:t>Plan de formation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457200"/>
          </a:xfrm>
          <a:prstGeom prst="rect">
            <a:avLst/>
          </a:prstGeom>
          <a:noFill/>
        </p:spPr>
        <p:txBody>
          <a:bodyPr wrap="none">
            <a:spAutoFit/>
          </a:bodyPr>
          <a:lstStyle/>
          <a:p>
            <a:r>
              <a:rPr sz="2000" b="1">
                <a:solidFill>
                  <a:srgbClr val="FF7900"/>
                </a:solidFill>
                <a:latin typeface="Inter"/>
              </a:rPr>
              <a:t>Introduction to Cybersecurity and Historical Context</a:t>
            </a:r>
          </a:p>
        </p:txBody>
      </p:sp>
      <p:sp>
        <p:nvSpPr>
          <p:cNvPr id="4" name="TextBox 3"/>
          <p:cNvSpPr txBox="1"/>
          <p:nvPr/>
        </p:nvSpPr>
        <p:spPr>
          <a:xfrm>
            <a:off x="731520" y="914400"/>
            <a:ext cx="7315200" cy="457200"/>
          </a:xfrm>
          <a:prstGeom prst="rect">
            <a:avLst/>
          </a:prstGeom>
          <a:noFill/>
        </p:spPr>
        <p:txBody>
          <a:bodyPr wrap="none">
            <a:spAutoFit/>
          </a:bodyPr>
          <a:lstStyle/>
          <a:p>
            <a:r>
              <a:rPr sz="1600" b="1">
                <a:solidFill>
                  <a:srgbClr val="000000"/>
                </a:solidFill>
                <a:latin typeface="Inter"/>
              </a:rPr>
              <a:t>• The First Cyber Attack in History</a:t>
            </a:r>
          </a:p>
        </p:txBody>
      </p:sp>
      <p:sp>
        <p:nvSpPr>
          <p:cNvPr id="5" name="TextBox 4"/>
          <p:cNvSpPr txBox="1"/>
          <p:nvPr/>
        </p:nvSpPr>
        <p:spPr>
          <a:xfrm>
            <a:off x="731520" y="1463040"/>
            <a:ext cx="7315200" cy="2560320"/>
          </a:xfrm>
          <a:prstGeom prst="rect">
            <a:avLst/>
          </a:prstGeom>
          <a:noFill/>
        </p:spPr>
        <p:txBody>
          <a:bodyPr wrap="square">
            <a:spAutoFit/>
          </a:bodyPr>
          <a:lstStyle/>
          <a:p/>
          <a:p>
            <a:pPr>
              <a:lnSpc>
                <a:spcPct val="150000"/>
              </a:lnSpc>
            </a:pPr>
            <a:r>
              <a:rPr sz="300">
                <a:latin typeface="Inter"/>
              </a:rPr>
              <a:t>The first recognized cyber attack occurred in 1988 and is known as the Morris Worm. Created by Robert Tappan Morris, a graduate student at Cornell University, the worm was intended to gauge the size of the internet. However, due to a programming error, it replicated excessively, causing significant disruption to early internet systems. This incident highlighted the vulnerabilities in networked systems and marked the beginning of the cybersecurity field.</a:t>
            </a:r>
          </a:p>
        </p:txBody>
      </p:sp>
      <p:sp>
        <p:nvSpPr>
          <p:cNvPr id="6" name="TextBox 5"/>
          <p:cNvSpPr txBox="1"/>
          <p:nvPr/>
        </p:nvSpPr>
        <p:spPr>
          <a:xfrm>
            <a:off x="731520" y="2194560"/>
            <a:ext cx="7315200" cy="2560320"/>
          </a:xfrm>
          <a:prstGeom prst="rect">
            <a:avLst/>
          </a:prstGeom>
          <a:noFill/>
        </p:spPr>
        <p:txBody>
          <a:bodyPr wrap="none">
            <a:spAutoFit/>
          </a:bodyPr>
          <a:lstStyle/>
          <a:p/>
          <a:p>
            <a:pPr>
              <a:lnSpc>
                <a:spcPct val="150000"/>
              </a:lnSpc>
            </a:pPr>
            <a:r>
              <a:rPr sz="500">
                <a:latin typeface="Inter"/>
              </a:rPr>
              <a:t>• Year: 1988</a:t>
            </a:r>
          </a:p>
          <a:p>
            <a:pPr>
              <a:lnSpc>
                <a:spcPct val="150000"/>
              </a:lnSpc>
            </a:pPr>
            <a:r>
              <a:rPr sz="500">
                <a:latin typeface="Inter"/>
              </a:rPr>
              <a:t>• Creator: Robert Tappan Morris</a:t>
            </a:r>
          </a:p>
          <a:p>
            <a:pPr>
              <a:lnSpc>
                <a:spcPct val="150000"/>
              </a:lnSpc>
            </a:pPr>
            <a:r>
              <a:rPr sz="500">
                <a:latin typeface="Inter"/>
              </a:rPr>
              <a:t>• Impact: Disrupted a significant portion of the early internet</a:t>
            </a:r>
          </a:p>
          <a:p>
            <a:pPr>
              <a:lnSpc>
                <a:spcPct val="150000"/>
              </a:lnSpc>
            </a:pPr>
            <a:r>
              <a:rPr sz="500">
                <a:latin typeface="Inter"/>
              </a:rPr>
              <a:t>• Significance: First major cyber attack, leading to the development of cybersecurity practices</a:t>
            </a:r>
          </a:p>
        </p:txBody>
      </p:sp>
      <p:sp>
        <p:nvSpPr>
          <p:cNvPr id="7" name="TextBox 6"/>
          <p:cNvSpPr txBox="1"/>
          <p:nvPr/>
        </p:nvSpPr>
        <p:spPr>
          <a:xfrm>
            <a:off x="731520" y="4937760"/>
            <a:ext cx="7315200" cy="457200"/>
          </a:xfrm>
          <a:prstGeom prst="rect">
            <a:avLst/>
          </a:prstGeom>
          <a:noFill/>
        </p:spPr>
        <p:txBody>
          <a:bodyPr wrap="none">
            <a:spAutoFit/>
          </a:bodyPr>
          <a:lstStyle/>
          <a:p>
            <a:r>
              <a:rPr sz="1600" b="1">
                <a:solidFill>
                  <a:srgbClr val="000000"/>
                </a:solidFill>
                <a:latin typeface="Inter"/>
              </a:rPr>
              <a:t>• Evolution of Cybersecurity Threats</a:t>
            </a:r>
          </a:p>
        </p:txBody>
      </p:sp>
      <p:sp>
        <p:nvSpPr>
          <p:cNvPr id="8" name="TextBox 7"/>
          <p:cNvSpPr txBox="1"/>
          <p:nvPr/>
        </p:nvSpPr>
        <p:spPr>
          <a:xfrm>
            <a:off x="731520" y="5486400"/>
            <a:ext cx="7315200" cy="2560320"/>
          </a:xfrm>
          <a:prstGeom prst="rect">
            <a:avLst/>
          </a:prstGeom>
          <a:noFill/>
        </p:spPr>
        <p:txBody>
          <a:bodyPr wrap="square">
            <a:spAutoFit/>
          </a:bodyPr>
          <a:lstStyle/>
          <a:p/>
          <a:p>
            <a:pPr>
              <a:lnSpc>
                <a:spcPct val="150000"/>
              </a:lnSpc>
            </a:pPr>
            <a:r>
              <a:rPr sz="300">
                <a:latin typeface="Inter"/>
              </a:rPr>
              <a:t>Since the Morris Worm, cybersecurity threats have evolved dramatically. Initially, threats were primarily viruses and worms spread through floppy disks and email. Over time, the landscape has expanded to include sophisticated malware, ransomware, phishing attacks, and state-sponsored cyber espionage. The rise of the internet, cloud computing, and IoT devices has further complicated the security landscape, making it essential to adopt advanced security measures.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2926080"/>
          </a:xfrm>
          <a:prstGeom prst="rect">
            <a:avLst/>
          </a:prstGeom>
          <a:noFill/>
        </p:spPr>
        <p:txBody>
          <a:bodyPr wrap="none">
            <a:spAutoFit/>
          </a:bodyPr>
          <a:lstStyle/>
          <a:p/>
          <a:p>
            <a:pPr>
              <a:lnSpc>
                <a:spcPct val="150000"/>
              </a:lnSpc>
            </a:pPr>
            <a:r>
              <a:rPr sz="500">
                <a:latin typeface="Inter"/>
              </a:rPr>
              <a:t>• 1980s-1990s: Viruses and worms spread via floppy disks and email</a:t>
            </a:r>
          </a:p>
          <a:p>
            <a:pPr>
              <a:lnSpc>
                <a:spcPct val="150000"/>
              </a:lnSpc>
            </a:pPr>
            <a:r>
              <a:rPr sz="500">
                <a:latin typeface="Inter"/>
              </a:rPr>
              <a:t>• 2000s: Rise of phishing attacks and spyware</a:t>
            </a:r>
          </a:p>
          <a:p>
            <a:pPr>
              <a:lnSpc>
                <a:spcPct val="150000"/>
              </a:lnSpc>
            </a:pPr>
            <a:r>
              <a:rPr sz="500">
                <a:latin typeface="Inter"/>
              </a:rPr>
              <a:t>• 2010s: Emergence of ransomware and advanced persistent threats (APTs)</a:t>
            </a:r>
          </a:p>
          <a:p>
            <a:pPr>
              <a:lnSpc>
                <a:spcPct val="150000"/>
              </a:lnSpc>
            </a:pPr>
            <a:r>
              <a:rPr sz="500">
                <a:latin typeface="Inter"/>
              </a:rPr>
              <a:t>• 2020s: Increased focus on IoT security and cloud vulnerabilities</a:t>
            </a:r>
          </a:p>
        </p:txBody>
      </p:sp>
      <p:graphicFrame>
        <p:nvGraphicFramePr>
          <p:cNvPr id="4" name="Table 3"/>
          <p:cNvGraphicFramePr>
            <a:graphicFrameLocks noGrp="1"/>
          </p:cNvGraphicFramePr>
          <p:nvPr/>
        </p:nvGraphicFramePr>
        <p:xfrm>
          <a:off x="731520" y="3474720"/>
          <a:ext cx="7315200" cy="1371600"/>
        </p:xfrm>
        <a:graphic>
          <a:graphicData uri="http://schemas.openxmlformats.org/drawingml/2006/table">
            <a:tbl>
              <a:tblPr firstRow="1" bandRow="1">
                <a:tableStyleId>{5C22544A-7EE6-4342-B048-85BDC9FD1C3A}</a:tableStyleId>
              </a:tblPr>
              <a:tblGrid>
                <a:gridCol w="3657600"/>
                <a:gridCol w="3657600"/>
              </a:tblGrid>
              <a:tr h="274320">
                <a:tc>
                  <a:txBody>
                    <a:bodyPr/>
                    <a:lstStyle/>
                    <a:p>
                      <a:pPr>
                        <a:defRPr sz="1200"/>
                      </a:pPr>
                      <a:r>
                        <a:t>Decade</a:t>
                      </a:r>
                    </a:p>
                  </a:txBody>
                  <a:tcPr>
                    <a:solidFill>
                      <a:srgbClr val="85B3DE"/>
                    </a:solidFill>
                  </a:tcPr>
                </a:tc>
                <a:tc>
                  <a:txBody>
                    <a:bodyPr/>
                    <a:lstStyle/>
                    <a:p>
                      <a:pPr>
                        <a:defRPr sz="1200"/>
                      </a:pPr>
                      <a:r>
                        <a:t>Primary Threats</a:t>
                      </a:r>
                    </a:p>
                  </a:txBody>
                  <a:tcPr>
                    <a:solidFill>
                      <a:srgbClr val="85B3DE"/>
                    </a:solidFill>
                  </a:tcPr>
                </a:tc>
              </a:tr>
              <a:tr h="274320">
                <a:tc>
                  <a:txBody>
                    <a:bodyPr/>
                    <a:lstStyle/>
                    <a:p>
                      <a:pPr>
                        <a:defRPr sz="1200"/>
                      </a:pPr>
                      <a:r>
                        <a:t>1980s-1990s</a:t>
                      </a:r>
                    </a:p>
                  </a:txBody>
                  <a:tcPr>
                    <a:solidFill>
                      <a:srgbClr val="F7F5F5"/>
                    </a:solidFill>
                  </a:tcPr>
                </a:tc>
                <a:tc>
                  <a:txBody>
                    <a:bodyPr/>
                    <a:lstStyle/>
                    <a:p>
                      <a:pPr>
                        <a:defRPr sz="1200"/>
                      </a:pPr>
                      <a:r>
                        <a:t>Viruses, Worms</a:t>
                      </a:r>
                    </a:p>
                  </a:txBody>
                  <a:tcPr>
                    <a:solidFill>
                      <a:srgbClr val="F7F5F5"/>
                    </a:solidFill>
                  </a:tcPr>
                </a:tc>
              </a:tr>
              <a:tr h="274320">
                <a:tc>
                  <a:txBody>
                    <a:bodyPr/>
                    <a:lstStyle/>
                    <a:p>
                      <a:pPr>
                        <a:defRPr sz="1200"/>
                      </a:pPr>
                      <a:r>
                        <a:t>2000s</a:t>
                      </a:r>
                    </a:p>
                  </a:txBody>
                  <a:tcPr>
                    <a:solidFill>
                      <a:srgbClr val="F7F5F5"/>
                    </a:solidFill>
                  </a:tcPr>
                </a:tc>
                <a:tc>
                  <a:txBody>
                    <a:bodyPr/>
                    <a:lstStyle/>
                    <a:p>
                      <a:pPr>
                        <a:defRPr sz="1200"/>
                      </a:pPr>
                      <a:r>
                        <a:t>Phishing, Spyware</a:t>
                      </a:r>
                    </a:p>
                  </a:txBody>
                  <a:tcPr>
                    <a:solidFill>
                      <a:srgbClr val="F7F5F5"/>
                    </a:solidFill>
                  </a:tcPr>
                </a:tc>
              </a:tr>
              <a:tr h="274320">
                <a:tc>
                  <a:txBody>
                    <a:bodyPr/>
                    <a:lstStyle/>
                    <a:p>
                      <a:pPr>
                        <a:defRPr sz="1200"/>
                      </a:pPr>
                      <a:r>
                        <a:t>2010s</a:t>
                      </a:r>
                    </a:p>
                  </a:txBody>
                  <a:tcPr>
                    <a:solidFill>
                      <a:srgbClr val="F7F5F5"/>
                    </a:solidFill>
                  </a:tcPr>
                </a:tc>
                <a:tc>
                  <a:txBody>
                    <a:bodyPr/>
                    <a:lstStyle/>
                    <a:p>
                      <a:pPr>
                        <a:defRPr sz="1200"/>
                      </a:pPr>
                      <a:r>
                        <a:t>Ransomware, APTs</a:t>
                      </a:r>
                    </a:p>
                  </a:txBody>
                  <a:tcPr>
                    <a:solidFill>
                      <a:srgbClr val="F7F5F5"/>
                    </a:solidFill>
                  </a:tcPr>
                </a:tc>
              </a:tr>
              <a:tr h="274320">
                <a:tc>
                  <a:txBody>
                    <a:bodyPr/>
                    <a:lstStyle/>
                    <a:p>
                      <a:pPr>
                        <a:defRPr sz="1200"/>
                      </a:pPr>
                      <a:r>
                        <a:t>2020s</a:t>
                      </a:r>
                    </a:p>
                  </a:txBody>
                  <a:tcPr>
                    <a:solidFill>
                      <a:srgbClr val="F7F5F5"/>
                    </a:solidFill>
                  </a:tcPr>
                </a:tc>
                <a:tc>
                  <a:txBody>
                    <a:bodyPr/>
                    <a:lstStyle/>
                    <a:p>
                      <a:pPr>
                        <a:defRPr sz="1200"/>
                      </a:pPr>
                      <a:r>
                        <a:t>IoT, Cloud Vulnerabilities</a:t>
                      </a:r>
                    </a:p>
                  </a:txBody>
                  <a:tcPr>
                    <a:solidFill>
                      <a:srgbClr val="F7F5F5"/>
                    </a:solidFill>
                  </a:tcPr>
                </a:tc>
              </a:tr>
            </a:tbl>
          </a:graphicData>
        </a:graphic>
      </p:graphicFrame>
      <p:sp>
        <p:nvSpPr>
          <p:cNvPr id="5" name="TextBox 4"/>
          <p:cNvSpPr txBox="1"/>
          <p:nvPr/>
        </p:nvSpPr>
        <p:spPr>
          <a:xfrm>
            <a:off x="731520" y="5029200"/>
            <a:ext cx="7315200" cy="457200"/>
          </a:xfrm>
          <a:prstGeom prst="rect">
            <a:avLst/>
          </a:prstGeom>
          <a:noFill/>
        </p:spPr>
        <p:txBody>
          <a:bodyPr wrap="none">
            <a:spAutoFit/>
          </a:bodyPr>
          <a:lstStyle/>
          <a:p>
            <a:r>
              <a:rPr sz="1600" b="1">
                <a:solidFill>
                  <a:srgbClr val="000000"/>
                </a:solidFill>
                <a:latin typeface="Inter"/>
              </a:rPr>
              <a:t>• Importance of Network Security in Modern Context</a:t>
            </a:r>
          </a:p>
        </p:txBody>
      </p:sp>
      <p:sp>
        <p:nvSpPr>
          <p:cNvPr id="6" name="TextBox 5"/>
          <p:cNvSpPr txBox="1"/>
          <p:nvPr/>
        </p:nvSpPr>
        <p:spPr>
          <a:xfrm>
            <a:off x="731520" y="5577840"/>
            <a:ext cx="7315200" cy="2926080"/>
          </a:xfrm>
          <a:prstGeom prst="rect">
            <a:avLst/>
          </a:prstGeom>
          <a:noFill/>
        </p:spPr>
        <p:txBody>
          <a:bodyPr wrap="square">
            <a:spAutoFit/>
          </a:bodyPr>
          <a:lstStyle/>
          <a:p/>
          <a:p>
            <a:pPr>
              <a:lnSpc>
                <a:spcPct val="150000"/>
              </a:lnSpc>
            </a:pPr>
            <a:r>
              <a:rPr sz="300">
                <a:latin typeface="Inter"/>
              </a:rPr>
              <a:t>In today's interconnected world, network security is crucial for protecting sensitive data, maintaining privacy, and ensuring the continuity of business operations. With the increasing reliance on digital infrastructure, the consequences of a network breach can be devastating, ranging from financial losses to reputational damage. Effective network security involves a combination of technologies, processes, and practices designed to protect networks from unauthorized access, misuse, malfunction, modification, destruction, or improper disclosure.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2194560"/>
          </a:xfrm>
          <a:prstGeom prst="rect">
            <a:avLst/>
          </a:prstGeom>
          <a:noFill/>
        </p:spPr>
        <p:txBody>
          <a:bodyPr wrap="none">
            <a:spAutoFit/>
          </a:bodyPr>
          <a:lstStyle/>
          <a:p/>
          <a:p>
            <a:pPr>
              <a:lnSpc>
                <a:spcPct val="150000"/>
              </a:lnSpc>
            </a:pPr>
            <a:r>
              <a:rPr sz="1500">
                <a:latin typeface="Inter"/>
              </a:rPr>
              <a:t>• Protection of sensitive data</a:t>
            </a:r>
          </a:p>
          <a:p>
            <a:pPr>
              <a:lnSpc>
                <a:spcPct val="150000"/>
              </a:lnSpc>
            </a:pPr>
            <a:r>
              <a:rPr sz="1500">
                <a:latin typeface="Inter"/>
              </a:rPr>
              <a:t>• Maintenance of privacy</a:t>
            </a:r>
          </a:p>
          <a:p>
            <a:pPr>
              <a:lnSpc>
                <a:spcPct val="150000"/>
              </a:lnSpc>
            </a:pPr>
            <a:r>
              <a:rPr sz="1500">
                <a:latin typeface="Inter"/>
              </a:rPr>
              <a:t>• Ensuring business continuity</a:t>
            </a:r>
          </a:p>
          <a:p>
            <a:pPr>
              <a:lnSpc>
                <a:spcPct val="150000"/>
              </a:lnSpc>
            </a:pPr>
            <a:r>
              <a:rPr sz="1500">
                <a:latin typeface="Inter"/>
              </a:rPr>
              <a:t>• Prevention of financial and reputational damage</a:t>
            </a:r>
          </a:p>
        </p:txBody>
      </p:sp>
      <p:graphicFrame>
        <p:nvGraphicFramePr>
          <p:cNvPr id="4" name="Table 3"/>
          <p:cNvGraphicFramePr>
            <a:graphicFrameLocks noGrp="1"/>
          </p:cNvGraphicFramePr>
          <p:nvPr/>
        </p:nvGraphicFramePr>
        <p:xfrm>
          <a:off x="731520" y="2743200"/>
          <a:ext cx="7315200" cy="1371600"/>
        </p:xfrm>
        <a:graphic>
          <a:graphicData uri="http://schemas.openxmlformats.org/drawingml/2006/table">
            <a:tbl>
              <a:tblPr firstRow="1" bandRow="1">
                <a:tableStyleId>{5C22544A-7EE6-4342-B048-85BDC9FD1C3A}</a:tableStyleId>
              </a:tblPr>
              <a:tblGrid>
                <a:gridCol w="3657600"/>
                <a:gridCol w="3657600"/>
              </a:tblGrid>
              <a:tr h="274320">
                <a:tc>
                  <a:txBody>
                    <a:bodyPr/>
                    <a:lstStyle/>
                    <a:p>
                      <a:pPr>
                        <a:defRPr sz="1200"/>
                      </a:pPr>
                      <a:r>
                        <a:t>Aspect</a:t>
                      </a:r>
                    </a:p>
                  </a:txBody>
                  <a:tcPr>
                    <a:solidFill>
                      <a:srgbClr val="85B3DE"/>
                    </a:solidFill>
                  </a:tcPr>
                </a:tc>
                <a:tc>
                  <a:txBody>
                    <a:bodyPr/>
                    <a:lstStyle/>
                    <a:p>
                      <a:pPr>
                        <a:defRPr sz="1200"/>
                      </a:pPr>
                      <a:r>
                        <a:t>Importance</a:t>
                      </a:r>
                    </a:p>
                  </a:txBody>
                  <a:tcPr>
                    <a:solidFill>
                      <a:srgbClr val="85B3DE"/>
                    </a:solidFill>
                  </a:tcPr>
                </a:tc>
              </a:tr>
              <a:tr h="274320">
                <a:tc>
                  <a:txBody>
                    <a:bodyPr/>
                    <a:lstStyle/>
                    <a:p>
                      <a:pPr>
                        <a:defRPr sz="1200"/>
                      </a:pPr>
                      <a:r>
                        <a:t>Data Protection</a:t>
                      </a:r>
                    </a:p>
                  </a:txBody>
                  <a:tcPr>
                    <a:solidFill>
                      <a:srgbClr val="F7F5F5"/>
                    </a:solidFill>
                  </a:tcPr>
                </a:tc>
                <a:tc>
                  <a:txBody>
                    <a:bodyPr/>
                    <a:lstStyle/>
                    <a:p>
                      <a:pPr>
                        <a:defRPr sz="1200"/>
                      </a:pPr>
                      <a:r>
                        <a:t>Prevents unauthorized access to sensitive information</a:t>
                      </a:r>
                    </a:p>
                  </a:txBody>
                  <a:tcPr>
                    <a:solidFill>
                      <a:srgbClr val="F7F5F5"/>
                    </a:solidFill>
                  </a:tcPr>
                </a:tc>
              </a:tr>
              <a:tr h="274320">
                <a:tc>
                  <a:txBody>
                    <a:bodyPr/>
                    <a:lstStyle/>
                    <a:p>
                      <a:pPr>
                        <a:defRPr sz="1200"/>
                      </a:pPr>
                      <a:r>
                        <a:t>Privacy</a:t>
                      </a:r>
                    </a:p>
                  </a:txBody>
                  <a:tcPr>
                    <a:solidFill>
                      <a:srgbClr val="F7F5F5"/>
                    </a:solidFill>
                  </a:tcPr>
                </a:tc>
                <a:tc>
                  <a:txBody>
                    <a:bodyPr/>
                    <a:lstStyle/>
                    <a:p>
                      <a:pPr>
                        <a:defRPr sz="1200"/>
                      </a:pPr>
                      <a:r>
                        <a:t>Ensures user data is kept confidential</a:t>
                      </a:r>
                    </a:p>
                  </a:txBody>
                  <a:tcPr>
                    <a:solidFill>
                      <a:srgbClr val="F7F5F5"/>
                    </a:solidFill>
                  </a:tcPr>
                </a:tc>
              </a:tr>
              <a:tr h="274320">
                <a:tc>
                  <a:txBody>
                    <a:bodyPr/>
                    <a:lstStyle/>
                    <a:p>
                      <a:pPr>
                        <a:defRPr sz="1200"/>
                      </a:pPr>
                      <a:r>
                        <a:t>Business Continuity</a:t>
                      </a:r>
                    </a:p>
                  </a:txBody>
                  <a:tcPr>
                    <a:solidFill>
                      <a:srgbClr val="F7F5F5"/>
                    </a:solidFill>
                  </a:tcPr>
                </a:tc>
                <a:tc>
                  <a:txBody>
                    <a:bodyPr/>
                    <a:lstStyle/>
                    <a:p>
                      <a:pPr>
                        <a:defRPr sz="1200"/>
                      </a:pPr>
                      <a:r>
                        <a:t>Minimizes downtime and operational disruptions</a:t>
                      </a:r>
                    </a:p>
                  </a:txBody>
                  <a:tcPr>
                    <a:solidFill>
                      <a:srgbClr val="F7F5F5"/>
                    </a:solidFill>
                  </a:tcPr>
                </a:tc>
              </a:tr>
              <a:tr h="274320">
                <a:tc>
                  <a:txBody>
                    <a:bodyPr/>
                    <a:lstStyle/>
                    <a:p>
                      <a:pPr>
                        <a:defRPr sz="1200"/>
                      </a:pPr>
                      <a:r>
                        <a:t>Reputation</a:t>
                      </a:r>
                    </a:p>
                  </a:txBody>
                  <a:tcPr>
                    <a:solidFill>
                      <a:srgbClr val="F7F5F5"/>
                    </a:solidFill>
                  </a:tcPr>
                </a:tc>
                <a:tc>
                  <a:txBody>
                    <a:bodyPr/>
                    <a:lstStyle/>
                    <a:p>
                      <a:pPr>
                        <a:defRPr sz="1200"/>
                      </a:pPr>
                      <a:r>
                        <a:t>Maintains trust with customers and stakeholders</a:t>
                      </a:r>
                    </a:p>
                  </a:txBody>
                  <a:tcPr>
                    <a:solidFill>
                      <a:srgbClr val="F7F5F5"/>
                    </a:solidFill>
                  </a:tcPr>
                </a:tc>
              </a:tr>
            </a:tbl>
          </a:graphicData>
        </a:graphic>
      </p:graphicFrame>
      <p:sp>
        <p:nvSpPr>
          <p:cNvPr id="5" name="TextBox 4"/>
          <p:cNvSpPr txBox="1"/>
          <p:nvPr/>
        </p:nvSpPr>
        <p:spPr>
          <a:xfrm>
            <a:off x="731520" y="4297680"/>
            <a:ext cx="7315200" cy="457200"/>
          </a:xfrm>
          <a:prstGeom prst="rect">
            <a:avLst/>
          </a:prstGeom>
          <a:noFill/>
        </p:spPr>
        <p:txBody>
          <a:bodyPr wrap="none">
            <a:spAutoFit/>
          </a:bodyPr>
          <a:lstStyle/>
          <a:p>
            <a:r>
              <a:rPr sz="2000" b="1">
                <a:solidFill>
                  <a:srgbClr val="FF7900"/>
                </a:solidFill>
                <a:latin typeface="Inter"/>
              </a:rPr>
              <a:t>Strategies for Securing Networks</a:t>
            </a:r>
          </a:p>
        </p:txBody>
      </p:sp>
      <p:sp>
        <p:nvSpPr>
          <p:cNvPr id="6" name="TextBox 5"/>
          <p:cNvSpPr txBox="1"/>
          <p:nvPr/>
        </p:nvSpPr>
        <p:spPr>
          <a:xfrm>
            <a:off x="731520" y="4846320"/>
            <a:ext cx="7315200" cy="457200"/>
          </a:xfrm>
          <a:prstGeom prst="rect">
            <a:avLst/>
          </a:prstGeom>
          <a:noFill/>
        </p:spPr>
        <p:txBody>
          <a:bodyPr wrap="none">
            <a:spAutoFit/>
          </a:bodyPr>
          <a:lstStyle/>
          <a:p>
            <a:r>
              <a:rPr sz="1600" b="1">
                <a:solidFill>
                  <a:srgbClr val="000000"/>
                </a:solidFill>
                <a:latin typeface="Inter"/>
              </a:rPr>
              <a:t>• Implementing Firewalls and Intrusion Detection Systems</a:t>
            </a:r>
          </a:p>
        </p:txBody>
      </p:sp>
      <p:sp>
        <p:nvSpPr>
          <p:cNvPr id="7" name="TextBox 6"/>
          <p:cNvSpPr txBox="1"/>
          <p:nvPr/>
        </p:nvSpPr>
        <p:spPr>
          <a:xfrm>
            <a:off x="731520" y="5394960"/>
            <a:ext cx="7315200" cy="2194560"/>
          </a:xfrm>
          <a:prstGeom prst="rect">
            <a:avLst/>
          </a:prstGeom>
          <a:noFill/>
        </p:spPr>
        <p:txBody>
          <a:bodyPr wrap="square">
            <a:spAutoFit/>
          </a:bodyPr>
          <a:lstStyle/>
          <a:p/>
          <a:p>
            <a:pPr>
              <a:lnSpc>
                <a:spcPct val="150000"/>
              </a:lnSpc>
            </a:pPr>
            <a:r>
              <a:rPr sz="1300">
                <a:latin typeface="Inter"/>
              </a:rPr>
              <a:t>Firewalls and Intrusion Detection Systems (IDS) are fundamental components of network security. Firewalls act as a barrier between a trusted internal network and untrusted external networks, controlling incoming and outgoing traffic based on predetermined security rules. IDS, on the other hand, monitor network traffic for suspicious activity and alert administrators when potential threats are detected.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3291840"/>
          </a:xfrm>
          <a:prstGeom prst="rect">
            <a:avLst/>
          </a:prstGeom>
          <a:noFill/>
        </p:spPr>
        <p:txBody>
          <a:bodyPr wrap="none">
            <a:spAutoFit/>
          </a:bodyPr>
          <a:lstStyle/>
          <a:p/>
          <a:p>
            <a:pPr>
              <a:lnSpc>
                <a:spcPct val="150000"/>
              </a:lnSpc>
            </a:pPr>
            <a:r>
              <a:rPr sz="500">
                <a:latin typeface="Inter"/>
              </a:rPr>
              <a:t>• Firewalls can be hardware-based, software-based, or a combination of both.</a:t>
            </a:r>
          </a:p>
          <a:p>
            <a:pPr>
              <a:lnSpc>
                <a:spcPct val="150000"/>
              </a:lnSpc>
            </a:pPr>
            <a:r>
              <a:rPr sz="500">
                <a:latin typeface="Inter"/>
              </a:rPr>
              <a:t>• IDS can be network-based (NIDS) or host-based (HIDS).</a:t>
            </a:r>
          </a:p>
          <a:p>
            <a:pPr>
              <a:lnSpc>
                <a:spcPct val="150000"/>
              </a:lnSpc>
            </a:pPr>
            <a:r>
              <a:rPr sz="500">
                <a:latin typeface="Inter"/>
              </a:rPr>
              <a:t>• Examples of firewall rules include blocking specific IP addresses or ports.</a:t>
            </a:r>
          </a:p>
          <a:p>
            <a:pPr>
              <a:lnSpc>
                <a:spcPct val="150000"/>
              </a:lnSpc>
            </a:pPr>
            <a:r>
              <a:rPr sz="500">
                <a:latin typeface="Inter"/>
              </a:rPr>
              <a:t>• IDS can detect anomalies such as unusual traffic patterns or known attack signatures.</a:t>
            </a:r>
          </a:p>
        </p:txBody>
      </p:sp>
      <p:graphicFrame>
        <p:nvGraphicFramePr>
          <p:cNvPr id="4" name="Table 3"/>
          <p:cNvGraphicFramePr>
            <a:graphicFrameLocks noGrp="1"/>
          </p:cNvGraphicFramePr>
          <p:nvPr/>
        </p:nvGraphicFramePr>
        <p:xfrm>
          <a:off x="731520" y="3840480"/>
          <a:ext cx="7315200" cy="1371600"/>
        </p:xfrm>
        <a:graphic>
          <a:graphicData uri="http://schemas.openxmlformats.org/drawingml/2006/table">
            <a:tbl>
              <a:tblPr firstRow="1" bandRow="1">
                <a:tableStyleId>{5C22544A-7EE6-4342-B048-85BDC9FD1C3A}</a:tableStyleId>
              </a:tblPr>
              <a:tblGrid>
                <a:gridCol w="2438400"/>
                <a:gridCol w="2438400"/>
                <a:gridCol w="2438400"/>
              </a:tblGrid>
              <a:tr h="457200">
                <a:tc>
                  <a:txBody>
                    <a:bodyPr/>
                    <a:lstStyle/>
                    <a:p>
                      <a:pPr>
                        <a:defRPr sz="1200"/>
                      </a:pPr>
                      <a:r>
                        <a:t>Type</a:t>
                      </a:r>
                    </a:p>
                  </a:txBody>
                  <a:tcPr>
                    <a:solidFill>
                      <a:srgbClr val="85B3DE"/>
                    </a:solidFill>
                  </a:tcPr>
                </a:tc>
                <a:tc>
                  <a:txBody>
                    <a:bodyPr/>
                    <a:lstStyle/>
                    <a:p>
                      <a:pPr>
                        <a:defRPr sz="1200"/>
                      </a:pPr>
                      <a:r>
                        <a:t>Description</a:t>
                      </a:r>
                    </a:p>
                  </a:txBody>
                  <a:tcPr>
                    <a:solidFill>
                      <a:srgbClr val="85B3DE"/>
                    </a:solidFill>
                  </a:tcPr>
                </a:tc>
                <a:tc>
                  <a:txBody>
                    <a:bodyPr/>
                    <a:lstStyle/>
                    <a:p>
                      <a:pPr>
                        <a:defRPr sz="1200"/>
                      </a:pPr>
                      <a:r>
                        <a:t>Example</a:t>
                      </a:r>
                    </a:p>
                  </a:txBody>
                  <a:tcPr>
                    <a:solidFill>
                      <a:srgbClr val="85B3DE"/>
                    </a:solidFill>
                  </a:tcPr>
                </a:tc>
              </a:tr>
              <a:tr h="457200">
                <a:tc>
                  <a:txBody>
                    <a:bodyPr/>
                    <a:lstStyle/>
                    <a:p>
                      <a:pPr>
                        <a:defRPr sz="1200"/>
                      </a:pPr>
                      <a:r>
                        <a:t>Firewall</a:t>
                      </a:r>
                    </a:p>
                  </a:txBody>
                  <a:tcPr>
                    <a:solidFill>
                      <a:srgbClr val="F7F5F5"/>
                    </a:solidFill>
                  </a:tcPr>
                </a:tc>
                <a:tc>
                  <a:txBody>
                    <a:bodyPr/>
                    <a:lstStyle/>
                    <a:p>
                      <a:pPr>
                        <a:defRPr sz="1200"/>
                      </a:pPr>
                      <a:r>
                        <a:t>Controls traffic based on security rules</a:t>
                      </a:r>
                    </a:p>
                  </a:txBody>
                  <a:tcPr>
                    <a:solidFill>
                      <a:srgbClr val="F7F5F5"/>
                    </a:solidFill>
                  </a:tcPr>
                </a:tc>
                <a:tc>
                  <a:txBody>
                    <a:bodyPr/>
                    <a:lstStyle/>
                    <a:p>
                      <a:pPr>
                        <a:defRPr sz="1200"/>
                      </a:pPr>
                      <a:r>
                        <a:t>Blocking port 22 to prevent SSH attacks</a:t>
                      </a:r>
                    </a:p>
                  </a:txBody>
                  <a:tcPr>
                    <a:solidFill>
                      <a:srgbClr val="F7F5F5"/>
                    </a:solidFill>
                  </a:tcPr>
                </a:tc>
              </a:tr>
              <a:tr h="457200">
                <a:tc>
                  <a:txBody>
                    <a:bodyPr/>
                    <a:lstStyle/>
                    <a:p>
                      <a:pPr>
                        <a:defRPr sz="1200"/>
                      </a:pPr>
                      <a:r>
                        <a:t>IDS</a:t>
                      </a:r>
                    </a:p>
                  </a:txBody>
                  <a:tcPr>
                    <a:solidFill>
                      <a:srgbClr val="F7F5F5"/>
                    </a:solidFill>
                  </a:tcPr>
                </a:tc>
                <a:tc>
                  <a:txBody>
                    <a:bodyPr/>
                    <a:lstStyle/>
                    <a:p>
                      <a:pPr>
                        <a:defRPr sz="1200"/>
                      </a:pPr>
                      <a:r>
                        <a:t>Monitors traffic for suspicious activity</a:t>
                      </a:r>
                    </a:p>
                  </a:txBody>
                  <a:tcPr>
                    <a:solidFill>
                      <a:srgbClr val="F7F5F5"/>
                    </a:solidFill>
                  </a:tcPr>
                </a:tc>
                <a:tc>
                  <a:txBody>
                    <a:bodyPr/>
                    <a:lstStyle/>
                    <a:p>
                      <a:pPr>
                        <a:defRPr sz="1200"/>
                      </a:pPr>
                      <a:r>
                        <a:t>Alerting on a detected SQL injection attempt</a:t>
                      </a:r>
                    </a:p>
                  </a:txBody>
                  <a:tcPr>
                    <a:solidFill>
                      <a:srgbClr val="F7F5F5"/>
                    </a:solidFill>
                  </a:tcPr>
                </a:tc>
              </a:tr>
            </a:tbl>
          </a:graphicData>
        </a:graphic>
      </p:graphicFrame>
      <p:sp>
        <p:nvSpPr>
          <p:cNvPr id="5" name="TextBox 4"/>
          <p:cNvSpPr txBox="1"/>
          <p:nvPr/>
        </p:nvSpPr>
        <p:spPr>
          <a:xfrm>
            <a:off x="731520" y="5394960"/>
            <a:ext cx="7315200" cy="457200"/>
          </a:xfrm>
          <a:prstGeom prst="rect">
            <a:avLst/>
          </a:prstGeom>
          <a:noFill/>
        </p:spPr>
        <p:txBody>
          <a:bodyPr wrap="none">
            <a:spAutoFit/>
          </a:bodyPr>
          <a:lstStyle/>
          <a:p>
            <a:r>
              <a:rPr sz="1600" b="1">
                <a:solidFill>
                  <a:srgbClr val="000000"/>
                </a:solidFill>
                <a:latin typeface="Inter"/>
              </a:rPr>
              <a:t>• Encryption Techniques and Protocols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 y="365760"/>
            <a:ext cx="7315200" cy="1828800"/>
          </a:xfrm>
          <a:prstGeom prst="rect">
            <a:avLst/>
          </a:prstGeom>
          <a:noFill/>
        </p:spPr>
        <p:txBody>
          <a:bodyPr wrap="square">
            <a:spAutoFit/>
          </a:bodyPr>
          <a:lstStyle/>
          <a:p/>
          <a:p>
            <a:pPr>
              <a:lnSpc>
                <a:spcPct val="150000"/>
              </a:lnSpc>
            </a:pPr>
            <a:r>
              <a:rPr sz="1300">
                <a:latin typeface="Inter"/>
              </a:rPr>
              <a:t>Encryption is the process of converting data into a coded format to prevent unauthorized access. Various encryption techniques and protocols are used to secure data in transit and at rest. Common protocols include SSL/TLS for secure communication over the internet and AES for encrypting data stored on devices.</a:t>
            </a:r>
          </a:p>
        </p:txBody>
      </p:sp>
      <p:sp>
        <p:nvSpPr>
          <p:cNvPr id="4" name="TextBox 3"/>
          <p:cNvSpPr txBox="1"/>
          <p:nvPr/>
        </p:nvSpPr>
        <p:spPr>
          <a:xfrm>
            <a:off x="731520" y="1097280"/>
            <a:ext cx="7315200" cy="4023360"/>
          </a:xfrm>
          <a:prstGeom prst="rect">
            <a:avLst/>
          </a:prstGeom>
          <a:noFill/>
        </p:spPr>
        <p:txBody>
          <a:bodyPr wrap="none">
            <a:spAutoFit/>
          </a:bodyPr>
          <a:lstStyle/>
          <a:p/>
          <a:p>
            <a:pPr>
              <a:lnSpc>
                <a:spcPct val="150000"/>
              </a:lnSpc>
            </a:pPr>
            <a:r>
              <a:rPr sz="500">
                <a:latin typeface="Inter"/>
              </a:rPr>
              <a:t>• Symmetric encryption uses the same key for encryption and decryption (e.g., AES).</a:t>
            </a:r>
          </a:p>
          <a:p>
            <a:pPr>
              <a:lnSpc>
                <a:spcPct val="150000"/>
              </a:lnSpc>
            </a:pPr>
            <a:r>
              <a:rPr sz="500">
                <a:latin typeface="Inter"/>
              </a:rPr>
              <a:t>• Asymmetric encryption uses a pair of keys: a public key for encryption and a private key for decryption (e.g., RSA).</a:t>
            </a:r>
          </a:p>
          <a:p>
            <a:pPr>
              <a:lnSpc>
                <a:spcPct val="150000"/>
              </a:lnSpc>
            </a:pPr>
            <a:r>
              <a:rPr sz="500">
                <a:latin typeface="Inter"/>
              </a:rPr>
              <a:t>• SSL/TLS protocols secure web traffic by encrypting data between the client and server.</a:t>
            </a:r>
          </a:p>
          <a:p>
            <a:pPr>
              <a:lnSpc>
                <a:spcPct val="150000"/>
              </a:lnSpc>
            </a:pPr>
            <a:r>
              <a:rPr sz="500">
                <a:latin typeface="Inter"/>
              </a:rPr>
              <a:t>• Examples of encryption in use include HTTPS for secure web browsing and VPNs for secure remote access.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82880" cy="6858000"/>
          </a:xfrm>
          <a:prstGeom prst="rect">
            <a:avLst/>
          </a:prstGeom>
          <a:solidFill>
            <a:srgbClr val="FF7900"/>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3" name="Table 2"/>
          <p:cNvGraphicFramePr>
            <a:graphicFrameLocks noGrp="1"/>
          </p:cNvGraphicFramePr>
          <p:nvPr/>
        </p:nvGraphicFramePr>
        <p:xfrm>
          <a:off x="731520" y="365760"/>
          <a:ext cx="7315200" cy="1371600"/>
        </p:xfrm>
        <a:graphic>
          <a:graphicData uri="http://schemas.openxmlformats.org/drawingml/2006/table">
            <a:tbl>
              <a:tblPr firstRow="1" bandRow="1">
                <a:tableStyleId>{5C22544A-7EE6-4342-B048-85BDC9FD1C3A}</a:tableStyleId>
              </a:tblPr>
              <a:tblGrid>
                <a:gridCol w="2438400"/>
                <a:gridCol w="2438400"/>
                <a:gridCol w="2438400"/>
              </a:tblGrid>
              <a:tr h="457200">
                <a:tc>
                  <a:txBody>
                    <a:bodyPr/>
                    <a:lstStyle/>
                    <a:p>
                      <a:pPr>
                        <a:defRPr sz="1200"/>
                      </a:pPr>
                      <a:r>
                        <a:t>Encryption Type</a:t>
                      </a:r>
                    </a:p>
                  </a:txBody>
                  <a:tcPr>
                    <a:solidFill>
                      <a:srgbClr val="85B3DE"/>
                    </a:solidFill>
                  </a:tcPr>
                </a:tc>
                <a:tc>
                  <a:txBody>
                    <a:bodyPr/>
                    <a:lstStyle/>
                    <a:p>
                      <a:pPr>
                        <a:defRPr sz="1200"/>
                      </a:pPr>
                      <a:r>
                        <a:t>Key Management</a:t>
                      </a:r>
                    </a:p>
                  </a:txBody>
                  <a:tcPr>
                    <a:solidFill>
                      <a:srgbClr val="85B3DE"/>
                    </a:solidFill>
                  </a:tcPr>
                </a:tc>
                <a:tc>
                  <a:txBody>
                    <a:bodyPr/>
                    <a:lstStyle/>
                    <a:p>
                      <a:pPr>
                        <a:defRPr sz="1200"/>
                      </a:pPr>
                      <a:r>
                        <a:t>Example</a:t>
                      </a:r>
                    </a:p>
                  </a:txBody>
                  <a:tcPr>
                    <a:solidFill>
                      <a:srgbClr val="85B3DE"/>
                    </a:solidFill>
                  </a:tcPr>
                </a:tc>
              </a:tr>
              <a:tr h="457200">
                <a:tc>
                  <a:txBody>
                    <a:bodyPr/>
                    <a:lstStyle/>
                    <a:p>
                      <a:pPr>
                        <a:defRPr sz="1200"/>
                      </a:pPr>
                      <a:r>
                        <a:t>Symmetric</a:t>
                      </a:r>
                    </a:p>
                  </a:txBody>
                  <a:tcPr>
                    <a:solidFill>
                      <a:srgbClr val="F7F5F5"/>
                    </a:solidFill>
                  </a:tcPr>
                </a:tc>
                <a:tc>
                  <a:txBody>
                    <a:bodyPr/>
                    <a:lstStyle/>
                    <a:p>
                      <a:pPr>
                        <a:defRPr sz="1200"/>
                      </a:pPr>
                      <a:r>
                        <a:t>Single key</a:t>
                      </a:r>
                    </a:p>
                  </a:txBody>
                  <a:tcPr>
                    <a:solidFill>
                      <a:srgbClr val="F7F5F5"/>
                    </a:solidFill>
                  </a:tcPr>
                </a:tc>
                <a:tc>
                  <a:txBody>
                    <a:bodyPr/>
                    <a:lstStyle/>
                    <a:p>
                      <a:pPr>
                        <a:defRPr sz="1200"/>
                      </a:pPr>
                      <a:r>
                        <a:t>AES-256</a:t>
                      </a:r>
                    </a:p>
                  </a:txBody>
                  <a:tcPr>
                    <a:solidFill>
                      <a:srgbClr val="F7F5F5"/>
                    </a:solidFill>
                  </a:tcPr>
                </a:tc>
              </a:tr>
              <a:tr h="457200">
                <a:tc>
                  <a:txBody>
                    <a:bodyPr/>
                    <a:lstStyle/>
                    <a:p>
                      <a:pPr>
                        <a:defRPr sz="1200"/>
                      </a:pPr>
                      <a:r>
                        <a:t>Asymmetric</a:t>
                      </a:r>
                    </a:p>
                  </a:txBody>
                  <a:tcPr>
                    <a:solidFill>
                      <a:srgbClr val="F7F5F5"/>
                    </a:solidFill>
                  </a:tcPr>
                </a:tc>
                <a:tc>
                  <a:txBody>
                    <a:bodyPr/>
                    <a:lstStyle/>
                    <a:p>
                      <a:pPr>
                        <a:defRPr sz="1200"/>
                      </a:pPr>
                      <a:r>
                        <a:t>Public/Private key pair</a:t>
                      </a:r>
                    </a:p>
                  </a:txBody>
                  <a:tcPr>
                    <a:solidFill>
                      <a:srgbClr val="F7F5F5"/>
                    </a:solidFill>
                  </a:tcPr>
                </a:tc>
                <a:tc>
                  <a:txBody>
                    <a:bodyPr/>
                    <a:lstStyle/>
                    <a:p>
                      <a:pPr>
                        <a:defRPr sz="1200"/>
                      </a:pPr>
                      <a:r>
                        <a:t>RSA</a:t>
                      </a:r>
                    </a:p>
                  </a:txBody>
                  <a:tcPr>
                    <a:solidFill>
                      <a:srgbClr val="F7F5F5"/>
                    </a:solidFill>
                  </a:tcPr>
                </a:tc>
              </a:tr>
            </a:tbl>
          </a:graphicData>
        </a:graphic>
      </p:graphicFrame>
      <p:sp>
        <p:nvSpPr>
          <p:cNvPr id="4" name="TextBox 3"/>
          <p:cNvSpPr txBox="1"/>
          <p:nvPr/>
        </p:nvSpPr>
        <p:spPr>
          <a:xfrm>
            <a:off x="731520" y="1920240"/>
            <a:ext cx="7315200" cy="457200"/>
          </a:xfrm>
          <a:prstGeom prst="rect">
            <a:avLst/>
          </a:prstGeom>
          <a:noFill/>
        </p:spPr>
        <p:txBody>
          <a:bodyPr wrap="none">
            <a:spAutoFit/>
          </a:bodyPr>
          <a:lstStyle/>
          <a:p>
            <a:r>
              <a:rPr sz="1600" b="1">
                <a:solidFill>
                  <a:srgbClr val="000000"/>
                </a:solidFill>
                <a:latin typeface="Inter"/>
              </a:rPr>
              <a:t>• Network Segmentation and VLANs</a:t>
            </a:r>
          </a:p>
        </p:txBody>
      </p:sp>
      <p:sp>
        <p:nvSpPr>
          <p:cNvPr id="5" name="TextBox 4"/>
          <p:cNvSpPr txBox="1"/>
          <p:nvPr/>
        </p:nvSpPr>
        <p:spPr>
          <a:xfrm>
            <a:off x="731520" y="2468880"/>
            <a:ext cx="7315200" cy="1463040"/>
          </a:xfrm>
          <a:prstGeom prst="rect">
            <a:avLst/>
          </a:prstGeom>
          <a:noFill/>
        </p:spPr>
        <p:txBody>
          <a:bodyPr wrap="square">
            <a:spAutoFit/>
          </a:bodyPr>
          <a:lstStyle/>
          <a:p/>
          <a:p>
            <a:pPr>
              <a:lnSpc>
                <a:spcPct val="150000"/>
              </a:lnSpc>
            </a:pPr>
            <a:r>
              <a:rPr sz="1300">
                <a:latin typeface="Inter"/>
              </a:rPr>
              <a:t>Network segmentation involves dividing a network into smaller, isolated segments to limit the spread of potential threats. Virtual Local Area Networks (VLANs) are a common method of network segmentation, allowing logical separation of devices within the same physical network.</a:t>
            </a:r>
          </a:p>
        </p:txBody>
      </p:sp>
      <p:sp>
        <p:nvSpPr>
          <p:cNvPr id="6" name="TextBox 5"/>
          <p:cNvSpPr txBox="1"/>
          <p:nvPr/>
        </p:nvSpPr>
        <p:spPr>
          <a:xfrm>
            <a:off x="731520" y="3200400"/>
            <a:ext cx="7315200" cy="3657600"/>
          </a:xfrm>
          <a:prstGeom prst="rect">
            <a:avLst/>
          </a:prstGeom>
          <a:noFill/>
        </p:spPr>
        <p:txBody>
          <a:bodyPr wrap="none">
            <a:spAutoFit/>
          </a:bodyPr>
          <a:lstStyle/>
          <a:p/>
          <a:p>
            <a:pPr>
              <a:lnSpc>
                <a:spcPct val="150000"/>
              </a:lnSpc>
            </a:pPr>
            <a:r>
              <a:rPr sz="500">
                <a:latin typeface="Inter"/>
              </a:rPr>
              <a:t>• Segmentation reduces the attack surface by isolating sensitive data and systems.</a:t>
            </a:r>
          </a:p>
          <a:p>
            <a:pPr>
              <a:lnSpc>
                <a:spcPct val="150000"/>
              </a:lnSpc>
            </a:pPr>
            <a:r>
              <a:rPr sz="500">
                <a:latin typeface="Inter"/>
              </a:rPr>
              <a:t>• VLANs use tagging to separate traffic on the same physical network.</a:t>
            </a:r>
          </a:p>
          <a:p>
            <a:pPr>
              <a:lnSpc>
                <a:spcPct val="150000"/>
              </a:lnSpc>
            </a:pPr>
            <a:r>
              <a:rPr sz="500">
                <a:latin typeface="Inter"/>
              </a:rPr>
              <a:t>• Examples of segmentation include separating guest Wi-Fi from internal corporate networks.</a:t>
            </a:r>
          </a:p>
          <a:p>
            <a:pPr>
              <a:lnSpc>
                <a:spcPct val="150000"/>
              </a:lnSpc>
            </a:pPr>
            <a:r>
              <a:rPr sz="500">
                <a:latin typeface="Inter"/>
              </a:rPr>
              <a:t>• VLANs can be configured to restrict access between segments, enhancing security.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