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FF7900"/>
                </a:solidFill>
                <a:latin typeface="Inter"/>
              </a:defRPr>
            </a:pPr>
            <a:r>
              <a:t>Formation</a:t>
            </a:r>
          </a:p>
        </p:txBody>
      </p:sp>
      <p:sp>
        <p:nvSpPr>
          <p:cNvPr id="4" name="TextBox 3"/>
          <p:cNvSpPr txBox="1"/>
          <p:nvPr/>
        </p:nvSpPr>
        <p:spPr>
          <a:xfrm>
            <a:off x="1828800" y="3657600"/>
            <a:ext cx="7315200" cy="914400"/>
          </a:xfrm>
          <a:prstGeom prst="rect">
            <a:avLst/>
          </a:prstGeom>
          <a:noFill/>
        </p:spPr>
        <p:txBody>
          <a:bodyPr wrap="none">
            <a:spAutoFit/>
          </a:bodyPr>
          <a:lstStyle/>
          <a:p>
            <a:pPr>
              <a:defRPr sz="2400">
                <a:solidFill>
                  <a:srgbClr val="000000"/>
                </a:solidFill>
              </a:defRPr>
            </a:pPr>
            <a:r>
              <a:t>Introduction to Spring Boot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Introduction aux classes et objets</a:t>
            </a:r>
          </a:p>
        </p:txBody>
      </p:sp>
      <p:sp>
        <p:nvSpPr>
          <p:cNvPr id="4" name="TextBox 3"/>
          <p:cNvSpPr txBox="1"/>
          <p:nvPr/>
        </p:nvSpPr>
        <p:spPr>
          <a:xfrm>
            <a:off x="731520" y="914400"/>
            <a:ext cx="7315200" cy="731520"/>
          </a:xfrm>
          <a:prstGeom prst="rect">
            <a:avLst/>
          </a:prstGeom>
          <a:noFill/>
        </p:spPr>
        <p:txBody>
          <a:bodyPr wrap="square">
            <a:spAutoFit/>
          </a:bodyPr>
          <a:lstStyle/>
          <a:p/>
          <a:p>
            <a:pPr>
              <a:lnSpc>
                <a:spcPct val="150000"/>
              </a:lnSpc>
            </a:pPr>
            <a:r>
              <a:rPr sz="1300">
                <a:latin typeface="Inter"/>
              </a:rPr>
              <a:t>Java est un langage orienté objet. Une classe est un modèle pour créer des objets, qui sont des instances de cette classe.</a:t>
            </a:r>
          </a:p>
        </p:txBody>
      </p:sp>
      <p:sp>
        <p:nvSpPr>
          <p:cNvPr id="5" name="TextBox 4"/>
          <p:cNvSpPr txBox="1"/>
          <p:nvPr/>
        </p:nvSpPr>
        <p:spPr>
          <a:xfrm>
            <a:off x="731520" y="1645920"/>
            <a:ext cx="7315200" cy="2194560"/>
          </a:xfrm>
          <a:prstGeom prst="rect">
            <a:avLst/>
          </a:prstGeom>
          <a:noFill/>
        </p:spPr>
        <p:txBody>
          <a:bodyPr wrap="none">
            <a:spAutoFit/>
          </a:bodyPr>
          <a:lstStyle/>
          <a:p/>
          <a:p>
            <a:pPr>
              <a:lnSpc>
                <a:spcPct val="150000"/>
              </a:lnSpc>
            </a:pPr>
            <a:r>
              <a:rPr sz="1500">
                <a:latin typeface="Inter"/>
              </a:rPr>
              <a:t>• Une classe contient des attributs (variables) et des méthodes (fonctions).</a:t>
            </a:r>
          </a:p>
          <a:p>
            <a:pPr>
              <a:lnSpc>
                <a:spcPct val="150000"/>
              </a:lnSpc>
            </a:pPr>
            <a:r>
              <a:rPr sz="1500">
                <a:latin typeface="Inter"/>
              </a:rPr>
              <a:t>• Un objet est créé avec le mot-clé `new`.</a:t>
            </a:r>
          </a:p>
          <a:p>
            <a:pPr>
              <a:lnSpc>
                <a:spcPct val="150000"/>
              </a:lnSpc>
            </a:pPr>
            <a:r>
              <a:rPr sz="1500">
                <a:latin typeface="Inter"/>
              </a:rPr>
              <a:t>• Les objets communiquent via des méthodes.</a:t>
            </a:r>
          </a:p>
        </p:txBody>
      </p:sp>
      <p:sp>
        <p:nvSpPr>
          <p:cNvPr id="6" name="TextBox 5"/>
          <p:cNvSpPr txBox="1"/>
          <p:nvPr/>
        </p:nvSpPr>
        <p:spPr>
          <a:xfrm>
            <a:off x="731520" y="4023360"/>
            <a:ext cx="7315200" cy="457200"/>
          </a:xfrm>
          <a:prstGeom prst="rect">
            <a:avLst/>
          </a:prstGeom>
          <a:noFill/>
        </p:spPr>
        <p:txBody>
          <a:bodyPr wrap="none">
            <a:spAutoFit/>
          </a:bodyPr>
          <a:lstStyle/>
          <a:p>
            <a:r>
              <a:rPr sz="2000" b="1">
                <a:solidFill>
                  <a:srgbClr val="FF7900"/>
                </a:solidFill>
                <a:latin typeface="Inter"/>
              </a:rPr>
              <a:t>Introduction à Spring Boot</a:t>
            </a:r>
          </a:p>
        </p:txBody>
      </p:sp>
      <p:sp>
        <p:nvSpPr>
          <p:cNvPr id="7" name="TextBox 6"/>
          <p:cNvSpPr txBox="1"/>
          <p:nvPr/>
        </p:nvSpPr>
        <p:spPr>
          <a:xfrm>
            <a:off x="731520" y="4572000"/>
            <a:ext cx="7315200" cy="457200"/>
          </a:xfrm>
          <a:prstGeom prst="rect">
            <a:avLst/>
          </a:prstGeom>
          <a:noFill/>
        </p:spPr>
        <p:txBody>
          <a:bodyPr wrap="none">
            <a:spAutoFit/>
          </a:bodyPr>
          <a:lstStyle/>
          <a:p>
            <a:r>
              <a:rPr sz="1600" b="1">
                <a:solidFill>
                  <a:srgbClr val="000000"/>
                </a:solidFill>
                <a:latin typeface="Inter"/>
              </a:rPr>
              <a:t>• Qu'est-ce que Spring Boot ?</a:t>
            </a:r>
          </a:p>
        </p:txBody>
      </p:sp>
      <p:sp>
        <p:nvSpPr>
          <p:cNvPr id="8" name="TextBox 7"/>
          <p:cNvSpPr txBox="1"/>
          <p:nvPr/>
        </p:nvSpPr>
        <p:spPr>
          <a:xfrm>
            <a:off x="731520" y="5120640"/>
            <a:ext cx="7315200" cy="2194560"/>
          </a:xfrm>
          <a:prstGeom prst="rect">
            <a:avLst/>
          </a:prstGeom>
          <a:noFill/>
        </p:spPr>
        <p:txBody>
          <a:bodyPr wrap="square">
            <a:spAutoFit/>
          </a:bodyPr>
          <a:lstStyle/>
          <a:p/>
          <a:p>
            <a:pPr>
              <a:lnSpc>
                <a:spcPct val="150000"/>
              </a:lnSpc>
            </a:pPr>
            <a:r>
              <a:rPr sz="1300">
                <a:latin typeface="Inter"/>
              </a:rPr>
              <a:t>Spring Boot est un framework basé sur Spring, conçu pour simplifier le développement d'applications Java. Il permet de créer des applications autonomes et prêtes pour la production avec une configuration minimale. Spring Boot s'appuie sur les principes de Spring (comme l'injection de dépendances) mais ajoute des fonctionnalités pour accélérer le développement.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2560320"/>
          </a:xfrm>
          <a:prstGeom prst="rect">
            <a:avLst/>
          </a:prstGeom>
          <a:noFill/>
        </p:spPr>
        <p:txBody>
          <a:bodyPr wrap="none">
            <a:spAutoFit/>
          </a:bodyPr>
          <a:lstStyle/>
          <a:p/>
          <a:p>
            <a:pPr>
              <a:lnSpc>
                <a:spcPct val="150000"/>
              </a:lnSpc>
            </a:pPr>
            <a:r>
              <a:rPr sz="500">
                <a:latin typeface="Inter"/>
              </a:rPr>
              <a:t>• Basé sur le framework Spring</a:t>
            </a:r>
          </a:p>
          <a:p>
            <a:pPr>
              <a:lnSpc>
                <a:spcPct val="150000"/>
              </a:lnSpc>
            </a:pPr>
            <a:r>
              <a:rPr sz="500">
                <a:latin typeface="Inter"/>
              </a:rPr>
              <a:t>• Configuration automatique et convention over configuration</a:t>
            </a:r>
          </a:p>
          <a:p>
            <a:pPr>
              <a:lnSpc>
                <a:spcPct val="150000"/>
              </a:lnSpc>
            </a:pPr>
            <a:r>
              <a:rPr sz="500">
                <a:latin typeface="Inter"/>
              </a:rPr>
              <a:t>• Intègre des serveurs embarqués comme Tomcat ou Jetty</a:t>
            </a:r>
          </a:p>
          <a:p>
            <a:pPr>
              <a:lnSpc>
                <a:spcPct val="150000"/>
              </a:lnSpc>
            </a:pPr>
            <a:r>
              <a:rPr sz="500">
                <a:latin typeface="Inter"/>
              </a:rPr>
              <a:t>• Fournit des starters pour simplifier les dépendances</a:t>
            </a:r>
          </a:p>
        </p:txBody>
      </p:sp>
      <p:sp>
        <p:nvSpPr>
          <p:cNvPr id="4" name="TextBox 3"/>
          <p:cNvSpPr txBox="1"/>
          <p:nvPr/>
        </p:nvSpPr>
        <p:spPr>
          <a:xfrm>
            <a:off x="731520" y="3108960"/>
            <a:ext cx="7315200" cy="457200"/>
          </a:xfrm>
          <a:prstGeom prst="rect">
            <a:avLst/>
          </a:prstGeom>
          <a:noFill/>
        </p:spPr>
        <p:txBody>
          <a:bodyPr wrap="none">
            <a:spAutoFit/>
          </a:bodyPr>
          <a:lstStyle/>
          <a:p>
            <a:r>
              <a:rPr sz="1600" b="1">
                <a:solidFill>
                  <a:srgbClr val="000000"/>
                </a:solidFill>
                <a:latin typeface="Inter"/>
              </a:rPr>
              <a:t>• Pourquoi utiliser Spring Boot plutôt que Spring ?</a:t>
            </a:r>
          </a:p>
        </p:txBody>
      </p:sp>
      <p:sp>
        <p:nvSpPr>
          <p:cNvPr id="5" name="TextBox 4"/>
          <p:cNvSpPr txBox="1"/>
          <p:nvPr/>
        </p:nvSpPr>
        <p:spPr>
          <a:xfrm>
            <a:off x="731520" y="3657600"/>
            <a:ext cx="7315200" cy="1097280"/>
          </a:xfrm>
          <a:prstGeom prst="rect">
            <a:avLst/>
          </a:prstGeom>
          <a:noFill/>
        </p:spPr>
        <p:txBody>
          <a:bodyPr wrap="square">
            <a:spAutoFit/>
          </a:bodyPr>
          <a:lstStyle/>
          <a:p/>
          <a:p>
            <a:pPr>
              <a:lnSpc>
                <a:spcPct val="150000"/>
              </a:lnSpc>
            </a:pPr>
            <a:r>
              <a:rPr sz="1300">
                <a:latin typeface="Inter"/>
              </a:rPr>
              <a:t>Spring Boot simplifie considérablement le développement par rapport à Spring traditionnel en réduisant la configuration manuelle et en fournissant des outils intégrés.</a:t>
            </a:r>
          </a:p>
        </p:txBody>
      </p:sp>
      <p:sp>
        <p:nvSpPr>
          <p:cNvPr id="6" name="TextBox 5"/>
          <p:cNvSpPr txBox="1"/>
          <p:nvPr/>
        </p:nvSpPr>
        <p:spPr>
          <a:xfrm>
            <a:off x="731520" y="4389120"/>
            <a:ext cx="7315200" cy="2194560"/>
          </a:xfrm>
          <a:prstGeom prst="rect">
            <a:avLst/>
          </a:prstGeom>
          <a:noFill/>
        </p:spPr>
        <p:txBody>
          <a:bodyPr wrap="none">
            <a:spAutoFit/>
          </a:bodyPr>
          <a:lstStyle/>
          <a:p/>
          <a:p>
            <a:pPr>
              <a:lnSpc>
                <a:spcPct val="150000"/>
              </a:lnSpc>
            </a:pPr>
            <a:r>
              <a:rPr sz="1500">
                <a:latin typeface="Inter"/>
              </a:rPr>
              <a:t>• Élimine les fichiers XML de configuration</a:t>
            </a:r>
          </a:p>
          <a:p>
            <a:pPr>
              <a:lnSpc>
                <a:spcPct val="150000"/>
              </a:lnSpc>
            </a:pPr>
            <a:r>
              <a:rPr sz="1500">
                <a:latin typeface="Inter"/>
              </a:rPr>
              <a:t>• Fournit des métriques et des endpoints de monitoring (Actuator)</a:t>
            </a:r>
          </a:p>
          <a:p>
            <a:pPr>
              <a:lnSpc>
                <a:spcPct val="150000"/>
              </a:lnSpc>
            </a:pPr>
            <a:r>
              <a:rPr sz="1500">
                <a:latin typeface="Inter"/>
              </a:rPr>
              <a:t>• Facilite le déploiement avec des exécutables JAR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274320">
                <a:tc>
                  <a:txBody>
                    <a:bodyPr/>
                    <a:lstStyle/>
                    <a:p>
                      <a:pPr>
                        <a:defRPr sz="1200"/>
                      </a:pPr>
                      <a:r>
                        <a:t>Critère</a:t>
                      </a:r>
                    </a:p>
                  </a:txBody>
                  <a:tcPr>
                    <a:solidFill>
                      <a:srgbClr val="85B3DE"/>
                    </a:solidFill>
                  </a:tcPr>
                </a:tc>
                <a:tc>
                  <a:txBody>
                    <a:bodyPr/>
                    <a:lstStyle/>
                    <a:p>
                      <a:pPr>
                        <a:defRPr sz="1200"/>
                      </a:pPr>
                      <a:r>
                        <a:t>Spring</a:t>
                      </a:r>
                    </a:p>
                  </a:txBody>
                  <a:tcPr>
                    <a:solidFill>
                      <a:srgbClr val="85B3DE"/>
                    </a:solidFill>
                  </a:tcPr>
                </a:tc>
                <a:tc>
                  <a:txBody>
                    <a:bodyPr/>
                    <a:lstStyle/>
                    <a:p>
                      <a:pPr>
                        <a:defRPr sz="1200"/>
                      </a:pPr>
                      <a:r>
                        <a:t>Spring Boot</a:t>
                      </a:r>
                    </a:p>
                  </a:txBody>
                  <a:tcPr>
                    <a:solidFill>
                      <a:srgbClr val="85B3DE"/>
                    </a:solidFill>
                  </a:tcPr>
                </a:tc>
              </a:tr>
              <a:tr h="274320">
                <a:tc>
                  <a:txBody>
                    <a:bodyPr/>
                    <a:lstStyle/>
                    <a:p>
                      <a:pPr>
                        <a:defRPr sz="1200"/>
                      </a:pPr>
                      <a:r>
                        <a:t>Configuration</a:t>
                      </a:r>
                    </a:p>
                  </a:txBody>
                  <a:tcPr>
                    <a:solidFill>
                      <a:srgbClr val="F7F5F5"/>
                    </a:solidFill>
                  </a:tcPr>
                </a:tc>
                <a:tc>
                  <a:txBody>
                    <a:bodyPr/>
                    <a:lstStyle/>
                    <a:p>
                      <a:pPr>
                        <a:defRPr sz="1200"/>
                      </a:pPr>
                      <a:r>
                        <a:t>Manuelle (XML/JavaConfig)</a:t>
                      </a:r>
                    </a:p>
                  </a:txBody>
                  <a:tcPr>
                    <a:solidFill>
                      <a:srgbClr val="F7F5F5"/>
                    </a:solidFill>
                  </a:tcPr>
                </a:tc>
                <a:tc>
                  <a:txBody>
                    <a:bodyPr/>
                    <a:lstStyle/>
                    <a:p>
                      <a:pPr>
                        <a:defRPr sz="1200"/>
                      </a:pPr>
                      <a:r>
                        <a:t>Automatique</a:t>
                      </a:r>
                    </a:p>
                  </a:txBody>
                  <a:tcPr>
                    <a:solidFill>
                      <a:srgbClr val="F7F5F5"/>
                    </a:solidFill>
                  </a:tcPr>
                </a:tc>
              </a:tr>
              <a:tr h="274320">
                <a:tc>
                  <a:txBody>
                    <a:bodyPr/>
                    <a:lstStyle/>
                    <a:p>
                      <a:pPr>
                        <a:defRPr sz="1200"/>
                      </a:pPr>
                      <a:r>
                        <a:t>Serveur embarqué</a:t>
                      </a:r>
                    </a:p>
                  </a:txBody>
                  <a:tcPr>
                    <a:solidFill>
                      <a:srgbClr val="F7F5F5"/>
                    </a:solidFill>
                  </a:tcPr>
                </a:tc>
                <a:tc>
                  <a:txBody>
                    <a:bodyPr/>
                    <a:lstStyle/>
                    <a:p>
                      <a:pPr>
                        <a:defRPr sz="1200"/>
                      </a:pPr>
                      <a:r>
                        <a:t>Non inclus</a:t>
                      </a:r>
                    </a:p>
                  </a:txBody>
                  <a:tcPr>
                    <a:solidFill>
                      <a:srgbClr val="F7F5F5"/>
                    </a:solidFill>
                  </a:tcPr>
                </a:tc>
                <a:tc>
                  <a:txBody>
                    <a:bodyPr/>
                    <a:lstStyle/>
                    <a:p>
                      <a:pPr>
                        <a:defRPr sz="1200"/>
                      </a:pPr>
                      <a:r>
                        <a:t>Inclus (Tomcat/Jetty)</a:t>
                      </a:r>
                    </a:p>
                  </a:txBody>
                  <a:tcPr>
                    <a:solidFill>
                      <a:srgbClr val="F7F5F5"/>
                    </a:solidFill>
                  </a:tcPr>
                </a:tc>
              </a:tr>
              <a:tr h="274320">
                <a:tc>
                  <a:txBody>
                    <a:bodyPr/>
                    <a:lstStyle/>
                    <a:p>
                      <a:pPr>
                        <a:defRPr sz="1200"/>
                      </a:pPr>
                      <a:r>
                        <a:t>Démarrage rapide</a:t>
                      </a:r>
                    </a:p>
                  </a:txBody>
                  <a:tcPr>
                    <a:solidFill>
                      <a:srgbClr val="F7F5F5"/>
                    </a:solidFill>
                  </a:tcPr>
                </a:tc>
                <a:tc>
                  <a:txBody>
                    <a:bodyPr/>
                    <a:lstStyle/>
                    <a:p>
                      <a:pPr>
                        <a:defRPr sz="1200"/>
                      </a:pPr>
                      <a:r>
                        <a:t>Long (configuration requise)</a:t>
                      </a:r>
                    </a:p>
                  </a:txBody>
                  <a:tcPr>
                    <a:solidFill>
                      <a:srgbClr val="F7F5F5"/>
                    </a:solidFill>
                  </a:tcPr>
                </a:tc>
                <a:tc>
                  <a:txBody>
                    <a:bodyPr/>
                    <a:lstStyle/>
                    <a:p>
                      <a:pPr>
                        <a:defRPr sz="1200"/>
                      </a:pPr>
                      <a:r>
                        <a:t>Rapide (via Spring Initializr)</a:t>
                      </a:r>
                    </a:p>
                  </a:txBody>
                  <a:tcPr>
                    <a:solidFill>
                      <a:srgbClr val="F7F5F5"/>
                    </a:solidFill>
                  </a:tcPr>
                </a:tc>
              </a:tr>
              <a:tr h="274320">
                <a:tc>
                  <a:txBody>
                    <a:bodyPr/>
                    <a:lstStyle/>
                    <a:p>
                      <a:pPr>
                        <a:defRPr sz="1200"/>
                      </a:pPr>
                      <a:r>
                        <a:t>Dépendances</a:t>
                      </a:r>
                    </a:p>
                  </a:txBody>
                  <a:tcPr>
                    <a:solidFill>
                      <a:srgbClr val="F7F5F5"/>
                    </a:solidFill>
                  </a:tcPr>
                </a:tc>
                <a:tc>
                  <a:txBody>
                    <a:bodyPr/>
                    <a:lstStyle/>
                    <a:p>
                      <a:pPr>
                        <a:defRPr sz="1200"/>
                      </a:pPr>
                      <a:r>
                        <a:t>Gestion manuelle</a:t>
                      </a:r>
                    </a:p>
                  </a:txBody>
                  <a:tcPr>
                    <a:solidFill>
                      <a:srgbClr val="F7F5F5"/>
                    </a:solidFill>
                  </a:tcPr>
                </a:tc>
                <a:tc>
                  <a:txBody>
                    <a:bodyPr/>
                    <a:lstStyle/>
                    <a:p>
                      <a:pPr>
                        <a:defRPr sz="1200"/>
                      </a:pPr>
                      <a:r>
                        <a:t>Starters prédéfinis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Les avantages de Spring Boot</a:t>
            </a:r>
          </a:p>
        </p:txBody>
      </p:sp>
      <p:sp>
        <p:nvSpPr>
          <p:cNvPr id="5" name="TextBox 4"/>
          <p:cNvSpPr txBox="1"/>
          <p:nvPr/>
        </p:nvSpPr>
        <p:spPr>
          <a:xfrm>
            <a:off x="731520" y="2468880"/>
            <a:ext cx="7315200" cy="731520"/>
          </a:xfrm>
          <a:prstGeom prst="rect">
            <a:avLst/>
          </a:prstGeom>
          <a:noFill/>
        </p:spPr>
        <p:txBody>
          <a:bodyPr wrap="square">
            <a:spAutoFit/>
          </a:bodyPr>
          <a:lstStyle/>
          <a:p/>
          <a:p>
            <a:pPr>
              <a:lnSpc>
                <a:spcPct val="150000"/>
              </a:lnSpc>
            </a:pPr>
            <a:r>
              <a:rPr sz="1300">
                <a:latin typeface="Inter"/>
              </a:rPr>
              <a:t>Spring Boot offre plusieurs avantages clés pour les développeurs et les entreprises.</a:t>
            </a:r>
          </a:p>
        </p:txBody>
      </p:sp>
      <p:sp>
        <p:nvSpPr>
          <p:cNvPr id="6" name="TextBox 5"/>
          <p:cNvSpPr txBox="1"/>
          <p:nvPr/>
        </p:nvSpPr>
        <p:spPr>
          <a:xfrm>
            <a:off x="731520" y="3200400"/>
            <a:ext cx="7315200" cy="5486400"/>
          </a:xfrm>
          <a:prstGeom prst="rect">
            <a:avLst/>
          </a:prstGeom>
          <a:noFill/>
        </p:spPr>
        <p:txBody>
          <a:bodyPr wrap="none">
            <a:spAutoFit/>
          </a:bodyPr>
          <a:lstStyle/>
          <a:p/>
          <a:p>
            <a:pPr>
              <a:lnSpc>
                <a:spcPct val="150000"/>
              </a:lnSpc>
            </a:pPr>
            <a:r>
              <a:rPr sz="500">
                <a:latin typeface="Inter"/>
              </a:rPr>
              <a:t>• Configuration automatique : Spring Boot détecte les bibliothèques présentes et configure automatiquement l'application.</a:t>
            </a:r>
          </a:p>
          <a:p>
            <a:pPr>
              <a:lnSpc>
                <a:spcPct val="150000"/>
              </a:lnSpc>
            </a:pPr>
            <a:r>
              <a:rPr sz="500">
                <a:latin typeface="Inter"/>
              </a:rPr>
              <a:t>• Serveurs embarqués : Plus besoin de déployer sur un serveur externe, Spring Boot intègre Tomcat, Jetty ou Undertow.</a:t>
            </a:r>
          </a:p>
          <a:p>
            <a:pPr>
              <a:lnSpc>
                <a:spcPct val="150000"/>
              </a:lnSpc>
            </a:pPr>
            <a:r>
              <a:rPr sz="500">
                <a:latin typeface="Inter"/>
              </a:rPr>
              <a:t>• Spring Boot Actuator : Fournit des endpoints pour surveiller et gérer l'application en production.</a:t>
            </a:r>
          </a:p>
          <a:p>
            <a:pPr>
              <a:lnSpc>
                <a:spcPct val="150000"/>
              </a:lnSpc>
            </a:pPr>
            <a:r>
              <a:rPr sz="500">
                <a:latin typeface="Inter"/>
              </a:rPr>
              <a:t>• Starter POMs : Simplifie la gestion des dépendances avec des modules prédéfinis (ex: spring-boot-starter-web).</a:t>
            </a:r>
          </a:p>
          <a:p>
            <a:pPr>
              <a:lnSpc>
                <a:spcPct val="150000"/>
              </a:lnSpc>
            </a:pPr>
            <a:r>
              <a:rPr sz="500">
                <a:latin typeface="Inter"/>
              </a:rPr>
              <a:t>• Opinionated defaults : Choix de configurations par défaut optimisées pour accélérer le développement.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Installation et configuration de Spring Boot</a:t>
            </a:r>
          </a:p>
        </p:txBody>
      </p:sp>
      <p:sp>
        <p:nvSpPr>
          <p:cNvPr id="4" name="TextBox 3"/>
          <p:cNvSpPr txBox="1"/>
          <p:nvPr/>
        </p:nvSpPr>
        <p:spPr>
          <a:xfrm>
            <a:off x="731520" y="914400"/>
            <a:ext cx="7315200" cy="731520"/>
          </a:xfrm>
          <a:prstGeom prst="rect">
            <a:avLst/>
          </a:prstGeom>
          <a:noFill/>
        </p:spPr>
        <p:txBody>
          <a:bodyPr wrap="square">
            <a:spAutoFit/>
          </a:bodyPr>
          <a:lstStyle/>
          <a:p/>
          <a:p>
            <a:pPr>
              <a:lnSpc>
                <a:spcPct val="150000"/>
              </a:lnSpc>
            </a:pPr>
            <a:r>
              <a:rPr sz="1300">
                <a:latin typeface="Inter"/>
              </a:rPr>
              <a:t>Spring Boot peut être configuré rapidement grâce à des outils comme Spring Initializr.</a:t>
            </a:r>
          </a:p>
        </p:txBody>
      </p:sp>
      <p:sp>
        <p:nvSpPr>
          <p:cNvPr id="5" name="TextBox 4"/>
          <p:cNvSpPr txBox="1"/>
          <p:nvPr/>
        </p:nvSpPr>
        <p:spPr>
          <a:xfrm>
            <a:off x="731520" y="1645920"/>
            <a:ext cx="7315200" cy="2926080"/>
          </a:xfrm>
          <a:prstGeom prst="rect">
            <a:avLst/>
          </a:prstGeom>
          <a:noFill/>
        </p:spPr>
        <p:txBody>
          <a:bodyPr wrap="none">
            <a:spAutoFit/>
          </a:bodyPr>
          <a:lstStyle/>
          <a:p/>
          <a:p>
            <a:pPr>
              <a:lnSpc>
                <a:spcPct val="150000"/>
              </a:lnSpc>
            </a:pPr>
            <a:r>
              <a:rPr sz="500">
                <a:latin typeface="Inter"/>
              </a:rPr>
              <a:t>• Spring Initializr (https://start.spring.io/) : Outil en ligne pour générer un projet Spring Boot avec les dépendances souhaitées.</a:t>
            </a:r>
          </a:p>
          <a:p>
            <a:pPr>
              <a:lnSpc>
                <a:spcPct val="150000"/>
              </a:lnSpc>
            </a:pPr>
            <a:r>
              <a:rPr sz="500">
                <a:latin typeface="Inter"/>
              </a:rPr>
              <a:t>• IDE support : IntelliJ IDEA, Eclipse et VS Code offrent une intégration native avec Spring Boot.</a:t>
            </a:r>
          </a:p>
          <a:p>
            <a:pPr>
              <a:lnSpc>
                <a:spcPct val="150000"/>
              </a:lnSpc>
            </a:pPr>
            <a:r>
              <a:rPr sz="500">
                <a:latin typeface="Inter"/>
              </a:rPr>
              <a:t>• Maven/Gradle : Spring Boot est compatible avec les deux systèmes de build.</a:t>
            </a:r>
          </a:p>
        </p:txBody>
      </p:sp>
      <p:sp>
        <p:nvSpPr>
          <p:cNvPr id="6" name="TextBox 5"/>
          <p:cNvSpPr txBox="1"/>
          <p:nvPr/>
        </p:nvSpPr>
        <p:spPr>
          <a:xfrm>
            <a:off x="731520" y="4754880"/>
            <a:ext cx="7315200" cy="457200"/>
          </a:xfrm>
          <a:prstGeom prst="rect">
            <a:avLst/>
          </a:prstGeom>
          <a:noFill/>
        </p:spPr>
        <p:txBody>
          <a:bodyPr wrap="none">
            <a:spAutoFit/>
          </a:bodyPr>
          <a:lstStyle/>
          <a:p>
            <a:r>
              <a:rPr sz="2000" b="1">
                <a:solidFill>
                  <a:srgbClr val="FF7900"/>
                </a:solidFill>
                <a:latin typeface="Inter"/>
              </a:rPr>
              <a:t>Création d'une Première Application Spring Boot</a:t>
            </a:r>
          </a:p>
        </p:txBody>
      </p:sp>
      <p:sp>
        <p:nvSpPr>
          <p:cNvPr id="7" name="TextBox 6"/>
          <p:cNvSpPr txBox="1"/>
          <p:nvPr/>
        </p:nvSpPr>
        <p:spPr>
          <a:xfrm>
            <a:off x="731520" y="5303520"/>
            <a:ext cx="7315200" cy="457200"/>
          </a:xfrm>
          <a:prstGeom prst="rect">
            <a:avLst/>
          </a:prstGeom>
          <a:noFill/>
        </p:spPr>
        <p:txBody>
          <a:bodyPr wrap="none">
            <a:spAutoFit/>
          </a:bodyPr>
          <a:lstStyle/>
          <a:p>
            <a:r>
              <a:rPr sz="1600" b="1">
                <a:solidFill>
                  <a:srgbClr val="000000"/>
                </a:solidFill>
                <a:latin typeface="Inter"/>
              </a:rPr>
              <a:t>• Structure d'un projet Spring Boot</a:t>
            </a:r>
          </a:p>
        </p:txBody>
      </p:sp>
      <p:sp>
        <p:nvSpPr>
          <p:cNvPr id="8" name="TextBox 7"/>
          <p:cNvSpPr txBox="1"/>
          <p:nvPr/>
        </p:nvSpPr>
        <p:spPr>
          <a:xfrm>
            <a:off x="731520" y="5852160"/>
            <a:ext cx="7315200" cy="1097280"/>
          </a:xfrm>
          <a:prstGeom prst="rect">
            <a:avLst/>
          </a:prstGeom>
          <a:noFill/>
        </p:spPr>
        <p:txBody>
          <a:bodyPr wrap="square">
            <a:spAutoFit/>
          </a:bodyPr>
          <a:lstStyle/>
          <a:p/>
          <a:p>
            <a:pPr>
              <a:lnSpc>
                <a:spcPct val="150000"/>
              </a:lnSpc>
            </a:pPr>
            <a:r>
              <a:rPr sz="1300">
                <a:latin typeface="Inter"/>
              </a:rPr>
              <a:t>Un projet Spring Boot suit une structure standard qui facilite l'organisation et la maintenance du code. Voici les principaux répertoires et fichiers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023360"/>
          </a:xfrm>
          <a:prstGeom prst="rect">
            <a:avLst/>
          </a:prstGeom>
          <a:noFill/>
        </p:spPr>
        <p:txBody>
          <a:bodyPr wrap="none">
            <a:spAutoFit/>
          </a:bodyPr>
          <a:lstStyle/>
          <a:p/>
          <a:p>
            <a:pPr>
              <a:lnSpc>
                <a:spcPct val="150000"/>
              </a:lnSpc>
            </a:pPr>
            <a:r>
              <a:rPr sz="500">
                <a:latin typeface="Inter"/>
              </a:rPr>
              <a:t>• src/main/java : Contient le code source Java de l'application.</a:t>
            </a:r>
          </a:p>
          <a:p>
            <a:pPr>
              <a:lnSpc>
                <a:spcPct val="150000"/>
              </a:lnSpc>
            </a:pPr>
            <a:r>
              <a:rPr sz="500">
                <a:latin typeface="Inter"/>
              </a:rPr>
              <a:t>• src/main/resources : Contient les fichiers de configuration (application.properties ou application.yml), les templates et les fichiers statiques.</a:t>
            </a:r>
          </a:p>
          <a:p>
            <a:pPr>
              <a:lnSpc>
                <a:spcPct val="150000"/>
              </a:lnSpc>
            </a:pPr>
            <a:r>
              <a:rPr sz="500">
                <a:latin typeface="Inter"/>
              </a:rPr>
              <a:t>• src/test/java : Contient les tests unitaires et d'intégration.</a:t>
            </a:r>
          </a:p>
          <a:p>
            <a:pPr>
              <a:lnSpc>
                <a:spcPct val="150000"/>
              </a:lnSpc>
            </a:pPr>
            <a:r>
              <a:rPr sz="500">
                <a:latin typeface="Inter"/>
              </a:rPr>
              <a:t>• pom.xml (ou build.gradle) : Fichier de configuration pour Maven (ou Gradle) qui définit les dépendances et les plugins.</a:t>
            </a:r>
          </a:p>
        </p:txBody>
      </p:sp>
      <p:graphicFrame>
        <p:nvGraphicFramePr>
          <p:cNvPr id="4" name="Table 3"/>
          <p:cNvGraphicFramePr>
            <a:graphicFrameLocks noGrp="1"/>
          </p:cNvGraphicFramePr>
          <p:nvPr/>
        </p:nvGraphicFramePr>
        <p:xfrm>
          <a:off x="731520" y="457200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Répertoire/Fichier</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src/main/java</a:t>
                      </a:r>
                    </a:p>
                  </a:txBody>
                  <a:tcPr>
                    <a:solidFill>
                      <a:srgbClr val="F7F5F5"/>
                    </a:solidFill>
                  </a:tcPr>
                </a:tc>
                <a:tc>
                  <a:txBody>
                    <a:bodyPr/>
                    <a:lstStyle/>
                    <a:p>
                      <a:pPr>
                        <a:defRPr sz="1200"/>
                      </a:pPr>
                      <a:r>
                        <a:t>Code source principal de l'application.</a:t>
                      </a:r>
                    </a:p>
                  </a:txBody>
                  <a:tcPr>
                    <a:solidFill>
                      <a:srgbClr val="F7F5F5"/>
                    </a:solidFill>
                  </a:tcPr>
                </a:tc>
              </a:tr>
              <a:tr h="342900">
                <a:tc>
                  <a:txBody>
                    <a:bodyPr/>
                    <a:lstStyle/>
                    <a:p>
                      <a:pPr>
                        <a:defRPr sz="1200"/>
                      </a:pPr>
                      <a:r>
                        <a:t>src/main/resources/application.properties</a:t>
                      </a:r>
                    </a:p>
                  </a:txBody>
                  <a:tcPr>
                    <a:solidFill>
                      <a:srgbClr val="F7F5F5"/>
                    </a:solidFill>
                  </a:tcPr>
                </a:tc>
                <a:tc>
                  <a:txBody>
                    <a:bodyPr/>
                    <a:lstStyle/>
                    <a:p>
                      <a:pPr>
                        <a:defRPr sz="1200"/>
                      </a:pPr>
                      <a:r>
                        <a:t>Fichier de configuration des propriétés de l'application.</a:t>
                      </a:r>
                    </a:p>
                  </a:txBody>
                  <a:tcPr>
                    <a:solidFill>
                      <a:srgbClr val="F7F5F5"/>
                    </a:solidFill>
                  </a:tcPr>
                </a:tc>
              </a:tr>
              <a:tr h="342900">
                <a:tc>
                  <a:txBody>
                    <a:bodyPr/>
                    <a:lstStyle/>
                    <a:p>
                      <a:pPr>
                        <a:defRPr sz="1200"/>
                      </a:pPr>
                      <a:r>
                        <a:t>pom.xml</a:t>
                      </a:r>
                    </a:p>
                  </a:txBody>
                  <a:tcPr>
                    <a:solidFill>
                      <a:srgbClr val="F7F5F5"/>
                    </a:solidFill>
                  </a:tcPr>
                </a:tc>
                <a:tc>
                  <a:txBody>
                    <a:bodyPr/>
                    <a:lstStyle/>
                    <a:p>
                      <a:pPr>
                        <a:defRPr sz="1200"/>
                      </a:pPr>
                      <a:r>
                        <a:t>Fichier de configuration Maven pour les dépendances.</a:t>
                      </a:r>
                    </a:p>
                  </a:txBody>
                  <a:tcPr>
                    <a:solidFill>
                      <a:srgbClr val="F7F5F5"/>
                    </a:solidFill>
                  </a:tcPr>
                </a:tc>
              </a:tr>
            </a:tbl>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Annotation @SpringBootApplication</a:t>
            </a:r>
          </a:p>
        </p:txBody>
      </p:sp>
      <p:sp>
        <p:nvSpPr>
          <p:cNvPr id="4" name="TextBox 3"/>
          <p:cNvSpPr txBox="1"/>
          <p:nvPr/>
        </p:nvSpPr>
        <p:spPr>
          <a:xfrm>
            <a:off x="731520" y="914400"/>
            <a:ext cx="7315200" cy="731520"/>
          </a:xfrm>
          <a:prstGeom prst="rect">
            <a:avLst/>
          </a:prstGeom>
          <a:noFill/>
        </p:spPr>
        <p:txBody>
          <a:bodyPr wrap="square">
            <a:spAutoFit/>
          </a:bodyPr>
          <a:lstStyle/>
          <a:p/>
          <a:p>
            <a:pPr>
              <a:lnSpc>
                <a:spcPct val="150000"/>
              </a:lnSpc>
            </a:pPr>
            <a:r>
              <a:rPr sz="1300">
                <a:latin typeface="Inter"/>
              </a:rPr>
              <a:t>L'annotation @SpringBootApplication est une méta-annotation qui combine trois annotations essentielles :</a:t>
            </a:r>
          </a:p>
        </p:txBody>
      </p:sp>
      <p:sp>
        <p:nvSpPr>
          <p:cNvPr id="5" name="TextBox 4"/>
          <p:cNvSpPr txBox="1"/>
          <p:nvPr/>
        </p:nvSpPr>
        <p:spPr>
          <a:xfrm>
            <a:off x="731520" y="1645920"/>
            <a:ext cx="7315200" cy="3291840"/>
          </a:xfrm>
          <a:prstGeom prst="rect">
            <a:avLst/>
          </a:prstGeom>
          <a:noFill/>
        </p:spPr>
        <p:txBody>
          <a:bodyPr wrap="none">
            <a:spAutoFit/>
          </a:bodyPr>
          <a:lstStyle/>
          <a:p/>
          <a:p>
            <a:pPr>
              <a:lnSpc>
                <a:spcPct val="150000"/>
              </a:lnSpc>
            </a:pPr>
            <a:r>
              <a:rPr sz="500">
                <a:latin typeface="Inter"/>
              </a:rPr>
              <a:t>• @Configuration : Indique que la classe peut être utilisée pour définir des beans Spring.</a:t>
            </a:r>
          </a:p>
          <a:p>
            <a:pPr>
              <a:lnSpc>
                <a:spcPct val="150000"/>
              </a:lnSpc>
            </a:pPr>
            <a:r>
              <a:rPr sz="500">
                <a:latin typeface="Inter"/>
              </a:rPr>
              <a:t>• @EnableAutoConfiguration : Active la configuration automatique de Spring Boot.</a:t>
            </a:r>
          </a:p>
          <a:p>
            <a:pPr>
              <a:lnSpc>
                <a:spcPct val="150000"/>
              </a:lnSpc>
            </a:pPr>
            <a:r>
              <a:rPr sz="500">
                <a:latin typeface="Inter"/>
              </a:rPr>
              <a:t>• @ComponentScan : Active la recherche de composants (comme @Controller, @Service, @Repository) dans le package courant et ses sous-packages.</a:t>
            </a:r>
          </a:p>
        </p:txBody>
      </p:sp>
      <p:sp>
        <p:nvSpPr>
          <p:cNvPr id="6" name="TextBox 5"/>
          <p:cNvSpPr txBox="1"/>
          <p:nvPr/>
        </p:nvSpPr>
        <p:spPr>
          <a:xfrm>
            <a:off x="731520" y="5120640"/>
            <a:ext cx="7315200" cy="457200"/>
          </a:xfrm>
          <a:prstGeom prst="rect">
            <a:avLst/>
          </a:prstGeom>
          <a:noFill/>
        </p:spPr>
        <p:txBody>
          <a:bodyPr wrap="none">
            <a:spAutoFit/>
          </a:bodyPr>
          <a:lstStyle/>
          <a:p>
            <a:r>
              <a:rPr sz="1600" b="1">
                <a:solidFill>
                  <a:srgbClr val="000000"/>
                </a:solidFill>
                <a:latin typeface="Inter"/>
              </a:rPr>
              <a:t>• Création d'un contrôleur REST basique</a:t>
            </a:r>
          </a:p>
        </p:txBody>
      </p:sp>
      <p:sp>
        <p:nvSpPr>
          <p:cNvPr id="7" name="TextBox 6"/>
          <p:cNvSpPr txBox="1"/>
          <p:nvPr/>
        </p:nvSpPr>
        <p:spPr>
          <a:xfrm>
            <a:off x="731520" y="5669280"/>
            <a:ext cx="7315200" cy="1097280"/>
          </a:xfrm>
          <a:prstGeom prst="rect">
            <a:avLst/>
          </a:prstGeom>
          <a:noFill/>
        </p:spPr>
        <p:txBody>
          <a:bodyPr wrap="square">
            <a:spAutoFit/>
          </a:bodyPr>
          <a:lstStyle/>
          <a:p/>
          <a:p>
            <a:pPr>
              <a:lnSpc>
                <a:spcPct val="150000"/>
              </a:lnSpc>
            </a:pPr>
            <a:r>
              <a:rPr sz="1300">
                <a:latin typeface="Inter"/>
              </a:rPr>
              <a:t>Un contrôleur REST dans Spring Boot est une classe annotée avec @RestController qui gère les requêtes HTTP. Voici les étapes pour créer un contrôleur basique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2560320"/>
          </a:xfrm>
          <a:prstGeom prst="rect">
            <a:avLst/>
          </a:prstGeom>
          <a:noFill/>
        </p:spPr>
        <p:txBody>
          <a:bodyPr wrap="none">
            <a:spAutoFit/>
          </a:bodyPr>
          <a:lstStyle/>
          <a:p/>
          <a:p>
            <a:pPr>
              <a:lnSpc>
                <a:spcPct val="150000"/>
              </a:lnSpc>
            </a:pPr>
            <a:r>
              <a:rPr sz="500">
                <a:latin typeface="Inter"/>
              </a:rPr>
              <a:t>• Annoter la classe avec @RestController.</a:t>
            </a:r>
          </a:p>
          <a:p>
            <a:pPr>
              <a:lnSpc>
                <a:spcPct val="150000"/>
              </a:lnSpc>
            </a:pPr>
            <a:r>
              <a:rPr sz="500">
                <a:latin typeface="Inter"/>
              </a:rPr>
              <a:t>• Définir des méthodes avec des annotations comme @GetMapping, @PostMapping, etc., pour mapper les requêtes HTTP.</a:t>
            </a:r>
          </a:p>
          <a:p>
            <a:pPr>
              <a:lnSpc>
                <a:spcPct val="150000"/>
              </a:lnSpc>
            </a:pPr>
            <a:r>
              <a:rPr sz="500">
                <a:latin typeface="Inter"/>
              </a:rPr>
              <a:t>• Retourner des données (souvent au format JSON) directement depuis la méthode.</a:t>
            </a:r>
          </a:p>
        </p:txBody>
      </p:sp>
      <p:sp>
        <p:nvSpPr>
          <p:cNvPr id="4" name="TextBox 3"/>
          <p:cNvSpPr txBox="1"/>
          <p:nvPr/>
        </p:nvSpPr>
        <p:spPr>
          <a:xfrm>
            <a:off x="731520" y="3108960"/>
            <a:ext cx="7315200" cy="457200"/>
          </a:xfrm>
          <a:prstGeom prst="rect">
            <a:avLst/>
          </a:prstGeom>
          <a:noFill/>
        </p:spPr>
        <p:txBody>
          <a:bodyPr wrap="none">
            <a:spAutoFit/>
          </a:bodyPr>
          <a:lstStyle/>
          <a:p>
            <a:r>
              <a:rPr sz="1600" b="1">
                <a:solidFill>
                  <a:srgbClr val="000000"/>
                </a:solidFill>
                <a:latin typeface="Inter"/>
              </a:rPr>
              <a:t>• Exécution de l'application et test avec un navigateur ou Postman</a:t>
            </a:r>
          </a:p>
        </p:txBody>
      </p:sp>
      <p:sp>
        <p:nvSpPr>
          <p:cNvPr id="5" name="TextBox 4"/>
          <p:cNvSpPr txBox="1"/>
          <p:nvPr/>
        </p:nvSpPr>
        <p:spPr>
          <a:xfrm>
            <a:off x="731520" y="3657600"/>
            <a:ext cx="7315200" cy="365760"/>
          </a:xfrm>
          <a:prstGeom prst="rect">
            <a:avLst/>
          </a:prstGeom>
          <a:noFill/>
        </p:spPr>
        <p:txBody>
          <a:bodyPr wrap="square">
            <a:spAutoFit/>
          </a:bodyPr>
          <a:lstStyle/>
          <a:p/>
          <a:p>
            <a:pPr>
              <a:lnSpc>
                <a:spcPct val="150000"/>
              </a:lnSpc>
            </a:pPr>
            <a:r>
              <a:rPr sz="1300">
                <a:latin typeface="Inter"/>
              </a:rPr>
              <a:t>Pour exécuter une application Spring Boot, vous pouvez utiliser :</a:t>
            </a:r>
          </a:p>
        </p:txBody>
      </p:sp>
      <p:sp>
        <p:nvSpPr>
          <p:cNvPr id="6" name="TextBox 5"/>
          <p:cNvSpPr txBox="1"/>
          <p:nvPr/>
        </p:nvSpPr>
        <p:spPr>
          <a:xfrm>
            <a:off x="731520" y="4389120"/>
            <a:ext cx="7315200" cy="2926080"/>
          </a:xfrm>
          <a:prstGeom prst="rect">
            <a:avLst/>
          </a:prstGeom>
          <a:noFill/>
        </p:spPr>
        <p:txBody>
          <a:bodyPr wrap="none">
            <a:spAutoFit/>
          </a:bodyPr>
          <a:lstStyle/>
          <a:p/>
          <a:p>
            <a:pPr>
              <a:lnSpc>
                <a:spcPct val="150000"/>
              </a:lnSpc>
            </a:pPr>
            <a:r>
              <a:rPr sz="500">
                <a:latin typeface="Inter"/>
              </a:rPr>
              <a:t>• L'IDE : Exécutez la méthode main de la classe annotée avec @SpringBootApplication.</a:t>
            </a:r>
          </a:p>
          <a:p>
            <a:pPr>
              <a:lnSpc>
                <a:spcPct val="150000"/>
              </a:lnSpc>
            </a:pPr>
            <a:r>
              <a:rPr sz="500">
                <a:latin typeface="Inter"/>
              </a:rPr>
              <a:t>• En ligne de commande : Utilisez la commande mvn spring-boot:run (pour Maven) ou gradle bootRun (pour Gradle).</a:t>
            </a:r>
          </a:p>
          <a:p>
            <a:pPr>
              <a:lnSpc>
                <a:spcPct val="150000"/>
              </a:lnSpc>
            </a:pPr>
            <a:r>
              <a:rPr sz="500">
                <a:latin typeface="Inter"/>
              </a:rPr>
              <a:t>• Une fois l'application démarrée, testez les endpoints avec un navigateur ou Postman.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274320">
                <a:tc>
                  <a:txBody>
                    <a:bodyPr/>
                    <a:lstStyle/>
                    <a:p>
                      <a:pPr>
                        <a:defRPr sz="1200"/>
                      </a:pPr>
                      <a:r>
                        <a:t>Méthode</a:t>
                      </a:r>
                    </a:p>
                  </a:txBody>
                  <a:tcPr>
                    <a:solidFill>
                      <a:srgbClr val="85B3DE"/>
                    </a:solidFill>
                  </a:tcPr>
                </a:tc>
                <a:tc>
                  <a:txBody>
                    <a:bodyPr/>
                    <a:lstStyle/>
                    <a:p>
                      <a:pPr>
                        <a:defRPr sz="1200"/>
                      </a:pPr>
                      <a:r>
                        <a:t>Commande/Description</a:t>
                      </a:r>
                    </a:p>
                  </a:txBody>
                  <a:tcPr>
                    <a:solidFill>
                      <a:srgbClr val="85B3DE"/>
                    </a:solidFill>
                  </a:tcPr>
                </a:tc>
              </a:tr>
              <a:tr h="274320">
                <a:tc>
                  <a:txBody>
                    <a:bodyPr/>
                    <a:lstStyle/>
                    <a:p>
                      <a:pPr>
                        <a:defRPr sz="1200"/>
                      </a:pPr>
                      <a:r>
                        <a:t>Via IDE</a:t>
                      </a:r>
                    </a:p>
                  </a:txBody>
                  <a:tcPr>
                    <a:solidFill>
                      <a:srgbClr val="F7F5F5"/>
                    </a:solidFill>
                  </a:tcPr>
                </a:tc>
                <a:tc>
                  <a:txBody>
                    <a:bodyPr/>
                    <a:lstStyle/>
                    <a:p>
                      <a:pPr>
                        <a:defRPr sz="1200"/>
                      </a:pPr>
                      <a:r>
                        <a:t>Exécutez la méthode main de la classe principale.</a:t>
                      </a:r>
                    </a:p>
                  </a:txBody>
                  <a:tcPr>
                    <a:solidFill>
                      <a:srgbClr val="F7F5F5"/>
                    </a:solidFill>
                  </a:tcPr>
                </a:tc>
              </a:tr>
              <a:tr h="274320">
                <a:tc>
                  <a:txBody>
                    <a:bodyPr/>
                    <a:lstStyle/>
                    <a:p>
                      <a:pPr>
                        <a:defRPr sz="1200"/>
                      </a:pPr>
                      <a:r>
                        <a:t>Via Maven</a:t>
                      </a:r>
                    </a:p>
                  </a:txBody>
                  <a:tcPr>
                    <a:solidFill>
                      <a:srgbClr val="F7F5F5"/>
                    </a:solidFill>
                  </a:tcPr>
                </a:tc>
                <a:tc>
                  <a:txBody>
                    <a:bodyPr/>
                    <a:lstStyle/>
                    <a:p>
                      <a:pPr>
                        <a:defRPr sz="1200"/>
                      </a:pPr>
                      <a:r>
                        <a:t>mvn spring-boot:run</a:t>
                      </a:r>
                    </a:p>
                  </a:txBody>
                  <a:tcPr>
                    <a:solidFill>
                      <a:srgbClr val="F7F5F5"/>
                    </a:solidFill>
                  </a:tcPr>
                </a:tc>
              </a:tr>
              <a:tr h="274320">
                <a:tc>
                  <a:txBody>
                    <a:bodyPr/>
                    <a:lstStyle/>
                    <a:p>
                      <a:pPr>
                        <a:defRPr sz="1200"/>
                      </a:pPr>
                      <a:r>
                        <a:t>Via Gradle</a:t>
                      </a:r>
                    </a:p>
                  </a:txBody>
                  <a:tcPr>
                    <a:solidFill>
                      <a:srgbClr val="F7F5F5"/>
                    </a:solidFill>
                  </a:tcPr>
                </a:tc>
                <a:tc>
                  <a:txBody>
                    <a:bodyPr/>
                    <a:lstStyle/>
                    <a:p>
                      <a:pPr>
                        <a:defRPr sz="1200"/>
                      </a:pPr>
                      <a:r>
                        <a:t>gradle bootRun</a:t>
                      </a:r>
                    </a:p>
                  </a:txBody>
                  <a:tcPr>
                    <a:solidFill>
                      <a:srgbClr val="F7F5F5"/>
                    </a:solidFill>
                  </a:tcPr>
                </a:tc>
              </a:tr>
              <a:tr h="274320">
                <a:tc>
                  <a:txBody>
                    <a:bodyPr/>
                    <a:lstStyle/>
                    <a:p>
                      <a:pPr>
                        <a:defRPr sz="1200"/>
                      </a:pPr>
                      <a:r>
                        <a:t>Test</a:t>
                      </a:r>
                    </a:p>
                  </a:txBody>
                  <a:tcPr>
                    <a:solidFill>
                      <a:srgbClr val="F7F5F5"/>
                    </a:solidFill>
                  </a:tcPr>
                </a:tc>
                <a:tc>
                  <a:txBody>
                    <a:bodyPr/>
                    <a:lstStyle/>
                    <a:p>
                      <a:pPr>
                        <a:defRPr sz="1200"/>
                      </a:pPr>
                      <a:r>
                        <a:t>Ouvrez http://localhost:8080/hello dans un navigateur ou Postman.</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2000" b="1">
                <a:solidFill>
                  <a:srgbClr val="FF7900"/>
                </a:solidFill>
                <a:latin typeface="Inter"/>
              </a:rPr>
              <a:t>Les Concepts Clés de Spring Boot</a:t>
            </a:r>
          </a:p>
        </p:txBody>
      </p:sp>
      <p:sp>
        <p:nvSpPr>
          <p:cNvPr id="5" name="TextBox 4"/>
          <p:cNvSpPr txBox="1"/>
          <p:nvPr/>
        </p:nvSpPr>
        <p:spPr>
          <a:xfrm>
            <a:off x="731520" y="2468880"/>
            <a:ext cx="7315200" cy="457200"/>
          </a:xfrm>
          <a:prstGeom prst="rect">
            <a:avLst/>
          </a:prstGeom>
          <a:noFill/>
        </p:spPr>
        <p:txBody>
          <a:bodyPr wrap="none">
            <a:spAutoFit/>
          </a:bodyPr>
          <a:lstStyle/>
          <a:p>
            <a:r>
              <a:rPr sz="1600" b="1">
                <a:solidFill>
                  <a:srgbClr val="000000"/>
                </a:solidFill>
                <a:latin typeface="Inter"/>
              </a:rPr>
              <a:t>• Injection de dépendances (@Autowired, @Component, @Service, @Repository)</a:t>
            </a:r>
          </a:p>
        </p:txBody>
      </p:sp>
      <p:sp>
        <p:nvSpPr>
          <p:cNvPr id="6" name="TextBox 5"/>
          <p:cNvSpPr txBox="1"/>
          <p:nvPr/>
        </p:nvSpPr>
        <p:spPr>
          <a:xfrm>
            <a:off x="731520" y="3017520"/>
            <a:ext cx="7315200" cy="1097280"/>
          </a:xfrm>
          <a:prstGeom prst="rect">
            <a:avLst/>
          </a:prstGeom>
          <a:noFill/>
        </p:spPr>
        <p:txBody>
          <a:bodyPr wrap="square">
            <a:spAutoFit/>
          </a:bodyPr>
          <a:lstStyle/>
          <a:p/>
          <a:p>
            <a:pPr>
              <a:lnSpc>
                <a:spcPct val="150000"/>
              </a:lnSpc>
            </a:pPr>
            <a:r>
              <a:rPr sz="1300">
                <a:latin typeface="Inter"/>
              </a:rPr>
              <a:t>L'injection de dépendances est un mécanisme fondamental de Spring Boot qui permet de gérer les dépendances entre les composants de manière automatique. Cela favorise la modularité et la testabilité du code.</a:t>
            </a:r>
          </a:p>
        </p:txBody>
      </p:sp>
      <p:sp>
        <p:nvSpPr>
          <p:cNvPr id="7" name="TextBox 6"/>
          <p:cNvSpPr txBox="1"/>
          <p:nvPr/>
        </p:nvSpPr>
        <p:spPr>
          <a:xfrm>
            <a:off x="731520" y="3749040"/>
            <a:ext cx="7315200" cy="4023360"/>
          </a:xfrm>
          <a:prstGeom prst="rect">
            <a:avLst/>
          </a:prstGeom>
          <a:noFill/>
        </p:spPr>
        <p:txBody>
          <a:bodyPr wrap="none">
            <a:spAutoFit/>
          </a:bodyPr>
          <a:lstStyle/>
          <a:p/>
          <a:p>
            <a:pPr>
              <a:lnSpc>
                <a:spcPct val="150000"/>
              </a:lnSpc>
            </a:pPr>
            <a:r>
              <a:rPr sz="500">
                <a:latin typeface="Inter"/>
              </a:rPr>
              <a:t>• @Component: Marque une classe comme un composant Spring, permettant sa détection automatique lors du scan de classe.</a:t>
            </a:r>
          </a:p>
          <a:p>
            <a:pPr>
              <a:lnSpc>
                <a:spcPct val="150000"/>
              </a:lnSpc>
            </a:pPr>
            <a:r>
              <a:rPr sz="500">
                <a:latin typeface="Inter"/>
              </a:rPr>
              <a:t>• @Service: Spécialisation de @Component pour les classes de service métier.</a:t>
            </a:r>
          </a:p>
          <a:p>
            <a:pPr>
              <a:lnSpc>
                <a:spcPct val="150000"/>
              </a:lnSpc>
            </a:pPr>
            <a:r>
              <a:rPr sz="500">
                <a:latin typeface="Inter"/>
              </a:rPr>
              <a:t>• @Repository: Spécialisation de @Component pour les classes d'accès aux données (DAO).</a:t>
            </a:r>
          </a:p>
          <a:p>
            <a:pPr>
              <a:lnSpc>
                <a:spcPct val="150000"/>
              </a:lnSpc>
            </a:pPr>
            <a:r>
              <a:rPr sz="500">
                <a:latin typeface="Inter"/>
              </a:rPr>
              <a:t>• @Autowired: Injecte automatiquement une instance d'un composant dans un autre.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Spring MVC et la gestion des requêtes HTTP</a:t>
            </a:r>
          </a:p>
        </p:txBody>
      </p:sp>
      <p:sp>
        <p:nvSpPr>
          <p:cNvPr id="4" name="TextBox 3"/>
          <p:cNvSpPr txBox="1"/>
          <p:nvPr/>
        </p:nvSpPr>
        <p:spPr>
          <a:xfrm>
            <a:off x="731520" y="914400"/>
            <a:ext cx="7315200" cy="1097280"/>
          </a:xfrm>
          <a:prstGeom prst="rect">
            <a:avLst/>
          </a:prstGeom>
          <a:noFill/>
        </p:spPr>
        <p:txBody>
          <a:bodyPr wrap="square">
            <a:spAutoFit/>
          </a:bodyPr>
          <a:lstStyle/>
          <a:p/>
          <a:p>
            <a:pPr>
              <a:lnSpc>
                <a:spcPct val="150000"/>
              </a:lnSpc>
            </a:pPr>
            <a:r>
              <a:rPr sz="1300">
                <a:latin typeface="Inter"/>
              </a:rPr>
              <a:t>Spring MVC est un framework basé sur le modèle MVC (Modèle-Vue-Contrôleur) qui simplifie la création d'applications web en gérant les requêtes HTTP.</a:t>
            </a:r>
          </a:p>
        </p:txBody>
      </p:sp>
      <p:sp>
        <p:nvSpPr>
          <p:cNvPr id="5" name="TextBox 4"/>
          <p:cNvSpPr txBox="1"/>
          <p:nvPr/>
        </p:nvSpPr>
        <p:spPr>
          <a:xfrm>
            <a:off x="731520" y="1645920"/>
            <a:ext cx="7315200" cy="2560320"/>
          </a:xfrm>
          <a:prstGeom prst="rect">
            <a:avLst/>
          </a:prstGeom>
          <a:noFill/>
        </p:spPr>
        <p:txBody>
          <a:bodyPr wrap="none">
            <a:spAutoFit/>
          </a:bodyPr>
          <a:lstStyle/>
          <a:p/>
          <a:p>
            <a:pPr>
              <a:lnSpc>
                <a:spcPct val="150000"/>
              </a:lnSpc>
            </a:pPr>
            <a:r>
              <a:rPr sz="500">
                <a:latin typeface="Inter"/>
              </a:rPr>
              <a:t>• @RestController: Combine @Controller et @ResponseBody pour les API REST.</a:t>
            </a:r>
          </a:p>
          <a:p>
            <a:pPr>
              <a:lnSpc>
                <a:spcPct val="150000"/>
              </a:lnSpc>
            </a:pPr>
            <a:r>
              <a:rPr sz="500">
                <a:latin typeface="Inter"/>
              </a:rPr>
              <a:t>• @RequestMapping: Mappe les requêtes HTTP vers des méthodes de contrôleur.</a:t>
            </a:r>
          </a:p>
          <a:p>
            <a:pPr>
              <a:lnSpc>
                <a:spcPct val="150000"/>
              </a:lnSpc>
            </a:pPr>
            <a:r>
              <a:rPr sz="500">
                <a:latin typeface="Inter"/>
              </a:rPr>
              <a:t>• @GetMapping, @PostMapping, etc.: Annotations spécifiques pour les méthodes HTTP.</a:t>
            </a:r>
          </a:p>
        </p:txBody>
      </p:sp>
      <p:graphicFrame>
        <p:nvGraphicFramePr>
          <p:cNvPr id="6" name="Table 5"/>
          <p:cNvGraphicFramePr>
            <a:graphicFrameLocks noGrp="1"/>
          </p:cNvGraphicFramePr>
          <p:nvPr/>
        </p:nvGraphicFramePr>
        <p:xfrm>
          <a:off x="731520" y="438912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Annotation</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@RestController</a:t>
                      </a:r>
                    </a:p>
                  </a:txBody>
                  <a:tcPr>
                    <a:solidFill>
                      <a:srgbClr val="F7F5F5"/>
                    </a:solidFill>
                  </a:tcPr>
                </a:tc>
                <a:tc>
                  <a:txBody>
                    <a:bodyPr/>
                    <a:lstStyle/>
                    <a:p>
                      <a:pPr>
                        <a:defRPr sz="1200"/>
                      </a:pPr>
                      <a:r>
                        <a:t>Définit un contrôleur pour les API REST.</a:t>
                      </a:r>
                    </a:p>
                  </a:txBody>
                  <a:tcPr>
                    <a:solidFill>
                      <a:srgbClr val="F7F5F5"/>
                    </a:solidFill>
                  </a:tcPr>
                </a:tc>
              </a:tr>
              <a:tr h="342900">
                <a:tc>
                  <a:txBody>
                    <a:bodyPr/>
                    <a:lstStyle/>
                    <a:p>
                      <a:pPr>
                        <a:defRPr sz="1200"/>
                      </a:pPr>
                      <a:r>
                        <a:t>@RequestMapping</a:t>
                      </a:r>
                    </a:p>
                  </a:txBody>
                  <a:tcPr>
                    <a:solidFill>
                      <a:srgbClr val="F7F5F5"/>
                    </a:solidFill>
                  </a:tcPr>
                </a:tc>
                <a:tc>
                  <a:txBody>
                    <a:bodyPr/>
                    <a:lstStyle/>
                    <a:p>
                      <a:pPr>
                        <a:defRPr sz="1200"/>
                      </a:pPr>
                      <a:r>
                        <a:t>Mappe une URL vers une méthode.</a:t>
                      </a:r>
                    </a:p>
                  </a:txBody>
                  <a:tcPr>
                    <a:solidFill>
                      <a:srgbClr val="F7F5F5"/>
                    </a:solidFill>
                  </a:tcPr>
                </a:tc>
              </a:tr>
              <a:tr h="342900">
                <a:tc>
                  <a:txBody>
                    <a:bodyPr/>
                    <a:lstStyle/>
                    <a:p>
                      <a:pPr>
                        <a:defRPr sz="1200"/>
                      </a:pPr>
                      <a:r>
                        <a:t>@GetMapping</a:t>
                      </a:r>
                    </a:p>
                  </a:txBody>
                  <a:tcPr>
                    <a:solidFill>
                      <a:srgbClr val="F7F5F5"/>
                    </a:solidFill>
                  </a:tcPr>
                </a:tc>
                <a:tc>
                  <a:txBody>
                    <a:bodyPr/>
                    <a:lstStyle/>
                    <a:p>
                      <a:pPr>
                        <a:defRPr sz="1200"/>
                      </a:pPr>
                      <a:r>
                        <a:t>Mappe une requête GET.</a:t>
                      </a:r>
                    </a:p>
                  </a:txBody>
                  <a:tcPr>
                    <a:solidFill>
                      <a:srgbClr val="F7F5F5"/>
                    </a:solidFill>
                  </a:tcPr>
                </a:tc>
              </a:tr>
            </a:tbl>
          </a:graphicData>
        </a:graphic>
      </p:graphicFrame>
      <p:sp>
        <p:nvSpPr>
          <p:cNvPr id="7" name="TextBox 6"/>
          <p:cNvSpPr txBox="1"/>
          <p:nvPr/>
        </p:nvSpPr>
        <p:spPr>
          <a:xfrm>
            <a:off x="731520" y="5943600"/>
            <a:ext cx="7315200" cy="457200"/>
          </a:xfrm>
          <a:prstGeom prst="rect">
            <a:avLst/>
          </a:prstGeom>
          <a:noFill/>
        </p:spPr>
        <p:txBody>
          <a:bodyPr wrap="none">
            <a:spAutoFit/>
          </a:bodyPr>
          <a:lstStyle/>
          <a:p>
            <a:r>
              <a:rPr sz="1600" b="1">
                <a:solidFill>
                  <a:srgbClr val="000000"/>
                </a:solidFill>
                <a:latin typeface="Inter"/>
              </a:rPr>
              <a:t>• Configuration avec application.properties/application.yml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1463040"/>
          </a:xfrm>
          <a:prstGeom prst="rect">
            <a:avLst/>
          </a:prstGeom>
          <a:noFill/>
        </p:spPr>
        <p:txBody>
          <a:bodyPr wrap="square">
            <a:spAutoFit/>
          </a:bodyPr>
          <a:lstStyle/>
          <a:p/>
          <a:p>
            <a:pPr>
              <a:lnSpc>
                <a:spcPct val="150000"/>
              </a:lnSpc>
            </a:pPr>
            <a:r>
              <a:rPr sz="1300">
                <a:latin typeface="Inter"/>
              </a:rPr>
              <a:t>Spring Boot permet de configurer l'application via des fichiers de propriétés (application.properties) ou YAML (application.yml). Ces fichiers centralisent les paramètres tels que les ports, les URLs de base de données, etc.</a:t>
            </a:r>
          </a:p>
        </p:txBody>
      </p:sp>
      <p:sp>
        <p:nvSpPr>
          <p:cNvPr id="4" name="TextBox 3"/>
          <p:cNvSpPr txBox="1"/>
          <p:nvPr/>
        </p:nvSpPr>
        <p:spPr>
          <a:xfrm>
            <a:off x="731520" y="1097280"/>
            <a:ext cx="7315200" cy="1463040"/>
          </a:xfrm>
          <a:prstGeom prst="rect">
            <a:avLst/>
          </a:prstGeom>
          <a:noFill/>
        </p:spPr>
        <p:txBody>
          <a:bodyPr wrap="none">
            <a:spAutoFit/>
          </a:bodyPr>
          <a:lstStyle/>
          <a:p/>
          <a:p>
            <a:pPr>
              <a:lnSpc>
                <a:spcPct val="150000"/>
              </a:lnSpc>
            </a:pPr>
            <a:r>
              <a:rPr sz="1500">
                <a:latin typeface="Inter"/>
              </a:rPr>
              <a:t>• application.properties: Format clé-valeur (par exemple, server.port=8080).</a:t>
            </a:r>
          </a:p>
          <a:p>
            <a:pPr>
              <a:lnSpc>
                <a:spcPct val="150000"/>
              </a:lnSpc>
            </a:pPr>
            <a:r>
              <a:rPr sz="1500">
                <a:latin typeface="Inter"/>
              </a:rPr>
              <a:t>• application.yml: Format YAML plus lisible et structuré.</a:t>
            </a:r>
          </a:p>
        </p:txBody>
      </p:sp>
      <p:graphicFrame>
        <p:nvGraphicFramePr>
          <p:cNvPr id="5" name="Table 4"/>
          <p:cNvGraphicFramePr>
            <a:graphicFrameLocks noGrp="1"/>
          </p:cNvGraphicFramePr>
          <p:nvPr/>
        </p:nvGraphicFramePr>
        <p:xfrm>
          <a:off x="731520" y="2743200"/>
          <a:ext cx="7315200" cy="1371600"/>
        </p:xfrm>
        <a:graphic>
          <a:graphicData uri="http://schemas.openxmlformats.org/drawingml/2006/table">
            <a:tbl>
              <a:tblPr firstRow="1" bandRow="1">
                <a:tableStyleId>{5C22544A-7EE6-4342-B048-85BDC9FD1C3A}</a:tableStyleId>
              </a:tblPr>
              <a:tblGrid>
                <a:gridCol w="2438400"/>
                <a:gridCol w="2438400"/>
                <a:gridCol w="2438400"/>
              </a:tblGrid>
              <a:tr h="457200">
                <a:tc>
                  <a:txBody>
                    <a:bodyPr/>
                    <a:lstStyle/>
                    <a:p>
                      <a:pPr>
                        <a:defRPr sz="1200"/>
                      </a:pPr>
                      <a:r>
                        <a:t>Propriété</a:t>
                      </a:r>
                    </a:p>
                  </a:txBody>
                  <a:tcPr>
                    <a:solidFill>
                      <a:srgbClr val="85B3DE"/>
                    </a:solidFill>
                  </a:tcPr>
                </a:tc>
                <a:tc>
                  <a:txBody>
                    <a:bodyPr/>
                    <a:lstStyle/>
                    <a:p>
                      <a:pPr>
                        <a:defRPr sz="1200"/>
                      </a:pPr>
                      <a:r>
                        <a:t>Exemple</a:t>
                      </a:r>
                    </a:p>
                  </a:txBody>
                  <a:tcPr>
                    <a:solidFill>
                      <a:srgbClr val="85B3DE"/>
                    </a:solidFill>
                  </a:tcPr>
                </a:tc>
                <a:tc>
                  <a:txBody>
                    <a:bodyPr/>
                    <a:lstStyle/>
                    <a:p>
                      <a:pPr>
                        <a:defRPr sz="1200"/>
                      </a:pPr>
                      <a:r>
                        <a:t>Description</a:t>
                      </a:r>
                    </a:p>
                  </a:txBody>
                  <a:tcPr>
                    <a:solidFill>
                      <a:srgbClr val="85B3DE"/>
                    </a:solidFill>
                  </a:tcPr>
                </a:tc>
              </a:tr>
              <a:tr h="457200">
                <a:tc>
                  <a:txBody>
                    <a:bodyPr/>
                    <a:lstStyle/>
                    <a:p>
                      <a:pPr>
                        <a:defRPr sz="1200"/>
                      </a:pPr>
                      <a:r>
                        <a:t>server.port</a:t>
                      </a:r>
                    </a:p>
                  </a:txBody>
                  <a:tcPr>
                    <a:solidFill>
                      <a:srgbClr val="F7F5F5"/>
                    </a:solidFill>
                  </a:tcPr>
                </a:tc>
                <a:tc>
                  <a:txBody>
                    <a:bodyPr/>
                    <a:lstStyle/>
                    <a:p>
                      <a:pPr>
                        <a:defRPr sz="1200"/>
                      </a:pPr>
                      <a:r>
                        <a:t>8080</a:t>
                      </a:r>
                    </a:p>
                  </a:txBody>
                  <a:tcPr>
                    <a:solidFill>
                      <a:srgbClr val="F7F5F5"/>
                    </a:solidFill>
                  </a:tcPr>
                </a:tc>
                <a:tc>
                  <a:txBody>
                    <a:bodyPr/>
                    <a:lstStyle/>
                    <a:p>
                      <a:pPr>
                        <a:defRPr sz="1200"/>
                      </a:pPr>
                      <a:r>
                        <a:t>Définit le port du serveur.</a:t>
                      </a:r>
                    </a:p>
                  </a:txBody>
                  <a:tcPr>
                    <a:solidFill>
                      <a:srgbClr val="F7F5F5"/>
                    </a:solidFill>
                  </a:tcPr>
                </a:tc>
              </a:tr>
              <a:tr h="457200">
                <a:tc>
                  <a:txBody>
                    <a:bodyPr/>
                    <a:lstStyle/>
                    <a:p>
                      <a:pPr>
                        <a:defRPr sz="1200"/>
                      </a:pPr>
                      <a:r>
                        <a:t>spring.datasource.url</a:t>
                      </a:r>
                    </a:p>
                  </a:txBody>
                  <a:tcPr>
                    <a:solidFill>
                      <a:srgbClr val="F7F5F5"/>
                    </a:solidFill>
                  </a:tcPr>
                </a:tc>
                <a:tc>
                  <a:txBody>
                    <a:bodyPr/>
                    <a:lstStyle/>
                    <a:p>
                      <a:pPr>
                        <a:defRPr sz="1200"/>
                      </a:pPr>
                      <a:r>
                        <a:t>jdbc:h2:mem:testdb</a:t>
                      </a:r>
                    </a:p>
                  </a:txBody>
                  <a:tcPr>
                    <a:solidFill>
                      <a:srgbClr val="F7F5F5"/>
                    </a:solidFill>
                  </a:tcPr>
                </a:tc>
                <a:tc>
                  <a:txBody>
                    <a:bodyPr/>
                    <a:lstStyle/>
                    <a:p>
                      <a:pPr>
                        <a:defRPr sz="1200"/>
                      </a:pPr>
                      <a:r>
                        <a:t>URL de la base de données.</a:t>
                      </a:r>
                    </a:p>
                  </a:txBody>
                  <a:tcPr>
                    <a:solidFill>
                      <a:srgbClr val="F7F5F5"/>
                    </a:solidFill>
                  </a:tcPr>
                </a:tc>
              </a:tr>
            </a:tbl>
          </a:graphicData>
        </a:graphic>
      </p:graphicFrame>
      <p:sp>
        <p:nvSpPr>
          <p:cNvPr id="6" name="TextBox 5"/>
          <p:cNvSpPr txBox="1"/>
          <p:nvPr/>
        </p:nvSpPr>
        <p:spPr>
          <a:xfrm>
            <a:off x="731520" y="4297680"/>
            <a:ext cx="7315200" cy="457200"/>
          </a:xfrm>
          <a:prstGeom prst="rect">
            <a:avLst/>
          </a:prstGeom>
          <a:noFill/>
        </p:spPr>
        <p:txBody>
          <a:bodyPr wrap="none">
            <a:spAutoFit/>
          </a:bodyPr>
          <a:lstStyle/>
          <a:p>
            <a:r>
              <a:rPr sz="1600" b="1">
                <a:solidFill>
                  <a:srgbClr val="000000"/>
                </a:solidFill>
                <a:latin typeface="Inter"/>
              </a:rPr>
              <a:t>• Introduction à la base de données embarquée (H2)</a:t>
            </a:r>
          </a:p>
        </p:txBody>
      </p:sp>
      <p:sp>
        <p:nvSpPr>
          <p:cNvPr id="7" name="TextBox 6"/>
          <p:cNvSpPr txBox="1"/>
          <p:nvPr/>
        </p:nvSpPr>
        <p:spPr>
          <a:xfrm>
            <a:off x="731520" y="4846320"/>
            <a:ext cx="7315200" cy="1097280"/>
          </a:xfrm>
          <a:prstGeom prst="rect">
            <a:avLst/>
          </a:prstGeom>
          <a:noFill/>
        </p:spPr>
        <p:txBody>
          <a:bodyPr wrap="square">
            <a:spAutoFit/>
          </a:bodyPr>
          <a:lstStyle/>
          <a:p/>
          <a:p>
            <a:pPr>
              <a:lnSpc>
                <a:spcPct val="150000"/>
              </a:lnSpc>
            </a:pPr>
            <a:r>
              <a:rPr sz="1300">
                <a:latin typeface="Inter"/>
              </a:rPr>
              <a:t>H2 est une base de données relationnelle embarquée, légère et en mémoire, souvent utilisée pour le développement et les tests avec Spring Boot.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000000"/>
                </a:solidFill>
                <a:latin typeface="Inter"/>
              </a:defRPr>
            </a:pPr>
            <a:r>
              <a:t>Présenté par</a:t>
            </a:r>
          </a:p>
        </p:txBody>
      </p:sp>
      <p:sp>
        <p:nvSpPr>
          <p:cNvPr id="4" name="TextBox 3"/>
          <p:cNvSpPr txBox="1"/>
          <p:nvPr/>
        </p:nvSpPr>
        <p:spPr>
          <a:xfrm>
            <a:off x="2560320" y="4114800"/>
            <a:ext cx="7315200" cy="914400"/>
          </a:xfrm>
          <a:prstGeom prst="rect">
            <a:avLst/>
          </a:prstGeom>
          <a:noFill/>
        </p:spPr>
        <p:txBody>
          <a:bodyPr wrap="none">
            <a:spAutoFit/>
          </a:bodyPr>
          <a:lstStyle/>
          <a:p>
            <a:pPr>
              <a:defRPr sz="1800">
                <a:solidFill>
                  <a:srgbClr val="000000"/>
                </a:solidFill>
              </a:defRPr>
            </a:pPr>
            <a:r>
              <a:t>Formateur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1828800"/>
          </a:xfrm>
          <a:prstGeom prst="rect">
            <a:avLst/>
          </a:prstGeom>
          <a:noFill/>
        </p:spPr>
        <p:txBody>
          <a:bodyPr wrap="none">
            <a:spAutoFit/>
          </a:bodyPr>
          <a:lstStyle/>
          <a:p/>
          <a:p>
            <a:pPr>
              <a:lnSpc>
                <a:spcPct val="150000"/>
              </a:lnSpc>
            </a:pPr>
            <a:r>
              <a:rPr sz="1500">
                <a:latin typeface="Inter"/>
              </a:rPr>
              <a:t>• Mode mémoire: Les données sont perdues après l'arrêt de l'application.</a:t>
            </a:r>
          </a:p>
          <a:p>
            <a:pPr>
              <a:lnSpc>
                <a:spcPct val="150000"/>
              </a:lnSpc>
            </a:pPr>
            <a:r>
              <a:rPr sz="1500">
                <a:latin typeface="Inter"/>
              </a:rPr>
              <a:t>• Console H2: Interface web pour interagir avec la base de données (activée via spring.h2.console.enabled=true).</a:t>
            </a:r>
          </a:p>
        </p:txBody>
      </p:sp>
      <p:graphicFrame>
        <p:nvGraphicFramePr>
          <p:cNvPr id="4" name="Table 3"/>
          <p:cNvGraphicFramePr>
            <a:graphicFrameLocks noGrp="1"/>
          </p:cNvGraphicFramePr>
          <p:nvPr/>
        </p:nvGraphicFramePr>
        <p:xfrm>
          <a:off x="731520" y="2377440"/>
          <a:ext cx="7315200" cy="1371600"/>
        </p:xfrm>
        <a:graphic>
          <a:graphicData uri="http://schemas.openxmlformats.org/drawingml/2006/table">
            <a:tbl>
              <a:tblPr firstRow="1" bandRow="1">
                <a:tableStyleId>{5C22544A-7EE6-4342-B048-85BDC9FD1C3A}</a:tableStyleId>
              </a:tblPr>
              <a:tblGrid>
                <a:gridCol w="2438400"/>
                <a:gridCol w="2438400"/>
                <a:gridCol w="2438400"/>
              </a:tblGrid>
              <a:tr h="457200">
                <a:tc>
                  <a:txBody>
                    <a:bodyPr/>
                    <a:lstStyle/>
                    <a:p>
                      <a:pPr>
                        <a:defRPr sz="1200"/>
                      </a:pPr>
                      <a:r>
                        <a:t>Propriété</a:t>
                      </a:r>
                    </a:p>
                  </a:txBody>
                  <a:tcPr>
                    <a:solidFill>
                      <a:srgbClr val="85B3DE"/>
                    </a:solidFill>
                  </a:tcPr>
                </a:tc>
                <a:tc>
                  <a:txBody>
                    <a:bodyPr/>
                    <a:lstStyle/>
                    <a:p>
                      <a:pPr>
                        <a:defRPr sz="1200"/>
                      </a:pPr>
                      <a:r>
                        <a:t>Valeur par défaut</a:t>
                      </a:r>
                    </a:p>
                  </a:txBody>
                  <a:tcPr>
                    <a:solidFill>
                      <a:srgbClr val="85B3DE"/>
                    </a:solidFill>
                  </a:tcPr>
                </a:tc>
                <a:tc>
                  <a:txBody>
                    <a:bodyPr/>
                    <a:lstStyle/>
                    <a:p>
                      <a:pPr>
                        <a:defRPr sz="1200"/>
                      </a:pPr>
                      <a:r>
                        <a:t>Description</a:t>
                      </a:r>
                    </a:p>
                  </a:txBody>
                  <a:tcPr>
                    <a:solidFill>
                      <a:srgbClr val="85B3DE"/>
                    </a:solidFill>
                  </a:tcPr>
                </a:tc>
              </a:tr>
              <a:tr h="457200">
                <a:tc>
                  <a:txBody>
                    <a:bodyPr/>
                    <a:lstStyle/>
                    <a:p>
                      <a:pPr>
                        <a:defRPr sz="1200"/>
                      </a:pPr>
                      <a:r>
                        <a:t>spring.h2.console.enabled</a:t>
                      </a:r>
                    </a:p>
                  </a:txBody>
                  <a:tcPr>
                    <a:solidFill>
                      <a:srgbClr val="F7F5F5"/>
                    </a:solidFill>
                  </a:tcPr>
                </a:tc>
                <a:tc>
                  <a:txBody>
                    <a:bodyPr/>
                    <a:lstStyle/>
                    <a:p>
                      <a:pPr>
                        <a:defRPr sz="1200"/>
                      </a:pPr>
                      <a:r>
                        <a:t>false</a:t>
                      </a:r>
                    </a:p>
                  </a:txBody>
                  <a:tcPr>
                    <a:solidFill>
                      <a:srgbClr val="F7F5F5"/>
                    </a:solidFill>
                  </a:tcPr>
                </a:tc>
                <a:tc>
                  <a:txBody>
                    <a:bodyPr/>
                    <a:lstStyle/>
                    <a:p>
                      <a:pPr>
                        <a:defRPr sz="1200"/>
                      </a:pPr>
                      <a:r>
                        <a:t>Active la console H2.</a:t>
                      </a:r>
                    </a:p>
                  </a:txBody>
                  <a:tcPr>
                    <a:solidFill>
                      <a:srgbClr val="F7F5F5"/>
                    </a:solidFill>
                  </a:tcPr>
                </a:tc>
              </a:tr>
              <a:tr h="457200">
                <a:tc>
                  <a:txBody>
                    <a:bodyPr/>
                    <a:lstStyle/>
                    <a:p>
                      <a:pPr>
                        <a:defRPr sz="1200"/>
                      </a:pPr>
                      <a:r>
                        <a:t>spring.h2.console.path</a:t>
                      </a:r>
                    </a:p>
                  </a:txBody>
                  <a:tcPr>
                    <a:solidFill>
                      <a:srgbClr val="F7F5F5"/>
                    </a:solidFill>
                  </a:tcPr>
                </a:tc>
                <a:tc>
                  <a:txBody>
                    <a:bodyPr/>
                    <a:lstStyle/>
                    <a:p>
                      <a:pPr>
                        <a:defRPr sz="1200"/>
                      </a:pPr>
                      <a:r>
                        <a:t>/h2-console</a:t>
                      </a:r>
                    </a:p>
                  </a:txBody>
                  <a:tcPr>
                    <a:solidFill>
                      <a:srgbClr val="F7F5F5"/>
                    </a:solidFill>
                  </a:tcPr>
                </a:tc>
                <a:tc>
                  <a:txBody>
                    <a:bodyPr/>
                    <a:lstStyle/>
                    <a:p>
                      <a:pPr>
                        <a:defRPr sz="1200"/>
                      </a:pPr>
                      <a:r>
                        <a:t>Chemin d'accès à la console.</a:t>
                      </a:r>
                    </a:p>
                  </a:txBody>
                  <a:tcPr>
                    <a:solidFill>
                      <a:srgbClr val="F7F5F5"/>
                    </a:solidFill>
                  </a:tcPr>
                </a:tc>
              </a:tr>
            </a:tbl>
          </a:graphicData>
        </a:graphic>
      </p:graphicFrame>
      <p:sp>
        <p:nvSpPr>
          <p:cNvPr id="5" name="TextBox 4"/>
          <p:cNvSpPr txBox="1"/>
          <p:nvPr/>
        </p:nvSpPr>
        <p:spPr>
          <a:xfrm>
            <a:off x="731520" y="3931920"/>
            <a:ext cx="7315200" cy="457200"/>
          </a:xfrm>
          <a:prstGeom prst="rect">
            <a:avLst/>
          </a:prstGeom>
          <a:noFill/>
        </p:spPr>
        <p:txBody>
          <a:bodyPr wrap="none">
            <a:spAutoFit/>
          </a:bodyPr>
          <a:lstStyle/>
          <a:p>
            <a:r>
              <a:rPr sz="2000" b="1">
                <a:solidFill>
                  <a:srgbClr val="FF7900"/>
                </a:solidFill>
                <a:latin typeface="Inter"/>
              </a:rPr>
              <a:t>Conclusion</a:t>
            </a:r>
          </a:p>
        </p:txBody>
      </p:sp>
      <p:sp>
        <p:nvSpPr>
          <p:cNvPr id="6" name="TextBox 5"/>
          <p:cNvSpPr txBox="1"/>
          <p:nvPr/>
        </p:nvSpPr>
        <p:spPr>
          <a:xfrm>
            <a:off x="731520" y="4480560"/>
            <a:ext cx="7315200" cy="457200"/>
          </a:xfrm>
          <a:prstGeom prst="rect">
            <a:avLst/>
          </a:prstGeom>
          <a:noFill/>
        </p:spPr>
        <p:txBody>
          <a:bodyPr wrap="none">
            <a:spAutoFit/>
          </a:bodyPr>
          <a:lstStyle/>
          <a:p>
            <a:r>
              <a:rPr sz="1600" b="1">
                <a:solidFill>
                  <a:srgbClr val="000000"/>
                </a:solidFill>
                <a:latin typeface="Inter"/>
              </a:rPr>
              <a:t>• Spring Boot simplifie le développement Java</a:t>
            </a:r>
          </a:p>
        </p:txBody>
      </p:sp>
      <p:sp>
        <p:nvSpPr>
          <p:cNvPr id="7" name="TextBox 6"/>
          <p:cNvSpPr txBox="1"/>
          <p:nvPr/>
        </p:nvSpPr>
        <p:spPr>
          <a:xfrm>
            <a:off x="731520" y="5029200"/>
            <a:ext cx="7315200" cy="1463040"/>
          </a:xfrm>
          <a:prstGeom prst="rect">
            <a:avLst/>
          </a:prstGeom>
          <a:noFill/>
        </p:spPr>
        <p:txBody>
          <a:bodyPr wrap="square">
            <a:spAutoFit/>
          </a:bodyPr>
          <a:lstStyle/>
          <a:p/>
          <a:p>
            <a:pPr>
              <a:lnSpc>
                <a:spcPct val="150000"/>
              </a:lnSpc>
            </a:pPr>
            <a:r>
              <a:rPr sz="1300">
                <a:latin typeface="Inter"/>
              </a:rPr>
              <a:t>Spring Boot est un framework qui permet de simplifier la configuration et le déploiement d'applications Java. Il offre des fonctionnalités clés comme l'autoconfiguration, les starters et les outils embarqués, réduisant ainsi la complexité du développement.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3657600"/>
          </a:xfrm>
          <a:prstGeom prst="rect">
            <a:avLst/>
          </a:prstGeom>
          <a:noFill/>
        </p:spPr>
        <p:txBody>
          <a:bodyPr wrap="none">
            <a:spAutoFit/>
          </a:bodyPr>
          <a:lstStyle/>
          <a:p/>
          <a:p>
            <a:pPr>
              <a:lnSpc>
                <a:spcPct val="150000"/>
              </a:lnSpc>
            </a:pPr>
            <a:r>
              <a:rPr sz="500">
                <a:latin typeface="Inter"/>
              </a:rPr>
              <a:t>• Autoconfiguration : Spring Boot configure automatiquement les dépendances et les paramètres en fonction des bibliothèques détectées dans le projet.</a:t>
            </a:r>
          </a:p>
          <a:p>
            <a:pPr>
              <a:lnSpc>
                <a:spcPct val="150000"/>
              </a:lnSpc>
            </a:pPr>
            <a:r>
              <a:rPr sz="500">
                <a:latin typeface="Inter"/>
              </a:rPr>
              <a:t>• Starters : Des dépendances prédéfinies pour des cas d'usage courants (ex : spring-boot-starter-web pour les applications web).</a:t>
            </a:r>
          </a:p>
          <a:p>
            <a:pPr>
              <a:lnSpc>
                <a:spcPct val="150000"/>
              </a:lnSpc>
            </a:pPr>
            <a:r>
              <a:rPr sz="500">
                <a:latin typeface="Inter"/>
              </a:rPr>
              <a:t>• Outils embarqués : Serveurs comme Tomcat ou Jetty intégrés par défaut, éliminant la nécessité de déploiement externe.</a:t>
            </a:r>
          </a:p>
        </p:txBody>
      </p:sp>
      <p:sp>
        <p:nvSpPr>
          <p:cNvPr id="4" name="TextBox 3"/>
          <p:cNvSpPr txBox="1"/>
          <p:nvPr/>
        </p:nvSpPr>
        <p:spPr>
          <a:xfrm>
            <a:off x="731520" y="4206240"/>
            <a:ext cx="7315200" cy="457200"/>
          </a:xfrm>
          <a:prstGeom prst="rect">
            <a:avLst/>
          </a:prstGeom>
          <a:noFill/>
        </p:spPr>
        <p:txBody>
          <a:bodyPr wrap="none">
            <a:spAutoFit/>
          </a:bodyPr>
          <a:lstStyle/>
          <a:p>
            <a:r>
              <a:rPr sz="1600" b="1">
                <a:solidFill>
                  <a:srgbClr val="000000"/>
                </a:solidFill>
                <a:latin typeface="Inter"/>
              </a:rPr>
              <a:t>• Prêt à explorer les fonctionnalités avancées</a:t>
            </a:r>
          </a:p>
        </p:txBody>
      </p:sp>
      <p:sp>
        <p:nvSpPr>
          <p:cNvPr id="5" name="TextBox 4"/>
          <p:cNvSpPr txBox="1"/>
          <p:nvPr/>
        </p:nvSpPr>
        <p:spPr>
          <a:xfrm>
            <a:off x="731520" y="4754880"/>
            <a:ext cx="7315200" cy="1097280"/>
          </a:xfrm>
          <a:prstGeom prst="rect">
            <a:avLst/>
          </a:prstGeom>
          <a:noFill/>
        </p:spPr>
        <p:txBody>
          <a:bodyPr wrap="square">
            <a:spAutoFit/>
          </a:bodyPr>
          <a:lstStyle/>
          <a:p/>
          <a:p>
            <a:pPr>
              <a:lnSpc>
                <a:spcPct val="150000"/>
              </a:lnSpc>
            </a:pPr>
            <a:r>
              <a:rPr sz="1300">
                <a:latin typeface="Inter"/>
              </a:rPr>
              <a:t>Après cette introduction, vous pouvez approfondir vos connaissances avec des fonctionnalités plus avancées de Spring Boot pour créer des applications robustes et évolutives.</a:t>
            </a:r>
          </a:p>
        </p:txBody>
      </p:sp>
      <p:sp>
        <p:nvSpPr>
          <p:cNvPr id="6" name="TextBox 5"/>
          <p:cNvSpPr txBox="1"/>
          <p:nvPr/>
        </p:nvSpPr>
        <p:spPr>
          <a:xfrm>
            <a:off x="731520" y="5486400"/>
            <a:ext cx="7315200" cy="3657600"/>
          </a:xfrm>
          <a:prstGeom prst="rect">
            <a:avLst/>
          </a:prstGeom>
          <a:noFill/>
        </p:spPr>
        <p:txBody>
          <a:bodyPr wrap="none">
            <a:spAutoFit/>
          </a:bodyPr>
          <a:lstStyle/>
          <a:p/>
          <a:p>
            <a:pPr>
              <a:lnSpc>
                <a:spcPct val="150000"/>
              </a:lnSpc>
            </a:pPr>
            <a:r>
              <a:rPr sz="500">
                <a:latin typeface="Inter"/>
              </a:rPr>
              <a:t>• Spring Data JPA : Simplifie l'accès aux bases de données avec des repositories prédéfinis.</a:t>
            </a:r>
          </a:p>
          <a:p>
            <a:pPr>
              <a:lnSpc>
                <a:spcPct val="150000"/>
              </a:lnSpc>
            </a:pPr>
            <a:r>
              <a:rPr sz="500">
                <a:latin typeface="Inter"/>
              </a:rPr>
              <a:t>• Spring Security : Gère l'authentification et l'autorisation de manière sécurisée.</a:t>
            </a:r>
          </a:p>
          <a:p>
            <a:pPr>
              <a:lnSpc>
                <a:spcPct val="150000"/>
              </a:lnSpc>
            </a:pPr>
            <a:r>
              <a:rPr sz="500">
                <a:latin typeface="Inter"/>
              </a:rPr>
              <a:t>• Spring Cloud : Pour le développement d'applications microservices.</a:t>
            </a:r>
          </a:p>
          <a:p>
            <a:pPr>
              <a:lnSpc>
                <a:spcPct val="150000"/>
              </a:lnSpc>
            </a:pPr>
            <a:r>
              <a:rPr sz="500">
                <a:latin typeface="Inter"/>
              </a:rPr>
              <a:t>• Actuator : Surveillance et gestion de l'application en production.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274320">
                <a:tc>
                  <a:txBody>
                    <a:bodyPr/>
                    <a:lstStyle/>
                    <a:p>
                      <a:pPr>
                        <a:defRPr sz="1200"/>
                      </a:pPr>
                      <a:r>
                        <a:t>Fonctionnalité</a:t>
                      </a:r>
                    </a:p>
                  </a:txBody>
                  <a:tcPr>
                    <a:solidFill>
                      <a:srgbClr val="85B3DE"/>
                    </a:solidFill>
                  </a:tcPr>
                </a:tc>
                <a:tc>
                  <a:txBody>
                    <a:bodyPr/>
                    <a:lstStyle/>
                    <a:p>
                      <a:pPr>
                        <a:defRPr sz="1200"/>
                      </a:pPr>
                      <a:r>
                        <a:t>Utilité</a:t>
                      </a:r>
                    </a:p>
                  </a:txBody>
                  <a:tcPr>
                    <a:solidFill>
                      <a:srgbClr val="85B3DE"/>
                    </a:solidFill>
                  </a:tcPr>
                </a:tc>
              </a:tr>
              <a:tr h="274320">
                <a:tc>
                  <a:txBody>
                    <a:bodyPr/>
                    <a:lstStyle/>
                    <a:p>
                      <a:pPr>
                        <a:defRPr sz="1200"/>
                      </a:pPr>
                      <a:r>
                        <a:t>Spring Data JPA</a:t>
                      </a:r>
                    </a:p>
                  </a:txBody>
                  <a:tcPr>
                    <a:solidFill>
                      <a:srgbClr val="F7F5F5"/>
                    </a:solidFill>
                  </a:tcPr>
                </a:tc>
                <a:tc>
                  <a:txBody>
                    <a:bodyPr/>
                    <a:lstStyle/>
                    <a:p>
                      <a:pPr>
                        <a:defRPr sz="1200"/>
                      </a:pPr>
                      <a:r>
                        <a:t>Accès aux bases de données avec peu de code</a:t>
                      </a:r>
                    </a:p>
                  </a:txBody>
                  <a:tcPr>
                    <a:solidFill>
                      <a:srgbClr val="F7F5F5"/>
                    </a:solidFill>
                  </a:tcPr>
                </a:tc>
              </a:tr>
              <a:tr h="274320">
                <a:tc>
                  <a:txBody>
                    <a:bodyPr/>
                    <a:lstStyle/>
                    <a:p>
                      <a:pPr>
                        <a:defRPr sz="1200"/>
                      </a:pPr>
                      <a:r>
                        <a:t>Spring Security</a:t>
                      </a:r>
                    </a:p>
                  </a:txBody>
                  <a:tcPr>
                    <a:solidFill>
                      <a:srgbClr val="F7F5F5"/>
                    </a:solidFill>
                  </a:tcPr>
                </a:tc>
                <a:tc>
                  <a:txBody>
                    <a:bodyPr/>
                    <a:lstStyle/>
                    <a:p>
                      <a:pPr>
                        <a:defRPr sz="1200"/>
                      </a:pPr>
                      <a:r>
                        <a:t>Sécurisation des applications</a:t>
                      </a:r>
                    </a:p>
                  </a:txBody>
                  <a:tcPr>
                    <a:solidFill>
                      <a:srgbClr val="F7F5F5"/>
                    </a:solidFill>
                  </a:tcPr>
                </a:tc>
              </a:tr>
              <a:tr h="274320">
                <a:tc>
                  <a:txBody>
                    <a:bodyPr/>
                    <a:lstStyle/>
                    <a:p>
                      <a:pPr>
                        <a:defRPr sz="1200"/>
                      </a:pPr>
                      <a:r>
                        <a:t>Spring Cloud</a:t>
                      </a:r>
                    </a:p>
                  </a:txBody>
                  <a:tcPr>
                    <a:solidFill>
                      <a:srgbClr val="F7F5F5"/>
                    </a:solidFill>
                  </a:tcPr>
                </a:tc>
                <a:tc>
                  <a:txBody>
                    <a:bodyPr/>
                    <a:lstStyle/>
                    <a:p>
                      <a:pPr>
                        <a:defRPr sz="1200"/>
                      </a:pPr>
                      <a:r>
                        <a:t>Développement de microservices</a:t>
                      </a:r>
                    </a:p>
                  </a:txBody>
                  <a:tcPr>
                    <a:solidFill>
                      <a:srgbClr val="F7F5F5"/>
                    </a:solidFill>
                  </a:tcPr>
                </a:tc>
              </a:tr>
              <a:tr h="274320">
                <a:tc>
                  <a:txBody>
                    <a:bodyPr/>
                    <a:lstStyle/>
                    <a:p>
                      <a:pPr>
                        <a:defRPr sz="1200"/>
                      </a:pPr>
                      <a:r>
                        <a:t>Actuator</a:t>
                      </a:r>
                    </a:p>
                  </a:txBody>
                  <a:tcPr>
                    <a:solidFill>
                      <a:srgbClr val="F7F5F5"/>
                    </a:solidFill>
                  </a:tcPr>
                </a:tc>
                <a:tc>
                  <a:txBody>
                    <a:bodyPr/>
                    <a:lstStyle/>
                    <a:p>
                      <a:pPr>
                        <a:defRPr sz="1200"/>
                      </a:pPr>
                      <a:r>
                        <a:t>Surveillance des métriques et santé de l'application</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Créer vos propres applications</a:t>
            </a:r>
          </a:p>
        </p:txBody>
      </p:sp>
      <p:sp>
        <p:nvSpPr>
          <p:cNvPr id="5" name="TextBox 4"/>
          <p:cNvSpPr txBox="1"/>
          <p:nvPr/>
        </p:nvSpPr>
        <p:spPr>
          <a:xfrm>
            <a:off x="731520" y="2468880"/>
            <a:ext cx="7315200" cy="1097280"/>
          </a:xfrm>
          <a:prstGeom prst="rect">
            <a:avLst/>
          </a:prstGeom>
          <a:noFill/>
        </p:spPr>
        <p:txBody>
          <a:bodyPr wrap="square">
            <a:spAutoFit/>
          </a:bodyPr>
          <a:lstStyle/>
          <a:p/>
          <a:p>
            <a:pPr>
              <a:lnSpc>
                <a:spcPct val="150000"/>
              </a:lnSpc>
            </a:pPr>
            <a:r>
              <a:rPr sz="1300">
                <a:latin typeface="Inter"/>
              </a:rPr>
              <a:t>Avec les bases acquises, vous pouvez maintenant commencer à développer vos propres applications Spring Boot. Voici quelques étapes pour démarrer :</a:t>
            </a:r>
          </a:p>
        </p:txBody>
      </p:sp>
      <p:sp>
        <p:nvSpPr>
          <p:cNvPr id="6" name="TextBox 5"/>
          <p:cNvSpPr txBox="1"/>
          <p:nvPr/>
        </p:nvSpPr>
        <p:spPr>
          <a:xfrm>
            <a:off x="731520" y="3200400"/>
            <a:ext cx="7315200" cy="2926080"/>
          </a:xfrm>
          <a:prstGeom prst="rect">
            <a:avLst/>
          </a:prstGeom>
          <a:noFill/>
        </p:spPr>
        <p:txBody>
          <a:bodyPr wrap="none">
            <a:spAutoFit/>
          </a:bodyPr>
          <a:lstStyle/>
          <a:p/>
          <a:p>
            <a:pPr>
              <a:lnSpc>
                <a:spcPct val="150000"/>
              </a:lnSpc>
            </a:pPr>
            <a:r>
              <a:rPr sz="500">
                <a:latin typeface="Inter"/>
              </a:rPr>
              <a:t>• Utilisez Spring Initializr (https://start.spring.io/) pour générer un projet avec les dépendances nécessaires.</a:t>
            </a:r>
          </a:p>
          <a:p>
            <a:pPr>
              <a:lnSpc>
                <a:spcPct val="150000"/>
              </a:lnSpc>
            </a:pPr>
            <a:r>
              <a:rPr sz="500">
                <a:latin typeface="Inter"/>
              </a:rPr>
              <a:t>• Explorez la documentation officielle de Spring Boot pour des guides détaillés.</a:t>
            </a:r>
          </a:p>
          <a:p>
            <a:pPr>
              <a:lnSpc>
                <a:spcPct val="150000"/>
              </a:lnSpc>
            </a:pPr>
            <a:r>
              <a:rPr sz="500">
                <a:latin typeface="Inter"/>
              </a:rPr>
              <a:t>• Expérimentez avec des tutoriels pratiques pour consolider vos connaissances.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000000"/>
                </a:solidFill>
                <a:latin typeface="Inter"/>
              </a:defRPr>
            </a:pPr>
            <a:r>
              <a:t>Plan de formation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Présentation de Java</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Qu'est-ce que Java ?</a:t>
            </a:r>
          </a:p>
        </p:txBody>
      </p:sp>
      <p:sp>
        <p:nvSpPr>
          <p:cNvPr id="5" name="TextBox 4"/>
          <p:cNvSpPr txBox="1"/>
          <p:nvPr/>
        </p:nvSpPr>
        <p:spPr>
          <a:xfrm>
            <a:off x="731520" y="1463040"/>
            <a:ext cx="7315200" cy="1828800"/>
          </a:xfrm>
          <a:prstGeom prst="rect">
            <a:avLst/>
          </a:prstGeom>
          <a:noFill/>
        </p:spPr>
        <p:txBody>
          <a:bodyPr wrap="square">
            <a:spAutoFit/>
          </a:bodyPr>
          <a:lstStyle/>
          <a:p/>
          <a:p>
            <a:pPr>
              <a:lnSpc>
                <a:spcPct val="150000"/>
              </a:lnSpc>
            </a:pPr>
            <a:r>
              <a:rPr sz="1300">
                <a:latin typeface="Inter"/>
              </a:rPr>
              <a:t>Java est un langage de programmation orienté objet, multiplateforme et robuste, développé par Sun Microsystems (aujourd'hui Oracle). Il est conçu pour être portable, sécurisé et performant, ce qui en fait un choix populaire pour le développement d'applications d'entreprise, mobiles (Android) et web.</a:t>
            </a:r>
          </a:p>
        </p:txBody>
      </p:sp>
      <p:sp>
        <p:nvSpPr>
          <p:cNvPr id="6" name="TextBox 5"/>
          <p:cNvSpPr txBox="1"/>
          <p:nvPr/>
        </p:nvSpPr>
        <p:spPr>
          <a:xfrm>
            <a:off x="731520" y="2194560"/>
            <a:ext cx="7315200" cy="1828800"/>
          </a:xfrm>
          <a:prstGeom prst="rect">
            <a:avLst/>
          </a:prstGeom>
          <a:noFill/>
        </p:spPr>
        <p:txBody>
          <a:bodyPr wrap="none">
            <a:spAutoFit/>
          </a:bodyPr>
          <a:lstStyle/>
          <a:p/>
          <a:p>
            <a:pPr>
              <a:lnSpc>
                <a:spcPct val="150000"/>
              </a:lnSpc>
            </a:pPr>
            <a:r>
              <a:rPr sz="1500">
                <a:latin typeface="Inter"/>
              </a:rPr>
              <a:t>• Langage compilé et interprété (via la JVM)</a:t>
            </a:r>
          </a:p>
          <a:p>
            <a:pPr>
              <a:lnSpc>
                <a:spcPct val="150000"/>
              </a:lnSpc>
            </a:pPr>
            <a:r>
              <a:rPr sz="1500">
                <a:latin typeface="Inter"/>
              </a:rPr>
              <a:t>• Syntaxe similaire à C/C++ mais simplifiée</a:t>
            </a:r>
          </a:p>
          <a:p>
            <a:pPr>
              <a:lnSpc>
                <a:spcPct val="150000"/>
              </a:lnSpc>
            </a:pPr>
            <a:r>
              <a:rPr sz="1500">
                <a:latin typeface="Inter"/>
              </a:rPr>
              <a:t>• Gestion automatique de la mémoire (ramasse-miettes)</a:t>
            </a:r>
          </a:p>
        </p:txBody>
      </p:sp>
      <p:sp>
        <p:nvSpPr>
          <p:cNvPr id="7" name="TextBox 6"/>
          <p:cNvSpPr txBox="1"/>
          <p:nvPr/>
        </p:nvSpPr>
        <p:spPr>
          <a:xfrm>
            <a:off x="731520" y="4206240"/>
            <a:ext cx="7315200" cy="457200"/>
          </a:xfrm>
          <a:prstGeom prst="rect">
            <a:avLst/>
          </a:prstGeom>
          <a:noFill/>
        </p:spPr>
        <p:txBody>
          <a:bodyPr wrap="none">
            <a:spAutoFit/>
          </a:bodyPr>
          <a:lstStyle/>
          <a:p>
            <a:r>
              <a:rPr sz="1600" b="1">
                <a:solidFill>
                  <a:srgbClr val="000000"/>
                </a:solidFill>
                <a:latin typeface="Inter"/>
              </a:rPr>
              <a:t>• Historique et évolutions majeures de Java</a:t>
            </a:r>
          </a:p>
        </p:txBody>
      </p:sp>
      <p:sp>
        <p:nvSpPr>
          <p:cNvPr id="8" name="TextBox 7"/>
          <p:cNvSpPr txBox="1"/>
          <p:nvPr/>
        </p:nvSpPr>
        <p:spPr>
          <a:xfrm>
            <a:off x="731520" y="4754880"/>
            <a:ext cx="7315200" cy="365760"/>
          </a:xfrm>
          <a:prstGeom prst="rect">
            <a:avLst/>
          </a:prstGeom>
          <a:noFill/>
        </p:spPr>
        <p:txBody>
          <a:bodyPr wrap="square">
            <a:spAutoFit/>
          </a:bodyPr>
          <a:lstStyle/>
          <a:p/>
          <a:p>
            <a:pPr>
              <a:lnSpc>
                <a:spcPct val="150000"/>
              </a:lnSpc>
            </a:pPr>
            <a:r>
              <a:rPr sz="1300">
                <a:latin typeface="Inter"/>
              </a:rPr>
              <a:t>Java a été créé en 1995 par James Gosling. Voici les versions clés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228600">
                <a:tc>
                  <a:txBody>
                    <a:bodyPr/>
                    <a:lstStyle/>
                    <a:p>
                      <a:pPr>
                        <a:defRPr sz="1200"/>
                      </a:pPr>
                      <a:r>
                        <a:t>Version</a:t>
                      </a:r>
                    </a:p>
                  </a:txBody>
                  <a:tcPr>
                    <a:solidFill>
                      <a:srgbClr val="85B3DE"/>
                    </a:solidFill>
                  </a:tcPr>
                </a:tc>
                <a:tc>
                  <a:txBody>
                    <a:bodyPr/>
                    <a:lstStyle/>
                    <a:p>
                      <a:pPr>
                        <a:defRPr sz="1200"/>
                      </a:pPr>
                      <a:r>
                        <a:t>Année</a:t>
                      </a:r>
                    </a:p>
                  </a:txBody>
                  <a:tcPr>
                    <a:solidFill>
                      <a:srgbClr val="85B3DE"/>
                    </a:solidFill>
                  </a:tcPr>
                </a:tc>
                <a:tc>
                  <a:txBody>
                    <a:bodyPr/>
                    <a:lstStyle/>
                    <a:p>
                      <a:pPr>
                        <a:defRPr sz="1200"/>
                      </a:pPr>
                      <a:r>
                        <a:t>Principales nouveautés</a:t>
                      </a:r>
                    </a:p>
                  </a:txBody>
                  <a:tcPr>
                    <a:solidFill>
                      <a:srgbClr val="85B3DE"/>
                    </a:solidFill>
                  </a:tcPr>
                </a:tc>
              </a:tr>
              <a:tr h="228600">
                <a:tc>
                  <a:txBody>
                    <a:bodyPr/>
                    <a:lstStyle/>
                    <a:p>
                      <a:pPr>
                        <a:defRPr sz="1200"/>
                      </a:pPr>
                      <a:r>
                        <a:t>Java 1.0</a:t>
                      </a:r>
                    </a:p>
                  </a:txBody>
                  <a:tcPr>
                    <a:solidFill>
                      <a:srgbClr val="F7F5F5"/>
                    </a:solidFill>
                  </a:tcPr>
                </a:tc>
                <a:tc>
                  <a:txBody>
                    <a:bodyPr/>
                    <a:lstStyle/>
                    <a:p>
                      <a:pPr>
                        <a:defRPr sz="1200"/>
                      </a:pPr>
                      <a:r>
                        <a:t>1996</a:t>
                      </a:r>
                    </a:p>
                  </a:txBody>
                  <a:tcPr>
                    <a:solidFill>
                      <a:srgbClr val="F7F5F5"/>
                    </a:solidFill>
                  </a:tcPr>
                </a:tc>
                <a:tc>
                  <a:txBody>
                    <a:bodyPr/>
                    <a:lstStyle/>
                    <a:p>
                      <a:pPr>
                        <a:defRPr sz="1200"/>
                      </a:pPr>
                      <a:r>
                        <a:t>Première version publique</a:t>
                      </a:r>
                    </a:p>
                  </a:txBody>
                  <a:tcPr>
                    <a:solidFill>
                      <a:srgbClr val="F7F5F5"/>
                    </a:solidFill>
                  </a:tcPr>
                </a:tc>
              </a:tr>
              <a:tr h="228600">
                <a:tc>
                  <a:txBody>
                    <a:bodyPr/>
                    <a:lstStyle/>
                    <a:p>
                      <a:pPr>
                        <a:defRPr sz="1200"/>
                      </a:pPr>
                      <a:r>
                        <a:t>Java 5</a:t>
                      </a:r>
                    </a:p>
                  </a:txBody>
                  <a:tcPr>
                    <a:solidFill>
                      <a:srgbClr val="F7F5F5"/>
                    </a:solidFill>
                  </a:tcPr>
                </a:tc>
                <a:tc>
                  <a:txBody>
                    <a:bodyPr/>
                    <a:lstStyle/>
                    <a:p>
                      <a:pPr>
                        <a:defRPr sz="1200"/>
                      </a:pPr>
                      <a:r>
                        <a:t>2004</a:t>
                      </a:r>
                    </a:p>
                  </a:txBody>
                  <a:tcPr>
                    <a:solidFill>
                      <a:srgbClr val="F7F5F5"/>
                    </a:solidFill>
                  </a:tcPr>
                </a:tc>
                <a:tc>
                  <a:txBody>
                    <a:bodyPr/>
                    <a:lstStyle/>
                    <a:p>
                      <a:pPr>
                        <a:defRPr sz="1200"/>
                      </a:pPr>
                      <a:r>
                        <a:t>Génériques, annotations, boucle for-each</a:t>
                      </a:r>
                    </a:p>
                  </a:txBody>
                  <a:tcPr>
                    <a:solidFill>
                      <a:srgbClr val="F7F5F5"/>
                    </a:solidFill>
                  </a:tcPr>
                </a:tc>
              </a:tr>
              <a:tr h="228600">
                <a:tc>
                  <a:txBody>
                    <a:bodyPr/>
                    <a:lstStyle/>
                    <a:p>
                      <a:pPr>
                        <a:defRPr sz="1200"/>
                      </a:pPr>
                      <a:r>
                        <a:t>Java 8</a:t>
                      </a:r>
                    </a:p>
                  </a:txBody>
                  <a:tcPr>
                    <a:solidFill>
                      <a:srgbClr val="F7F5F5"/>
                    </a:solidFill>
                  </a:tcPr>
                </a:tc>
                <a:tc>
                  <a:txBody>
                    <a:bodyPr/>
                    <a:lstStyle/>
                    <a:p>
                      <a:pPr>
                        <a:defRPr sz="1200"/>
                      </a:pPr>
                      <a:r>
                        <a:t>2014</a:t>
                      </a:r>
                    </a:p>
                  </a:txBody>
                  <a:tcPr>
                    <a:solidFill>
                      <a:srgbClr val="F7F5F5"/>
                    </a:solidFill>
                  </a:tcPr>
                </a:tc>
                <a:tc>
                  <a:txBody>
                    <a:bodyPr/>
                    <a:lstStyle/>
                    <a:p>
                      <a:pPr>
                        <a:defRPr sz="1200"/>
                      </a:pPr>
                      <a:r>
                        <a:t>Lambdas, Stream API</a:t>
                      </a:r>
                    </a:p>
                  </a:txBody>
                  <a:tcPr>
                    <a:solidFill>
                      <a:srgbClr val="F7F5F5"/>
                    </a:solidFill>
                  </a:tcPr>
                </a:tc>
              </a:tr>
              <a:tr h="228600">
                <a:tc>
                  <a:txBody>
                    <a:bodyPr/>
                    <a:lstStyle/>
                    <a:p>
                      <a:pPr>
                        <a:defRPr sz="1200"/>
                      </a:pPr>
                      <a:r>
                        <a:t>Java 11</a:t>
                      </a:r>
                    </a:p>
                  </a:txBody>
                  <a:tcPr>
                    <a:solidFill>
                      <a:srgbClr val="F7F5F5"/>
                    </a:solidFill>
                  </a:tcPr>
                </a:tc>
                <a:tc>
                  <a:txBody>
                    <a:bodyPr/>
                    <a:lstStyle/>
                    <a:p>
                      <a:pPr>
                        <a:defRPr sz="1200"/>
                      </a:pPr>
                      <a:r>
                        <a:t>2018</a:t>
                      </a:r>
                    </a:p>
                  </a:txBody>
                  <a:tcPr>
                    <a:solidFill>
                      <a:srgbClr val="F7F5F5"/>
                    </a:solidFill>
                  </a:tcPr>
                </a:tc>
                <a:tc>
                  <a:txBody>
                    <a:bodyPr/>
                    <a:lstStyle/>
                    <a:p>
                      <a:pPr>
                        <a:defRPr sz="1200"/>
                      </a:pPr>
                      <a:r>
                        <a:t>Version LTS majeure</a:t>
                      </a:r>
                    </a:p>
                  </a:txBody>
                  <a:tcPr>
                    <a:solidFill>
                      <a:srgbClr val="F7F5F5"/>
                    </a:solidFill>
                  </a:tcPr>
                </a:tc>
              </a:tr>
              <a:tr h="228600">
                <a:tc>
                  <a:txBody>
                    <a:bodyPr/>
                    <a:lstStyle/>
                    <a:p>
                      <a:pPr>
                        <a:defRPr sz="1200"/>
                      </a:pPr>
                      <a:r>
                        <a:t>Java 17</a:t>
                      </a:r>
                    </a:p>
                  </a:txBody>
                  <a:tcPr>
                    <a:solidFill>
                      <a:srgbClr val="F7F5F5"/>
                    </a:solidFill>
                  </a:tcPr>
                </a:tc>
                <a:tc>
                  <a:txBody>
                    <a:bodyPr/>
                    <a:lstStyle/>
                    <a:p>
                      <a:pPr>
                        <a:defRPr sz="1200"/>
                      </a:pPr>
                      <a:r>
                        <a:t>2021</a:t>
                      </a:r>
                    </a:p>
                  </a:txBody>
                  <a:tcPr>
                    <a:solidFill>
                      <a:srgbClr val="F7F5F5"/>
                    </a:solidFill>
                  </a:tcPr>
                </a:tc>
                <a:tc>
                  <a:txBody>
                    <a:bodyPr/>
                    <a:lstStyle/>
                    <a:p>
                      <a:pPr>
                        <a:defRPr sz="1200"/>
                      </a:pPr>
                      <a:r>
                        <a:t>Nouvelle LTS avec records, sealed classes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Pourquoi apprendre Java ?</a:t>
            </a:r>
          </a:p>
        </p:txBody>
      </p:sp>
      <p:sp>
        <p:nvSpPr>
          <p:cNvPr id="5" name="TextBox 4"/>
          <p:cNvSpPr txBox="1"/>
          <p:nvPr/>
        </p:nvSpPr>
        <p:spPr>
          <a:xfrm>
            <a:off x="731520" y="2468880"/>
            <a:ext cx="7315200" cy="365760"/>
          </a:xfrm>
          <a:prstGeom prst="rect">
            <a:avLst/>
          </a:prstGeom>
          <a:noFill/>
        </p:spPr>
        <p:txBody>
          <a:bodyPr wrap="square">
            <a:spAutoFit/>
          </a:bodyPr>
          <a:lstStyle/>
          <a:p/>
          <a:p>
            <a:pPr>
              <a:lnSpc>
                <a:spcPct val="150000"/>
              </a:lnSpc>
            </a:pPr>
            <a:r>
              <a:rPr sz="1300">
                <a:latin typeface="Inter"/>
              </a:rPr>
              <a:t>Java reste un langage incontournable pour plusieurs raisons :</a:t>
            </a:r>
          </a:p>
        </p:txBody>
      </p:sp>
      <p:sp>
        <p:nvSpPr>
          <p:cNvPr id="6" name="TextBox 5"/>
          <p:cNvSpPr txBox="1"/>
          <p:nvPr/>
        </p:nvSpPr>
        <p:spPr>
          <a:xfrm>
            <a:off x="731520" y="3200400"/>
            <a:ext cx="7315200" cy="3291840"/>
          </a:xfrm>
          <a:prstGeom prst="rect">
            <a:avLst/>
          </a:prstGeom>
          <a:noFill/>
        </p:spPr>
        <p:txBody>
          <a:bodyPr wrap="none">
            <a:spAutoFit/>
          </a:bodyPr>
          <a:lstStyle/>
          <a:p/>
          <a:p>
            <a:pPr>
              <a:lnSpc>
                <a:spcPct val="150000"/>
              </a:lnSpc>
            </a:pPr>
            <a:r>
              <a:rPr sz="500">
                <a:latin typeface="Inter"/>
              </a:rPr>
              <a:t>• Écosystème immense (Spring, Android, Hadoop...)</a:t>
            </a:r>
          </a:p>
          <a:p>
            <a:pPr>
              <a:lnSpc>
                <a:spcPct val="150000"/>
              </a:lnSpc>
            </a:pPr>
            <a:r>
              <a:rPr sz="500">
                <a:latin typeface="Inter"/>
              </a:rPr>
              <a:t>• Demande forte sur le marché (emplois stables)</a:t>
            </a:r>
          </a:p>
          <a:p>
            <a:pPr>
              <a:lnSpc>
                <a:spcPct val="150000"/>
              </a:lnSpc>
            </a:pPr>
            <a:r>
              <a:rPr sz="500">
                <a:latin typeface="Inter"/>
              </a:rPr>
              <a:t>• Performance optimisée grâce à la JVM</a:t>
            </a:r>
          </a:p>
          <a:p>
            <a:pPr>
              <a:lnSpc>
                <a:spcPct val="150000"/>
              </a:lnSpc>
            </a:pPr>
            <a:r>
              <a:rPr sz="500">
                <a:latin typeface="Inter"/>
              </a:rPr>
              <a:t>• Communauté active et documentation abondante</a:t>
            </a:r>
          </a:p>
          <a:p>
            <a:pPr>
              <a:lnSpc>
                <a:spcPct val="150000"/>
              </a:lnSpc>
            </a:pPr>
            <a:r>
              <a:rPr sz="500">
                <a:latin typeface="Inter"/>
              </a:rPr>
              <a:t>• Backend de nombreuses entreprises (Airbnb, Netflix, LinkedIn)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Les caractéristiques de Java</a:t>
            </a:r>
          </a:p>
        </p:txBody>
      </p:sp>
      <p:sp>
        <p:nvSpPr>
          <p:cNvPr id="4" name="TextBox 3"/>
          <p:cNvSpPr txBox="1"/>
          <p:nvPr/>
        </p:nvSpPr>
        <p:spPr>
          <a:xfrm>
            <a:off x="731520" y="914400"/>
            <a:ext cx="7315200" cy="365760"/>
          </a:xfrm>
          <a:prstGeom prst="rect">
            <a:avLst/>
          </a:prstGeom>
          <a:noFill/>
        </p:spPr>
        <p:txBody>
          <a:bodyPr wrap="square">
            <a:spAutoFit/>
          </a:bodyPr>
          <a:lstStyle/>
          <a:p/>
          <a:p>
            <a:pPr>
              <a:lnSpc>
                <a:spcPct val="150000"/>
              </a:lnSpc>
            </a:pPr>
            <a:r>
              <a:rPr sz="1300">
                <a:latin typeface="Inter"/>
              </a:rPr>
              <a:t>Principales caractéristiques techniques :</a:t>
            </a:r>
          </a:p>
        </p:txBody>
      </p:sp>
      <p:graphicFrame>
        <p:nvGraphicFramePr>
          <p:cNvPr id="5" name="Table 4"/>
          <p:cNvGraphicFramePr>
            <a:graphicFrameLocks noGrp="1"/>
          </p:cNvGraphicFramePr>
          <p:nvPr/>
        </p:nvGraphicFramePr>
        <p:xfrm>
          <a:off x="731520" y="1645920"/>
          <a:ext cx="7315200" cy="1371600"/>
        </p:xfrm>
        <a:graphic>
          <a:graphicData uri="http://schemas.openxmlformats.org/drawingml/2006/table">
            <a:tbl>
              <a:tblPr firstRow="1" bandRow="1">
                <a:tableStyleId>{5C22544A-7EE6-4342-B048-85BDC9FD1C3A}</a:tableStyleId>
              </a:tblPr>
              <a:tblGrid>
                <a:gridCol w="3657600"/>
                <a:gridCol w="3657600"/>
              </a:tblGrid>
              <a:tr h="228600">
                <a:tc>
                  <a:txBody>
                    <a:bodyPr/>
                    <a:lstStyle/>
                    <a:p>
                      <a:pPr>
                        <a:defRPr sz="1200"/>
                      </a:pPr>
                      <a:r>
                        <a:t>Caractéristique</a:t>
                      </a:r>
                    </a:p>
                  </a:txBody>
                  <a:tcPr>
                    <a:solidFill>
                      <a:srgbClr val="85B3DE"/>
                    </a:solidFill>
                  </a:tcPr>
                </a:tc>
                <a:tc>
                  <a:txBody>
                    <a:bodyPr/>
                    <a:lstStyle/>
                    <a:p>
                      <a:pPr>
                        <a:defRPr sz="1200"/>
                      </a:pPr>
                      <a:r>
                        <a:t>Description</a:t>
                      </a:r>
                    </a:p>
                  </a:txBody>
                  <a:tcPr>
                    <a:solidFill>
                      <a:srgbClr val="85B3DE"/>
                    </a:solidFill>
                  </a:tcPr>
                </a:tc>
              </a:tr>
              <a:tr h="228600">
                <a:tc>
                  <a:txBody>
                    <a:bodyPr/>
                    <a:lstStyle/>
                    <a:p>
                      <a:pPr>
                        <a:defRPr sz="1200"/>
                      </a:pPr>
                      <a:r>
                        <a:t>Orienté objet</a:t>
                      </a:r>
                    </a:p>
                  </a:txBody>
                  <a:tcPr>
                    <a:solidFill>
                      <a:srgbClr val="F7F5F5"/>
                    </a:solidFill>
                  </a:tcPr>
                </a:tc>
                <a:tc>
                  <a:txBody>
                    <a:bodyPr/>
                    <a:lstStyle/>
                    <a:p>
                      <a:pPr>
                        <a:defRPr sz="1200"/>
                      </a:pPr>
                      <a:r>
                        <a:t>Tout est objet (sauf types primitifs), héritage, polymorphisme</a:t>
                      </a:r>
                    </a:p>
                  </a:txBody>
                  <a:tcPr>
                    <a:solidFill>
                      <a:srgbClr val="F7F5F5"/>
                    </a:solidFill>
                  </a:tcPr>
                </a:tc>
              </a:tr>
              <a:tr h="228600">
                <a:tc>
                  <a:txBody>
                    <a:bodyPr/>
                    <a:lstStyle/>
                    <a:p>
                      <a:pPr>
                        <a:defRPr sz="1200"/>
                      </a:pPr>
                      <a:r>
                        <a:t>Portable</a:t>
                      </a:r>
                    </a:p>
                  </a:txBody>
                  <a:tcPr>
                    <a:solidFill>
                      <a:srgbClr val="F7F5F5"/>
                    </a:solidFill>
                  </a:tcPr>
                </a:tc>
                <a:tc>
                  <a:txBody>
                    <a:bodyPr/>
                    <a:lstStyle/>
                    <a:p>
                      <a:pPr>
                        <a:defRPr sz="1200"/>
                      </a:pPr>
                      <a:r>
                        <a:t>Bytecode exécuté par la JVM (Write Once, Run Anywhere)</a:t>
                      </a:r>
                    </a:p>
                  </a:txBody>
                  <a:tcPr>
                    <a:solidFill>
                      <a:srgbClr val="F7F5F5"/>
                    </a:solidFill>
                  </a:tcPr>
                </a:tc>
              </a:tr>
              <a:tr h="228600">
                <a:tc>
                  <a:txBody>
                    <a:bodyPr/>
                    <a:lstStyle/>
                    <a:p>
                      <a:pPr>
                        <a:defRPr sz="1200"/>
                      </a:pPr>
                      <a:r>
                        <a:t>Sécurisé</a:t>
                      </a:r>
                    </a:p>
                  </a:txBody>
                  <a:tcPr>
                    <a:solidFill>
                      <a:srgbClr val="F7F5F5"/>
                    </a:solidFill>
                  </a:tcPr>
                </a:tc>
                <a:tc>
                  <a:txBody>
                    <a:bodyPr/>
                    <a:lstStyle/>
                    <a:p>
                      <a:pPr>
                        <a:defRPr sz="1200"/>
                      </a:pPr>
                      <a:r>
                        <a:t>Gestion stricte de la mémoire, sandboxing</a:t>
                      </a:r>
                    </a:p>
                  </a:txBody>
                  <a:tcPr>
                    <a:solidFill>
                      <a:srgbClr val="F7F5F5"/>
                    </a:solidFill>
                  </a:tcPr>
                </a:tc>
              </a:tr>
              <a:tr h="228600">
                <a:tc>
                  <a:txBody>
                    <a:bodyPr/>
                    <a:lstStyle/>
                    <a:p>
                      <a:pPr>
                        <a:defRPr sz="1200"/>
                      </a:pPr>
                      <a:r>
                        <a:t>Multi-thread</a:t>
                      </a:r>
                    </a:p>
                  </a:txBody>
                  <a:tcPr>
                    <a:solidFill>
                      <a:srgbClr val="F7F5F5"/>
                    </a:solidFill>
                  </a:tcPr>
                </a:tc>
                <a:tc>
                  <a:txBody>
                    <a:bodyPr/>
                    <a:lstStyle/>
                    <a:p>
                      <a:pPr>
                        <a:defRPr sz="1200"/>
                      </a:pPr>
                      <a:r>
                        <a:t>Programmation concurrente intégrée</a:t>
                      </a:r>
                    </a:p>
                  </a:txBody>
                  <a:tcPr>
                    <a:solidFill>
                      <a:srgbClr val="F7F5F5"/>
                    </a:solidFill>
                  </a:tcPr>
                </a:tc>
              </a:tr>
              <a:tr h="228600">
                <a:tc>
                  <a:txBody>
                    <a:bodyPr/>
                    <a:lstStyle/>
                    <a:p>
                      <a:pPr>
                        <a:defRPr sz="1200"/>
                      </a:pPr>
                      <a:r>
                        <a:t>Dynamique</a:t>
                      </a:r>
                    </a:p>
                  </a:txBody>
                  <a:tcPr>
                    <a:solidFill>
                      <a:srgbClr val="F7F5F5"/>
                    </a:solidFill>
                  </a:tcPr>
                </a:tc>
                <a:tc>
                  <a:txBody>
                    <a:bodyPr/>
                    <a:lstStyle/>
                    <a:p>
                      <a:pPr>
                        <a:defRPr sz="1200"/>
                      </a:pPr>
                      <a:r>
                        <a:t>Chargement de classes à l'exécution, réflexion</a:t>
                      </a:r>
                    </a:p>
                  </a:txBody>
                  <a:tcPr>
                    <a:solidFill>
                      <a:srgbClr val="F7F5F5"/>
                    </a:solidFill>
                  </a:tcPr>
                </a:tc>
              </a:tr>
            </a:tbl>
          </a:graphicData>
        </a:graphic>
      </p:graphicFrame>
      <p:sp>
        <p:nvSpPr>
          <p:cNvPr id="6" name="TextBox 5"/>
          <p:cNvSpPr txBox="1"/>
          <p:nvPr/>
        </p:nvSpPr>
        <p:spPr>
          <a:xfrm>
            <a:off x="731520" y="3200400"/>
            <a:ext cx="7315200" cy="457200"/>
          </a:xfrm>
          <a:prstGeom prst="rect">
            <a:avLst/>
          </a:prstGeom>
          <a:noFill/>
        </p:spPr>
        <p:txBody>
          <a:bodyPr wrap="none">
            <a:spAutoFit/>
          </a:bodyPr>
          <a:lstStyle/>
          <a:p>
            <a:r>
              <a:rPr sz="1600" b="1">
                <a:solidFill>
                  <a:srgbClr val="000000"/>
                </a:solidFill>
                <a:latin typeface="Inter"/>
              </a:rPr>
              <a:t>• Installation de Java et configuration</a:t>
            </a:r>
          </a:p>
        </p:txBody>
      </p:sp>
      <p:sp>
        <p:nvSpPr>
          <p:cNvPr id="7" name="TextBox 6"/>
          <p:cNvSpPr txBox="1"/>
          <p:nvPr/>
        </p:nvSpPr>
        <p:spPr>
          <a:xfrm>
            <a:off x="731520" y="3749040"/>
            <a:ext cx="7315200" cy="365760"/>
          </a:xfrm>
          <a:prstGeom prst="rect">
            <a:avLst/>
          </a:prstGeom>
          <a:noFill/>
        </p:spPr>
        <p:txBody>
          <a:bodyPr wrap="square">
            <a:spAutoFit/>
          </a:bodyPr>
          <a:lstStyle/>
          <a:p/>
          <a:p>
            <a:pPr>
              <a:lnSpc>
                <a:spcPct val="150000"/>
              </a:lnSpc>
            </a:pPr>
            <a:r>
              <a:rPr sz="1300">
                <a:latin typeface="Inter"/>
              </a:rPr>
              <a:t>Étapes pour démarrer :</a:t>
            </a:r>
          </a:p>
        </p:txBody>
      </p:sp>
      <p:sp>
        <p:nvSpPr>
          <p:cNvPr id="8" name="TextBox 7"/>
          <p:cNvSpPr txBox="1"/>
          <p:nvPr/>
        </p:nvSpPr>
        <p:spPr>
          <a:xfrm>
            <a:off x="731520" y="4480560"/>
            <a:ext cx="7315200" cy="457200"/>
          </a:xfrm>
          <a:prstGeom prst="rect">
            <a:avLst/>
          </a:prstGeom>
          <a:noFill/>
        </p:spPr>
        <p:txBody>
          <a:bodyPr wrap="none">
            <a:spAutoFit/>
          </a:bodyPr>
          <a:lstStyle/>
          <a:p>
            <a:r>
              <a:rPr sz="2000" b="1">
                <a:solidFill>
                  <a:srgbClr val="FF7900"/>
                </a:solidFill>
                <a:latin typeface="Inter"/>
              </a:rPr>
              <a:t>Les Bases de la Programmation en Java</a:t>
            </a:r>
          </a:p>
        </p:txBody>
      </p:sp>
      <p:sp>
        <p:nvSpPr>
          <p:cNvPr id="9" name="TextBox 8"/>
          <p:cNvSpPr txBox="1"/>
          <p:nvPr/>
        </p:nvSpPr>
        <p:spPr>
          <a:xfrm>
            <a:off x="731520" y="5029200"/>
            <a:ext cx="7315200" cy="457200"/>
          </a:xfrm>
          <a:prstGeom prst="rect">
            <a:avLst/>
          </a:prstGeom>
          <a:noFill/>
        </p:spPr>
        <p:txBody>
          <a:bodyPr wrap="none">
            <a:spAutoFit/>
          </a:bodyPr>
          <a:lstStyle/>
          <a:p>
            <a:r>
              <a:rPr sz="1600" b="1">
                <a:solidFill>
                  <a:srgbClr val="000000"/>
                </a:solidFill>
                <a:latin typeface="Inter"/>
              </a:rPr>
              <a:t>• Structure d'un programme Java</a:t>
            </a:r>
          </a:p>
        </p:txBody>
      </p:sp>
      <p:sp>
        <p:nvSpPr>
          <p:cNvPr id="10" name="TextBox 9"/>
          <p:cNvSpPr txBox="1"/>
          <p:nvPr/>
        </p:nvSpPr>
        <p:spPr>
          <a:xfrm>
            <a:off x="731520" y="5577840"/>
            <a:ext cx="7315200" cy="1097280"/>
          </a:xfrm>
          <a:prstGeom prst="rect">
            <a:avLst/>
          </a:prstGeom>
          <a:noFill/>
        </p:spPr>
        <p:txBody>
          <a:bodyPr wrap="square">
            <a:spAutoFit/>
          </a:bodyPr>
          <a:lstStyle/>
          <a:p/>
          <a:p>
            <a:pPr>
              <a:lnSpc>
                <a:spcPct val="150000"/>
              </a:lnSpc>
            </a:pPr>
            <a:r>
              <a:rPr sz="1300">
                <a:latin typeface="Inter"/>
              </a:rPr>
              <a:t>Un programme Java est structuré autour de classes et de méthodes. La méthode principale `main` est le point d'entrée du programme. Chaque instruction doit se trouver dans une classe.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2194560"/>
          </a:xfrm>
          <a:prstGeom prst="rect">
            <a:avLst/>
          </a:prstGeom>
          <a:noFill/>
        </p:spPr>
        <p:txBody>
          <a:bodyPr wrap="none">
            <a:spAutoFit/>
          </a:bodyPr>
          <a:lstStyle/>
          <a:p/>
          <a:p>
            <a:pPr>
              <a:lnSpc>
                <a:spcPct val="150000"/>
              </a:lnSpc>
            </a:pPr>
            <a:r>
              <a:rPr sz="1500">
                <a:latin typeface="Inter"/>
              </a:rPr>
              <a:t>• Une classe est définie par le mot-clé `class`.</a:t>
            </a:r>
          </a:p>
          <a:p>
            <a:pPr>
              <a:lnSpc>
                <a:spcPct val="150000"/>
              </a:lnSpc>
            </a:pPr>
            <a:r>
              <a:rPr sz="1500">
                <a:latin typeface="Inter"/>
              </a:rPr>
              <a:t>• La méthode `main` est obligatoire pour exécuter un programme.</a:t>
            </a:r>
          </a:p>
          <a:p>
            <a:pPr>
              <a:lnSpc>
                <a:spcPct val="150000"/>
              </a:lnSpc>
            </a:pPr>
            <a:r>
              <a:rPr sz="1500">
                <a:latin typeface="Inter"/>
              </a:rPr>
              <a:t>• Les instructions se terminent par un point-virgule (`;`).</a:t>
            </a:r>
          </a:p>
        </p:txBody>
      </p:sp>
      <p:sp>
        <p:nvSpPr>
          <p:cNvPr id="4" name="TextBox 3"/>
          <p:cNvSpPr txBox="1"/>
          <p:nvPr/>
        </p:nvSpPr>
        <p:spPr>
          <a:xfrm>
            <a:off x="731520" y="2743200"/>
            <a:ext cx="7315200" cy="457200"/>
          </a:xfrm>
          <a:prstGeom prst="rect">
            <a:avLst/>
          </a:prstGeom>
          <a:noFill/>
        </p:spPr>
        <p:txBody>
          <a:bodyPr wrap="none">
            <a:spAutoFit/>
          </a:bodyPr>
          <a:lstStyle/>
          <a:p>
            <a:r>
              <a:rPr sz="1600" b="1">
                <a:solidFill>
                  <a:srgbClr val="000000"/>
                </a:solidFill>
                <a:latin typeface="Inter"/>
              </a:rPr>
              <a:t>• Les variables et les types de données</a:t>
            </a:r>
          </a:p>
        </p:txBody>
      </p:sp>
      <p:sp>
        <p:nvSpPr>
          <p:cNvPr id="5" name="TextBox 4"/>
          <p:cNvSpPr txBox="1"/>
          <p:nvPr/>
        </p:nvSpPr>
        <p:spPr>
          <a:xfrm>
            <a:off x="731520" y="3291840"/>
            <a:ext cx="7315200" cy="1097280"/>
          </a:xfrm>
          <a:prstGeom prst="rect">
            <a:avLst/>
          </a:prstGeom>
          <a:noFill/>
        </p:spPr>
        <p:txBody>
          <a:bodyPr wrap="square">
            <a:spAutoFit/>
          </a:bodyPr>
          <a:lstStyle/>
          <a:p/>
          <a:p>
            <a:pPr>
              <a:lnSpc>
                <a:spcPct val="150000"/>
              </a:lnSpc>
            </a:pPr>
            <a:r>
              <a:rPr sz="1300">
                <a:latin typeface="Inter"/>
              </a:rPr>
              <a:t>Les variables sont des conteneurs pour stocker des données. Java est un langage typé statiquement, ce qui signifie que le type d'une variable doit être déclaré explicitement.</a:t>
            </a:r>
          </a:p>
        </p:txBody>
      </p:sp>
      <p:sp>
        <p:nvSpPr>
          <p:cNvPr id="6" name="TextBox 5"/>
          <p:cNvSpPr txBox="1"/>
          <p:nvPr/>
        </p:nvSpPr>
        <p:spPr>
          <a:xfrm>
            <a:off x="731520" y="4023360"/>
            <a:ext cx="7315200" cy="1828800"/>
          </a:xfrm>
          <a:prstGeom prst="rect">
            <a:avLst/>
          </a:prstGeom>
          <a:noFill/>
        </p:spPr>
        <p:txBody>
          <a:bodyPr wrap="none">
            <a:spAutoFit/>
          </a:bodyPr>
          <a:lstStyle/>
          <a:p/>
          <a:p>
            <a:pPr>
              <a:lnSpc>
                <a:spcPct val="150000"/>
              </a:lnSpc>
            </a:pPr>
            <a:r>
              <a:rPr sz="1500">
                <a:latin typeface="Inter"/>
              </a:rPr>
              <a:t>• Types primitifs : `int`, `double`, `char`, `boolean`, etc.</a:t>
            </a:r>
          </a:p>
          <a:p>
            <a:pPr>
              <a:lnSpc>
                <a:spcPct val="150000"/>
              </a:lnSpc>
            </a:pPr>
            <a:r>
              <a:rPr sz="1500">
                <a:latin typeface="Inter"/>
              </a:rPr>
              <a:t>• Types référence : `String`, tableaux, objets.</a:t>
            </a:r>
          </a:p>
          <a:p>
            <a:pPr>
              <a:lnSpc>
                <a:spcPct val="150000"/>
              </a:lnSpc>
            </a:pPr>
            <a:r>
              <a:rPr sz="1500">
                <a:latin typeface="Inter"/>
              </a:rPr>
              <a:t>• Déclaration : `type nomVariable = valeur;`.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274320">
                <a:tc>
                  <a:txBody>
                    <a:bodyPr/>
                    <a:lstStyle/>
                    <a:p>
                      <a:pPr>
                        <a:defRPr sz="1200"/>
                      </a:pPr>
                      <a:r>
                        <a:t>Type</a:t>
                      </a:r>
                    </a:p>
                  </a:txBody>
                  <a:tcPr>
                    <a:solidFill>
                      <a:srgbClr val="85B3DE"/>
                    </a:solidFill>
                  </a:tcPr>
                </a:tc>
                <a:tc>
                  <a:txBody>
                    <a:bodyPr/>
                    <a:lstStyle/>
                    <a:p>
                      <a:pPr>
                        <a:defRPr sz="1200"/>
                      </a:pPr>
                      <a:r>
                        <a:t>Exemple</a:t>
                      </a:r>
                    </a:p>
                  </a:txBody>
                  <a:tcPr>
                    <a:solidFill>
                      <a:srgbClr val="85B3DE"/>
                    </a:solidFill>
                  </a:tcPr>
                </a:tc>
                <a:tc>
                  <a:txBody>
                    <a:bodyPr/>
                    <a:lstStyle/>
                    <a:p>
                      <a:pPr>
                        <a:defRPr sz="1200"/>
                      </a:pPr>
                      <a:r>
                        <a:t>Description</a:t>
                      </a:r>
                    </a:p>
                  </a:txBody>
                  <a:tcPr>
                    <a:solidFill>
                      <a:srgbClr val="85B3DE"/>
                    </a:solidFill>
                  </a:tcPr>
                </a:tc>
              </a:tr>
              <a:tr h="274320">
                <a:tc>
                  <a:txBody>
                    <a:bodyPr/>
                    <a:lstStyle/>
                    <a:p>
                      <a:pPr>
                        <a:defRPr sz="1200"/>
                      </a:pPr>
                      <a:r>
                        <a:t>int</a:t>
                      </a:r>
                    </a:p>
                  </a:txBody>
                  <a:tcPr>
                    <a:solidFill>
                      <a:srgbClr val="F7F5F5"/>
                    </a:solidFill>
                  </a:tcPr>
                </a:tc>
                <a:tc>
                  <a:txBody>
                    <a:bodyPr/>
                    <a:lstStyle/>
                    <a:p>
                      <a:pPr>
                        <a:defRPr sz="1200"/>
                      </a:pPr>
                      <a:r>
                        <a:t>int age = 25;</a:t>
                      </a:r>
                    </a:p>
                  </a:txBody>
                  <a:tcPr>
                    <a:solidFill>
                      <a:srgbClr val="F7F5F5"/>
                    </a:solidFill>
                  </a:tcPr>
                </a:tc>
                <a:tc>
                  <a:txBody>
                    <a:bodyPr/>
                    <a:lstStyle/>
                    <a:p>
                      <a:pPr>
                        <a:defRPr sz="1200"/>
                      </a:pPr>
                      <a:r>
                        <a:t>Nombre entier</a:t>
                      </a:r>
                    </a:p>
                  </a:txBody>
                  <a:tcPr>
                    <a:solidFill>
                      <a:srgbClr val="F7F5F5"/>
                    </a:solidFill>
                  </a:tcPr>
                </a:tc>
              </a:tr>
              <a:tr h="274320">
                <a:tc>
                  <a:txBody>
                    <a:bodyPr/>
                    <a:lstStyle/>
                    <a:p>
                      <a:pPr>
                        <a:defRPr sz="1200"/>
                      </a:pPr>
                      <a:r>
                        <a:t>double</a:t>
                      </a:r>
                    </a:p>
                  </a:txBody>
                  <a:tcPr>
                    <a:solidFill>
                      <a:srgbClr val="F7F5F5"/>
                    </a:solidFill>
                  </a:tcPr>
                </a:tc>
                <a:tc>
                  <a:txBody>
                    <a:bodyPr/>
                    <a:lstStyle/>
                    <a:p>
                      <a:pPr>
                        <a:defRPr sz="1200"/>
                      </a:pPr>
                      <a:r>
                        <a:t>double price = 19.99;</a:t>
                      </a:r>
                    </a:p>
                  </a:txBody>
                  <a:tcPr>
                    <a:solidFill>
                      <a:srgbClr val="F7F5F5"/>
                    </a:solidFill>
                  </a:tcPr>
                </a:tc>
                <a:tc>
                  <a:txBody>
                    <a:bodyPr/>
                    <a:lstStyle/>
                    <a:p>
                      <a:pPr>
                        <a:defRPr sz="1200"/>
                      </a:pPr>
                      <a:r>
                        <a:t>Nombre à virgule flottante</a:t>
                      </a:r>
                    </a:p>
                  </a:txBody>
                  <a:tcPr>
                    <a:solidFill>
                      <a:srgbClr val="F7F5F5"/>
                    </a:solidFill>
                  </a:tcPr>
                </a:tc>
              </a:tr>
              <a:tr h="274320">
                <a:tc>
                  <a:txBody>
                    <a:bodyPr/>
                    <a:lstStyle/>
                    <a:p>
                      <a:pPr>
                        <a:defRPr sz="1200"/>
                      </a:pPr>
                      <a:r>
                        <a:t>boolean</a:t>
                      </a:r>
                    </a:p>
                  </a:txBody>
                  <a:tcPr>
                    <a:solidFill>
                      <a:srgbClr val="F7F5F5"/>
                    </a:solidFill>
                  </a:tcPr>
                </a:tc>
                <a:tc>
                  <a:txBody>
                    <a:bodyPr/>
                    <a:lstStyle/>
                    <a:p>
                      <a:pPr>
                        <a:defRPr sz="1200"/>
                      </a:pPr>
                      <a:r>
                        <a:t>boolean isJavaFun = true;</a:t>
                      </a:r>
                    </a:p>
                  </a:txBody>
                  <a:tcPr>
                    <a:solidFill>
                      <a:srgbClr val="F7F5F5"/>
                    </a:solidFill>
                  </a:tcPr>
                </a:tc>
                <a:tc>
                  <a:txBody>
                    <a:bodyPr/>
                    <a:lstStyle/>
                    <a:p>
                      <a:pPr>
                        <a:defRPr sz="1200"/>
                      </a:pPr>
                      <a:r>
                        <a:t>Valeur booléenne (true/false)</a:t>
                      </a:r>
                    </a:p>
                  </a:txBody>
                  <a:tcPr>
                    <a:solidFill>
                      <a:srgbClr val="F7F5F5"/>
                    </a:solidFill>
                  </a:tcPr>
                </a:tc>
              </a:tr>
              <a:tr h="274320">
                <a:tc>
                  <a:txBody>
                    <a:bodyPr/>
                    <a:lstStyle/>
                    <a:p>
                      <a:pPr>
                        <a:defRPr sz="1200"/>
                      </a:pPr>
                      <a:r>
                        <a:t>String</a:t>
                      </a:r>
                    </a:p>
                  </a:txBody>
                  <a:tcPr>
                    <a:solidFill>
                      <a:srgbClr val="F7F5F5"/>
                    </a:solidFill>
                  </a:tcPr>
                </a:tc>
                <a:tc>
                  <a:txBody>
                    <a:bodyPr/>
                    <a:lstStyle/>
                    <a:p>
                      <a:pPr>
                        <a:defRPr sz="1200"/>
                      </a:pPr>
                      <a:r>
                        <a:t>String name = "Alice";</a:t>
                      </a:r>
                    </a:p>
                  </a:txBody>
                  <a:tcPr>
                    <a:solidFill>
                      <a:srgbClr val="F7F5F5"/>
                    </a:solidFill>
                  </a:tcPr>
                </a:tc>
                <a:tc>
                  <a:txBody>
                    <a:bodyPr/>
                    <a:lstStyle/>
                    <a:p>
                      <a:pPr>
                        <a:defRPr sz="1200"/>
                      </a:pPr>
                      <a:r>
                        <a:t>Chaîne de caractères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Les opérateurs (arithmétiques, de comparaison, logiques)</a:t>
            </a:r>
          </a:p>
        </p:txBody>
      </p:sp>
      <p:sp>
        <p:nvSpPr>
          <p:cNvPr id="5" name="TextBox 4"/>
          <p:cNvSpPr txBox="1"/>
          <p:nvPr/>
        </p:nvSpPr>
        <p:spPr>
          <a:xfrm>
            <a:off x="731520" y="2468880"/>
            <a:ext cx="7315200" cy="731520"/>
          </a:xfrm>
          <a:prstGeom prst="rect">
            <a:avLst/>
          </a:prstGeom>
          <a:noFill/>
        </p:spPr>
        <p:txBody>
          <a:bodyPr wrap="square">
            <a:spAutoFit/>
          </a:bodyPr>
          <a:lstStyle/>
          <a:p/>
          <a:p>
            <a:pPr>
              <a:lnSpc>
                <a:spcPct val="150000"/>
              </a:lnSpc>
            </a:pPr>
            <a:r>
              <a:rPr sz="1300">
                <a:latin typeface="Inter"/>
              </a:rPr>
              <a:t>Les opérateurs permettent d'effectuer des opérations sur les variables et les valeurs.</a:t>
            </a:r>
          </a:p>
        </p:txBody>
      </p:sp>
      <p:sp>
        <p:nvSpPr>
          <p:cNvPr id="6" name="TextBox 5"/>
          <p:cNvSpPr txBox="1"/>
          <p:nvPr/>
        </p:nvSpPr>
        <p:spPr>
          <a:xfrm>
            <a:off x="731520" y="3200400"/>
            <a:ext cx="7315200" cy="2194560"/>
          </a:xfrm>
          <a:prstGeom prst="rect">
            <a:avLst/>
          </a:prstGeom>
          <a:noFill/>
        </p:spPr>
        <p:txBody>
          <a:bodyPr wrap="none">
            <a:spAutoFit/>
          </a:bodyPr>
          <a:lstStyle/>
          <a:p/>
          <a:p>
            <a:pPr>
              <a:lnSpc>
                <a:spcPct val="150000"/>
              </a:lnSpc>
            </a:pPr>
            <a:r>
              <a:rPr sz="1500">
                <a:latin typeface="Inter"/>
              </a:rPr>
              <a:t>• Opérateurs arithmétiques : `+`, `-`, `*`, `/`, `%` (modulo).</a:t>
            </a:r>
          </a:p>
          <a:p>
            <a:pPr>
              <a:lnSpc>
                <a:spcPct val="150000"/>
              </a:lnSpc>
            </a:pPr>
            <a:r>
              <a:rPr sz="1500">
                <a:latin typeface="Inter"/>
              </a:rPr>
              <a:t>• Opérateurs de comparaison : `==`, `!=`, `&gt;`, `&lt;`, `&gt;=`, `&lt;=`.</a:t>
            </a:r>
          </a:p>
          <a:p>
            <a:pPr>
              <a:lnSpc>
                <a:spcPct val="150000"/>
              </a:lnSpc>
            </a:pPr>
            <a:r>
              <a:rPr sz="1500">
                <a:latin typeface="Inter"/>
              </a:rPr>
              <a:t>• Opérateurs logiques : `&amp;&amp;` (ET), `||` (OU), `!` (NON).</a:t>
            </a:r>
          </a:p>
        </p:txBody>
      </p:sp>
      <p:sp>
        <p:nvSpPr>
          <p:cNvPr id="7" name="TextBox 6"/>
          <p:cNvSpPr txBox="1"/>
          <p:nvPr/>
        </p:nvSpPr>
        <p:spPr>
          <a:xfrm>
            <a:off x="731520" y="5577840"/>
            <a:ext cx="7315200" cy="457200"/>
          </a:xfrm>
          <a:prstGeom prst="rect">
            <a:avLst/>
          </a:prstGeom>
          <a:noFill/>
        </p:spPr>
        <p:txBody>
          <a:bodyPr wrap="none">
            <a:spAutoFit/>
          </a:bodyPr>
          <a:lstStyle/>
          <a:p>
            <a:r>
              <a:rPr sz="1600" b="1">
                <a:solidFill>
                  <a:srgbClr val="000000"/>
                </a:solidFill>
                <a:latin typeface="Inter"/>
              </a:rPr>
              <a:t>• Les structures de contrôle (if, else, switch)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731520"/>
          </a:xfrm>
          <a:prstGeom prst="rect">
            <a:avLst/>
          </a:prstGeom>
          <a:noFill/>
        </p:spPr>
        <p:txBody>
          <a:bodyPr wrap="square">
            <a:spAutoFit/>
          </a:bodyPr>
          <a:lstStyle/>
          <a:p/>
          <a:p>
            <a:pPr>
              <a:lnSpc>
                <a:spcPct val="150000"/>
              </a:lnSpc>
            </a:pPr>
            <a:r>
              <a:rPr sz="1300">
                <a:latin typeface="Inter"/>
              </a:rPr>
              <a:t>Les structures de contrôle permettent d'exécuter des blocs de code conditionnellement.</a:t>
            </a:r>
          </a:p>
        </p:txBody>
      </p:sp>
      <p:sp>
        <p:nvSpPr>
          <p:cNvPr id="4" name="TextBox 3"/>
          <p:cNvSpPr txBox="1"/>
          <p:nvPr/>
        </p:nvSpPr>
        <p:spPr>
          <a:xfrm>
            <a:off x="731520" y="1097280"/>
            <a:ext cx="7315200" cy="2194560"/>
          </a:xfrm>
          <a:prstGeom prst="rect">
            <a:avLst/>
          </a:prstGeom>
          <a:noFill/>
        </p:spPr>
        <p:txBody>
          <a:bodyPr wrap="none">
            <a:spAutoFit/>
          </a:bodyPr>
          <a:lstStyle/>
          <a:p/>
          <a:p>
            <a:pPr>
              <a:lnSpc>
                <a:spcPct val="150000"/>
              </a:lnSpc>
            </a:pPr>
            <a:r>
              <a:rPr sz="1500">
                <a:latin typeface="Inter"/>
              </a:rPr>
              <a:t>• `if` : exécute un bloc si la condition est vraie.</a:t>
            </a:r>
          </a:p>
          <a:p>
            <a:pPr>
              <a:lnSpc>
                <a:spcPct val="150000"/>
              </a:lnSpc>
            </a:pPr>
            <a:r>
              <a:rPr sz="1500">
                <a:latin typeface="Inter"/>
              </a:rPr>
              <a:t>• `else` : exécute un bloc si la condition du `if` est fausse.</a:t>
            </a:r>
          </a:p>
          <a:p>
            <a:pPr>
              <a:lnSpc>
                <a:spcPct val="150000"/>
              </a:lnSpc>
            </a:pPr>
            <a:r>
              <a:rPr sz="1500">
                <a:latin typeface="Inter"/>
              </a:rPr>
              <a:t>• `switch` : permet de tester plusieurs valeurs pour une variable.</a:t>
            </a:r>
          </a:p>
        </p:txBody>
      </p:sp>
      <p:sp>
        <p:nvSpPr>
          <p:cNvPr id="5" name="TextBox 4"/>
          <p:cNvSpPr txBox="1"/>
          <p:nvPr/>
        </p:nvSpPr>
        <p:spPr>
          <a:xfrm>
            <a:off x="731520" y="3474720"/>
            <a:ext cx="7315200" cy="457200"/>
          </a:xfrm>
          <a:prstGeom prst="rect">
            <a:avLst/>
          </a:prstGeom>
          <a:noFill/>
        </p:spPr>
        <p:txBody>
          <a:bodyPr wrap="none">
            <a:spAutoFit/>
          </a:bodyPr>
          <a:lstStyle/>
          <a:p>
            <a:r>
              <a:rPr sz="1600" b="1">
                <a:solidFill>
                  <a:srgbClr val="000000"/>
                </a:solidFill>
                <a:latin typeface="Inter"/>
              </a:rPr>
              <a:t>• Les boucles (for, while, do-while)</a:t>
            </a:r>
          </a:p>
        </p:txBody>
      </p:sp>
      <p:sp>
        <p:nvSpPr>
          <p:cNvPr id="6" name="TextBox 5"/>
          <p:cNvSpPr txBox="1"/>
          <p:nvPr/>
        </p:nvSpPr>
        <p:spPr>
          <a:xfrm>
            <a:off x="731520" y="4023360"/>
            <a:ext cx="7315200" cy="365760"/>
          </a:xfrm>
          <a:prstGeom prst="rect">
            <a:avLst/>
          </a:prstGeom>
          <a:noFill/>
        </p:spPr>
        <p:txBody>
          <a:bodyPr wrap="square">
            <a:spAutoFit/>
          </a:bodyPr>
          <a:lstStyle/>
          <a:p/>
          <a:p>
            <a:pPr>
              <a:lnSpc>
                <a:spcPct val="150000"/>
              </a:lnSpc>
            </a:pPr>
            <a:r>
              <a:rPr sz="1300">
                <a:latin typeface="Inter"/>
              </a:rPr>
              <a:t>Les boucles permettent de répéter un bloc de code plusieurs fois.</a:t>
            </a:r>
          </a:p>
        </p:txBody>
      </p:sp>
      <p:sp>
        <p:nvSpPr>
          <p:cNvPr id="7" name="TextBox 6"/>
          <p:cNvSpPr txBox="1"/>
          <p:nvPr/>
        </p:nvSpPr>
        <p:spPr>
          <a:xfrm>
            <a:off x="731520" y="4754880"/>
            <a:ext cx="7315200" cy="2194560"/>
          </a:xfrm>
          <a:prstGeom prst="rect">
            <a:avLst/>
          </a:prstGeom>
          <a:noFill/>
        </p:spPr>
        <p:txBody>
          <a:bodyPr wrap="none">
            <a:spAutoFit/>
          </a:bodyPr>
          <a:lstStyle/>
          <a:p/>
          <a:p>
            <a:pPr>
              <a:lnSpc>
                <a:spcPct val="150000"/>
              </a:lnSpc>
            </a:pPr>
            <a:r>
              <a:rPr sz="1500">
                <a:latin typeface="Inter"/>
              </a:rPr>
              <a:t>• `for` : boucle avec un compteur.</a:t>
            </a:r>
          </a:p>
          <a:p>
            <a:pPr>
              <a:lnSpc>
                <a:spcPct val="150000"/>
              </a:lnSpc>
            </a:pPr>
            <a:r>
              <a:rPr sz="1500">
                <a:latin typeface="Inter"/>
              </a:rPr>
              <a:t>• `while` : boucle tant qu'une condition est vraie.</a:t>
            </a:r>
          </a:p>
          <a:p>
            <a:pPr>
              <a:lnSpc>
                <a:spcPct val="150000"/>
              </a:lnSpc>
            </a:pPr>
            <a:r>
              <a:rPr sz="1500">
                <a:latin typeface="Inter"/>
              </a:rPr>
              <a:t>• `do-while` : boucle exécutée au moins une fois, puis répétée si la condition est vraie.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