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FF7900"/>
                </a:solidFill>
                <a:latin typeface="Inter"/>
              </a:defRPr>
            </a:pPr>
            <a:r>
              <a:t>Formation</a:t>
            </a:r>
          </a:p>
        </p:txBody>
      </p:sp>
      <p:sp>
        <p:nvSpPr>
          <p:cNvPr id="4" name="TextBox 3"/>
          <p:cNvSpPr txBox="1"/>
          <p:nvPr/>
        </p:nvSpPr>
        <p:spPr>
          <a:xfrm>
            <a:off x="1828800" y="3657600"/>
            <a:ext cx="7315200" cy="914400"/>
          </a:xfrm>
          <a:prstGeom prst="rect">
            <a:avLst/>
          </a:prstGeom>
          <a:noFill/>
        </p:spPr>
        <p:txBody>
          <a:bodyPr wrap="none">
            <a:spAutoFit/>
          </a:bodyPr>
          <a:lstStyle/>
          <a:p>
            <a:pPr>
              <a:defRPr sz="2400">
                <a:solidFill>
                  <a:srgbClr val="000000"/>
                </a:solidFill>
              </a:defRPr>
            </a:pPr>
            <a:r>
              <a:t>introduction java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La méthode main()</a:t>
            </a:r>
          </a:p>
        </p:txBody>
      </p:sp>
      <p:sp>
        <p:nvSpPr>
          <p:cNvPr id="4" name="TextBox 3"/>
          <p:cNvSpPr txBox="1"/>
          <p:nvPr/>
        </p:nvSpPr>
        <p:spPr>
          <a:xfrm>
            <a:off x="731520" y="914400"/>
            <a:ext cx="7315200" cy="1828800"/>
          </a:xfrm>
          <a:prstGeom prst="rect">
            <a:avLst/>
          </a:prstGeom>
          <a:noFill/>
        </p:spPr>
        <p:txBody>
          <a:bodyPr wrap="square">
            <a:spAutoFit/>
          </a:bodyPr>
          <a:lstStyle/>
          <a:p/>
          <a:p>
            <a:pPr>
              <a:lnSpc>
                <a:spcPct val="150000"/>
              </a:lnSpc>
            </a:pPr>
            <a:r>
              <a:rPr sz="1300">
                <a:latin typeface="Inter"/>
              </a:rPr>
              <a:t>La méthode `main()` est le point d'entrée de tout programme Java. Elle est obligatoire et doit être déclarée comme `public`, `static`, et `void`. Elle prend un tableau de chaînes de caractères (`String[] args`) comme argument, qui peut être utilisé pour passer des paramètres au programme.</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`public` : La méthode est accessible de partout.</a:t>
            </a:r>
          </a:p>
          <a:p>
            <a:pPr>
              <a:lnSpc>
                <a:spcPct val="150000"/>
              </a:lnSpc>
            </a:pPr>
            <a:r>
              <a:rPr sz="500">
                <a:latin typeface="Inter"/>
              </a:rPr>
              <a:t>• `static` : La méthode appartient à la classe et non à une instance de la classe.</a:t>
            </a:r>
          </a:p>
          <a:p>
            <a:pPr>
              <a:lnSpc>
                <a:spcPct val="150000"/>
              </a:lnSpc>
            </a:pPr>
            <a:r>
              <a:rPr sz="500">
                <a:latin typeface="Inter"/>
              </a:rPr>
              <a:t>• `void` : La méthode ne retourne aucune valeur.</a:t>
            </a:r>
          </a:p>
          <a:p>
            <a:pPr>
              <a:lnSpc>
                <a:spcPct val="150000"/>
              </a:lnSpc>
            </a:pPr>
            <a:r>
              <a:rPr sz="500">
                <a:latin typeface="Inter"/>
              </a:rPr>
              <a:t>• `String[] args` : Permet de passer des arguments en ligne de commande.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823874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823874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é</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Compilation et exécution d'un programme</a:t>
            </a:r>
          </a:p>
        </p:txBody>
      </p:sp>
      <p:sp>
        <p:nvSpPr>
          <p:cNvPr id="4" name="TextBox 3"/>
          <p:cNvSpPr txBox="1"/>
          <p:nvPr/>
        </p:nvSpPr>
        <p:spPr>
          <a:xfrm>
            <a:off x="731520" y="914400"/>
            <a:ext cx="7315200" cy="1828800"/>
          </a:xfrm>
          <a:prstGeom prst="rect">
            <a:avLst/>
          </a:prstGeom>
          <a:noFill/>
        </p:spPr>
        <p:txBody>
          <a:bodyPr wrap="square">
            <a:spAutoFit/>
          </a:bodyPr>
          <a:lstStyle/>
          <a:p/>
          <a:p>
            <a:pPr>
              <a:lnSpc>
                <a:spcPct val="150000"/>
              </a:lnSpc>
            </a:pPr>
            <a:r>
              <a:rPr sz="1300">
                <a:latin typeface="Inter"/>
              </a:rPr>
              <a:t>Pour exécuter un programme Java, il faut d'abord le compiler en bytecode à l'aide du compilateur `javac`, puis exécuter le bytecode avec la machine virtuelle Java (`java`). Le bytecode est un code intermédiaire qui peut être exécuté sur n'importe quelle plateforme disposant d'une JVM (Java Virtual Machine).</a:t>
            </a:r>
          </a:p>
        </p:txBody>
      </p:sp>
      <p:sp>
        <p:nvSpPr>
          <p:cNvPr id="5" name="TextBox 4"/>
          <p:cNvSpPr txBox="1"/>
          <p:nvPr/>
        </p:nvSpPr>
        <p:spPr>
          <a:xfrm>
            <a:off x="731520" y="1645920"/>
            <a:ext cx="7315200" cy="2560320"/>
          </a:xfrm>
          <a:prstGeom prst="rect">
            <a:avLst/>
          </a:prstGeom>
          <a:noFill/>
        </p:spPr>
        <p:txBody>
          <a:bodyPr wrap="none">
            <a:spAutoFit/>
          </a:bodyPr>
          <a:lstStyle/>
          <a:p/>
          <a:p>
            <a:pPr>
              <a:lnSpc>
                <a:spcPct val="150000"/>
              </a:lnSpc>
            </a:pPr>
            <a:r>
              <a:rPr sz="500">
                <a:latin typeface="Inter"/>
              </a:rPr>
              <a:t>• Compilation : `javac MonPremierProgramme.java`</a:t>
            </a:r>
          </a:p>
          <a:p>
            <a:pPr>
              <a:lnSpc>
                <a:spcPct val="150000"/>
              </a:lnSpc>
            </a:pPr>
            <a:r>
              <a:rPr sz="500">
                <a:latin typeface="Inter"/>
              </a:rPr>
              <a:t>• Exécution : `java MonPremierProgramme`</a:t>
            </a:r>
          </a:p>
          <a:p>
            <a:pPr>
              <a:lnSpc>
                <a:spcPct val="150000"/>
              </a:lnSpc>
            </a:pPr>
            <a:r>
              <a:rPr sz="500">
                <a:latin typeface="Inter"/>
              </a:rPr>
              <a:t>• Le fichier source doit avoir l'extension `.java`.</a:t>
            </a:r>
          </a:p>
          <a:p>
            <a:pPr>
              <a:lnSpc>
                <a:spcPct val="150000"/>
              </a:lnSpc>
            </a:pPr>
            <a:r>
              <a:rPr sz="500">
                <a:latin typeface="Inter"/>
              </a:rPr>
              <a:t>• Le fichier compilé a l'extension `.class`.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493007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493007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Étape</a:t>
                      </a:r>
                    </a:p>
                  </a:txBody>
                  <a:tcPr>
                    <a:solidFill>
                      <a:srgbClr val="85B3DE"/>
                    </a:solidFill>
                  </a:tcPr>
                </a:tc>
                <a:tc>
                  <a:txBody>
                    <a:bodyPr/>
                    <a:lstStyle/>
                    <a:p>
                      <a:pPr>
                        <a:defRPr sz="1200"/>
                      </a:pPr>
                      <a:r>
                        <a:t>Commande</a:t>
                      </a:r>
                    </a:p>
                  </a:txBody>
                  <a:tcPr>
                    <a:solidFill>
                      <a:srgbClr val="85B3DE"/>
                    </a:solidFill>
                  </a:tcPr>
                </a:tc>
                <a:tc>
                  <a:txBody>
                    <a:bodyPr/>
                    <a:lstStyle/>
                    <a:p>
                      <a:pPr>
                        <a:defRPr sz="1200"/>
                      </a:pPr>
                      <a:r>
                        <a:t>Description</a:t>
                      </a:r>
                    </a:p>
                  </a:txBody>
                  <a:tcPr>
                    <a:solidFill>
                      <a:srgbClr val="85B3DE"/>
                    </a:solidFill>
                  </a:tcPr>
                </a:tc>
              </a:tr>
              <a:tr h="457200">
                <a:tc>
                  <a:txBody>
                    <a:bodyPr/>
                    <a:lstStyle/>
                    <a:p>
                      <a:pPr>
                        <a:defRPr sz="1200"/>
                      </a:pPr>
                      <a:r>
                        <a:t>Compilation</a:t>
                      </a:r>
                    </a:p>
                  </a:txBody>
                  <a:tcPr>
                    <a:solidFill>
                      <a:srgbClr val="F7F5F5"/>
                    </a:solidFill>
                  </a:tcPr>
                </a:tc>
                <a:tc>
                  <a:txBody>
                    <a:bodyPr/>
                    <a:lstStyle/>
                    <a:p>
                      <a:pPr>
                        <a:defRPr sz="1200"/>
                      </a:pPr>
                      <a:r>
                        <a:t>javac MonPremierProgramme.java</a:t>
                      </a:r>
                    </a:p>
                  </a:txBody>
                  <a:tcPr>
                    <a:solidFill>
                      <a:srgbClr val="F7F5F5"/>
                    </a:solidFill>
                  </a:tcPr>
                </a:tc>
                <a:tc>
                  <a:txBody>
                    <a:bodyPr/>
                    <a:lstStyle/>
                    <a:p>
                      <a:pPr>
                        <a:defRPr sz="1200"/>
                      </a:pPr>
                      <a:r>
                        <a:t>Compile le code source en bytecode.</a:t>
                      </a:r>
                    </a:p>
                  </a:txBody>
                  <a:tcPr>
                    <a:solidFill>
                      <a:srgbClr val="F7F5F5"/>
                    </a:solidFill>
                  </a:tcPr>
                </a:tc>
              </a:tr>
              <a:tr h="457200">
                <a:tc>
                  <a:txBody>
                    <a:bodyPr/>
                    <a:lstStyle/>
                    <a:p>
                      <a:pPr>
                        <a:defRPr sz="1200"/>
                      </a:pPr>
                      <a:r>
                        <a:t>Exécution</a:t>
                      </a:r>
                    </a:p>
                  </a:txBody>
                  <a:tcPr>
                    <a:solidFill>
                      <a:srgbClr val="F7F5F5"/>
                    </a:solidFill>
                  </a:tcPr>
                </a:tc>
                <a:tc>
                  <a:txBody>
                    <a:bodyPr/>
                    <a:lstStyle/>
                    <a:p>
                      <a:pPr>
                        <a:defRPr sz="1200"/>
                      </a:pPr>
                      <a:r>
                        <a:t>java MonPremierProgramme</a:t>
                      </a:r>
                    </a:p>
                  </a:txBody>
                  <a:tcPr>
                    <a:solidFill>
                      <a:srgbClr val="F7F5F5"/>
                    </a:solidFill>
                  </a:tcPr>
                </a:tc>
                <a:tc>
                  <a:txBody>
                    <a:bodyPr/>
                    <a:lstStyle/>
                    <a:p>
                      <a:pPr>
                        <a:defRPr sz="1200"/>
                      </a:pPr>
                      <a:r>
                        <a:t>Exécute le bytecode sur la JVM.</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Jour 2</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Programme du Jour 2</a:t>
            </a:r>
          </a:p>
        </p:txBody>
      </p:sp>
      <p:sp>
        <p:nvSpPr>
          <p:cNvPr id="6" name="TextBox 5"/>
          <p:cNvSpPr txBox="1"/>
          <p:nvPr/>
        </p:nvSpPr>
        <p:spPr>
          <a:xfrm>
            <a:off x="731520" y="3017520"/>
            <a:ext cx="7315200" cy="365760"/>
          </a:xfrm>
          <a:prstGeom prst="rect">
            <a:avLst/>
          </a:prstGeom>
          <a:noFill/>
        </p:spPr>
        <p:txBody>
          <a:bodyPr wrap="square">
            <a:spAutoFit/>
          </a:bodyPr>
          <a:lstStyle/>
          <a:p/>
          <a:p>
            <a:pPr>
              <a:lnSpc>
                <a:spcPct val="150000"/>
              </a:lnSpc>
            </a:pPr>
            <a:r>
              <a:rPr sz="1300">
                <a:latin typeface="Inter"/>
              </a:rPr>
              <a:t>Voici le contenu de la formation pour le jour 2.</a:t>
            </a:r>
          </a:p>
        </p:txBody>
      </p:sp>
      <p:sp>
        <p:nvSpPr>
          <p:cNvPr id="7" name="TextBox 6"/>
          <p:cNvSpPr txBox="1"/>
          <p:nvPr/>
        </p:nvSpPr>
        <p:spPr>
          <a:xfrm>
            <a:off x="731520" y="3749040"/>
            <a:ext cx="7315200" cy="457200"/>
          </a:xfrm>
          <a:prstGeom prst="rect">
            <a:avLst/>
          </a:prstGeom>
          <a:noFill/>
        </p:spPr>
        <p:txBody>
          <a:bodyPr wrap="none">
            <a:spAutoFit/>
          </a:bodyPr>
          <a:lstStyle/>
          <a:p>
            <a:r>
              <a:rPr sz="2000" b="1">
                <a:solidFill>
                  <a:srgbClr val="FF7900"/>
                </a:solidFill>
                <a:latin typeface="Inter"/>
              </a:rPr>
              <a:t>Les bases de la syntaxe Java</a:t>
            </a:r>
          </a:p>
        </p:txBody>
      </p:sp>
      <p:sp>
        <p:nvSpPr>
          <p:cNvPr id="8" name="TextBox 7"/>
          <p:cNvSpPr txBox="1"/>
          <p:nvPr/>
        </p:nvSpPr>
        <p:spPr>
          <a:xfrm>
            <a:off x="731520" y="4297680"/>
            <a:ext cx="7315200" cy="457200"/>
          </a:xfrm>
          <a:prstGeom prst="rect">
            <a:avLst/>
          </a:prstGeom>
          <a:noFill/>
        </p:spPr>
        <p:txBody>
          <a:bodyPr wrap="none">
            <a:spAutoFit/>
          </a:bodyPr>
          <a:lstStyle/>
          <a:p>
            <a:r>
              <a:rPr sz="1600" b="1">
                <a:solidFill>
                  <a:srgbClr val="000000"/>
                </a:solidFill>
                <a:latin typeface="Inter"/>
              </a:rPr>
              <a:t>• Variables et types de données</a:t>
            </a:r>
          </a:p>
        </p:txBody>
      </p:sp>
      <p:sp>
        <p:nvSpPr>
          <p:cNvPr id="9" name="TextBox 8"/>
          <p:cNvSpPr txBox="1"/>
          <p:nvPr/>
        </p:nvSpPr>
        <p:spPr>
          <a:xfrm>
            <a:off x="731520" y="4846320"/>
            <a:ext cx="7315200" cy="1828800"/>
          </a:xfrm>
          <a:prstGeom prst="rect">
            <a:avLst/>
          </a:prstGeom>
          <a:noFill/>
        </p:spPr>
        <p:txBody>
          <a:bodyPr wrap="square">
            <a:spAutoFit/>
          </a:bodyPr>
          <a:lstStyle/>
          <a:p/>
          <a:p>
            <a:pPr>
              <a:lnSpc>
                <a:spcPct val="150000"/>
              </a:lnSpc>
            </a:pPr>
            <a:r>
              <a:rPr sz="1300">
                <a:latin typeface="Inter"/>
              </a:rPr>
              <a:t>En Java, une variable est un conteneur qui stocke des données. Chaque variable a un type de données qui détermine la nature et la taille des données qu'elle peut contenir. Les types de données en Java sont divisés en deux catégories : les types primitifs et les types de référence.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463040"/>
          </a:xfrm>
          <a:prstGeom prst="rect">
            <a:avLst/>
          </a:prstGeom>
          <a:noFill/>
        </p:spPr>
        <p:txBody>
          <a:bodyPr wrap="none">
            <a:spAutoFit/>
          </a:bodyPr>
          <a:lstStyle/>
          <a:p/>
          <a:p>
            <a:pPr>
              <a:lnSpc>
                <a:spcPct val="150000"/>
              </a:lnSpc>
            </a:pPr>
            <a:r>
              <a:rPr sz="1500">
                <a:latin typeface="Inter"/>
              </a:rPr>
              <a:t>• Types primitifs : byte, short, int, long, float, double, char, boolean</a:t>
            </a:r>
          </a:p>
          <a:p>
            <a:pPr>
              <a:lnSpc>
                <a:spcPct val="150000"/>
              </a:lnSpc>
            </a:pPr>
            <a:r>
              <a:rPr sz="1500">
                <a:latin typeface="Inter"/>
              </a:rPr>
              <a:t>• Types de référence : objets, tableaux, chaînes de caractères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383280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3832800"/>
          </a:xfrm>
          <a:prstGeom prst="rect">
            <a:avLst/>
          </a:prstGeom>
          <a:noFill/>
        </p:spPr>
        <p:txBody>
          <a:bodyPr wrap="square">
            <a:spAutoFit/>
          </a:bodyPr>
          <a:lstStyle/>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y</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o</a:t>
            </a:r>
          </a:p>
          <a:p>
            <a:pPr/>
            <a:r>
              <a:rPr sz="1200">
                <a:solidFill>
                  <a:srgbClr val="323232"/>
                </a:solidFill>
                <a:latin typeface="Consolas"/>
              </a:rPr>
              <a:t>h</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y</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152400">
                <a:tc>
                  <a:txBody>
                    <a:bodyPr/>
                    <a:lstStyle/>
                    <a:p>
                      <a:pPr>
                        <a:defRPr sz="1200"/>
                      </a:pPr>
                      <a:r>
                        <a:t>Type</a:t>
                      </a:r>
                    </a:p>
                  </a:txBody>
                  <a:tcPr>
                    <a:solidFill>
                      <a:srgbClr val="85B3DE"/>
                    </a:solidFill>
                  </a:tcPr>
                </a:tc>
                <a:tc>
                  <a:txBody>
                    <a:bodyPr/>
                    <a:lstStyle/>
                    <a:p>
                      <a:pPr>
                        <a:defRPr sz="1200"/>
                      </a:pPr>
                      <a:r>
                        <a:t>Taille</a:t>
                      </a:r>
                    </a:p>
                  </a:txBody>
                  <a:tcPr>
                    <a:solidFill>
                      <a:srgbClr val="85B3DE"/>
                    </a:solidFill>
                  </a:tcPr>
                </a:tc>
                <a:tc>
                  <a:txBody>
                    <a:bodyPr/>
                    <a:lstStyle/>
                    <a:p>
                      <a:pPr>
                        <a:defRPr sz="1200"/>
                      </a:pPr>
                      <a:r>
                        <a:t>Valeur par défaut</a:t>
                      </a:r>
                    </a:p>
                  </a:txBody>
                  <a:tcPr>
                    <a:solidFill>
                      <a:srgbClr val="85B3DE"/>
                    </a:solidFill>
                  </a:tcPr>
                </a:tc>
              </a:tr>
              <a:tr h="152400">
                <a:tc>
                  <a:txBody>
                    <a:bodyPr/>
                    <a:lstStyle/>
                    <a:p>
                      <a:pPr>
                        <a:defRPr sz="1200"/>
                      </a:pPr>
                      <a:r>
                        <a:t>byte</a:t>
                      </a:r>
                    </a:p>
                  </a:txBody>
                  <a:tcPr>
                    <a:solidFill>
                      <a:srgbClr val="F7F5F5"/>
                    </a:solidFill>
                  </a:tcPr>
                </a:tc>
                <a:tc>
                  <a:txBody>
                    <a:bodyPr/>
                    <a:lstStyle/>
                    <a:p>
                      <a:pPr>
                        <a:defRPr sz="1200"/>
                      </a:pPr>
                      <a:r>
                        <a:t>8 bits</a:t>
                      </a:r>
                    </a:p>
                  </a:txBody>
                  <a:tcPr>
                    <a:solidFill>
                      <a:srgbClr val="F7F5F5"/>
                    </a:solidFill>
                  </a:tcPr>
                </a:tc>
                <a:tc>
                  <a:txBody>
                    <a:bodyPr/>
                    <a:lstStyle/>
                    <a:p>
                      <a:pPr>
                        <a:defRPr sz="1200"/>
                      </a:pPr>
                      <a:r>
                        <a:t>0</a:t>
                      </a:r>
                    </a:p>
                  </a:txBody>
                  <a:tcPr>
                    <a:solidFill>
                      <a:srgbClr val="F7F5F5"/>
                    </a:solidFill>
                  </a:tcPr>
                </a:tc>
              </a:tr>
              <a:tr h="152400">
                <a:tc>
                  <a:txBody>
                    <a:bodyPr/>
                    <a:lstStyle/>
                    <a:p>
                      <a:pPr>
                        <a:defRPr sz="1200"/>
                      </a:pPr>
                      <a:r>
                        <a:t>short</a:t>
                      </a:r>
                    </a:p>
                  </a:txBody>
                  <a:tcPr>
                    <a:solidFill>
                      <a:srgbClr val="F7F5F5"/>
                    </a:solidFill>
                  </a:tcPr>
                </a:tc>
                <a:tc>
                  <a:txBody>
                    <a:bodyPr/>
                    <a:lstStyle/>
                    <a:p>
                      <a:pPr>
                        <a:defRPr sz="1200"/>
                      </a:pPr>
                      <a:r>
                        <a:t>16 bits</a:t>
                      </a:r>
                    </a:p>
                  </a:txBody>
                  <a:tcPr>
                    <a:solidFill>
                      <a:srgbClr val="F7F5F5"/>
                    </a:solidFill>
                  </a:tcPr>
                </a:tc>
                <a:tc>
                  <a:txBody>
                    <a:bodyPr/>
                    <a:lstStyle/>
                    <a:p>
                      <a:pPr>
                        <a:defRPr sz="1200"/>
                      </a:pPr>
                      <a:r>
                        <a:t>0</a:t>
                      </a:r>
                    </a:p>
                  </a:txBody>
                  <a:tcPr>
                    <a:solidFill>
                      <a:srgbClr val="F7F5F5"/>
                    </a:solidFill>
                  </a:tcPr>
                </a:tc>
              </a:tr>
              <a:tr h="152400">
                <a:tc>
                  <a:txBody>
                    <a:bodyPr/>
                    <a:lstStyle/>
                    <a:p>
                      <a:pPr>
                        <a:defRPr sz="1200"/>
                      </a:pPr>
                      <a:r>
                        <a:t>int</a:t>
                      </a:r>
                    </a:p>
                  </a:txBody>
                  <a:tcPr>
                    <a:solidFill>
                      <a:srgbClr val="F7F5F5"/>
                    </a:solidFill>
                  </a:tcPr>
                </a:tc>
                <a:tc>
                  <a:txBody>
                    <a:bodyPr/>
                    <a:lstStyle/>
                    <a:p>
                      <a:pPr>
                        <a:defRPr sz="1200"/>
                      </a:pPr>
                      <a:r>
                        <a:t>32 bits</a:t>
                      </a:r>
                    </a:p>
                  </a:txBody>
                  <a:tcPr>
                    <a:solidFill>
                      <a:srgbClr val="F7F5F5"/>
                    </a:solidFill>
                  </a:tcPr>
                </a:tc>
                <a:tc>
                  <a:txBody>
                    <a:bodyPr/>
                    <a:lstStyle/>
                    <a:p>
                      <a:pPr>
                        <a:defRPr sz="1200"/>
                      </a:pPr>
                      <a:r>
                        <a:t>0</a:t>
                      </a:r>
                    </a:p>
                  </a:txBody>
                  <a:tcPr>
                    <a:solidFill>
                      <a:srgbClr val="F7F5F5"/>
                    </a:solidFill>
                  </a:tcPr>
                </a:tc>
              </a:tr>
              <a:tr h="152400">
                <a:tc>
                  <a:txBody>
                    <a:bodyPr/>
                    <a:lstStyle/>
                    <a:p>
                      <a:pPr>
                        <a:defRPr sz="1200"/>
                      </a:pPr>
                      <a:r>
                        <a:t>long</a:t>
                      </a:r>
                    </a:p>
                  </a:txBody>
                  <a:tcPr>
                    <a:solidFill>
                      <a:srgbClr val="F7F5F5"/>
                    </a:solidFill>
                  </a:tcPr>
                </a:tc>
                <a:tc>
                  <a:txBody>
                    <a:bodyPr/>
                    <a:lstStyle/>
                    <a:p>
                      <a:pPr>
                        <a:defRPr sz="1200"/>
                      </a:pPr>
                      <a:r>
                        <a:t>64 bits</a:t>
                      </a:r>
                    </a:p>
                  </a:txBody>
                  <a:tcPr>
                    <a:solidFill>
                      <a:srgbClr val="F7F5F5"/>
                    </a:solidFill>
                  </a:tcPr>
                </a:tc>
                <a:tc>
                  <a:txBody>
                    <a:bodyPr/>
                    <a:lstStyle/>
                    <a:p>
                      <a:pPr>
                        <a:defRPr sz="1200"/>
                      </a:pPr>
                      <a:r>
                        <a:t>0L</a:t>
                      </a:r>
                    </a:p>
                  </a:txBody>
                  <a:tcPr>
                    <a:solidFill>
                      <a:srgbClr val="F7F5F5"/>
                    </a:solidFill>
                  </a:tcPr>
                </a:tc>
              </a:tr>
              <a:tr h="152400">
                <a:tc>
                  <a:txBody>
                    <a:bodyPr/>
                    <a:lstStyle/>
                    <a:p>
                      <a:pPr>
                        <a:defRPr sz="1200"/>
                      </a:pPr>
                      <a:r>
                        <a:t>float</a:t>
                      </a:r>
                    </a:p>
                  </a:txBody>
                  <a:tcPr>
                    <a:solidFill>
                      <a:srgbClr val="F7F5F5"/>
                    </a:solidFill>
                  </a:tcPr>
                </a:tc>
                <a:tc>
                  <a:txBody>
                    <a:bodyPr/>
                    <a:lstStyle/>
                    <a:p>
                      <a:pPr>
                        <a:defRPr sz="1200"/>
                      </a:pPr>
                      <a:r>
                        <a:t>32 bits</a:t>
                      </a:r>
                    </a:p>
                  </a:txBody>
                  <a:tcPr>
                    <a:solidFill>
                      <a:srgbClr val="F7F5F5"/>
                    </a:solidFill>
                  </a:tcPr>
                </a:tc>
                <a:tc>
                  <a:txBody>
                    <a:bodyPr/>
                    <a:lstStyle/>
                    <a:p>
                      <a:pPr>
                        <a:defRPr sz="1200"/>
                      </a:pPr>
                      <a:r>
                        <a:t>0.0f</a:t>
                      </a:r>
                    </a:p>
                  </a:txBody>
                  <a:tcPr>
                    <a:solidFill>
                      <a:srgbClr val="F7F5F5"/>
                    </a:solidFill>
                  </a:tcPr>
                </a:tc>
              </a:tr>
              <a:tr h="152400">
                <a:tc>
                  <a:txBody>
                    <a:bodyPr/>
                    <a:lstStyle/>
                    <a:p>
                      <a:pPr>
                        <a:defRPr sz="1200"/>
                      </a:pPr>
                      <a:r>
                        <a:t>double</a:t>
                      </a:r>
                    </a:p>
                  </a:txBody>
                  <a:tcPr>
                    <a:solidFill>
                      <a:srgbClr val="F7F5F5"/>
                    </a:solidFill>
                  </a:tcPr>
                </a:tc>
                <a:tc>
                  <a:txBody>
                    <a:bodyPr/>
                    <a:lstStyle/>
                    <a:p>
                      <a:pPr>
                        <a:defRPr sz="1200"/>
                      </a:pPr>
                      <a:r>
                        <a:t>64 bits</a:t>
                      </a:r>
                    </a:p>
                  </a:txBody>
                  <a:tcPr>
                    <a:solidFill>
                      <a:srgbClr val="F7F5F5"/>
                    </a:solidFill>
                  </a:tcPr>
                </a:tc>
                <a:tc>
                  <a:txBody>
                    <a:bodyPr/>
                    <a:lstStyle/>
                    <a:p>
                      <a:pPr>
                        <a:defRPr sz="1200"/>
                      </a:pPr>
                      <a:r>
                        <a:t>0.0d</a:t>
                      </a:r>
                    </a:p>
                  </a:txBody>
                  <a:tcPr>
                    <a:solidFill>
                      <a:srgbClr val="F7F5F5"/>
                    </a:solidFill>
                  </a:tcPr>
                </a:tc>
              </a:tr>
              <a:tr h="152400">
                <a:tc>
                  <a:txBody>
                    <a:bodyPr/>
                    <a:lstStyle/>
                    <a:p>
                      <a:pPr>
                        <a:defRPr sz="1200"/>
                      </a:pPr>
                      <a:r>
                        <a:t>char</a:t>
                      </a:r>
                    </a:p>
                  </a:txBody>
                  <a:tcPr>
                    <a:solidFill>
                      <a:srgbClr val="F7F5F5"/>
                    </a:solidFill>
                  </a:tcPr>
                </a:tc>
                <a:tc>
                  <a:txBody>
                    <a:bodyPr/>
                    <a:lstStyle/>
                    <a:p>
                      <a:pPr>
                        <a:defRPr sz="1200"/>
                      </a:pPr>
                      <a:r>
                        <a:t>16 bits</a:t>
                      </a:r>
                    </a:p>
                  </a:txBody>
                  <a:tcPr>
                    <a:solidFill>
                      <a:srgbClr val="F7F5F5"/>
                    </a:solidFill>
                  </a:tcPr>
                </a:tc>
                <a:tc>
                  <a:txBody>
                    <a:bodyPr/>
                    <a:lstStyle/>
                    <a:p>
                      <a:pPr>
                        <a:defRPr sz="1200"/>
                      </a:pPr>
                      <a:r>
                        <a:t>'\u0000'</a:t>
                      </a:r>
                    </a:p>
                  </a:txBody>
                  <a:tcPr>
                    <a:solidFill>
                      <a:srgbClr val="F7F5F5"/>
                    </a:solidFill>
                  </a:tcPr>
                </a:tc>
              </a:tr>
              <a:tr h="152400">
                <a:tc>
                  <a:txBody>
                    <a:bodyPr/>
                    <a:lstStyle/>
                    <a:p>
                      <a:pPr>
                        <a:defRPr sz="1200"/>
                      </a:pPr>
                      <a:r>
                        <a:t>boolean</a:t>
                      </a:r>
                    </a:p>
                  </a:txBody>
                  <a:tcPr>
                    <a:solidFill>
                      <a:srgbClr val="F7F5F5"/>
                    </a:solidFill>
                  </a:tcPr>
                </a:tc>
                <a:tc>
                  <a:txBody>
                    <a:bodyPr/>
                    <a:lstStyle/>
                    <a:p>
                      <a:pPr>
                        <a:defRPr sz="1200"/>
                      </a:pPr>
                      <a:r>
                        <a:t>1 bit</a:t>
                      </a:r>
                    </a:p>
                  </a:txBody>
                  <a:tcPr>
                    <a:solidFill>
                      <a:srgbClr val="F7F5F5"/>
                    </a:solidFill>
                  </a:tcPr>
                </a:tc>
                <a:tc>
                  <a:txBody>
                    <a:bodyPr/>
                    <a:lstStyle/>
                    <a:p>
                      <a:pPr>
                        <a:defRPr sz="1200"/>
                      </a:pPr>
                      <a:r>
                        <a:t>false</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Opérateurs arithmétiques et logiques</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Les opérateurs en Java sont utilisés pour effectuer des opérations sur des variables et des valeurs. Les opérateurs arithmétiques sont utilisés pour les calculs mathématiques, tandis que les opérateurs logiques sont utilisés pour les comparaisons et les conditions.</a:t>
            </a:r>
          </a:p>
        </p:txBody>
      </p:sp>
      <p:sp>
        <p:nvSpPr>
          <p:cNvPr id="6" name="TextBox 5"/>
          <p:cNvSpPr txBox="1"/>
          <p:nvPr/>
        </p:nvSpPr>
        <p:spPr>
          <a:xfrm>
            <a:off x="731520" y="3200400"/>
            <a:ext cx="7315200" cy="1828800"/>
          </a:xfrm>
          <a:prstGeom prst="rect">
            <a:avLst/>
          </a:prstGeom>
          <a:noFill/>
        </p:spPr>
        <p:txBody>
          <a:bodyPr wrap="none">
            <a:spAutoFit/>
          </a:bodyPr>
          <a:lstStyle/>
          <a:p/>
          <a:p>
            <a:pPr>
              <a:lnSpc>
                <a:spcPct val="150000"/>
              </a:lnSpc>
            </a:pPr>
            <a:r>
              <a:rPr sz="1500">
                <a:latin typeface="Inter"/>
              </a:rPr>
              <a:t>• Opérateurs arithmétiques : +, -, *, /, %</a:t>
            </a:r>
          </a:p>
          <a:p>
            <a:pPr>
              <a:lnSpc>
                <a:spcPct val="150000"/>
              </a:lnSpc>
            </a:pPr>
            <a:r>
              <a:rPr sz="1500">
                <a:latin typeface="Inter"/>
              </a:rPr>
              <a:t>• Opérateurs de comparaison : ==, !=, &gt;, &lt;, &gt;=, &lt;=</a:t>
            </a:r>
          </a:p>
          <a:p>
            <a:pPr>
              <a:lnSpc>
                <a:spcPct val="150000"/>
              </a:lnSpc>
            </a:pPr>
            <a:r>
              <a:rPr sz="1500">
                <a:latin typeface="Inter"/>
              </a:rPr>
              <a:t>• Opérateurs logiques : &amp;&amp;, ||,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069080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0690800"/>
          </a:xfrm>
          <a:prstGeom prst="rect">
            <a:avLst/>
          </a:prstGeom>
          <a:noFill/>
        </p:spPr>
        <p:txBody>
          <a:bodyPr wrap="square">
            <a:spAutoFit/>
          </a:bodyPr>
          <a:lstStyle/>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&amp;</a:t>
            </a:r>
          </a:p>
          <a:p>
            <a:pPr/>
            <a:r>
              <a:rPr sz="1200">
                <a:solidFill>
                  <a:srgbClr val="323232"/>
                </a:solidFill>
                <a:latin typeface="Consolas"/>
              </a:rPr>
              <a:t>&amp;</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3</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i</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91440">
                <a:tc>
                  <a:txBody>
                    <a:bodyPr/>
                    <a:lstStyle/>
                    <a:p>
                      <a:pPr>
                        <a:defRPr sz="1200"/>
                      </a:pPr>
                      <a:r>
                        <a:t>Opérateur</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Exemple</a:t>
                      </a:r>
                    </a:p>
                  </a:txBody>
                  <a:tcPr>
                    <a:solidFill>
                      <a:srgbClr val="85B3DE"/>
                    </a:solidFill>
                  </a:tcPr>
                </a:tc>
              </a:tr>
              <a:tr h="91440">
                <a:tc>
                  <a:txBody>
                    <a:bodyPr/>
                    <a:lstStyle/>
                    <a:p>
                      <a:pPr>
                        <a:defRPr sz="1200"/>
                      </a:pPr>
                      <a:r>
                        <a:t>+</a:t>
                      </a:r>
                    </a:p>
                  </a:txBody>
                  <a:tcPr>
                    <a:solidFill>
                      <a:srgbClr val="F7F5F5"/>
                    </a:solidFill>
                  </a:tcPr>
                </a:tc>
                <a:tc>
                  <a:txBody>
                    <a:bodyPr/>
                    <a:lstStyle/>
                    <a:p>
                      <a:pPr>
                        <a:defRPr sz="1200"/>
                      </a:pPr>
                      <a:r>
                        <a:t>Addition</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Soustraction</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Multiplication</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Division</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Modulo</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Égal à</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Différent de</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&gt;</a:t>
                      </a:r>
                    </a:p>
                  </a:txBody>
                  <a:tcPr>
                    <a:solidFill>
                      <a:srgbClr val="F7F5F5"/>
                    </a:solidFill>
                  </a:tcPr>
                </a:tc>
                <a:tc>
                  <a:txBody>
                    <a:bodyPr/>
                    <a:lstStyle/>
                    <a:p>
                      <a:pPr>
                        <a:defRPr sz="1200"/>
                      </a:pPr>
                      <a:r>
                        <a:t>Supérieur à</a:t>
                      </a:r>
                    </a:p>
                  </a:txBody>
                  <a:tcPr>
                    <a:solidFill>
                      <a:srgbClr val="F7F5F5"/>
                    </a:solidFill>
                  </a:tcPr>
                </a:tc>
                <a:tc>
                  <a:txBody>
                    <a:bodyPr/>
                    <a:lstStyle/>
                    <a:p>
                      <a:pPr>
                        <a:defRPr sz="1200"/>
                      </a:pPr>
                      <a:r>
                        <a:t>a &gt; b</a:t>
                      </a:r>
                    </a:p>
                  </a:txBody>
                  <a:tcPr>
                    <a:solidFill>
                      <a:srgbClr val="F7F5F5"/>
                    </a:solidFill>
                  </a:tcPr>
                </a:tc>
              </a:tr>
              <a:tr h="91440">
                <a:tc>
                  <a:txBody>
                    <a:bodyPr/>
                    <a:lstStyle/>
                    <a:p>
                      <a:pPr>
                        <a:defRPr sz="1200"/>
                      </a:pPr>
                      <a:r>
                        <a:t>&lt;</a:t>
                      </a:r>
                    </a:p>
                  </a:txBody>
                  <a:tcPr>
                    <a:solidFill>
                      <a:srgbClr val="F7F5F5"/>
                    </a:solidFill>
                  </a:tcPr>
                </a:tc>
                <a:tc>
                  <a:txBody>
                    <a:bodyPr/>
                    <a:lstStyle/>
                    <a:p>
                      <a:pPr>
                        <a:defRPr sz="1200"/>
                      </a:pPr>
                      <a:r>
                        <a:t>Inférieur à</a:t>
                      </a:r>
                    </a:p>
                  </a:txBody>
                  <a:tcPr>
                    <a:solidFill>
                      <a:srgbClr val="F7F5F5"/>
                    </a:solidFill>
                  </a:tcPr>
                </a:tc>
                <a:tc>
                  <a:txBody>
                    <a:bodyPr/>
                    <a:lstStyle/>
                    <a:p>
                      <a:pPr>
                        <a:defRPr sz="1200"/>
                      </a:pPr>
                      <a:r>
                        <a:t>a &lt; b</a:t>
                      </a:r>
                    </a:p>
                  </a:txBody>
                  <a:tcPr>
                    <a:solidFill>
                      <a:srgbClr val="F7F5F5"/>
                    </a:solidFill>
                  </a:tcPr>
                </a:tc>
              </a:tr>
              <a:tr h="91440">
                <a:tc>
                  <a:txBody>
                    <a:bodyPr/>
                    <a:lstStyle/>
                    <a:p>
                      <a:pPr>
                        <a:defRPr sz="1200"/>
                      </a:pPr>
                      <a:r>
                        <a:t>&gt;=</a:t>
                      </a:r>
                    </a:p>
                  </a:txBody>
                  <a:tcPr>
                    <a:solidFill>
                      <a:srgbClr val="F7F5F5"/>
                    </a:solidFill>
                  </a:tcPr>
                </a:tc>
                <a:tc>
                  <a:txBody>
                    <a:bodyPr/>
                    <a:lstStyle/>
                    <a:p>
                      <a:pPr>
                        <a:defRPr sz="1200"/>
                      </a:pPr>
                      <a:r>
                        <a:t>Supérieur ou égal à</a:t>
                      </a:r>
                    </a:p>
                  </a:txBody>
                  <a:tcPr>
                    <a:solidFill>
                      <a:srgbClr val="F7F5F5"/>
                    </a:solidFill>
                  </a:tcPr>
                </a:tc>
                <a:tc>
                  <a:txBody>
                    <a:bodyPr/>
                    <a:lstStyle/>
                    <a:p>
                      <a:pPr>
                        <a:defRPr sz="1200"/>
                      </a:pPr>
                      <a:r>
                        <a:t>a &gt;= b</a:t>
                      </a:r>
                    </a:p>
                  </a:txBody>
                  <a:tcPr>
                    <a:solidFill>
                      <a:srgbClr val="F7F5F5"/>
                    </a:solidFill>
                  </a:tcPr>
                </a:tc>
              </a:tr>
              <a:tr h="91440">
                <a:tc>
                  <a:txBody>
                    <a:bodyPr/>
                    <a:lstStyle/>
                    <a:p>
                      <a:pPr>
                        <a:defRPr sz="1200"/>
                      </a:pPr>
                      <a:r>
                        <a:t>&lt;=</a:t>
                      </a:r>
                    </a:p>
                  </a:txBody>
                  <a:tcPr>
                    <a:solidFill>
                      <a:srgbClr val="F7F5F5"/>
                    </a:solidFill>
                  </a:tcPr>
                </a:tc>
                <a:tc>
                  <a:txBody>
                    <a:bodyPr/>
                    <a:lstStyle/>
                    <a:p>
                      <a:pPr>
                        <a:defRPr sz="1200"/>
                      </a:pPr>
                      <a:r>
                        <a:t>Inférieur ou égal à</a:t>
                      </a:r>
                    </a:p>
                  </a:txBody>
                  <a:tcPr>
                    <a:solidFill>
                      <a:srgbClr val="F7F5F5"/>
                    </a:solidFill>
                  </a:tcPr>
                </a:tc>
                <a:tc>
                  <a:txBody>
                    <a:bodyPr/>
                    <a:lstStyle/>
                    <a:p>
                      <a:pPr>
                        <a:defRPr sz="1200"/>
                      </a:pPr>
                      <a:r>
                        <a:t>a &lt;= b</a:t>
                      </a:r>
                    </a:p>
                  </a:txBody>
                  <a:tcPr>
                    <a:solidFill>
                      <a:srgbClr val="F7F5F5"/>
                    </a:solidFill>
                  </a:tcPr>
                </a:tc>
              </a:tr>
              <a:tr h="91440">
                <a:tc>
                  <a:txBody>
                    <a:bodyPr/>
                    <a:lstStyle/>
                    <a:p>
                      <a:pPr>
                        <a:defRPr sz="1200"/>
                      </a:pPr>
                      <a:r>
                        <a:t>&amp;&amp;</a:t>
                      </a:r>
                    </a:p>
                  </a:txBody>
                  <a:tcPr>
                    <a:solidFill>
                      <a:srgbClr val="F7F5F5"/>
                    </a:solidFill>
                  </a:tcPr>
                </a:tc>
                <a:tc>
                  <a:txBody>
                    <a:bodyPr/>
                    <a:lstStyle/>
                    <a:p>
                      <a:pPr>
                        <a:defRPr sz="1200"/>
                      </a:pPr>
                      <a:r>
                        <a:t>ET logique</a:t>
                      </a:r>
                    </a:p>
                  </a:txBody>
                  <a:tcPr>
                    <a:solidFill>
                      <a:srgbClr val="F7F5F5"/>
                    </a:solidFill>
                  </a:tcPr>
                </a:tc>
                <a:tc>
                  <a:txBody>
                    <a:bodyPr/>
                    <a:lstStyle/>
                    <a:p>
                      <a:pPr>
                        <a:defRPr sz="1200"/>
                      </a:pPr>
                      <a:r>
                        <a:t>a &amp;&amp;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OU logique</a:t>
                      </a:r>
                    </a:p>
                  </a:txBody>
                  <a:tcPr>
                    <a:solidFill>
                      <a:srgbClr val="F7F5F5"/>
                    </a:solidFill>
                  </a:tcPr>
                </a:tc>
                <a:tc>
                  <a:txBody>
                    <a:bodyPr/>
                    <a:lstStyle/>
                    <a:p>
                      <a:pPr>
                        <a:defRPr sz="1200"/>
                      </a:pPr>
                      <a:r>
                        <a:t>a || b</a:t>
                      </a:r>
                    </a:p>
                  </a:txBody>
                  <a:tcPr>
                    <a:solidFill>
                      <a:srgbClr val="F7F5F5"/>
                    </a:solidFill>
                  </a:tcPr>
                </a:tc>
              </a:tr>
              <a:tr h="91440">
                <a:tc>
                  <a:txBody>
                    <a:bodyPr/>
                    <a:lstStyle/>
                    <a:p>
                      <a:pPr>
                        <a:defRPr sz="1200"/>
                      </a:pPr>
                      <a:r>
                        <a:t>!</a:t>
                      </a:r>
                    </a:p>
                  </a:txBody>
                  <a:tcPr>
                    <a:solidFill>
                      <a:srgbClr val="F7F5F5"/>
                    </a:solidFill>
                  </a:tcPr>
                </a:tc>
                <a:tc>
                  <a:txBody>
                    <a:bodyPr/>
                    <a:lstStyle/>
                    <a:p>
                      <a:pPr>
                        <a:defRPr sz="1200"/>
                      </a:pPr>
                      <a:r>
                        <a:t>NON logique</a:t>
                      </a:r>
                    </a:p>
                  </a:txBody>
                  <a:tcPr>
                    <a:solidFill>
                      <a:srgbClr val="F7F5F5"/>
                    </a:solidFill>
                  </a:tcPr>
                </a:tc>
                <a:tc>
                  <a:txBody>
                    <a:bodyPr/>
                    <a:lstStyle/>
                    <a:p>
                      <a:pPr>
                        <a:defRPr sz="1200"/>
                      </a:pPr>
                      <a:r>
                        <a:t>!a</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Structures de contrôle (if, else, switch)</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Les structures de contrôle en Java permettent de contrôler le flux d'exécution du programme en fonction de certaines conditions. Les structures de contrôle les plus couramment utilisées sont 'if', 'else', et 'switch'.</a:t>
            </a:r>
          </a:p>
        </p:txBody>
      </p:sp>
      <p:sp>
        <p:nvSpPr>
          <p:cNvPr id="6" name="TextBox 5"/>
          <p:cNvSpPr txBox="1"/>
          <p:nvPr/>
        </p:nvSpPr>
        <p:spPr>
          <a:xfrm>
            <a:off x="731520" y="3200400"/>
            <a:ext cx="7315200" cy="2560320"/>
          </a:xfrm>
          <a:prstGeom prst="rect">
            <a:avLst/>
          </a:prstGeom>
          <a:noFill/>
        </p:spPr>
        <p:txBody>
          <a:bodyPr wrap="none">
            <a:spAutoFit/>
          </a:bodyPr>
          <a:lstStyle/>
          <a:p/>
          <a:p>
            <a:pPr>
              <a:lnSpc>
                <a:spcPct val="150000"/>
              </a:lnSpc>
            </a:pPr>
            <a:r>
              <a:rPr sz="500">
                <a:latin typeface="Inter"/>
              </a:rPr>
              <a:t>• 'if' : exécute un bloc de code si une condition est vraie</a:t>
            </a:r>
          </a:p>
          <a:p>
            <a:pPr>
              <a:lnSpc>
                <a:spcPct val="150000"/>
              </a:lnSpc>
            </a:pPr>
            <a:r>
              <a:rPr sz="500">
                <a:latin typeface="Inter"/>
              </a:rPr>
              <a:t>• 'else' : exécute un bloc de code si la condition 'if' est fausse</a:t>
            </a:r>
          </a:p>
          <a:p>
            <a:pPr>
              <a:lnSpc>
                <a:spcPct val="150000"/>
              </a:lnSpc>
            </a:pPr>
            <a:r>
              <a:rPr sz="500">
                <a:latin typeface="Inter"/>
              </a:rPr>
              <a:t>• 'switch' : permet de sélectionner un bloc de code à exécuter parmi plusieurs options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Présenté par</a:t>
            </a:r>
          </a:p>
        </p:txBody>
      </p:sp>
      <p:sp>
        <p:nvSpPr>
          <p:cNvPr id="4" name="TextBox 3"/>
          <p:cNvSpPr txBox="1"/>
          <p:nvPr/>
        </p:nvSpPr>
        <p:spPr>
          <a:xfrm>
            <a:off x="2560320" y="4114800"/>
            <a:ext cx="7315200" cy="914400"/>
          </a:xfrm>
          <a:prstGeom prst="rect">
            <a:avLst/>
          </a:prstGeom>
          <a:noFill/>
        </p:spPr>
        <p:txBody>
          <a:bodyPr wrap="none">
            <a:spAutoFit/>
          </a:bodyPr>
          <a:lstStyle/>
          <a:p>
            <a:pPr>
              <a:defRPr sz="1800">
                <a:solidFill>
                  <a:srgbClr val="000000"/>
                </a:solidFill>
              </a:defRPr>
            </a:pPr>
            <a:r>
              <a:t>Formateur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196949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19694960"/>
          </a:xfrm>
          <a:prstGeom prst="rect">
            <a:avLst/>
          </a:prstGeom>
          <a:noFill/>
        </p:spPr>
        <p:txBody>
          <a:bodyPr wrap="square">
            <a:spAutoFit/>
          </a:bodyPr>
          <a:lstStyle/>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é</a:t>
            </a:r>
          </a:p>
          <a:p>
            <a:pPr/>
            <a:r>
              <a:rPr sz="1200">
                <a:solidFill>
                  <a:srgbClr val="323232"/>
                </a:solidFill>
                <a:latin typeface="Consolas"/>
              </a:rPr>
              <a:t>g</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w</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w</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k</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k</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Les boucles en Java</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Boucle for</a:t>
            </a:r>
          </a:p>
        </p:txBody>
      </p:sp>
      <p:sp>
        <p:nvSpPr>
          <p:cNvPr id="5" name="TextBox 4"/>
          <p:cNvSpPr txBox="1"/>
          <p:nvPr/>
        </p:nvSpPr>
        <p:spPr>
          <a:xfrm>
            <a:off x="731520" y="1463040"/>
            <a:ext cx="7315200" cy="1097280"/>
          </a:xfrm>
          <a:prstGeom prst="rect">
            <a:avLst/>
          </a:prstGeom>
          <a:noFill/>
        </p:spPr>
        <p:txBody>
          <a:bodyPr wrap="square">
            <a:spAutoFit/>
          </a:bodyPr>
          <a:lstStyle/>
          <a:p/>
          <a:p>
            <a:pPr>
              <a:lnSpc>
                <a:spcPct val="150000"/>
              </a:lnSpc>
            </a:pPr>
            <a:r>
              <a:rPr sz="1300">
                <a:latin typeface="Inter"/>
              </a:rPr>
              <a:t>La boucle 'for' est utilisée pour répéter un bloc de code un nombre spécifique de fois. Elle est composée de trois parties : l'initialisation, la condition de continuation, et l'incrémentation/décrémentation.</a:t>
            </a:r>
          </a:p>
        </p:txBody>
      </p:sp>
      <p:sp>
        <p:nvSpPr>
          <p:cNvPr id="6" name="TextBox 5"/>
          <p:cNvSpPr txBox="1"/>
          <p:nvPr/>
        </p:nvSpPr>
        <p:spPr>
          <a:xfrm>
            <a:off x="731520" y="2194560"/>
            <a:ext cx="7315200" cy="2560320"/>
          </a:xfrm>
          <a:prstGeom prst="rect">
            <a:avLst/>
          </a:prstGeom>
          <a:noFill/>
        </p:spPr>
        <p:txBody>
          <a:bodyPr wrap="none">
            <a:spAutoFit/>
          </a:bodyPr>
          <a:lstStyle/>
          <a:p/>
          <a:p>
            <a:pPr>
              <a:lnSpc>
                <a:spcPct val="150000"/>
              </a:lnSpc>
            </a:pPr>
            <a:r>
              <a:rPr sz="500">
                <a:latin typeface="Inter"/>
              </a:rPr>
              <a:t>• Initialisation : Déclare et initialise une variable de contrôle.</a:t>
            </a:r>
          </a:p>
          <a:p>
            <a:pPr>
              <a:lnSpc>
                <a:spcPct val="150000"/>
              </a:lnSpc>
            </a:pPr>
            <a:r>
              <a:rPr sz="500">
                <a:latin typeface="Inter"/>
              </a:rPr>
              <a:t>• Condition : Vérifiée avant chaque itération. Si elle est vraie, la boucle continue.</a:t>
            </a:r>
          </a:p>
          <a:p>
            <a:pPr>
              <a:lnSpc>
                <a:spcPct val="150000"/>
              </a:lnSpc>
            </a:pPr>
            <a:r>
              <a:rPr sz="500">
                <a:latin typeface="Inter"/>
              </a:rPr>
              <a:t>• Incrémentation : Exécutée après chaque itération pour modifier la variable de contrôle.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209397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20939760"/>
          </a:xfrm>
          <a:prstGeom prst="rect">
            <a:avLst/>
          </a:prstGeom>
          <a:noFill/>
        </p:spPr>
        <p:txBody>
          <a:bodyPr wrap="square">
            <a:spAutoFit/>
          </a:bodyPr>
          <a:lstStyle/>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Boucle while</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La boucle 'while' répète un bloc de code tant qu'une condition spécifiée est vraie. La condition est vérifiée avant chaque itération.</a:t>
            </a:r>
          </a:p>
        </p:txBody>
      </p:sp>
      <p:sp>
        <p:nvSpPr>
          <p:cNvPr id="5" name="TextBox 4"/>
          <p:cNvSpPr txBox="1"/>
          <p:nvPr/>
        </p:nvSpPr>
        <p:spPr>
          <a:xfrm>
            <a:off x="731520" y="1645920"/>
            <a:ext cx="7315200" cy="1463040"/>
          </a:xfrm>
          <a:prstGeom prst="rect">
            <a:avLst/>
          </a:prstGeom>
          <a:noFill/>
        </p:spPr>
        <p:txBody>
          <a:bodyPr wrap="none">
            <a:spAutoFit/>
          </a:bodyPr>
          <a:lstStyle/>
          <a:p/>
          <a:p>
            <a:pPr>
              <a:lnSpc>
                <a:spcPct val="150000"/>
              </a:lnSpc>
            </a:pPr>
            <a:r>
              <a:rPr sz="1500">
                <a:latin typeface="Inter"/>
              </a:rPr>
              <a:t>• La boucle s'exécute tant que la condition est vraie.</a:t>
            </a:r>
          </a:p>
          <a:p>
            <a:pPr>
              <a:lnSpc>
                <a:spcPct val="150000"/>
              </a:lnSpc>
            </a:pPr>
            <a:r>
              <a:rPr sz="1500">
                <a:latin typeface="Inter"/>
              </a:rPr>
              <a:t>• Si la condition est fausse dès le début, la boucle ne s'exécute pas.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2258568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22585680"/>
          </a:xfrm>
          <a:prstGeom prst="rect">
            <a:avLst/>
          </a:prstGeom>
          <a:noFill/>
        </p:spPr>
        <p:txBody>
          <a:bodyPr wrap="square">
            <a:spAutoFit/>
          </a:bodyPr>
          <a:lstStyle/>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Boucle do-while</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La boucle 'do-while' est similaire à la boucle 'while', mais la condition est vérifiée après chaque itération. Cela garantit que le bloc de code est exécuté au moins une fois.</a:t>
            </a:r>
          </a:p>
        </p:txBody>
      </p:sp>
      <p:sp>
        <p:nvSpPr>
          <p:cNvPr id="5" name="TextBox 4"/>
          <p:cNvSpPr txBox="1"/>
          <p:nvPr/>
        </p:nvSpPr>
        <p:spPr>
          <a:xfrm>
            <a:off x="731520" y="1645920"/>
            <a:ext cx="7315200" cy="1463040"/>
          </a:xfrm>
          <a:prstGeom prst="rect">
            <a:avLst/>
          </a:prstGeom>
          <a:noFill/>
        </p:spPr>
        <p:txBody>
          <a:bodyPr wrap="none">
            <a:spAutoFit/>
          </a:bodyPr>
          <a:lstStyle/>
          <a:p/>
          <a:p>
            <a:pPr>
              <a:lnSpc>
                <a:spcPct val="150000"/>
              </a:lnSpc>
            </a:pPr>
            <a:r>
              <a:rPr sz="1500">
                <a:latin typeface="Inter"/>
              </a:rPr>
              <a:t>• Le bloc de code est exécuté au moins une fois, même si la condition est fausse.</a:t>
            </a:r>
          </a:p>
          <a:p>
            <a:pPr>
              <a:lnSpc>
                <a:spcPct val="150000"/>
              </a:lnSpc>
            </a:pPr>
            <a:r>
              <a:rPr sz="1500">
                <a:latin typeface="Inter"/>
              </a:rPr>
              <a:t>• La condition est vérifiée après chaque itération.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236829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23682960"/>
          </a:xfrm>
          <a:prstGeom prst="rect">
            <a:avLst/>
          </a:prstGeom>
          <a:noFill/>
        </p:spPr>
        <p:txBody>
          <a:bodyPr wrap="square">
            <a:spAutoFit/>
          </a:bodyPr>
          <a:lstStyle/>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Utilisation de break et continue</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Les mots-clés 'break' et 'continue' sont utilisés pour contrôler l'exécution des boucles. 'break' termine immédiatement la boucle, tandis que 'continue' saute l'itération courante et passe à la suivante.</a:t>
            </a:r>
          </a:p>
        </p:txBody>
      </p:sp>
      <p:sp>
        <p:nvSpPr>
          <p:cNvPr id="5" name="TextBox 4"/>
          <p:cNvSpPr txBox="1"/>
          <p:nvPr/>
        </p:nvSpPr>
        <p:spPr>
          <a:xfrm>
            <a:off x="731520" y="1645920"/>
            <a:ext cx="7315200" cy="1463040"/>
          </a:xfrm>
          <a:prstGeom prst="rect">
            <a:avLst/>
          </a:prstGeom>
          <a:noFill/>
        </p:spPr>
        <p:txBody>
          <a:bodyPr wrap="none">
            <a:spAutoFit/>
          </a:bodyPr>
          <a:lstStyle/>
          <a:p/>
          <a:p>
            <a:pPr>
              <a:lnSpc>
                <a:spcPct val="150000"/>
              </a:lnSpc>
            </a:pPr>
            <a:r>
              <a:rPr sz="1500">
                <a:latin typeface="Inter"/>
              </a:rPr>
              <a:t>• 'break' : Interrompt la boucle et sort de celle-ci.</a:t>
            </a:r>
          </a:p>
          <a:p>
            <a:pPr>
              <a:lnSpc>
                <a:spcPct val="150000"/>
              </a:lnSpc>
            </a:pPr>
            <a:r>
              <a:rPr sz="1500">
                <a:latin typeface="Inter"/>
              </a:rPr>
              <a:t>• 'continue' : Saute le reste du code dans l'itération courante et passe à la suivante.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642823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64282320"/>
          </a:xfrm>
          <a:prstGeom prst="rect">
            <a:avLst/>
          </a:prstGeom>
          <a:noFill/>
        </p:spPr>
        <p:txBody>
          <a:bodyPr wrap="square">
            <a:spAutoFit/>
          </a:bodyPr>
          <a:lstStyle/>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5</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3</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3</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3.</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Les tableaux en Java</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Déclaration et initialisation de tableaux</a:t>
            </a:r>
          </a:p>
        </p:txBody>
      </p:sp>
      <p:sp>
        <p:nvSpPr>
          <p:cNvPr id="8" name="TextBox 7"/>
          <p:cNvSpPr txBox="1"/>
          <p:nvPr/>
        </p:nvSpPr>
        <p:spPr>
          <a:xfrm>
            <a:off x="731520" y="3291840"/>
            <a:ext cx="7315200" cy="1828800"/>
          </a:xfrm>
          <a:prstGeom prst="rect">
            <a:avLst/>
          </a:prstGeom>
          <a:noFill/>
        </p:spPr>
        <p:txBody>
          <a:bodyPr wrap="square">
            <a:spAutoFit/>
          </a:bodyPr>
          <a:lstStyle/>
          <a:p/>
          <a:p>
            <a:pPr>
              <a:lnSpc>
                <a:spcPct val="150000"/>
              </a:lnSpc>
            </a:pPr>
            <a:r>
              <a:rPr sz="1300">
                <a:latin typeface="Inter"/>
              </a:rPr>
              <a:t>En Java, un tableau est une structure de données qui permet de stocker plusieurs éléments de même type dans une seule variable. La déclaration d'un tableau se fait en spécifiant le type des éléments et la taille du tableau. L'initialisation peut se faire soit lors de la déclaration, soit ultérieurement.</a:t>
            </a:r>
          </a:p>
        </p:txBody>
      </p:sp>
      <p:sp>
        <p:nvSpPr>
          <p:cNvPr id="9" name="TextBox 8"/>
          <p:cNvSpPr txBox="1"/>
          <p:nvPr/>
        </p:nvSpPr>
        <p:spPr>
          <a:xfrm>
            <a:off x="731520" y="4023360"/>
            <a:ext cx="7315200" cy="2194560"/>
          </a:xfrm>
          <a:prstGeom prst="rect">
            <a:avLst/>
          </a:prstGeom>
          <a:noFill/>
        </p:spPr>
        <p:txBody>
          <a:bodyPr wrap="none">
            <a:spAutoFit/>
          </a:bodyPr>
          <a:lstStyle/>
          <a:p/>
          <a:p>
            <a:pPr>
              <a:lnSpc>
                <a:spcPct val="150000"/>
              </a:lnSpc>
            </a:pPr>
            <a:r>
              <a:rPr sz="1500">
                <a:latin typeface="Inter"/>
              </a:rPr>
              <a:t>• Déclaration : `type[] nomTableau;`</a:t>
            </a:r>
          </a:p>
          <a:p>
            <a:pPr>
              <a:lnSpc>
                <a:spcPct val="150000"/>
              </a:lnSpc>
            </a:pPr>
            <a:r>
              <a:rPr sz="1500">
                <a:latin typeface="Inter"/>
              </a:rPr>
              <a:t>• Initialisation : `nomTableau = new type[taille];`</a:t>
            </a:r>
          </a:p>
          <a:p>
            <a:pPr>
              <a:lnSpc>
                <a:spcPct val="150000"/>
              </a:lnSpc>
            </a:pPr>
            <a:r>
              <a:rPr sz="1500">
                <a:latin typeface="Inter"/>
              </a:rPr>
              <a:t>• Déclaration et initialisation en une ligne : `type[] nomTableau = {valeur1, valeur2,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Plan de formation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Accès et manipulation des éléments</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Les éléments d'un tableau sont accessibles via leur indice, qui commence à 0. Il est possible de lire, modifier ou parcourir les éléments d'un tableau en utilisant des boucles ou des méthodes spécifiques.</a:t>
            </a:r>
          </a:p>
        </p:txBody>
      </p:sp>
      <p:sp>
        <p:nvSpPr>
          <p:cNvPr id="5" name="TextBox 4"/>
          <p:cNvSpPr txBox="1"/>
          <p:nvPr/>
        </p:nvSpPr>
        <p:spPr>
          <a:xfrm>
            <a:off x="731520" y="1645920"/>
            <a:ext cx="7315200" cy="2194560"/>
          </a:xfrm>
          <a:prstGeom prst="rect">
            <a:avLst/>
          </a:prstGeom>
          <a:noFill/>
        </p:spPr>
        <p:txBody>
          <a:bodyPr wrap="none">
            <a:spAutoFit/>
          </a:bodyPr>
          <a:lstStyle/>
          <a:p/>
          <a:p>
            <a:pPr>
              <a:lnSpc>
                <a:spcPct val="150000"/>
              </a:lnSpc>
            </a:pPr>
            <a:r>
              <a:rPr sz="1500">
                <a:latin typeface="Inter"/>
              </a:rPr>
              <a:t>• Accès à un élément : `nomTableau[indice]`</a:t>
            </a:r>
          </a:p>
          <a:p>
            <a:pPr>
              <a:lnSpc>
                <a:spcPct val="150000"/>
              </a:lnSpc>
            </a:pPr>
            <a:r>
              <a:rPr sz="1500">
                <a:latin typeface="Inter"/>
              </a:rPr>
              <a:t>• Modification d'un élément : `nomTableau[indice] = nouvelleValeur;`</a:t>
            </a:r>
          </a:p>
          <a:p>
            <a:pPr>
              <a:lnSpc>
                <a:spcPct val="150000"/>
              </a:lnSpc>
            </a:pPr>
            <a:r>
              <a:rPr sz="1500">
                <a:latin typeface="Inter"/>
              </a:rPr>
              <a:t>• Parcours d'un tableau : Utilisation de boucles `for` ou `foreach`</a:t>
            </a:r>
          </a:p>
        </p:txBody>
      </p:sp>
      <p:sp>
        <p:nvSpPr>
          <p:cNvPr id="6" name="TextBox 5"/>
          <p:cNvSpPr txBox="1"/>
          <p:nvPr/>
        </p:nvSpPr>
        <p:spPr>
          <a:xfrm>
            <a:off x="731520" y="4023360"/>
            <a:ext cx="7315200" cy="457200"/>
          </a:xfrm>
          <a:prstGeom prst="rect">
            <a:avLst/>
          </a:prstGeom>
          <a:noFill/>
        </p:spPr>
        <p:txBody>
          <a:bodyPr wrap="none">
            <a:spAutoFit/>
          </a:bodyPr>
          <a:lstStyle/>
          <a:p>
            <a:r>
              <a:rPr sz="1600" b="1">
                <a:solidFill>
                  <a:srgbClr val="000000"/>
                </a:solidFill>
                <a:latin typeface="Inter"/>
              </a:rPr>
              <a:t>• Tableaux multidimensionnels</a:t>
            </a:r>
          </a:p>
        </p:txBody>
      </p:sp>
      <p:sp>
        <p:nvSpPr>
          <p:cNvPr id="7" name="TextBox 6"/>
          <p:cNvSpPr txBox="1"/>
          <p:nvPr/>
        </p:nvSpPr>
        <p:spPr>
          <a:xfrm>
            <a:off x="731520" y="4572000"/>
            <a:ext cx="7315200" cy="1463040"/>
          </a:xfrm>
          <a:prstGeom prst="rect">
            <a:avLst/>
          </a:prstGeom>
          <a:noFill/>
        </p:spPr>
        <p:txBody>
          <a:bodyPr wrap="square">
            <a:spAutoFit/>
          </a:bodyPr>
          <a:lstStyle/>
          <a:p/>
          <a:p>
            <a:pPr>
              <a:lnSpc>
                <a:spcPct val="150000"/>
              </a:lnSpc>
            </a:pPr>
            <a:r>
              <a:rPr sz="1300">
                <a:latin typeface="Inter"/>
              </a:rPr>
              <a:t>Un tableau multidimensionnel est un tableau de tableaux. En Java, il est possible de créer des tableaux à deux dimensions (matrices) ou plus. Chaque dimension est représentée par un ensemble de crochets supplémentaires.</a:t>
            </a:r>
          </a:p>
        </p:txBody>
      </p:sp>
      <p:sp>
        <p:nvSpPr>
          <p:cNvPr id="8" name="TextBox 7"/>
          <p:cNvSpPr txBox="1"/>
          <p:nvPr/>
        </p:nvSpPr>
        <p:spPr>
          <a:xfrm>
            <a:off x="731520" y="5303520"/>
            <a:ext cx="7315200" cy="1828800"/>
          </a:xfrm>
          <a:prstGeom prst="rect">
            <a:avLst/>
          </a:prstGeom>
          <a:noFill/>
        </p:spPr>
        <p:txBody>
          <a:bodyPr wrap="none">
            <a:spAutoFit/>
          </a:bodyPr>
          <a:lstStyle/>
          <a:p/>
          <a:p>
            <a:pPr>
              <a:lnSpc>
                <a:spcPct val="150000"/>
              </a:lnSpc>
            </a:pPr>
            <a:r>
              <a:rPr sz="1500">
                <a:latin typeface="Inter"/>
              </a:rPr>
              <a:t>• Déclaration : `type[][] nomTableau;`</a:t>
            </a:r>
          </a:p>
          <a:p>
            <a:pPr>
              <a:lnSpc>
                <a:spcPct val="150000"/>
              </a:lnSpc>
            </a:pPr>
            <a:r>
              <a:rPr sz="1500">
                <a:latin typeface="Inter"/>
              </a:rPr>
              <a:t>• Initialisation : `nomTableau = new type[taille1][taille2];`</a:t>
            </a:r>
          </a:p>
          <a:p>
            <a:pPr>
              <a:lnSpc>
                <a:spcPct val="150000"/>
              </a:lnSpc>
            </a:pPr>
            <a:r>
              <a:rPr sz="1500">
                <a:latin typeface="Inter"/>
              </a:rPr>
              <a:t>• Accès à un élément : `nomTableau[indice1][indice2]`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Introduction à la programmation orientée objet (POO)</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Concepts de base de la POO</a:t>
            </a:r>
          </a:p>
        </p:txBody>
      </p:sp>
      <p:sp>
        <p:nvSpPr>
          <p:cNvPr id="5" name="TextBox 4"/>
          <p:cNvSpPr txBox="1"/>
          <p:nvPr/>
        </p:nvSpPr>
        <p:spPr>
          <a:xfrm>
            <a:off x="731520" y="1463040"/>
            <a:ext cx="7315200" cy="1463040"/>
          </a:xfrm>
          <a:prstGeom prst="rect">
            <a:avLst/>
          </a:prstGeom>
          <a:noFill/>
        </p:spPr>
        <p:txBody>
          <a:bodyPr wrap="square">
            <a:spAutoFit/>
          </a:bodyPr>
          <a:lstStyle/>
          <a:p/>
          <a:p>
            <a:pPr>
              <a:lnSpc>
                <a:spcPct val="150000"/>
              </a:lnSpc>
            </a:pPr>
            <a:r>
              <a:rPr sz="1300">
                <a:latin typeface="Inter"/>
              </a:rPr>
              <a:t>La programmation orientée objet (POO) est un paradigme de programmation qui organise le code autour des objets, qui sont des instances de classes. Les principaux concepts de la POO incluent l'encapsulation, l'héritage, le polymorphisme et l'abstraction.</a:t>
            </a:r>
          </a:p>
        </p:txBody>
      </p:sp>
      <p:sp>
        <p:nvSpPr>
          <p:cNvPr id="6" name="TextBox 5"/>
          <p:cNvSpPr txBox="1"/>
          <p:nvPr/>
        </p:nvSpPr>
        <p:spPr>
          <a:xfrm>
            <a:off x="731520" y="2194560"/>
            <a:ext cx="7315200" cy="4389120"/>
          </a:xfrm>
          <a:prstGeom prst="rect">
            <a:avLst/>
          </a:prstGeom>
          <a:noFill/>
        </p:spPr>
        <p:txBody>
          <a:bodyPr wrap="none">
            <a:spAutoFit/>
          </a:bodyPr>
          <a:lstStyle/>
          <a:p/>
          <a:p>
            <a:pPr>
              <a:lnSpc>
                <a:spcPct val="150000"/>
              </a:lnSpc>
            </a:pPr>
            <a:r>
              <a:rPr sz="500">
                <a:latin typeface="Inter"/>
              </a:rPr>
              <a:t>• Encapsulation : Masquer les détails internes d'un objet et exposer uniquement les interfaces nécessaires.</a:t>
            </a:r>
          </a:p>
          <a:p>
            <a:pPr>
              <a:lnSpc>
                <a:spcPct val="150000"/>
              </a:lnSpc>
            </a:pPr>
            <a:r>
              <a:rPr sz="500">
                <a:latin typeface="Inter"/>
              </a:rPr>
              <a:t>• Héritage : Permet à une classe de dériver des propriétés et des méthodes d'une autre classe.</a:t>
            </a:r>
          </a:p>
          <a:p>
            <a:pPr>
              <a:lnSpc>
                <a:spcPct val="150000"/>
              </a:lnSpc>
            </a:pPr>
            <a:r>
              <a:rPr sz="500">
                <a:latin typeface="Inter"/>
              </a:rPr>
              <a:t>• Polymorphisme : Permet à un objet de prendre plusieurs formes, c'est-à-dire de se comporter différemment selon le contexte.</a:t>
            </a:r>
          </a:p>
          <a:p>
            <a:pPr>
              <a:lnSpc>
                <a:spcPct val="150000"/>
              </a:lnSpc>
            </a:pPr>
            <a:r>
              <a:rPr sz="500">
                <a:latin typeface="Inter"/>
              </a:rPr>
              <a:t>• Abstraction : Simplifier les systèmes complexes en modélisant uniquement les aspects pertinents.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Encapsulation</a:t>
                      </a:r>
                    </a:p>
                  </a:txBody>
                  <a:tcPr>
                    <a:solidFill>
                      <a:srgbClr val="F7F5F5"/>
                    </a:solidFill>
                  </a:tcPr>
                </a:tc>
                <a:tc>
                  <a:txBody>
                    <a:bodyPr/>
                    <a:lstStyle/>
                    <a:p>
                      <a:pPr>
                        <a:defRPr sz="1200"/>
                      </a:pPr>
                      <a:r>
                        <a:t>Masquage des détails internes</a:t>
                      </a:r>
                    </a:p>
                  </a:txBody>
                  <a:tcPr>
                    <a:solidFill>
                      <a:srgbClr val="F7F5F5"/>
                    </a:solidFill>
                  </a:tcPr>
                </a:tc>
              </a:tr>
              <a:tr h="274320">
                <a:tc>
                  <a:txBody>
                    <a:bodyPr/>
                    <a:lstStyle/>
                    <a:p>
                      <a:pPr>
                        <a:defRPr sz="1200"/>
                      </a:pPr>
                      <a:r>
                        <a:t>Héritage</a:t>
                      </a:r>
                    </a:p>
                  </a:txBody>
                  <a:tcPr>
                    <a:solidFill>
                      <a:srgbClr val="F7F5F5"/>
                    </a:solidFill>
                  </a:tcPr>
                </a:tc>
                <a:tc>
                  <a:txBody>
                    <a:bodyPr/>
                    <a:lstStyle/>
                    <a:p>
                      <a:pPr>
                        <a:defRPr sz="1200"/>
                      </a:pPr>
                      <a:r>
                        <a:t>Dérivation de propriétés et méthodes</a:t>
                      </a:r>
                    </a:p>
                  </a:txBody>
                  <a:tcPr>
                    <a:solidFill>
                      <a:srgbClr val="F7F5F5"/>
                    </a:solidFill>
                  </a:tcPr>
                </a:tc>
              </a:tr>
              <a:tr h="274320">
                <a:tc>
                  <a:txBody>
                    <a:bodyPr/>
                    <a:lstStyle/>
                    <a:p>
                      <a:pPr>
                        <a:defRPr sz="1200"/>
                      </a:pPr>
                      <a:r>
                        <a:t>Polymorphisme</a:t>
                      </a:r>
                    </a:p>
                  </a:txBody>
                  <a:tcPr>
                    <a:solidFill>
                      <a:srgbClr val="F7F5F5"/>
                    </a:solidFill>
                  </a:tcPr>
                </a:tc>
                <a:tc>
                  <a:txBody>
                    <a:bodyPr/>
                    <a:lstStyle/>
                    <a:p>
                      <a:pPr>
                        <a:defRPr sz="1200"/>
                      </a:pPr>
                      <a:r>
                        <a:t>Comportement contextuel</a:t>
                      </a:r>
                    </a:p>
                  </a:txBody>
                  <a:tcPr>
                    <a:solidFill>
                      <a:srgbClr val="F7F5F5"/>
                    </a:solidFill>
                  </a:tcPr>
                </a:tc>
              </a:tr>
              <a:tr h="274320">
                <a:tc>
                  <a:txBody>
                    <a:bodyPr/>
                    <a:lstStyle/>
                    <a:p>
                      <a:pPr>
                        <a:defRPr sz="1200"/>
                      </a:pPr>
                      <a:r>
                        <a:t>Abstraction</a:t>
                      </a:r>
                    </a:p>
                  </a:txBody>
                  <a:tcPr>
                    <a:solidFill>
                      <a:srgbClr val="F7F5F5"/>
                    </a:solidFill>
                  </a:tcPr>
                </a:tc>
                <a:tc>
                  <a:txBody>
                    <a:bodyPr/>
                    <a:lstStyle/>
                    <a:p>
                      <a:pPr>
                        <a:defRPr sz="1200"/>
                      </a:pPr>
                      <a:r>
                        <a:t>Modélisation des aspects pertinents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Classes et objets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Une classe est un modèle ou un plan pour créer des objets. Un objet est une instance d'une classe. Les classes définissent les attributs (variables) et les méthodes (fonctions) que les objets auront.</a:t>
            </a:r>
          </a:p>
        </p:txBody>
      </p:sp>
      <p:sp>
        <p:nvSpPr>
          <p:cNvPr id="6" name="TextBox 5"/>
          <p:cNvSpPr txBox="1"/>
          <p:nvPr/>
        </p:nvSpPr>
        <p:spPr>
          <a:xfrm>
            <a:off x="731520" y="3200400"/>
            <a:ext cx="7315200" cy="2560320"/>
          </a:xfrm>
          <a:prstGeom prst="rect">
            <a:avLst/>
          </a:prstGeom>
          <a:noFill/>
        </p:spPr>
        <p:txBody>
          <a:bodyPr wrap="none">
            <a:spAutoFit/>
          </a:bodyPr>
          <a:lstStyle/>
          <a:p/>
          <a:p>
            <a:pPr>
              <a:lnSpc>
                <a:spcPct val="150000"/>
              </a:lnSpc>
            </a:pPr>
            <a:r>
              <a:rPr sz="500">
                <a:latin typeface="Inter"/>
              </a:rPr>
              <a:t>• Classe : Modèle ou plan pour créer des objets.</a:t>
            </a:r>
          </a:p>
          <a:p>
            <a:pPr>
              <a:lnSpc>
                <a:spcPct val="150000"/>
              </a:lnSpc>
            </a:pPr>
            <a:r>
              <a:rPr sz="500">
                <a:latin typeface="Inter"/>
              </a:rPr>
              <a:t>• Objet : Instance d'une classe.</a:t>
            </a:r>
          </a:p>
          <a:p>
            <a:pPr>
              <a:lnSpc>
                <a:spcPct val="150000"/>
              </a:lnSpc>
            </a:pPr>
            <a:r>
              <a:rPr sz="500">
                <a:latin typeface="Inter"/>
              </a:rPr>
              <a:t>• Attributs : Variables définies dans une classe.</a:t>
            </a:r>
          </a:p>
          <a:p>
            <a:pPr>
              <a:lnSpc>
                <a:spcPct val="150000"/>
              </a:lnSpc>
            </a:pPr>
            <a:r>
              <a:rPr sz="500">
                <a:latin typeface="Inter"/>
              </a:rPr>
              <a:t>• Méthodes : Fonctions définies dans une classe.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8979408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8979408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b</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é</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j</a:t>
            </a:r>
          </a:p>
          <a:p>
            <a:pPr/>
            <a:r>
              <a:rPr sz="1200">
                <a:solidFill>
                  <a:srgbClr val="323232"/>
                </a:solidFill>
                <a:latin typeface="Consolas"/>
              </a:rPr>
              <a:t>e</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Méthodes et constructeurs</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Les méthodes sont des fonctions définies dans une classe qui décrivent le comportement des objets. Les constructeurs sont des méthodes spéciales utilisées pour initialiser les objets lors de leur création.</a:t>
            </a:r>
          </a:p>
        </p:txBody>
      </p:sp>
      <p:sp>
        <p:nvSpPr>
          <p:cNvPr id="5" name="TextBox 4"/>
          <p:cNvSpPr txBox="1"/>
          <p:nvPr/>
        </p:nvSpPr>
        <p:spPr>
          <a:xfrm>
            <a:off x="731520" y="1645920"/>
            <a:ext cx="7315200" cy="1463040"/>
          </a:xfrm>
          <a:prstGeom prst="rect">
            <a:avLst/>
          </a:prstGeom>
          <a:noFill/>
        </p:spPr>
        <p:txBody>
          <a:bodyPr wrap="none">
            <a:spAutoFit/>
          </a:bodyPr>
          <a:lstStyle/>
          <a:p/>
          <a:p>
            <a:pPr>
              <a:lnSpc>
                <a:spcPct val="150000"/>
              </a:lnSpc>
            </a:pPr>
            <a:r>
              <a:rPr sz="1500">
                <a:latin typeface="Inter"/>
              </a:rPr>
              <a:t>• Méthodes : Fonctions définies dans une classe.</a:t>
            </a:r>
          </a:p>
          <a:p>
            <a:pPr>
              <a:lnSpc>
                <a:spcPct val="150000"/>
              </a:lnSpc>
            </a:pPr>
            <a:r>
              <a:rPr sz="1500">
                <a:latin typeface="Inter"/>
              </a:rPr>
              <a:t>• Constructeurs : Méthodes spéciales pour initialiser les objets.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125626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125626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4</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4</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4.</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Approfondissement de la POO</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Encapsulation</a:t>
            </a:r>
          </a:p>
        </p:txBody>
      </p:sp>
      <p:sp>
        <p:nvSpPr>
          <p:cNvPr id="8" name="TextBox 7"/>
          <p:cNvSpPr txBox="1"/>
          <p:nvPr/>
        </p:nvSpPr>
        <p:spPr>
          <a:xfrm>
            <a:off x="731520" y="3291840"/>
            <a:ext cx="7315200" cy="2194560"/>
          </a:xfrm>
          <a:prstGeom prst="rect">
            <a:avLst/>
          </a:prstGeom>
          <a:noFill/>
        </p:spPr>
        <p:txBody>
          <a:bodyPr wrap="square">
            <a:spAutoFit/>
          </a:bodyPr>
          <a:lstStyle/>
          <a:p/>
          <a:p>
            <a:pPr>
              <a:lnSpc>
                <a:spcPct val="150000"/>
              </a:lnSpc>
            </a:pPr>
            <a:r>
              <a:rPr sz="1300">
                <a:latin typeface="Inter"/>
              </a:rPr>
              <a:t>L'encapsulation est un principe fondamental de la programmation orientée objet (POO) qui consiste à regrouper les données (attributs) et les méthodes qui les manipulent au sein d'une même classe, tout en contrôlant l'accès à ces données. Cela permet de protéger les données internes d'une classe contre des modifications non autorisées et de garantir l'intégrité des objets.</a:t>
            </a:r>
          </a:p>
        </p:txBody>
      </p:sp>
      <p:sp>
        <p:nvSpPr>
          <p:cNvPr id="9" name="TextBox 8"/>
          <p:cNvSpPr txBox="1"/>
          <p:nvPr/>
        </p:nvSpPr>
        <p:spPr>
          <a:xfrm>
            <a:off x="731520" y="4023360"/>
            <a:ext cx="7315200" cy="2926080"/>
          </a:xfrm>
          <a:prstGeom prst="rect">
            <a:avLst/>
          </a:prstGeom>
          <a:noFill/>
        </p:spPr>
        <p:txBody>
          <a:bodyPr wrap="none">
            <a:spAutoFit/>
          </a:bodyPr>
          <a:lstStyle/>
          <a:p/>
          <a:p>
            <a:pPr>
              <a:lnSpc>
                <a:spcPct val="150000"/>
              </a:lnSpc>
            </a:pPr>
            <a:r>
              <a:rPr sz="500">
                <a:latin typeface="Inter"/>
              </a:rPr>
              <a:t>• Utilisation de modificateurs d'accès (public, private, protected) pour contrôler la visibilité des attributs et méthodes.</a:t>
            </a:r>
          </a:p>
          <a:p>
            <a:pPr>
              <a:lnSpc>
                <a:spcPct val="150000"/>
              </a:lnSpc>
            </a:pPr>
            <a:r>
              <a:rPr sz="500">
                <a:latin typeface="Inter"/>
              </a:rPr>
              <a:t>• Mise en place de méthodes getters et setters pour accéder et modifier les attributs privés.</a:t>
            </a:r>
          </a:p>
          <a:p>
            <a:pPr>
              <a:lnSpc>
                <a:spcPct val="150000"/>
              </a:lnSpc>
            </a:pPr>
            <a:r>
              <a:rPr sz="500">
                <a:latin typeface="Inter"/>
              </a:rPr>
              <a:t>• Amélioration de la maintenance et de la sécurité du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604418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60441840"/>
          </a:xfrm>
          <a:prstGeom prst="rect">
            <a:avLst/>
          </a:prstGeom>
          <a:noFill/>
        </p:spPr>
        <p:txBody>
          <a:bodyPr wrap="square">
            <a:spAutoFit/>
          </a:bodyPr>
          <a:lstStyle/>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b</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é</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Héritage et polymorphisme</a:t>
            </a:r>
          </a:p>
        </p:txBody>
      </p:sp>
      <p:sp>
        <p:nvSpPr>
          <p:cNvPr id="4" name="TextBox 3"/>
          <p:cNvSpPr txBox="1"/>
          <p:nvPr/>
        </p:nvSpPr>
        <p:spPr>
          <a:xfrm>
            <a:off x="731520" y="914400"/>
            <a:ext cx="7315200" cy="1828800"/>
          </a:xfrm>
          <a:prstGeom prst="rect">
            <a:avLst/>
          </a:prstGeom>
          <a:noFill/>
        </p:spPr>
        <p:txBody>
          <a:bodyPr wrap="square">
            <a:spAutoFit/>
          </a:bodyPr>
          <a:lstStyle/>
          <a:p/>
          <a:p>
            <a:pPr>
              <a:lnSpc>
                <a:spcPct val="150000"/>
              </a:lnSpc>
            </a:pPr>
            <a:r>
              <a:rPr sz="1300">
                <a:latin typeface="Inter"/>
              </a:rPr>
              <a:t>L'héritage permet à une classe (appelée classe enfant) de hériter des attributs et méthodes d'une autre classe (appelée classe parent). Le polymorphisme permet quant à lui à une méthode de se comporter différemment selon le contexte, notamment en redéfinissant des méthodes dans les classes enfants.</a:t>
            </a:r>
          </a:p>
        </p:txBody>
      </p:sp>
      <p:sp>
        <p:nvSpPr>
          <p:cNvPr id="5" name="TextBox 4"/>
          <p:cNvSpPr txBox="1"/>
          <p:nvPr/>
        </p:nvSpPr>
        <p:spPr>
          <a:xfrm>
            <a:off x="731520" y="1645920"/>
            <a:ext cx="7315200" cy="2560320"/>
          </a:xfrm>
          <a:prstGeom prst="rect">
            <a:avLst/>
          </a:prstGeom>
          <a:noFill/>
        </p:spPr>
        <p:txBody>
          <a:bodyPr wrap="none">
            <a:spAutoFit/>
          </a:bodyPr>
          <a:lstStyle/>
          <a:p/>
          <a:p>
            <a:pPr>
              <a:lnSpc>
                <a:spcPct val="150000"/>
              </a:lnSpc>
            </a:pPr>
            <a:r>
              <a:rPr sz="500">
                <a:latin typeface="Inter"/>
              </a:rPr>
              <a:t>• L'héritage favorise la réutilisation du code et la hiérarchie des classes.</a:t>
            </a:r>
          </a:p>
          <a:p>
            <a:pPr>
              <a:lnSpc>
                <a:spcPct val="150000"/>
              </a:lnSpc>
            </a:pPr>
            <a:r>
              <a:rPr sz="500">
                <a:latin typeface="Inter"/>
              </a:rPr>
              <a:t>• Le polymorphisme permet une plus grande flexibilité dans la gestion des objets.</a:t>
            </a:r>
          </a:p>
          <a:p>
            <a:pPr>
              <a:lnSpc>
                <a:spcPct val="150000"/>
              </a:lnSpc>
            </a:pPr>
            <a:r>
              <a:rPr sz="500">
                <a:latin typeface="Inter"/>
              </a:rPr>
              <a:t>• Utilisation du mot-clé 'extends' pour l'héritage et 'override' pour la redéfinition de méthodes.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629107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62910720"/>
          </a:xfrm>
          <a:prstGeom prst="rect">
            <a:avLst/>
          </a:prstGeom>
          <a:noFill/>
        </p:spPr>
        <p:txBody>
          <a:bodyPr wrap="square">
            <a:spAutoFit/>
          </a:bodyPr>
          <a:lstStyle/>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1</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1</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1.</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Introduction à Java</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Présentation de Java et son histoire</a:t>
            </a:r>
          </a:p>
        </p:txBody>
      </p:sp>
      <p:sp>
        <p:nvSpPr>
          <p:cNvPr id="8" name="TextBox 7"/>
          <p:cNvSpPr txBox="1"/>
          <p:nvPr/>
        </p:nvSpPr>
        <p:spPr>
          <a:xfrm>
            <a:off x="731520" y="3291840"/>
            <a:ext cx="7315200" cy="2194560"/>
          </a:xfrm>
          <a:prstGeom prst="rect">
            <a:avLst/>
          </a:prstGeom>
          <a:noFill/>
        </p:spPr>
        <p:txBody>
          <a:bodyPr wrap="square">
            <a:spAutoFit/>
          </a:bodyPr>
          <a:lstStyle/>
          <a:p/>
          <a:p>
            <a:pPr>
              <a:lnSpc>
                <a:spcPct val="150000"/>
              </a:lnSpc>
            </a:pPr>
            <a:r>
              <a:rPr sz="1300">
                <a:latin typeface="Inter"/>
              </a:rPr>
              <a:t>Java est un langage de programmation orienté objet, créé par Sun Microsystems en 1995. Il a été conçu pour être portable, c'est-à-dire qu'un programme écrit en Java peut fonctionner sur n'importe quelle plateforme supportant la machine virtuelle Java (JVM). Java est largement utilisé dans le développement d'applications web, mobiles (Android), et d'entreprise.</a:t>
            </a:r>
          </a:p>
        </p:txBody>
      </p:sp>
      <p:sp>
        <p:nvSpPr>
          <p:cNvPr id="9" name="TextBox 8"/>
          <p:cNvSpPr txBox="1"/>
          <p:nvPr/>
        </p:nvSpPr>
        <p:spPr>
          <a:xfrm>
            <a:off x="731520" y="4023360"/>
            <a:ext cx="7315200" cy="2926080"/>
          </a:xfrm>
          <a:prstGeom prst="rect">
            <a:avLst/>
          </a:prstGeom>
          <a:noFill/>
        </p:spPr>
        <p:txBody>
          <a:bodyPr wrap="none">
            <a:spAutoFit/>
          </a:bodyPr>
          <a:lstStyle/>
          <a:p/>
          <a:p>
            <a:pPr>
              <a:lnSpc>
                <a:spcPct val="150000"/>
              </a:lnSpc>
            </a:pPr>
            <a:r>
              <a:rPr sz="500">
                <a:latin typeface="Inter"/>
              </a:rPr>
              <a:t>• Créé par James Gosling et son équipe chez Sun Microsystems.</a:t>
            </a:r>
          </a:p>
          <a:p>
            <a:pPr>
              <a:lnSpc>
                <a:spcPct val="150000"/>
              </a:lnSpc>
            </a:pPr>
            <a:r>
              <a:rPr sz="500">
                <a:latin typeface="Inter"/>
              </a:rPr>
              <a:t>• Initialement appelé 'Oak', puis renommé 'Java' en 1995.</a:t>
            </a:r>
          </a:p>
          <a:p>
            <a:pPr>
              <a:lnSpc>
                <a:spcPct val="150000"/>
              </a:lnSpc>
            </a:pPr>
            <a:r>
              <a:rPr sz="500">
                <a:latin typeface="Inter"/>
              </a:rPr>
              <a:t>• Première version publique : Java 1.0 en 1996.</a:t>
            </a:r>
          </a:p>
          <a:p>
            <a:pPr>
              <a:lnSpc>
                <a:spcPct val="150000"/>
              </a:lnSpc>
            </a:pPr>
            <a:r>
              <a:rPr sz="500">
                <a:latin typeface="Inter"/>
              </a:rPr>
              <a:t>• Oracle a acquis Sun Microsystems en 2010, devenant ainsi le propriétaire de Java.</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Surcharge et redéfinition de méthodes</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La surcharge de méthodes permet de définir plusieurs méthodes avec le même nom mais avec des paramètres différents dans une même classe. La redéfinition de méthodes permet à une classe enfant de redéfinir une méthode héritée de sa classe parent.</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La surcharge est basée sur la signature de la méthode (nom et paramètres).</a:t>
            </a:r>
          </a:p>
          <a:p>
            <a:pPr>
              <a:lnSpc>
                <a:spcPct val="150000"/>
              </a:lnSpc>
            </a:pPr>
            <a:r>
              <a:rPr sz="500">
                <a:latin typeface="Inter"/>
              </a:rPr>
              <a:t>• La redéfinition nécessite que la méthode ait la même signature que celle de la classe parent.</a:t>
            </a:r>
          </a:p>
          <a:p>
            <a:pPr>
              <a:lnSpc>
                <a:spcPct val="150000"/>
              </a:lnSpc>
            </a:pPr>
            <a:r>
              <a:rPr sz="500">
                <a:latin typeface="Inter"/>
              </a:rPr>
              <a:t>• La redéfinition permet d'adapter le comportement de la méthode dans la classe enfant.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889711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88971120"/>
          </a:xfrm>
          <a:prstGeom prst="rect">
            <a:avLst/>
          </a:prstGeom>
          <a:noFill/>
        </p:spPr>
        <p:txBody>
          <a:bodyPr wrap="square">
            <a:spAutoFit/>
          </a:bodyPr>
          <a:lstStyle/>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Classes abstraites et interfaces</a:t>
            </a:r>
          </a:p>
        </p:txBody>
      </p:sp>
      <p:sp>
        <p:nvSpPr>
          <p:cNvPr id="4" name="TextBox 3"/>
          <p:cNvSpPr txBox="1"/>
          <p:nvPr/>
        </p:nvSpPr>
        <p:spPr>
          <a:xfrm>
            <a:off x="731520" y="914400"/>
            <a:ext cx="7315200" cy="1828800"/>
          </a:xfrm>
          <a:prstGeom prst="rect">
            <a:avLst/>
          </a:prstGeom>
          <a:noFill/>
        </p:spPr>
        <p:txBody>
          <a:bodyPr wrap="square">
            <a:spAutoFit/>
          </a:bodyPr>
          <a:lstStyle/>
          <a:p/>
          <a:p>
            <a:pPr>
              <a:lnSpc>
                <a:spcPct val="150000"/>
              </a:lnSpc>
            </a:pPr>
            <a:r>
              <a:rPr sz="1300">
                <a:latin typeface="Inter"/>
              </a:rPr>
              <a:t>Une classe abstraite est une classe qui ne peut pas être instanciée directement et qui peut contenir des méthodes abstraites (sans implémentation). Une interface est une collection de méthodes abstraites qui définissent un contrat que les classes implémentant l'interface doivent respecter.</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Les classes abstraites sont utiles pour définir un comportement commun à plusieurs classes.</a:t>
            </a:r>
          </a:p>
          <a:p>
            <a:pPr>
              <a:lnSpc>
                <a:spcPct val="150000"/>
              </a:lnSpc>
            </a:pPr>
            <a:r>
              <a:rPr sz="500">
                <a:latin typeface="Inter"/>
              </a:rPr>
              <a:t>• Les interfaces permettent de définir des contrats que les classes doivent respecter.</a:t>
            </a:r>
          </a:p>
          <a:p>
            <a:pPr>
              <a:lnSpc>
                <a:spcPct val="150000"/>
              </a:lnSpc>
            </a:pPr>
            <a:r>
              <a:rPr sz="500">
                <a:latin typeface="Inter"/>
              </a:rPr>
              <a:t>• Une classe peut implémenter plusieurs interfaces mais ne peut hériter que d'une seule classe abstraite.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306677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30667760"/>
          </a:xfrm>
          <a:prstGeom prst="rect">
            <a:avLst/>
          </a:prstGeom>
          <a:noFill/>
        </p:spPr>
        <p:txBody>
          <a:bodyPr wrap="square">
            <a:spAutoFit/>
          </a:bodyPr>
          <a:lstStyle/>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Introduction aux exceptions</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Qu'est-ce qu'une exception ?</a:t>
            </a:r>
          </a:p>
        </p:txBody>
      </p:sp>
      <p:sp>
        <p:nvSpPr>
          <p:cNvPr id="5" name="TextBox 4"/>
          <p:cNvSpPr txBox="1"/>
          <p:nvPr/>
        </p:nvSpPr>
        <p:spPr>
          <a:xfrm>
            <a:off x="731520" y="1463040"/>
            <a:ext cx="7315200" cy="1463040"/>
          </a:xfrm>
          <a:prstGeom prst="rect">
            <a:avLst/>
          </a:prstGeom>
          <a:noFill/>
        </p:spPr>
        <p:txBody>
          <a:bodyPr wrap="square">
            <a:spAutoFit/>
          </a:bodyPr>
          <a:lstStyle/>
          <a:p/>
          <a:p>
            <a:pPr>
              <a:lnSpc>
                <a:spcPct val="150000"/>
              </a:lnSpc>
            </a:pPr>
            <a:r>
              <a:rPr sz="1300">
                <a:latin typeface="Inter"/>
              </a:rPr>
              <a:t>Une exception en Java est un événement qui se produit pendant l'exécution d'un programme et qui interrompt le flux normal des instructions. Les exceptions sont utilisées pour gérer les erreurs et autres événements exceptionnels de manière structurée.</a:t>
            </a:r>
          </a:p>
        </p:txBody>
      </p:sp>
      <p:sp>
        <p:nvSpPr>
          <p:cNvPr id="6" name="TextBox 5"/>
          <p:cNvSpPr txBox="1"/>
          <p:nvPr/>
        </p:nvSpPr>
        <p:spPr>
          <a:xfrm>
            <a:off x="731520" y="2194560"/>
            <a:ext cx="7315200" cy="2926080"/>
          </a:xfrm>
          <a:prstGeom prst="rect">
            <a:avLst/>
          </a:prstGeom>
          <a:noFill/>
        </p:spPr>
        <p:txBody>
          <a:bodyPr wrap="none">
            <a:spAutoFit/>
          </a:bodyPr>
          <a:lstStyle/>
          <a:p/>
          <a:p>
            <a:pPr>
              <a:lnSpc>
                <a:spcPct val="150000"/>
              </a:lnSpc>
            </a:pPr>
            <a:r>
              <a:rPr sz="500">
                <a:latin typeface="Inter"/>
              </a:rPr>
              <a:t>• Les exceptions sont des objets qui représentent des erreurs ou des conditions inattendues.</a:t>
            </a:r>
          </a:p>
          <a:p>
            <a:pPr>
              <a:lnSpc>
                <a:spcPct val="150000"/>
              </a:lnSpc>
            </a:pPr>
            <a:r>
              <a:rPr sz="500">
                <a:latin typeface="Inter"/>
              </a:rPr>
              <a:t>• Elles permettent de séparer la logique métier de la gestion des erreurs.</a:t>
            </a:r>
          </a:p>
          <a:p>
            <a:pPr>
              <a:lnSpc>
                <a:spcPct val="150000"/>
              </a:lnSpc>
            </a:pPr>
            <a:r>
              <a:rPr sz="500">
                <a:latin typeface="Inter"/>
              </a:rPr>
              <a:t>• Java fournit une hiérarchie de classes d'exceptions, avec `Throwable` comme classe de base.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Type d'exception</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Checked Exception</a:t>
                      </a:r>
                    </a:p>
                  </a:txBody>
                  <a:tcPr>
                    <a:solidFill>
                      <a:srgbClr val="F7F5F5"/>
                    </a:solidFill>
                  </a:tcPr>
                </a:tc>
                <a:tc>
                  <a:txBody>
                    <a:bodyPr/>
                    <a:lstStyle/>
                    <a:p>
                      <a:pPr>
                        <a:defRPr sz="1200"/>
                      </a:pPr>
                      <a:r>
                        <a:t>Doit être gérée explicitement (ex: IOException)</a:t>
                      </a:r>
                    </a:p>
                  </a:txBody>
                  <a:tcPr>
                    <a:solidFill>
                      <a:srgbClr val="F7F5F5"/>
                    </a:solidFill>
                  </a:tcPr>
                </a:tc>
              </a:tr>
              <a:tr h="342900">
                <a:tc>
                  <a:txBody>
                    <a:bodyPr/>
                    <a:lstStyle/>
                    <a:p>
                      <a:pPr>
                        <a:defRPr sz="1200"/>
                      </a:pPr>
                      <a:r>
                        <a:t>Unchecked Exception</a:t>
                      </a:r>
                    </a:p>
                  </a:txBody>
                  <a:tcPr>
                    <a:solidFill>
                      <a:srgbClr val="F7F5F5"/>
                    </a:solidFill>
                  </a:tcPr>
                </a:tc>
                <a:tc>
                  <a:txBody>
                    <a:bodyPr/>
                    <a:lstStyle/>
                    <a:p>
                      <a:pPr>
                        <a:defRPr sz="1200"/>
                      </a:pPr>
                      <a:r>
                        <a:t>Ne nécessite pas de gestion explicite (ex: NullPointerException)</a:t>
                      </a:r>
                    </a:p>
                  </a:txBody>
                  <a:tcPr>
                    <a:solidFill>
                      <a:srgbClr val="F7F5F5"/>
                    </a:solidFill>
                  </a:tcPr>
                </a:tc>
              </a:tr>
              <a:tr h="342900">
                <a:tc>
                  <a:txBody>
                    <a:bodyPr/>
                    <a:lstStyle/>
                    <a:p>
                      <a:pPr>
                        <a:defRPr sz="1200"/>
                      </a:pPr>
                      <a:r>
                        <a:t>Error</a:t>
                      </a:r>
                    </a:p>
                  </a:txBody>
                  <a:tcPr>
                    <a:solidFill>
                      <a:srgbClr val="F7F5F5"/>
                    </a:solidFill>
                  </a:tcPr>
                </a:tc>
                <a:tc>
                  <a:txBody>
                    <a:bodyPr/>
                    <a:lstStyle/>
                    <a:p>
                      <a:pPr>
                        <a:defRPr sz="1200"/>
                      </a:pPr>
                      <a:r>
                        <a:t>Problème grave qui ne devrait pas être attrapé (ex: OutOfMemoryError)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Gestion des exceptions avec try-catch</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La gestion des exceptions en Java se fait principalement à l'aide des blocs `try-catch`. Le bloc `try` contient le code susceptible de générer une exception, tandis que le bloc `catch` permet de capturer et de gérer cette exception.</a:t>
            </a:r>
          </a:p>
        </p:txBody>
      </p:sp>
      <p:sp>
        <p:nvSpPr>
          <p:cNvPr id="6" name="TextBox 5"/>
          <p:cNvSpPr txBox="1"/>
          <p:nvPr/>
        </p:nvSpPr>
        <p:spPr>
          <a:xfrm>
            <a:off x="731520" y="3200400"/>
            <a:ext cx="7315200" cy="2926080"/>
          </a:xfrm>
          <a:prstGeom prst="rect">
            <a:avLst/>
          </a:prstGeom>
          <a:noFill/>
        </p:spPr>
        <p:txBody>
          <a:bodyPr wrap="none">
            <a:spAutoFit/>
          </a:bodyPr>
          <a:lstStyle/>
          <a:p/>
          <a:p>
            <a:pPr>
              <a:lnSpc>
                <a:spcPct val="150000"/>
              </a:lnSpc>
            </a:pPr>
            <a:r>
              <a:rPr sz="500">
                <a:latin typeface="Inter"/>
              </a:rPr>
              <a:t>• Le bloc `try` doit être suivi d'au moins un bloc `catch` ou d'un bloc `finally`.</a:t>
            </a:r>
          </a:p>
          <a:p>
            <a:pPr>
              <a:lnSpc>
                <a:spcPct val="150000"/>
              </a:lnSpc>
            </a:pPr>
            <a:r>
              <a:rPr sz="500">
                <a:latin typeface="Inter"/>
              </a:rPr>
              <a:t>• Plusieurs blocs `catch` peuvent être utilisés pour gérer différents types d'exceptions.</a:t>
            </a:r>
          </a:p>
          <a:p>
            <a:pPr>
              <a:lnSpc>
                <a:spcPct val="150000"/>
              </a:lnSpc>
            </a:pPr>
            <a:r>
              <a:rPr sz="500">
                <a:latin typeface="Inter"/>
              </a:rPr>
              <a:t>• L'ordre des blocs `catch` est important : les exceptions les plus spécifiques doivent être attrapées en premier.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26110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2611039"/>
          </a:xfrm>
          <a:prstGeom prst="rect">
            <a:avLst/>
          </a:prstGeom>
          <a:noFill/>
        </p:spPr>
        <p:txBody>
          <a:bodyPr wrap="square">
            <a:spAutoFit/>
          </a:bodyPr>
          <a:lstStyle/>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z</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o</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Utilisation de finally</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Le bloc `finally` est utilisé pour exécuter du code qui doit toujours être exécuté, qu'une exception soit levée ou non. Cela est utile pour libérer des ressources ou effectuer des opérations de nettoyage.</a:t>
            </a:r>
          </a:p>
        </p:txBody>
      </p:sp>
      <p:sp>
        <p:nvSpPr>
          <p:cNvPr id="5" name="TextBox 4"/>
          <p:cNvSpPr txBox="1"/>
          <p:nvPr/>
        </p:nvSpPr>
        <p:spPr>
          <a:xfrm>
            <a:off x="731520" y="1645920"/>
            <a:ext cx="7315200" cy="2560320"/>
          </a:xfrm>
          <a:prstGeom prst="rect">
            <a:avLst/>
          </a:prstGeom>
          <a:noFill/>
        </p:spPr>
        <p:txBody>
          <a:bodyPr wrap="none">
            <a:spAutoFit/>
          </a:bodyPr>
          <a:lstStyle/>
          <a:p/>
          <a:p>
            <a:pPr>
              <a:lnSpc>
                <a:spcPct val="150000"/>
              </a:lnSpc>
            </a:pPr>
            <a:r>
              <a:rPr sz="500">
                <a:latin typeface="Inter"/>
              </a:rPr>
              <a:t>• Le bloc `finally` est exécuté après les blocs `try` et `catch`, quel que soit le résultat.</a:t>
            </a:r>
          </a:p>
          <a:p>
            <a:pPr>
              <a:lnSpc>
                <a:spcPct val="150000"/>
              </a:lnSpc>
            </a:pPr>
            <a:r>
              <a:rPr sz="500">
                <a:latin typeface="Inter"/>
              </a:rPr>
              <a:t>• Il est souvent utilisé pour fermer des fichiers, des connexions réseau, etc.</a:t>
            </a:r>
          </a:p>
          <a:p>
            <a:pPr>
              <a:lnSpc>
                <a:spcPct val="150000"/>
              </a:lnSpc>
            </a:pPr>
            <a:r>
              <a:rPr sz="500">
                <a:latin typeface="Inter"/>
              </a:rPr>
              <a:t>• Le bloc `finally` est optionnel, mais fortement recommandé dans certains cas.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1859767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18597679"/>
          </a:xfrm>
          <a:prstGeom prst="rect">
            <a:avLst/>
          </a:prstGeom>
          <a:noFill/>
        </p:spPr>
        <p:txBody>
          <a:bodyPr wrap="square">
            <a:spAutoFit/>
          </a:bodyPr>
          <a:lstStyle/>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x</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v</a:t>
            </a:r>
          </a:p>
          <a:p>
            <a:pPr/>
            <a:r>
              <a:rPr sz="1200">
                <a:solidFill>
                  <a:srgbClr val="323232"/>
                </a:solidFill>
                <a:latin typeface="Consolas"/>
              </a:rPr>
              <a:t>é</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Caractéristiques et avantages de Java</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Java est apprécié pour sa simplicité, sa portabilité, et sa robustesse. Voici quelques-unes de ses caractéristiques principales :</a:t>
            </a:r>
          </a:p>
        </p:txBody>
      </p:sp>
      <p:sp>
        <p:nvSpPr>
          <p:cNvPr id="5" name="TextBox 4"/>
          <p:cNvSpPr txBox="1"/>
          <p:nvPr/>
        </p:nvSpPr>
        <p:spPr>
          <a:xfrm>
            <a:off x="731520" y="1645920"/>
            <a:ext cx="7315200" cy="2194560"/>
          </a:xfrm>
          <a:prstGeom prst="rect">
            <a:avLst/>
          </a:prstGeom>
          <a:noFill/>
        </p:spPr>
        <p:txBody>
          <a:bodyPr wrap="none">
            <a:spAutoFit/>
          </a:bodyPr>
          <a:lstStyle/>
          <a:p/>
          <a:p>
            <a:pPr>
              <a:lnSpc>
                <a:spcPct val="150000"/>
              </a:lnSpc>
            </a:pPr>
            <a:r>
              <a:rPr sz="1500">
                <a:latin typeface="Inter"/>
              </a:rPr>
              <a:t>• Syntaxe similaire à C/C++, mais simplifiée.</a:t>
            </a:r>
          </a:p>
          <a:p>
            <a:pPr>
              <a:lnSpc>
                <a:spcPct val="150000"/>
              </a:lnSpc>
            </a:pPr>
            <a:r>
              <a:rPr sz="1500">
                <a:latin typeface="Inter"/>
              </a:rPr>
              <a:t>• Grande communauté et documentation abondante.</a:t>
            </a:r>
          </a:p>
          <a:p>
            <a:pPr>
              <a:lnSpc>
                <a:spcPct val="150000"/>
              </a:lnSpc>
            </a:pPr>
            <a:r>
              <a:rPr sz="1500">
                <a:latin typeface="Inter"/>
              </a:rPr>
              <a:t>• Utilisé dans de nombreux domaines, notamment le développement web, mobile, et d'entreprise.</a:t>
            </a:r>
          </a:p>
        </p:txBody>
      </p:sp>
      <p:graphicFrame>
        <p:nvGraphicFramePr>
          <p:cNvPr id="6" name="Table 5"/>
          <p:cNvGraphicFramePr>
            <a:graphicFrameLocks noGrp="1"/>
          </p:cNvGraphicFramePr>
          <p:nvPr/>
        </p:nvGraphicFramePr>
        <p:xfrm>
          <a:off x="731520" y="4023360"/>
          <a:ext cx="7315200" cy="1371600"/>
        </p:xfrm>
        <a:graphic>
          <a:graphicData uri="http://schemas.openxmlformats.org/drawingml/2006/table">
            <a:tbl>
              <a:tblPr firstRow="1" bandRow="1">
                <a:tableStyleId>{5C22544A-7EE6-4342-B048-85BDC9FD1C3A}</a:tableStyleId>
              </a:tblPr>
              <a:tblGrid>
                <a:gridCol w="3657600"/>
                <a:gridCol w="3657600"/>
              </a:tblGrid>
              <a:tr h="228600">
                <a:tc>
                  <a:txBody>
                    <a:bodyPr/>
                    <a:lstStyle/>
                    <a:p>
                      <a:pPr>
                        <a:defRPr sz="1200"/>
                      </a:pPr>
                      <a:r>
                        <a:t>Caractéristique</a:t>
                      </a:r>
                    </a:p>
                  </a:txBody>
                  <a:tcPr>
                    <a:solidFill>
                      <a:srgbClr val="85B3DE"/>
                    </a:solidFill>
                  </a:tcPr>
                </a:tc>
                <a:tc>
                  <a:txBody>
                    <a:bodyPr/>
                    <a:lstStyle/>
                    <a:p>
                      <a:pPr>
                        <a:defRPr sz="1200"/>
                      </a:pPr>
                      <a:r>
                        <a:t>Description</a:t>
                      </a:r>
                    </a:p>
                  </a:txBody>
                  <a:tcPr>
                    <a:solidFill>
                      <a:srgbClr val="85B3DE"/>
                    </a:solidFill>
                  </a:tcPr>
                </a:tc>
              </a:tr>
              <a:tr h="228600">
                <a:tc>
                  <a:txBody>
                    <a:bodyPr/>
                    <a:lstStyle/>
                    <a:p>
                      <a:pPr>
                        <a:defRPr sz="1200"/>
                      </a:pPr>
                      <a:r>
                        <a:t>Orienté objet</a:t>
                      </a:r>
                    </a:p>
                  </a:txBody>
                  <a:tcPr>
                    <a:solidFill>
                      <a:srgbClr val="F7F5F5"/>
                    </a:solidFill>
                  </a:tcPr>
                </a:tc>
                <a:tc>
                  <a:txBody>
                    <a:bodyPr/>
                    <a:lstStyle/>
                    <a:p>
                      <a:pPr>
                        <a:defRPr sz="1200"/>
                      </a:pPr>
                      <a:r>
                        <a:t>Java suit les principes de la programmation orientée objet (POO), tels que l'encapsulation, l'héritage, et le polymorphisme.</a:t>
                      </a:r>
                    </a:p>
                  </a:txBody>
                  <a:tcPr>
                    <a:solidFill>
                      <a:srgbClr val="F7F5F5"/>
                    </a:solidFill>
                  </a:tcPr>
                </a:tc>
              </a:tr>
              <a:tr h="228600">
                <a:tc>
                  <a:txBody>
                    <a:bodyPr/>
                    <a:lstStyle/>
                    <a:p>
                      <a:pPr>
                        <a:defRPr sz="1200"/>
                      </a:pPr>
                      <a:r>
                        <a:t>Portable</a:t>
                      </a:r>
                    </a:p>
                  </a:txBody>
                  <a:tcPr>
                    <a:solidFill>
                      <a:srgbClr val="F7F5F5"/>
                    </a:solidFill>
                  </a:tcPr>
                </a:tc>
                <a:tc>
                  <a:txBody>
                    <a:bodyPr/>
                    <a:lstStyle/>
                    <a:p>
                      <a:pPr>
                        <a:defRPr sz="1200"/>
                      </a:pPr>
                      <a:r>
                        <a:t>Grâce à la JVM, un programme Java peut être exécuté sur n'importe quel système d'exploitation.</a:t>
                      </a:r>
                    </a:p>
                  </a:txBody>
                  <a:tcPr>
                    <a:solidFill>
                      <a:srgbClr val="F7F5F5"/>
                    </a:solidFill>
                  </a:tcPr>
                </a:tc>
              </a:tr>
              <a:tr h="228600">
                <a:tc>
                  <a:txBody>
                    <a:bodyPr/>
                    <a:lstStyle/>
                    <a:p>
                      <a:pPr>
                        <a:defRPr sz="1200"/>
                      </a:pPr>
                      <a:r>
                        <a:t>Sécurisé</a:t>
                      </a:r>
                    </a:p>
                  </a:txBody>
                  <a:tcPr>
                    <a:solidFill>
                      <a:srgbClr val="F7F5F5"/>
                    </a:solidFill>
                  </a:tcPr>
                </a:tc>
                <a:tc>
                  <a:txBody>
                    <a:bodyPr/>
                    <a:lstStyle/>
                    <a:p>
                      <a:pPr>
                        <a:defRPr sz="1200"/>
                      </a:pPr>
                      <a:r>
                        <a:t>Java dispose de fonctionnalités de sécurité intégrées, comme la gestion des exceptions et le sandboxing.</a:t>
                      </a:r>
                    </a:p>
                  </a:txBody>
                  <a:tcPr>
                    <a:solidFill>
                      <a:srgbClr val="F7F5F5"/>
                    </a:solidFill>
                  </a:tcPr>
                </a:tc>
              </a:tr>
              <a:tr h="228600">
                <a:tc>
                  <a:txBody>
                    <a:bodyPr/>
                    <a:lstStyle/>
                    <a:p>
                      <a:pPr>
                        <a:defRPr sz="1200"/>
                      </a:pPr>
                      <a:r>
                        <a:t>Multi-thread</a:t>
                      </a:r>
                    </a:p>
                  </a:txBody>
                  <a:tcPr>
                    <a:solidFill>
                      <a:srgbClr val="F7F5F5"/>
                    </a:solidFill>
                  </a:tcPr>
                </a:tc>
                <a:tc>
                  <a:txBody>
                    <a:bodyPr/>
                    <a:lstStyle/>
                    <a:p>
                      <a:pPr>
                        <a:defRPr sz="1200"/>
                      </a:pPr>
                      <a:r>
                        <a:t>Java supporte la programmation multi-thread, permettant l'exécution simultanée de plusieurs tâches.</a:t>
                      </a:r>
                    </a:p>
                  </a:txBody>
                  <a:tcPr>
                    <a:solidFill>
                      <a:srgbClr val="F7F5F5"/>
                    </a:solidFill>
                  </a:tcPr>
                </a:tc>
              </a:tr>
              <a:tr h="228600">
                <a:tc>
                  <a:txBody>
                    <a:bodyPr/>
                    <a:lstStyle/>
                    <a:p>
                      <a:pPr>
                        <a:defRPr sz="1200"/>
                      </a:pPr>
                      <a:r>
                        <a:t>Gestion automatique de la mémoire</a:t>
                      </a:r>
                    </a:p>
                  </a:txBody>
                  <a:tcPr>
                    <a:solidFill>
                      <a:srgbClr val="F7F5F5"/>
                    </a:solidFill>
                  </a:tcPr>
                </a:tc>
                <a:tc>
                  <a:txBody>
                    <a:bodyPr/>
                    <a:lstStyle/>
                    <a:p>
                      <a:pPr>
                        <a:defRPr sz="1200"/>
                      </a:pPr>
                      <a:r>
                        <a:t>Java utilise un garbage collector pour gérer automatiquement la mémoire, réduisant les risques de fuites de mémoire.</a:t>
                      </a:r>
                    </a:p>
                  </a:txBody>
                  <a:tcPr>
                    <a:solidFill>
                      <a:srgbClr val="F7F5F5"/>
                    </a:solidFill>
                  </a:tcPr>
                </a:tc>
              </a:tr>
            </a:tbl>
          </a:graphicData>
        </a:graphic>
      </p:graphicFrame>
      <p:sp>
        <p:nvSpPr>
          <p:cNvPr id="7" name="TextBox 6"/>
          <p:cNvSpPr txBox="1"/>
          <p:nvPr/>
        </p:nvSpPr>
        <p:spPr>
          <a:xfrm>
            <a:off x="731520" y="5577840"/>
            <a:ext cx="7315200" cy="457200"/>
          </a:xfrm>
          <a:prstGeom prst="rect">
            <a:avLst/>
          </a:prstGeom>
          <a:noFill/>
        </p:spPr>
        <p:txBody>
          <a:bodyPr wrap="none">
            <a:spAutoFit/>
          </a:bodyPr>
          <a:lstStyle/>
          <a:p>
            <a:r>
              <a:rPr sz="1600" b="1">
                <a:solidFill>
                  <a:srgbClr val="000000"/>
                </a:solidFill>
                <a:latin typeface="Inter"/>
              </a:rPr>
              <a:t>• Installation de l'environnement de développement (JDK, 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097280"/>
          </a:xfrm>
          <a:prstGeom prst="rect">
            <a:avLst/>
          </a:prstGeom>
          <a:noFill/>
        </p:spPr>
        <p:txBody>
          <a:bodyPr wrap="square">
            <a:spAutoFit/>
          </a:bodyPr>
          <a:lstStyle/>
          <a:p/>
          <a:p>
            <a:pPr>
              <a:lnSpc>
                <a:spcPct val="150000"/>
              </a:lnSpc>
            </a:pPr>
            <a:r>
              <a:rPr sz="1300">
                <a:latin typeface="Inter"/>
              </a:rPr>
              <a:t>Pour commencer à développer en Java, vous devez installer le JDK (Java Development Kit) et un IDE (Integrated Development Environment). Voici les étapes pour configurer votre environnement de développement :</a:t>
            </a:r>
          </a:p>
        </p:txBody>
      </p:sp>
      <p:sp>
        <p:nvSpPr>
          <p:cNvPr id="4" name="TextBox 3"/>
          <p:cNvSpPr txBox="1"/>
          <p:nvPr/>
        </p:nvSpPr>
        <p:spPr>
          <a:xfrm>
            <a:off x="731520" y="1097280"/>
            <a:ext cx="7315200" cy="4389120"/>
          </a:xfrm>
          <a:prstGeom prst="rect">
            <a:avLst/>
          </a:prstGeom>
          <a:noFill/>
        </p:spPr>
        <p:txBody>
          <a:bodyPr wrap="none">
            <a:spAutoFit/>
          </a:bodyPr>
          <a:lstStyle/>
          <a:p/>
          <a:p>
            <a:pPr>
              <a:lnSpc>
                <a:spcPct val="150000"/>
              </a:lnSpc>
            </a:pPr>
            <a:r>
              <a:rPr sz="500">
                <a:latin typeface="Inter"/>
              </a:rPr>
              <a:t>• Téléchargez et installez le JDK depuis le site officiel d'Oracle ou OpenJDK.</a:t>
            </a:r>
          </a:p>
          <a:p>
            <a:pPr>
              <a:lnSpc>
                <a:spcPct val="150000"/>
              </a:lnSpc>
            </a:pPr>
            <a:r>
              <a:rPr sz="500">
                <a:latin typeface="Inter"/>
              </a:rPr>
              <a:t>• Configurez la variable d'environnement JAVA_HOME pour pointer vers le répertoire d'installation du JDK.</a:t>
            </a:r>
          </a:p>
          <a:p>
            <a:pPr>
              <a:lnSpc>
                <a:spcPct val="150000"/>
              </a:lnSpc>
            </a:pPr>
            <a:r>
              <a:rPr sz="500">
                <a:latin typeface="Inter"/>
              </a:rPr>
              <a:t>• Ajoutez le chemin du répertoire 'bin' du JDK à la variable d'environnement PATH pour pouvoir exécuter les commandes Java depuis le terminal.</a:t>
            </a:r>
          </a:p>
          <a:p>
            <a:pPr>
              <a:lnSpc>
                <a:spcPct val="150000"/>
              </a:lnSpc>
            </a:pPr>
            <a:r>
              <a:rPr sz="500">
                <a:latin typeface="Inter"/>
              </a:rPr>
              <a:t>• Choisissez un IDE comme IntelliJ IDEA, Eclipse, ou NetBeans pour faciliter le développement.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39826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398263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Premiers pas en Java</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Structure de base d'un programme Java</a:t>
            </a:r>
          </a:p>
        </p:txBody>
      </p:sp>
      <p:sp>
        <p:nvSpPr>
          <p:cNvPr id="5" name="TextBox 4"/>
          <p:cNvSpPr txBox="1"/>
          <p:nvPr/>
        </p:nvSpPr>
        <p:spPr>
          <a:xfrm>
            <a:off x="731520" y="1463040"/>
            <a:ext cx="7315200" cy="1828800"/>
          </a:xfrm>
          <a:prstGeom prst="rect">
            <a:avLst/>
          </a:prstGeom>
          <a:noFill/>
        </p:spPr>
        <p:txBody>
          <a:bodyPr wrap="square">
            <a:spAutoFit/>
          </a:bodyPr>
          <a:lstStyle/>
          <a:p/>
          <a:p>
            <a:pPr>
              <a:lnSpc>
                <a:spcPct val="150000"/>
              </a:lnSpc>
            </a:pPr>
            <a:r>
              <a:rPr sz="1300">
                <a:latin typeface="Inter"/>
              </a:rPr>
              <a:t>Un programme Java est structuré autour de classes et de méthodes. Chaque programme Java commence par une classe principale, qui contient la méthode `main()`, point d'entrée du programme. Une classe est un modèle ou un plan pour créer des objets, et elle encapsule des données (attributs) et des comportements (méthodes).</a:t>
            </a:r>
          </a:p>
        </p:txBody>
      </p:sp>
      <p:sp>
        <p:nvSpPr>
          <p:cNvPr id="6" name="TextBox 5"/>
          <p:cNvSpPr txBox="1"/>
          <p:nvPr/>
        </p:nvSpPr>
        <p:spPr>
          <a:xfrm>
            <a:off x="731520" y="2194560"/>
            <a:ext cx="7315200" cy="2560320"/>
          </a:xfrm>
          <a:prstGeom prst="rect">
            <a:avLst/>
          </a:prstGeom>
          <a:noFill/>
        </p:spPr>
        <p:txBody>
          <a:bodyPr wrap="none">
            <a:spAutoFit/>
          </a:bodyPr>
          <a:lstStyle/>
          <a:p/>
          <a:p>
            <a:pPr>
              <a:lnSpc>
                <a:spcPct val="150000"/>
              </a:lnSpc>
            </a:pPr>
            <a:r>
              <a:rPr sz="500">
                <a:latin typeface="Inter"/>
              </a:rPr>
              <a:t>• Une classe est définie avec le mot-clé `class`.</a:t>
            </a:r>
          </a:p>
          <a:p>
            <a:pPr>
              <a:lnSpc>
                <a:spcPct val="150000"/>
              </a:lnSpc>
            </a:pPr>
            <a:r>
              <a:rPr sz="500">
                <a:latin typeface="Inter"/>
              </a:rPr>
              <a:t>• Le nom de la classe doit correspondre au nom du fichier Java.</a:t>
            </a:r>
          </a:p>
          <a:p>
            <a:pPr>
              <a:lnSpc>
                <a:spcPct val="150000"/>
              </a:lnSpc>
            </a:pPr>
            <a:r>
              <a:rPr sz="500">
                <a:latin typeface="Inter"/>
              </a:rPr>
              <a:t>• Les méthodes sont définies à l'intérieur de la classe.</a:t>
            </a:r>
          </a:p>
          <a:p>
            <a:pPr>
              <a:lnSpc>
                <a:spcPct val="150000"/>
              </a:lnSpc>
            </a:pPr>
            <a:r>
              <a:rPr sz="500">
                <a:latin typeface="Inter"/>
              </a:rPr>
              <a:t>• Le code Java est sensible à la casse.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587959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5879592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i</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j</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