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2560320"/>
            <a:ext cx="7315200" cy="914400"/>
          </a:xfrm>
          <a:prstGeom prst="rect">
            <a:avLst/>
          </a:prstGeom>
          <a:noFill/>
        </p:spPr>
        <p:txBody>
          <a:bodyPr wrap="none">
            <a:spAutoFit/>
          </a:bodyPr>
          <a:lstStyle/>
          <a:p>
            <a:pPr>
              <a:defRPr sz="6000" b="1">
                <a:solidFill>
                  <a:srgbClr val="FF7900"/>
                </a:solidFill>
                <a:latin typeface="Inter"/>
              </a:defRPr>
            </a:pPr>
            <a:r>
              <a:t>Formation</a:t>
            </a:r>
          </a:p>
        </p:txBody>
      </p:sp>
      <p:sp>
        <p:nvSpPr>
          <p:cNvPr id="4" name="TextBox 3"/>
          <p:cNvSpPr txBox="1"/>
          <p:nvPr/>
        </p:nvSpPr>
        <p:spPr>
          <a:xfrm>
            <a:off x="1828800" y="3657600"/>
            <a:ext cx="7315200" cy="914400"/>
          </a:xfrm>
          <a:prstGeom prst="rect">
            <a:avLst/>
          </a:prstGeom>
          <a:noFill/>
        </p:spPr>
        <p:txBody>
          <a:bodyPr wrap="none">
            <a:spAutoFit/>
          </a:bodyPr>
          <a:lstStyle/>
          <a:p>
            <a:pPr>
              <a:defRPr sz="2400">
                <a:solidFill>
                  <a:srgbClr val="000000"/>
                </a:solidFill>
              </a:defRPr>
            </a:pPr>
            <a:r>
              <a:t>Architecture Microservices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3" name="Table 2"/>
          <p:cNvGraphicFramePr>
            <a:graphicFrameLocks noGrp="1"/>
          </p:cNvGraphicFramePr>
          <p:nvPr/>
        </p:nvGraphicFramePr>
        <p:xfrm>
          <a:off x="731520" y="365760"/>
          <a:ext cx="7315200" cy="1371600"/>
        </p:xfrm>
        <a:graphic>
          <a:graphicData uri="http://schemas.openxmlformats.org/drawingml/2006/table">
            <a:tbl>
              <a:tblPr firstRow="1" bandRow="1">
                <a:tableStyleId>{5C22544A-7EE6-4342-B048-85BDC9FD1C3A}</a:tableStyleId>
              </a:tblPr>
              <a:tblGrid>
                <a:gridCol w="3657600"/>
                <a:gridCol w="3657600"/>
              </a:tblGrid>
              <a:tr h="342900">
                <a:tc>
                  <a:txBody>
                    <a:bodyPr/>
                    <a:lstStyle/>
                    <a:p>
                      <a:pPr>
                        <a:defRPr sz="1200"/>
                      </a:pPr>
                      <a:r>
                        <a:t>État</a:t>
                      </a:r>
                    </a:p>
                  </a:txBody>
                  <a:tcPr>
                    <a:solidFill>
                      <a:srgbClr val="85B3DE"/>
                    </a:solidFill>
                  </a:tcPr>
                </a:tc>
                <a:tc>
                  <a:txBody>
                    <a:bodyPr/>
                    <a:lstStyle/>
                    <a:p>
                      <a:pPr>
                        <a:defRPr sz="1200"/>
                      </a:pPr>
                      <a:r>
                        <a:t>Description</a:t>
                      </a:r>
                    </a:p>
                  </a:txBody>
                  <a:tcPr>
                    <a:solidFill>
                      <a:srgbClr val="85B3DE"/>
                    </a:solidFill>
                  </a:tcPr>
                </a:tc>
              </a:tr>
              <a:tr h="342900">
                <a:tc>
                  <a:txBody>
                    <a:bodyPr/>
                    <a:lstStyle/>
                    <a:p>
                      <a:pPr>
                        <a:defRPr sz="1200"/>
                      </a:pPr>
                      <a:r>
                        <a:t>Fermé</a:t>
                      </a:r>
                    </a:p>
                  </a:txBody>
                  <a:tcPr>
                    <a:solidFill>
                      <a:srgbClr val="F7F5F5"/>
                    </a:solidFill>
                  </a:tcPr>
                </a:tc>
                <a:tc>
                  <a:txBody>
                    <a:bodyPr/>
                    <a:lstStyle/>
                    <a:p>
                      <a:pPr>
                        <a:defRPr sz="1200"/>
                      </a:pPr>
                      <a:r>
                        <a:t>Les appels sont autorisés</a:t>
                      </a:r>
                    </a:p>
                  </a:txBody>
                  <a:tcPr>
                    <a:solidFill>
                      <a:srgbClr val="F7F5F5"/>
                    </a:solidFill>
                  </a:tcPr>
                </a:tc>
              </a:tr>
              <a:tr h="342900">
                <a:tc>
                  <a:txBody>
                    <a:bodyPr/>
                    <a:lstStyle/>
                    <a:p>
                      <a:pPr>
                        <a:defRPr sz="1200"/>
                      </a:pPr>
                      <a:r>
                        <a:t>Ouvert</a:t>
                      </a:r>
                    </a:p>
                  </a:txBody>
                  <a:tcPr>
                    <a:solidFill>
                      <a:srgbClr val="F7F5F5"/>
                    </a:solidFill>
                  </a:tcPr>
                </a:tc>
                <a:tc>
                  <a:txBody>
                    <a:bodyPr/>
                    <a:lstStyle/>
                    <a:p>
                      <a:pPr>
                        <a:defRPr sz="1200"/>
                      </a:pPr>
                      <a:r>
                        <a:t>Les appels sont interrompus</a:t>
                      </a:r>
                    </a:p>
                  </a:txBody>
                  <a:tcPr>
                    <a:solidFill>
                      <a:srgbClr val="F7F5F5"/>
                    </a:solidFill>
                  </a:tcPr>
                </a:tc>
              </a:tr>
              <a:tr h="342900">
                <a:tc>
                  <a:txBody>
                    <a:bodyPr/>
                    <a:lstStyle/>
                    <a:p>
                      <a:pPr>
                        <a:defRPr sz="1200"/>
                      </a:pPr>
                      <a:r>
                        <a:t>Demi-ouvert</a:t>
                      </a:r>
                    </a:p>
                  </a:txBody>
                  <a:tcPr>
                    <a:solidFill>
                      <a:srgbClr val="F7F5F5"/>
                    </a:solidFill>
                  </a:tcPr>
                </a:tc>
                <a:tc>
                  <a:txBody>
                    <a:bodyPr/>
                    <a:lstStyle/>
                    <a:p>
                      <a:pPr>
                        <a:defRPr sz="1200"/>
                      </a:pPr>
                      <a:r>
                        <a:t>Les appels sont testés pour vérifier la récupération</a:t>
                      </a:r>
                    </a:p>
                  </a:txBody>
                  <a:tcPr>
                    <a:solidFill>
                      <a:srgbClr val="F7F5F5"/>
                    </a:solidFill>
                  </a:tcPr>
                </a:tc>
              </a:tr>
            </a:tbl>
          </a:graphicData>
        </a:graphic>
      </p:graphicFrame>
      <p:sp>
        <p:nvSpPr>
          <p:cNvPr id="4" name="TextBox 3"/>
          <p:cNvSpPr txBox="1"/>
          <p:nvPr/>
        </p:nvSpPr>
        <p:spPr>
          <a:xfrm>
            <a:off x="731520" y="1920240"/>
            <a:ext cx="7315200" cy="457200"/>
          </a:xfrm>
          <a:prstGeom prst="rect">
            <a:avLst/>
          </a:prstGeom>
          <a:noFill/>
        </p:spPr>
        <p:txBody>
          <a:bodyPr wrap="none">
            <a:spAutoFit/>
          </a:bodyPr>
          <a:lstStyle/>
          <a:p>
            <a:r>
              <a:rPr sz="1600" b="1">
                <a:solidFill>
                  <a:srgbClr val="000000"/>
                </a:solidFill>
                <a:latin typeface="Inter"/>
              </a:rPr>
              <a:t>• Event-Driven Architecture</a:t>
            </a:r>
          </a:p>
        </p:txBody>
      </p:sp>
      <p:sp>
        <p:nvSpPr>
          <p:cNvPr id="5" name="TextBox 4"/>
          <p:cNvSpPr txBox="1"/>
          <p:nvPr/>
        </p:nvSpPr>
        <p:spPr>
          <a:xfrm>
            <a:off x="731520" y="2468880"/>
            <a:ext cx="7315200" cy="1463040"/>
          </a:xfrm>
          <a:prstGeom prst="rect">
            <a:avLst/>
          </a:prstGeom>
          <a:noFill/>
        </p:spPr>
        <p:txBody>
          <a:bodyPr wrap="square">
            <a:spAutoFit/>
          </a:bodyPr>
          <a:lstStyle/>
          <a:p/>
          <a:p>
            <a:pPr>
              <a:lnSpc>
                <a:spcPct val="150000"/>
              </a:lnSpc>
            </a:pPr>
            <a:r>
              <a:rPr sz="1300">
                <a:latin typeface="Inter"/>
              </a:rPr>
              <a:t>L'Event-Driven Architecture (EDA) est un modèle où les microservices communiquent entre eux via des événements. Un événement est une notification qu'une action s'est produite, et les services peuvent réagir à ces événements de manière asynchrone.</a:t>
            </a:r>
          </a:p>
        </p:txBody>
      </p:sp>
      <p:sp>
        <p:nvSpPr>
          <p:cNvPr id="6" name="TextBox 5"/>
          <p:cNvSpPr txBox="1"/>
          <p:nvPr/>
        </p:nvSpPr>
        <p:spPr>
          <a:xfrm>
            <a:off x="731520" y="3200400"/>
            <a:ext cx="7315200" cy="1828800"/>
          </a:xfrm>
          <a:prstGeom prst="rect">
            <a:avLst/>
          </a:prstGeom>
          <a:noFill/>
        </p:spPr>
        <p:txBody>
          <a:bodyPr wrap="none">
            <a:spAutoFit/>
          </a:bodyPr>
          <a:lstStyle/>
          <a:p/>
          <a:p>
            <a:pPr>
              <a:lnSpc>
                <a:spcPct val="150000"/>
              </a:lnSpc>
            </a:pPr>
            <a:r>
              <a:rPr sz="1500">
                <a:latin typeface="Inter"/>
              </a:rPr>
              <a:t>• Permet une communication asynchrone entre services</a:t>
            </a:r>
          </a:p>
          <a:p>
            <a:pPr>
              <a:lnSpc>
                <a:spcPct val="150000"/>
              </a:lnSpc>
            </a:pPr>
            <a:r>
              <a:rPr sz="1500">
                <a:latin typeface="Inter"/>
              </a:rPr>
              <a:t>• Améliore la scalabilité et la découplage des services</a:t>
            </a:r>
          </a:p>
          <a:p>
            <a:pPr>
              <a:lnSpc>
                <a:spcPct val="150000"/>
              </a:lnSpc>
            </a:pPr>
            <a:r>
              <a:rPr sz="1500">
                <a:latin typeface="Inter"/>
              </a:rPr>
              <a:t>• Facilite l'intégration de nouveaux services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3" name="Table 2"/>
          <p:cNvGraphicFramePr>
            <a:graphicFrameLocks noGrp="1"/>
          </p:cNvGraphicFramePr>
          <p:nvPr/>
        </p:nvGraphicFramePr>
        <p:xfrm>
          <a:off x="731520" y="365760"/>
          <a:ext cx="7315200" cy="1371600"/>
        </p:xfrm>
        <a:graphic>
          <a:graphicData uri="http://schemas.openxmlformats.org/drawingml/2006/table">
            <a:tbl>
              <a:tblPr firstRow="1" bandRow="1">
                <a:tableStyleId>{5C22544A-7EE6-4342-B048-85BDC9FD1C3A}</a:tableStyleId>
              </a:tblPr>
              <a:tblGrid>
                <a:gridCol w="3657600"/>
                <a:gridCol w="3657600"/>
              </a:tblGrid>
              <a:tr h="342900">
                <a:tc>
                  <a:txBody>
                    <a:bodyPr/>
                    <a:lstStyle/>
                    <a:p>
                      <a:pPr>
                        <a:defRPr sz="1200"/>
                      </a:pPr>
                      <a:r>
                        <a:t>Composant</a:t>
                      </a:r>
                    </a:p>
                  </a:txBody>
                  <a:tcPr>
                    <a:solidFill>
                      <a:srgbClr val="85B3DE"/>
                    </a:solidFill>
                  </a:tcPr>
                </a:tc>
                <a:tc>
                  <a:txBody>
                    <a:bodyPr/>
                    <a:lstStyle/>
                    <a:p>
                      <a:pPr>
                        <a:defRPr sz="1200"/>
                      </a:pPr>
                      <a:r>
                        <a:t>Description</a:t>
                      </a:r>
                    </a:p>
                  </a:txBody>
                  <a:tcPr>
                    <a:solidFill>
                      <a:srgbClr val="85B3DE"/>
                    </a:solidFill>
                  </a:tcPr>
                </a:tc>
              </a:tr>
              <a:tr h="342900">
                <a:tc>
                  <a:txBody>
                    <a:bodyPr/>
                    <a:lstStyle/>
                    <a:p>
                      <a:pPr>
                        <a:defRPr sz="1200"/>
                      </a:pPr>
                      <a:r>
                        <a:t>Producteur</a:t>
                      </a:r>
                    </a:p>
                  </a:txBody>
                  <a:tcPr>
                    <a:solidFill>
                      <a:srgbClr val="F7F5F5"/>
                    </a:solidFill>
                  </a:tcPr>
                </a:tc>
                <a:tc>
                  <a:txBody>
                    <a:bodyPr/>
                    <a:lstStyle/>
                    <a:p>
                      <a:pPr>
                        <a:defRPr sz="1200"/>
                      </a:pPr>
                      <a:r>
                        <a:t>Génère des événements</a:t>
                      </a:r>
                    </a:p>
                  </a:txBody>
                  <a:tcPr>
                    <a:solidFill>
                      <a:srgbClr val="F7F5F5"/>
                    </a:solidFill>
                  </a:tcPr>
                </a:tc>
              </a:tr>
              <a:tr h="342900">
                <a:tc>
                  <a:txBody>
                    <a:bodyPr/>
                    <a:lstStyle/>
                    <a:p>
                      <a:pPr>
                        <a:defRPr sz="1200"/>
                      </a:pPr>
                      <a:r>
                        <a:t>Consommateur</a:t>
                      </a:r>
                    </a:p>
                  </a:txBody>
                  <a:tcPr>
                    <a:solidFill>
                      <a:srgbClr val="F7F5F5"/>
                    </a:solidFill>
                  </a:tcPr>
                </a:tc>
                <a:tc>
                  <a:txBody>
                    <a:bodyPr/>
                    <a:lstStyle/>
                    <a:p>
                      <a:pPr>
                        <a:defRPr sz="1200"/>
                      </a:pPr>
                      <a:r>
                        <a:t>Réagit aux événements</a:t>
                      </a:r>
                    </a:p>
                  </a:txBody>
                  <a:tcPr>
                    <a:solidFill>
                      <a:srgbClr val="F7F5F5"/>
                    </a:solidFill>
                  </a:tcPr>
                </a:tc>
              </a:tr>
              <a:tr h="342900">
                <a:tc>
                  <a:txBody>
                    <a:bodyPr/>
                    <a:lstStyle/>
                    <a:p>
                      <a:pPr>
                        <a:defRPr sz="1200"/>
                      </a:pPr>
                      <a:r>
                        <a:t>Broker</a:t>
                      </a:r>
                    </a:p>
                  </a:txBody>
                  <a:tcPr>
                    <a:solidFill>
                      <a:srgbClr val="F7F5F5"/>
                    </a:solidFill>
                  </a:tcPr>
                </a:tc>
                <a:tc>
                  <a:txBody>
                    <a:bodyPr/>
                    <a:lstStyle/>
                    <a:p>
                      <a:pPr>
                        <a:defRPr sz="1200"/>
                      </a:pPr>
                      <a:r>
                        <a:t>Gère la distribution des événements</a:t>
                      </a:r>
                    </a:p>
                  </a:txBody>
                  <a:tcPr>
                    <a:solidFill>
                      <a:srgbClr val="F7F5F5"/>
                    </a:solidFill>
                  </a:tcPr>
                </a:tc>
              </a:tr>
            </a:tbl>
          </a:graphicData>
        </a:graphic>
      </p:graphicFrame>
      <p:sp>
        <p:nvSpPr>
          <p:cNvPr id="4" name="TextBox 3"/>
          <p:cNvSpPr txBox="1"/>
          <p:nvPr/>
        </p:nvSpPr>
        <p:spPr>
          <a:xfrm>
            <a:off x="731520" y="1920240"/>
            <a:ext cx="7315200" cy="457200"/>
          </a:xfrm>
          <a:prstGeom prst="rect">
            <a:avLst/>
          </a:prstGeom>
          <a:noFill/>
        </p:spPr>
        <p:txBody>
          <a:bodyPr wrap="none">
            <a:spAutoFit/>
          </a:bodyPr>
          <a:lstStyle/>
          <a:p>
            <a:r>
              <a:rPr sz="2000" b="1">
                <a:solidFill>
                  <a:srgbClr val="FF7900"/>
                </a:solidFill>
                <a:latin typeface="Inter"/>
              </a:rPr>
              <a:t>Mécanismes de communication entre microservices</a:t>
            </a:r>
          </a:p>
        </p:txBody>
      </p:sp>
      <p:sp>
        <p:nvSpPr>
          <p:cNvPr id="5" name="TextBox 4"/>
          <p:cNvSpPr txBox="1"/>
          <p:nvPr/>
        </p:nvSpPr>
        <p:spPr>
          <a:xfrm>
            <a:off x="731520" y="2468880"/>
            <a:ext cx="7315200" cy="457200"/>
          </a:xfrm>
          <a:prstGeom prst="rect">
            <a:avLst/>
          </a:prstGeom>
          <a:noFill/>
        </p:spPr>
        <p:txBody>
          <a:bodyPr wrap="none">
            <a:spAutoFit/>
          </a:bodyPr>
          <a:lstStyle/>
          <a:p>
            <a:r>
              <a:rPr sz="1600" b="1">
                <a:solidFill>
                  <a:srgbClr val="000000"/>
                </a:solidFill>
                <a:latin typeface="Inter"/>
              </a:rPr>
              <a:t>• REST vs gRPC</a:t>
            </a:r>
          </a:p>
        </p:txBody>
      </p:sp>
      <p:sp>
        <p:nvSpPr>
          <p:cNvPr id="6" name="TextBox 5"/>
          <p:cNvSpPr txBox="1"/>
          <p:nvPr/>
        </p:nvSpPr>
        <p:spPr>
          <a:xfrm>
            <a:off x="731520" y="3017520"/>
            <a:ext cx="7315200" cy="2560320"/>
          </a:xfrm>
          <a:prstGeom prst="rect">
            <a:avLst/>
          </a:prstGeom>
          <a:noFill/>
        </p:spPr>
        <p:txBody>
          <a:bodyPr wrap="square">
            <a:spAutoFit/>
          </a:bodyPr>
          <a:lstStyle/>
          <a:p/>
          <a:p>
            <a:pPr>
              <a:lnSpc>
                <a:spcPct val="150000"/>
              </a:lnSpc>
            </a:pPr>
            <a:r>
              <a:rPr sz="300">
                <a:latin typeface="Inter"/>
              </a:rPr>
              <a:t>REST (Representational State Transfer) et gRPC (Google Remote Procedure Call) sont deux protocoles de communication couramment utilisés pour les microservices. REST est basé sur HTTP et utilise des verbes comme GET, POST, PUT, DELETE pour manipuler des ressources. gRPC, quant à lui, est un protocole plus moderne qui utilise HTTP/2 et des contrats définis via Protocol Buffers (protobuf) pour des communications plus efficaces.</a:t>
            </a:r>
          </a:p>
        </p:txBody>
      </p:sp>
      <p:sp>
        <p:nvSpPr>
          <p:cNvPr id="7" name="TextBox 6"/>
          <p:cNvSpPr txBox="1"/>
          <p:nvPr/>
        </p:nvSpPr>
        <p:spPr>
          <a:xfrm>
            <a:off x="731520" y="3749040"/>
            <a:ext cx="7315200" cy="1828800"/>
          </a:xfrm>
          <a:prstGeom prst="rect">
            <a:avLst/>
          </a:prstGeom>
          <a:noFill/>
        </p:spPr>
        <p:txBody>
          <a:bodyPr wrap="none">
            <a:spAutoFit/>
          </a:bodyPr>
          <a:lstStyle/>
          <a:p/>
          <a:p>
            <a:pPr>
              <a:lnSpc>
                <a:spcPct val="150000"/>
              </a:lnSpc>
            </a:pPr>
            <a:r>
              <a:rPr sz="1500">
                <a:latin typeface="Inter"/>
              </a:rPr>
              <a:t>• REST : Facile à implémenter, largement adopté, basé sur des standards HTTP.</a:t>
            </a:r>
          </a:p>
          <a:p>
            <a:pPr>
              <a:lnSpc>
                <a:spcPct val="150000"/>
              </a:lnSpc>
            </a:pPr>
            <a:r>
              <a:rPr sz="1500">
                <a:latin typeface="Inter"/>
              </a:rPr>
              <a:t>• gRPC : Performant, supporte le streaming bidirectionnel, nécessite une définition de contrat via protobuf.</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71140320"/>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71140320"/>
          </a:xfrm>
          <a:prstGeom prst="rect">
            <a:avLst/>
          </a:prstGeom>
          <a:noFill/>
        </p:spPr>
        <p:txBody>
          <a:bodyPr wrap="square">
            <a:spAutoFit/>
          </a:bodyPr>
          <a:lstStyle/>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q</a:t>
            </a:r>
          </a:p>
          <a:p>
            <a:pPr/>
            <a:r>
              <a:rPr sz="1200">
                <a:solidFill>
                  <a:srgbClr val="323232"/>
                </a:solidFill>
                <a:latin typeface="Consolas"/>
              </a:rPr>
              <a:t>u</a:t>
            </a:r>
          </a:p>
          <a:p>
            <a:pPr/>
            <a:r>
              <a:rPr sz="1200">
                <a:solidFill>
                  <a:srgbClr val="323232"/>
                </a:solidFill>
                <a:latin typeface="Consolas"/>
              </a:rPr>
              <a:t>ê</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G</a:t>
            </a:r>
          </a:p>
          <a:p>
            <a:pPr/>
            <a:r>
              <a:rPr sz="1200">
                <a:solidFill>
                  <a:srgbClr val="323232"/>
                </a:solidFill>
                <a:latin typeface="Consolas"/>
              </a:rPr>
              <a:t>E</a:t>
            </a:r>
          </a:p>
          <a:p>
            <a:pPr/>
            <a:r>
              <a:rPr sz="1200">
                <a:solidFill>
                  <a:srgbClr val="323232"/>
                </a:solidFill>
                <a:latin typeface="Consolas"/>
              </a:rPr>
              <a:t>T</a:t>
            </a:r>
          </a:p>
          <a:p>
            <a:pPr/>
            <a:br/>
            <a:r>
              <a:rPr sz="1200">
                <a:solidFill>
                  <a:srgbClr val="323232"/>
                </a:solidFill>
                <a:latin typeface="Consolas"/>
              </a:rPr>
              <a:t/>
            </a:r>
          </a:p>
          <a:p>
            <a:pPr/>
            <a:r>
              <a:rPr sz="1200">
                <a:solidFill>
                  <a:srgbClr val="323232"/>
                </a:solidFill>
                <a:latin typeface="Consolas"/>
              </a:rPr>
              <a:t>f</a:t>
            </a:r>
          </a:p>
          <a:p>
            <a:pPr/>
            <a:r>
              <a:rPr sz="1200">
                <a:solidFill>
                  <a:srgbClr val="323232"/>
                </a:solidFill>
                <a:latin typeface="Consolas"/>
              </a:rPr>
              <a:t>e</a:t>
            </a:r>
          </a:p>
          <a:p>
            <a:pPr/>
            <a:r>
              <a:rPr sz="1200">
                <a:solidFill>
                  <a:srgbClr val="323232"/>
                </a:solidFill>
                <a:latin typeface="Consolas"/>
              </a:rPr>
              <a:t>t</a:t>
            </a:r>
          </a:p>
          <a:p>
            <a:pPr/>
            <a:r>
              <a:rPr sz="1200">
                <a:solidFill>
                  <a:srgbClr val="323232"/>
                </a:solidFill>
                <a:latin typeface="Consolas"/>
              </a:rPr>
              <a:t>c</a:t>
            </a:r>
          </a:p>
          <a:p>
            <a:pPr/>
            <a:r>
              <a:rPr sz="1200">
                <a:solidFill>
                  <a:srgbClr val="323232"/>
                </a:solidFill>
                <a:latin typeface="Consolas"/>
              </a:rPr>
              <a:t>h</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h</a:t>
            </a:r>
          </a:p>
          <a:p>
            <a:pPr/>
            <a:r>
              <a:rPr sz="1200">
                <a:solidFill>
                  <a:srgbClr val="323232"/>
                </a:solidFill>
                <a:latin typeface="Consolas"/>
              </a:rPr>
              <a:t>t</a:t>
            </a:r>
          </a:p>
          <a:p>
            <a:pPr/>
            <a:r>
              <a:rPr sz="1200">
                <a:solidFill>
                  <a:srgbClr val="323232"/>
                </a:solidFill>
                <a:latin typeface="Consolas"/>
              </a:rPr>
              <a:t>t</a:t>
            </a:r>
          </a:p>
          <a:p>
            <a:pPr/>
            <a:r>
              <a:rPr sz="1200">
                <a:solidFill>
                  <a:srgbClr val="323232"/>
                </a:solidFill>
                <a:latin typeface="Consolas"/>
              </a:rPr>
              <a:t>p</a:t>
            </a:r>
          </a:p>
          <a:p>
            <a:pPr/>
            <a:r>
              <a:rPr sz="1200">
                <a:solidFill>
                  <a:srgbClr val="323232"/>
                </a:solidFill>
                <a:latin typeface="Consolas"/>
              </a:rPr>
              <a:t>s</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i</a:t>
            </a:r>
          </a:p>
          <a:p>
            <a:pPr/>
            <a:r>
              <a:rPr sz="1200">
                <a:solidFill>
                  <a:srgbClr val="323232"/>
                </a:solidFill>
                <a:latin typeface="Consolas"/>
              </a:rPr>
              <a:t>.</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a</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m</a:t>
            </a:r>
          </a:p>
          <a:p>
            <a:pPr/>
            <a:r>
              <a:rPr sz="1200">
                <a:solidFill>
                  <a:srgbClr val="323232"/>
                </a:solidFill>
                <a:latin typeface="Consolas"/>
              </a:rPr>
              <a:t>/</a:t>
            </a:r>
          </a:p>
          <a:p>
            <a:pPr/>
            <a:r>
              <a:rPr sz="1200">
                <a:solidFill>
                  <a:srgbClr val="323232"/>
                </a:solidFill>
                <a:latin typeface="Consolas"/>
              </a:rPr>
              <a:t>u</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s</a:t>
            </a:r>
          </a:p>
          <a:p>
            <a:pPr/>
            <a:r>
              <a:rPr sz="1200">
                <a:solidFill>
                  <a:srgbClr val="323232"/>
                </a:solidFill>
                <a:latin typeface="Consolas"/>
              </a:rPr>
              <a:t>/</a:t>
            </a:r>
          </a:p>
          <a:p>
            <a:pPr/>
            <a:r>
              <a:rPr sz="1200">
                <a:solidFill>
                  <a:srgbClr val="323232"/>
                </a:solidFill>
                <a:latin typeface="Consolas"/>
              </a:rPr>
              <a:t>1</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t</a:t>
            </a:r>
          </a:p>
          <a:p>
            <a:pPr/>
            <a:r>
              <a:rPr sz="1200">
                <a:solidFill>
                  <a:srgbClr val="323232"/>
                </a:solidFill>
                <a:latin typeface="Consolas"/>
              </a:rPr>
              <a:t>h</a:t>
            </a:r>
          </a:p>
          <a:p>
            <a:pPr/>
            <a:r>
              <a:rPr sz="1200">
                <a:solidFill>
                  <a:srgbClr val="323232"/>
                </a:solidFill>
                <a:latin typeface="Consolas"/>
              </a:rPr>
              <a:t>e</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p</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&gt;</a:t>
            </a:r>
          </a:p>
          <a:p>
            <a:pPr/>
            <a:r>
              <a:rPr sz="1200">
                <a:solidFill>
                  <a:srgbClr val="323232"/>
                </a:solidFill>
                <a:latin typeface="Consolas"/>
              </a:rPr>
              <a:t> </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p</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t</a:t>
            </a:r>
          </a:p>
          <a:p>
            <a:pPr/>
            <a:r>
              <a:rPr sz="1200">
                <a:solidFill>
                  <a:srgbClr val="323232"/>
                </a:solidFill>
                <a:latin typeface="Consolas"/>
              </a:rPr>
              <a:t>h</a:t>
            </a:r>
          </a:p>
          <a:p>
            <a:pPr/>
            <a:r>
              <a:rPr sz="1200">
                <a:solidFill>
                  <a:srgbClr val="323232"/>
                </a:solidFill>
                <a:latin typeface="Consolas"/>
              </a:rPr>
              <a:t>e</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d</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&gt;</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s</a:t>
            </a:r>
          </a:p>
          <a:p>
            <a:pPr/>
            <a:r>
              <a:rPr sz="1200">
                <a:solidFill>
                  <a:srgbClr val="323232"/>
                </a:solidFill>
                <a:latin typeface="Consolas"/>
              </a:rPr>
              <a:t>o</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l</a:t>
            </a:r>
          </a:p>
          <a:p>
            <a:pPr/>
            <a:r>
              <a:rPr sz="1200">
                <a:solidFill>
                  <a:srgbClr val="323232"/>
                </a:solidFill>
                <a:latin typeface="Consolas"/>
              </a:rPr>
              <a:t>o</a:t>
            </a:r>
          </a:p>
          <a:p>
            <a:pPr/>
            <a:r>
              <a:rPr sz="1200">
                <a:solidFill>
                  <a:srgbClr val="323232"/>
                </a:solidFill>
                <a:latin typeface="Consolas"/>
              </a:rPr>
              <a:t>g</a:t>
            </a:r>
          </a:p>
          <a:p>
            <a:pPr/>
            <a:r>
              <a:rPr sz="1200">
                <a:solidFill>
                  <a:srgbClr val="323232"/>
                </a:solidFill>
                <a:latin typeface="Consolas"/>
              </a:rPr>
              <a:t>(</a:t>
            </a:r>
          </a:p>
          <a:p>
            <a:pPr/>
            <a:r>
              <a:rPr sz="1200">
                <a:solidFill>
                  <a:srgbClr val="323232"/>
                </a:solidFill>
                <a:latin typeface="Consolas"/>
              </a:rPr>
              <a:t>d</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br/>
            <a:r>
              <a:rPr sz="1200">
                <a:solidFill>
                  <a:srgbClr val="323232"/>
                </a:solidFill>
                <a:latin typeface="Consolas"/>
              </a:rPr>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é</a:t>
            </a:r>
          </a:p>
          <a:p>
            <a:pPr/>
            <a:r>
              <a:rPr sz="1200">
                <a:solidFill>
                  <a:srgbClr val="323232"/>
                </a:solidFill>
                <a:latin typeface="Consolas"/>
              </a:rPr>
              <a:t>f</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v</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g</a:t>
            </a:r>
          </a:p>
          <a:p>
            <a:pPr/>
            <a:r>
              <a:rPr sz="1200">
                <a:solidFill>
                  <a:srgbClr val="323232"/>
                </a:solidFill>
                <a:latin typeface="Consolas"/>
              </a:rPr>
              <a:t>R</a:t>
            </a:r>
          </a:p>
          <a:p>
            <a:pPr/>
            <a:r>
              <a:rPr sz="1200">
                <a:solidFill>
                  <a:srgbClr val="323232"/>
                </a:solidFill>
                <a:latin typeface="Consolas"/>
              </a:rPr>
              <a:t>P</a:t>
            </a:r>
          </a:p>
          <a:p>
            <a:pPr/>
            <a:r>
              <a:rPr sz="1200">
                <a:solidFill>
                  <a:srgbClr val="323232"/>
                </a:solidFill>
                <a:latin typeface="Consolas"/>
              </a:rPr>
              <a:t>C</a:t>
            </a:r>
          </a:p>
          <a:p>
            <a:pPr/>
            <a:br/>
            <a:r>
              <a:rPr sz="1200">
                <a:solidFill>
                  <a:srgbClr val="323232"/>
                </a:solidFill>
                <a:latin typeface="Consolas"/>
              </a:rPr>
              <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v</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U</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v</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r</a:t>
            </a:r>
          </a:p>
          <a:p>
            <a:pPr/>
            <a:r>
              <a:rPr sz="1200">
                <a:solidFill>
                  <a:srgbClr val="323232"/>
                </a:solidFill>
                <a:latin typeface="Consolas"/>
              </a:rPr>
              <a:t>p</a:t>
            </a:r>
          </a:p>
          <a:p>
            <a:pPr/>
            <a:r>
              <a:rPr sz="1200">
                <a:solidFill>
                  <a:srgbClr val="323232"/>
                </a:solidFill>
                <a:latin typeface="Consolas"/>
              </a:rPr>
              <a:t>c</a:t>
            </a:r>
          </a:p>
          <a:p>
            <a:pPr/>
            <a:r>
              <a:rPr sz="1200">
                <a:solidFill>
                  <a:srgbClr val="323232"/>
                </a:solidFill>
                <a:latin typeface="Consolas"/>
              </a:rPr>
              <a:t> </a:t>
            </a:r>
          </a:p>
          <a:p>
            <a:pPr/>
            <a:r>
              <a:rPr sz="1200">
                <a:solidFill>
                  <a:srgbClr val="323232"/>
                </a:solidFill>
                <a:latin typeface="Consolas"/>
              </a:rPr>
              <a:t>G</a:t>
            </a:r>
          </a:p>
          <a:p>
            <a:pPr/>
            <a:r>
              <a:rPr sz="1200">
                <a:solidFill>
                  <a:srgbClr val="323232"/>
                </a:solidFill>
                <a:latin typeface="Consolas"/>
              </a:rPr>
              <a:t>e</a:t>
            </a:r>
          </a:p>
          <a:p>
            <a:pPr/>
            <a:r>
              <a:rPr sz="1200">
                <a:solidFill>
                  <a:srgbClr val="323232"/>
                </a:solidFill>
                <a:latin typeface="Consolas"/>
              </a:rPr>
              <a:t>t</a:t>
            </a:r>
          </a:p>
          <a:p>
            <a:pPr/>
            <a:r>
              <a:rPr sz="1200">
                <a:solidFill>
                  <a:srgbClr val="323232"/>
                </a:solidFill>
                <a:latin typeface="Consolas"/>
              </a:rPr>
              <a:t>U</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U</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q</a:t>
            </a:r>
          </a:p>
          <a:p>
            <a:pPr/>
            <a:r>
              <a:rPr sz="1200">
                <a:solidFill>
                  <a:srgbClr val="323232"/>
                </a:solidFill>
                <a:latin typeface="Consolas"/>
              </a:rPr>
              <a:t>u</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t</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n</a:t>
            </a:r>
          </a:p>
          <a:p>
            <a:pPr/>
            <a:r>
              <a:rPr sz="1200">
                <a:solidFill>
                  <a:srgbClr val="323232"/>
                </a:solidFill>
                <a:latin typeface="Consolas"/>
              </a:rPr>
              <a:t>s</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U</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p</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3" name="Table 2"/>
          <p:cNvGraphicFramePr>
            <a:graphicFrameLocks noGrp="1"/>
          </p:cNvGraphicFramePr>
          <p:nvPr/>
        </p:nvGraphicFramePr>
        <p:xfrm>
          <a:off x="731520" y="365760"/>
          <a:ext cx="7315200" cy="1371600"/>
        </p:xfrm>
        <a:graphic>
          <a:graphicData uri="http://schemas.openxmlformats.org/drawingml/2006/table">
            <a:tbl>
              <a:tblPr firstRow="1" bandRow="1">
                <a:tableStyleId>{5C22544A-7EE6-4342-B048-85BDC9FD1C3A}</a:tableStyleId>
              </a:tblPr>
              <a:tblGrid>
                <a:gridCol w="2438400"/>
                <a:gridCol w="2438400"/>
                <a:gridCol w="2438400"/>
              </a:tblGrid>
              <a:tr h="274320">
                <a:tc>
                  <a:txBody>
                    <a:bodyPr/>
                    <a:lstStyle/>
                    <a:p>
                      <a:pPr>
                        <a:defRPr sz="1200"/>
                      </a:pPr>
                      <a:r>
                        <a:t>Caractéristique</a:t>
                      </a:r>
                    </a:p>
                  </a:txBody>
                  <a:tcPr>
                    <a:solidFill>
                      <a:srgbClr val="85B3DE"/>
                    </a:solidFill>
                  </a:tcPr>
                </a:tc>
                <a:tc>
                  <a:txBody>
                    <a:bodyPr/>
                    <a:lstStyle/>
                    <a:p>
                      <a:pPr>
                        <a:defRPr sz="1200"/>
                      </a:pPr>
                      <a:r>
                        <a:t>REST</a:t>
                      </a:r>
                    </a:p>
                  </a:txBody>
                  <a:tcPr>
                    <a:solidFill>
                      <a:srgbClr val="85B3DE"/>
                    </a:solidFill>
                  </a:tcPr>
                </a:tc>
                <a:tc>
                  <a:txBody>
                    <a:bodyPr/>
                    <a:lstStyle/>
                    <a:p>
                      <a:pPr>
                        <a:defRPr sz="1200"/>
                      </a:pPr>
                      <a:r>
                        <a:t>gRPC</a:t>
                      </a:r>
                    </a:p>
                  </a:txBody>
                  <a:tcPr>
                    <a:solidFill>
                      <a:srgbClr val="85B3DE"/>
                    </a:solidFill>
                  </a:tcPr>
                </a:tc>
              </a:tr>
              <a:tr h="274320">
                <a:tc>
                  <a:txBody>
                    <a:bodyPr/>
                    <a:lstStyle/>
                    <a:p>
                      <a:pPr>
                        <a:defRPr sz="1200"/>
                      </a:pPr>
                      <a:r>
                        <a:t>Protocole</a:t>
                      </a:r>
                    </a:p>
                  </a:txBody>
                  <a:tcPr>
                    <a:solidFill>
                      <a:srgbClr val="F7F5F5"/>
                    </a:solidFill>
                  </a:tcPr>
                </a:tc>
                <a:tc>
                  <a:txBody>
                    <a:bodyPr/>
                    <a:lstStyle/>
                    <a:p>
                      <a:pPr>
                        <a:defRPr sz="1200"/>
                      </a:pPr>
                      <a:r>
                        <a:t>HTTP/1.1</a:t>
                      </a:r>
                    </a:p>
                  </a:txBody>
                  <a:tcPr>
                    <a:solidFill>
                      <a:srgbClr val="F7F5F5"/>
                    </a:solidFill>
                  </a:tcPr>
                </a:tc>
                <a:tc>
                  <a:txBody>
                    <a:bodyPr/>
                    <a:lstStyle/>
                    <a:p>
                      <a:pPr>
                        <a:defRPr sz="1200"/>
                      </a:pPr>
                      <a:r>
                        <a:t>HTTP/2</a:t>
                      </a:r>
                    </a:p>
                  </a:txBody>
                  <a:tcPr>
                    <a:solidFill>
                      <a:srgbClr val="F7F5F5"/>
                    </a:solidFill>
                  </a:tcPr>
                </a:tc>
              </a:tr>
              <a:tr h="274320">
                <a:tc>
                  <a:txBody>
                    <a:bodyPr/>
                    <a:lstStyle/>
                    <a:p>
                      <a:pPr>
                        <a:defRPr sz="1200"/>
                      </a:pPr>
                      <a:r>
                        <a:t>Format de données</a:t>
                      </a:r>
                    </a:p>
                  </a:txBody>
                  <a:tcPr>
                    <a:solidFill>
                      <a:srgbClr val="F7F5F5"/>
                    </a:solidFill>
                  </a:tcPr>
                </a:tc>
                <a:tc>
                  <a:txBody>
                    <a:bodyPr/>
                    <a:lstStyle/>
                    <a:p>
                      <a:pPr>
                        <a:defRPr sz="1200"/>
                      </a:pPr>
                      <a:r>
                        <a:t>JSON/XML</a:t>
                      </a:r>
                    </a:p>
                  </a:txBody>
                  <a:tcPr>
                    <a:solidFill>
                      <a:srgbClr val="F7F5F5"/>
                    </a:solidFill>
                  </a:tcPr>
                </a:tc>
                <a:tc>
                  <a:txBody>
                    <a:bodyPr/>
                    <a:lstStyle/>
                    <a:p>
                      <a:pPr>
                        <a:defRPr sz="1200"/>
                      </a:pPr>
                      <a:r>
                        <a:t>Protobuf</a:t>
                      </a:r>
                    </a:p>
                  </a:txBody>
                  <a:tcPr>
                    <a:solidFill>
                      <a:srgbClr val="F7F5F5"/>
                    </a:solidFill>
                  </a:tcPr>
                </a:tc>
              </a:tr>
              <a:tr h="274320">
                <a:tc>
                  <a:txBody>
                    <a:bodyPr/>
                    <a:lstStyle/>
                    <a:p>
                      <a:pPr>
                        <a:defRPr sz="1200"/>
                      </a:pPr>
                      <a:r>
                        <a:t>Performance</a:t>
                      </a:r>
                    </a:p>
                  </a:txBody>
                  <a:tcPr>
                    <a:solidFill>
                      <a:srgbClr val="F7F5F5"/>
                    </a:solidFill>
                  </a:tcPr>
                </a:tc>
                <a:tc>
                  <a:txBody>
                    <a:bodyPr/>
                    <a:lstStyle/>
                    <a:p>
                      <a:pPr>
                        <a:defRPr sz="1200"/>
                      </a:pPr>
                      <a:r>
                        <a:t>Modérée</a:t>
                      </a:r>
                    </a:p>
                  </a:txBody>
                  <a:tcPr>
                    <a:solidFill>
                      <a:srgbClr val="F7F5F5"/>
                    </a:solidFill>
                  </a:tcPr>
                </a:tc>
                <a:tc>
                  <a:txBody>
                    <a:bodyPr/>
                    <a:lstStyle/>
                    <a:p>
                      <a:pPr>
                        <a:defRPr sz="1200"/>
                      </a:pPr>
                      <a:r>
                        <a:t>Élevée</a:t>
                      </a:r>
                    </a:p>
                  </a:txBody>
                  <a:tcPr>
                    <a:solidFill>
                      <a:srgbClr val="F7F5F5"/>
                    </a:solidFill>
                  </a:tcPr>
                </a:tc>
              </a:tr>
              <a:tr h="274320">
                <a:tc>
                  <a:txBody>
                    <a:bodyPr/>
                    <a:lstStyle/>
                    <a:p>
                      <a:pPr>
                        <a:defRPr sz="1200"/>
                      </a:pPr>
                      <a:r>
                        <a:t>Facilité d'utilisation</a:t>
                      </a:r>
                    </a:p>
                  </a:txBody>
                  <a:tcPr>
                    <a:solidFill>
                      <a:srgbClr val="F7F5F5"/>
                    </a:solidFill>
                  </a:tcPr>
                </a:tc>
                <a:tc>
                  <a:txBody>
                    <a:bodyPr/>
                    <a:lstStyle/>
                    <a:p>
                      <a:pPr>
                        <a:defRPr sz="1200"/>
                      </a:pPr>
                      <a:r>
                        <a:t>Facile</a:t>
                      </a:r>
                    </a:p>
                  </a:txBody>
                  <a:tcPr>
                    <a:solidFill>
                      <a:srgbClr val="F7F5F5"/>
                    </a:solidFill>
                  </a:tcPr>
                </a:tc>
                <a:tc>
                  <a:txBody>
                    <a:bodyPr/>
                    <a:lstStyle/>
                    <a:p>
                      <a:pPr>
                        <a:defRPr sz="1200"/>
                      </a:pPr>
                      <a:r>
                        <a:t>Modérée</a:t>
                      </a:r>
                    </a:p>
                  </a:txBody>
                  <a:tcPr>
                    <a:solidFill>
                      <a:srgbClr val="F7F5F5"/>
                    </a:solidFill>
                  </a:tcPr>
                </a:tc>
              </a:tr>
            </a:tbl>
          </a:graphicData>
        </a:graphic>
      </p:graphicFrame>
      <p:sp>
        <p:nvSpPr>
          <p:cNvPr id="4" name="TextBox 3"/>
          <p:cNvSpPr txBox="1"/>
          <p:nvPr/>
        </p:nvSpPr>
        <p:spPr>
          <a:xfrm>
            <a:off x="731520" y="1920240"/>
            <a:ext cx="7315200" cy="457200"/>
          </a:xfrm>
          <a:prstGeom prst="rect">
            <a:avLst/>
          </a:prstGeom>
          <a:noFill/>
        </p:spPr>
        <p:txBody>
          <a:bodyPr wrap="none">
            <a:spAutoFit/>
          </a:bodyPr>
          <a:lstStyle/>
          <a:p>
            <a:r>
              <a:rPr sz="1600" b="1">
                <a:solidFill>
                  <a:srgbClr val="000000"/>
                </a:solidFill>
                <a:latin typeface="Inter"/>
              </a:rPr>
              <a:t>• Event Streaming avec Kafka</a:t>
            </a:r>
          </a:p>
        </p:txBody>
      </p:sp>
      <p:sp>
        <p:nvSpPr>
          <p:cNvPr id="5" name="TextBox 4"/>
          <p:cNvSpPr txBox="1"/>
          <p:nvPr/>
        </p:nvSpPr>
        <p:spPr>
          <a:xfrm>
            <a:off x="731520" y="2468880"/>
            <a:ext cx="7315200" cy="2194560"/>
          </a:xfrm>
          <a:prstGeom prst="rect">
            <a:avLst/>
          </a:prstGeom>
          <a:noFill/>
        </p:spPr>
        <p:txBody>
          <a:bodyPr wrap="square">
            <a:spAutoFit/>
          </a:bodyPr>
          <a:lstStyle/>
          <a:p/>
          <a:p>
            <a:pPr>
              <a:lnSpc>
                <a:spcPct val="150000"/>
              </a:lnSpc>
            </a:pPr>
            <a:r>
              <a:rPr sz="1300">
                <a:latin typeface="Inter"/>
              </a:rPr>
              <a:t>Kafka est une plateforme de streaming d'événements qui permet aux microservices de communiquer de manière asynchrone via des messages. Les producteurs publient des messages dans des topics, et les consommateurs s'abonnent à ces topics pour recevoir les messages. Kafka est particulièrement utile pour les architectures basées sur les événements et pour le traitement en temps réel.</a:t>
            </a:r>
          </a:p>
        </p:txBody>
      </p:sp>
      <p:sp>
        <p:nvSpPr>
          <p:cNvPr id="6" name="TextBox 5"/>
          <p:cNvSpPr txBox="1"/>
          <p:nvPr/>
        </p:nvSpPr>
        <p:spPr>
          <a:xfrm>
            <a:off x="731520" y="3200400"/>
            <a:ext cx="7315200" cy="2194560"/>
          </a:xfrm>
          <a:prstGeom prst="rect">
            <a:avLst/>
          </a:prstGeom>
          <a:noFill/>
        </p:spPr>
        <p:txBody>
          <a:bodyPr wrap="none">
            <a:spAutoFit/>
          </a:bodyPr>
          <a:lstStyle/>
          <a:p/>
          <a:p>
            <a:pPr>
              <a:lnSpc>
                <a:spcPct val="150000"/>
              </a:lnSpc>
            </a:pPr>
            <a:r>
              <a:rPr sz="1500">
                <a:latin typeface="Inter"/>
              </a:rPr>
              <a:t>• Asynchrone : Les services ne sont pas bloqués en attendant une réponse.</a:t>
            </a:r>
          </a:p>
          <a:p>
            <a:pPr>
              <a:lnSpc>
                <a:spcPct val="150000"/>
              </a:lnSpc>
            </a:pPr>
            <a:r>
              <a:rPr sz="1500">
                <a:latin typeface="Inter"/>
              </a:rPr>
              <a:t>• Durable : Les messages sont persistés et peuvent être rejoués.</a:t>
            </a:r>
          </a:p>
          <a:p>
            <a:pPr>
              <a:lnSpc>
                <a:spcPct val="150000"/>
              </a:lnSpc>
            </a:pPr>
            <a:r>
              <a:rPr sz="1500">
                <a:latin typeface="Inter"/>
              </a:rPr>
              <a:t>• Scalable : Kafka peut gérer des volumes élevés de messages.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123535440"/>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123535440"/>
          </a:xfrm>
          <a:prstGeom prst="rect">
            <a:avLst/>
          </a:prstGeom>
          <a:noFill/>
        </p:spPr>
        <p:txBody>
          <a:bodyPr wrap="square">
            <a:spAutoFit/>
          </a:bodyPr>
          <a:lstStyle/>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d</a:t>
            </a:r>
          </a:p>
          <a:p>
            <a:pPr/>
            <a:r>
              <a:rPr sz="1200">
                <a:solidFill>
                  <a:srgbClr val="323232"/>
                </a:solidFill>
                <a:latin typeface="Consolas"/>
              </a:rPr>
              <a:t>u</a:t>
            </a:r>
          </a:p>
          <a:p>
            <a:pPr/>
            <a:r>
              <a:rPr sz="1200">
                <a:solidFill>
                  <a:srgbClr val="323232"/>
                </a:solidFill>
                <a:latin typeface="Consolas"/>
              </a:rPr>
              <a:t>c</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K</a:t>
            </a:r>
          </a:p>
          <a:p>
            <a:pPr/>
            <a:r>
              <a:rPr sz="1200">
                <a:solidFill>
                  <a:srgbClr val="323232"/>
                </a:solidFill>
                <a:latin typeface="Consolas"/>
              </a:rPr>
              <a:t>a</a:t>
            </a:r>
          </a:p>
          <a:p>
            <a:pPr/>
            <a:r>
              <a:rPr sz="1200">
                <a:solidFill>
                  <a:srgbClr val="323232"/>
                </a:solidFill>
                <a:latin typeface="Consolas"/>
              </a:rPr>
              <a:t>f</a:t>
            </a:r>
          </a:p>
          <a:p>
            <a:pPr/>
            <a:r>
              <a:rPr sz="1200">
                <a:solidFill>
                  <a:srgbClr val="323232"/>
                </a:solidFill>
                <a:latin typeface="Consolas"/>
              </a:rPr>
              <a:t>k</a:t>
            </a:r>
          </a:p>
          <a:p>
            <a:pPr/>
            <a:r>
              <a:rPr sz="1200">
                <a:solidFill>
                  <a:srgbClr val="323232"/>
                </a:solidFill>
                <a:latin typeface="Consolas"/>
              </a:rPr>
              <a:t>a</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J</a:t>
            </a:r>
          </a:p>
          <a:p>
            <a:pPr/>
            <a:r>
              <a:rPr sz="1200">
                <a:solidFill>
                  <a:srgbClr val="323232"/>
                </a:solidFill>
                <a:latin typeface="Consolas"/>
              </a:rPr>
              <a:t>a</a:t>
            </a:r>
          </a:p>
          <a:p>
            <a:pPr/>
            <a:r>
              <a:rPr sz="1200">
                <a:solidFill>
                  <a:srgbClr val="323232"/>
                </a:solidFill>
                <a:latin typeface="Consolas"/>
              </a:rPr>
              <a:t>v</a:t>
            </a:r>
          </a:p>
          <a:p>
            <a:pPr/>
            <a:r>
              <a:rPr sz="1200">
                <a:solidFill>
                  <a:srgbClr val="323232"/>
                </a:solidFill>
                <a:latin typeface="Consolas"/>
              </a:rPr>
              <a:t>a</a:t>
            </a:r>
          </a:p>
          <a:p>
            <a:pPr/>
            <a:br/>
            <a:r>
              <a:rPr sz="1200">
                <a:solidFill>
                  <a:srgbClr val="323232"/>
                </a:solidFill>
                <a:latin typeface="Consolas"/>
              </a:rPr>
              <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p</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p</a:t>
            </a:r>
          </a:p>
          <a:p>
            <a:pPr/>
            <a:r>
              <a:rPr sz="1200">
                <a:solidFill>
                  <a:srgbClr val="323232"/>
                </a:solidFill>
                <a:latin typeface="Consolas"/>
              </a:rPr>
              <a:t>s</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n</a:t>
            </a:r>
          </a:p>
          <a:p>
            <a:pPr/>
            <a:r>
              <a:rPr sz="1200">
                <a:solidFill>
                  <a:srgbClr val="323232"/>
                </a:solidFill>
                <a:latin typeface="Consolas"/>
              </a:rPr>
              <a:t>e</a:t>
            </a:r>
          </a:p>
          <a:p>
            <a:pPr/>
            <a:r>
              <a:rPr sz="1200">
                <a:solidFill>
                  <a:srgbClr val="323232"/>
                </a:solidFill>
                <a:latin typeface="Consolas"/>
              </a:rPr>
              <a:t>w</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p</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p</a:t>
            </a:r>
          </a:p>
          <a:p>
            <a:pPr/>
            <a:r>
              <a:rPr sz="1200">
                <a:solidFill>
                  <a:srgbClr val="323232"/>
                </a:solidFill>
                <a:latin typeface="Consolas"/>
              </a:rPr>
              <a:t>s</a:t>
            </a:r>
          </a:p>
          <a:p>
            <a:pPr/>
            <a:r>
              <a:rPr sz="1200">
                <a:solidFill>
                  <a:srgbClr val="323232"/>
                </a:solidFill>
                <a:latin typeface="Consolas"/>
              </a:rPr>
              <a:t>.</a:t>
            </a:r>
          </a:p>
          <a:p>
            <a:pPr/>
            <a:r>
              <a:rPr sz="1200">
                <a:solidFill>
                  <a:srgbClr val="323232"/>
                </a:solidFill>
                <a:latin typeface="Consolas"/>
              </a:rPr>
              <a:t>p</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b</a:t>
            </a:r>
          </a:p>
          <a:p>
            <a:pPr/>
            <a:r>
              <a:rPr sz="1200">
                <a:solidFill>
                  <a:srgbClr val="323232"/>
                </a:solidFill>
                <a:latin typeface="Consolas"/>
              </a:rPr>
              <a:t>o</a:t>
            </a:r>
          </a:p>
          <a:p>
            <a:pPr/>
            <a:r>
              <a:rPr sz="1200">
                <a:solidFill>
                  <a:srgbClr val="323232"/>
                </a:solidFill>
                <a:latin typeface="Consolas"/>
              </a:rPr>
              <a:t>o</a:t>
            </a:r>
          </a:p>
          <a:p>
            <a:pPr/>
            <a:r>
              <a:rPr sz="1200">
                <a:solidFill>
                  <a:srgbClr val="323232"/>
                </a:solidFill>
                <a:latin typeface="Consolas"/>
              </a:rPr>
              <a:t>t</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v</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s</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l</a:t>
            </a:r>
          </a:p>
          <a:p>
            <a:pPr/>
            <a:r>
              <a:rPr sz="1200">
                <a:solidFill>
                  <a:srgbClr val="323232"/>
                </a:solidFill>
                <a:latin typeface="Consolas"/>
              </a:rPr>
              <a:t>o</a:t>
            </a:r>
          </a:p>
          <a:p>
            <a:pPr/>
            <a:r>
              <a:rPr sz="1200">
                <a:solidFill>
                  <a:srgbClr val="323232"/>
                </a:solidFill>
                <a:latin typeface="Consolas"/>
              </a:rPr>
              <a:t>c</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h</a:t>
            </a:r>
          </a:p>
          <a:p>
            <a:pPr/>
            <a:r>
              <a:rPr sz="1200">
                <a:solidFill>
                  <a:srgbClr val="323232"/>
                </a:solidFill>
                <a:latin typeface="Consolas"/>
              </a:rPr>
              <a:t>o</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9</a:t>
            </a:r>
          </a:p>
          <a:p>
            <a:pPr/>
            <a:r>
              <a:rPr sz="1200">
                <a:solidFill>
                  <a:srgbClr val="323232"/>
                </a:solidFill>
                <a:latin typeface="Consolas"/>
              </a:rPr>
              <a:t>0</a:t>
            </a:r>
          </a:p>
          <a:p>
            <a:pPr/>
            <a:r>
              <a:rPr sz="1200">
                <a:solidFill>
                  <a:srgbClr val="323232"/>
                </a:solidFill>
                <a:latin typeface="Consolas"/>
              </a:rPr>
              <a:t>9</a:t>
            </a:r>
          </a:p>
          <a:p>
            <a:pPr/>
            <a:r>
              <a:rPr sz="1200">
                <a:solidFill>
                  <a:srgbClr val="323232"/>
                </a:solidFill>
                <a:latin typeface="Consolas"/>
              </a:rPr>
              <a:t>2</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p</a:t>
            </a:r>
          </a:p>
          <a:p>
            <a:pPr/>
            <a:r>
              <a:rPr sz="1200">
                <a:solidFill>
                  <a:srgbClr val="323232"/>
                </a:solidFill>
                <a:latin typeface="Consolas"/>
              </a:rPr>
              <a:t>s</a:t>
            </a:r>
          </a:p>
          <a:p>
            <a:pPr/>
            <a:r>
              <a:rPr sz="1200">
                <a:solidFill>
                  <a:srgbClr val="323232"/>
                </a:solidFill>
                <a:latin typeface="Consolas"/>
              </a:rPr>
              <a:t>.</a:t>
            </a:r>
          </a:p>
          <a:p>
            <a:pPr/>
            <a:r>
              <a:rPr sz="1200">
                <a:solidFill>
                  <a:srgbClr val="323232"/>
                </a:solidFill>
                <a:latin typeface="Consolas"/>
              </a:rPr>
              <a:t>p</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k</a:t>
            </a:r>
          </a:p>
          <a:p>
            <a:pPr/>
            <a:r>
              <a:rPr sz="1200">
                <a:solidFill>
                  <a:srgbClr val="323232"/>
                </a:solidFill>
                <a:latin typeface="Consolas"/>
              </a:rPr>
              <a:t>e</a:t>
            </a:r>
          </a:p>
          <a:p>
            <a:pPr/>
            <a:r>
              <a:rPr sz="1200">
                <a:solidFill>
                  <a:srgbClr val="323232"/>
                </a:solidFill>
                <a:latin typeface="Consolas"/>
              </a:rPr>
              <a:t>y</a:t>
            </a:r>
          </a:p>
          <a:p>
            <a:pPr/>
            <a:r>
              <a:rPr sz="1200">
                <a:solidFill>
                  <a:srgbClr val="323232"/>
                </a:solidFill>
                <a:latin typeface="Consolas"/>
              </a:rPr>
              <a:t>.</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z</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g</a:t>
            </a:r>
          </a:p>
          <a:p>
            <a:pPr/>
            <a:r>
              <a:rPr sz="1200">
                <a:solidFill>
                  <a:srgbClr val="323232"/>
                </a:solidFill>
                <a:latin typeface="Consolas"/>
              </a:rPr>
              <a:t>.</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a</a:t>
            </a:r>
          </a:p>
          <a:p>
            <a:pPr/>
            <a:r>
              <a:rPr sz="1200">
                <a:solidFill>
                  <a:srgbClr val="323232"/>
                </a:solidFill>
                <a:latin typeface="Consolas"/>
              </a:rPr>
              <a:t>c</a:t>
            </a:r>
          </a:p>
          <a:p>
            <a:pPr/>
            <a:r>
              <a:rPr sz="1200">
                <a:solidFill>
                  <a:srgbClr val="323232"/>
                </a:solidFill>
                <a:latin typeface="Consolas"/>
              </a:rPr>
              <a:t>h</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k</a:t>
            </a:r>
          </a:p>
          <a:p>
            <a:pPr/>
            <a:r>
              <a:rPr sz="1200">
                <a:solidFill>
                  <a:srgbClr val="323232"/>
                </a:solidFill>
                <a:latin typeface="Consolas"/>
              </a:rPr>
              <a:t>a</a:t>
            </a:r>
          </a:p>
          <a:p>
            <a:pPr/>
            <a:r>
              <a:rPr sz="1200">
                <a:solidFill>
                  <a:srgbClr val="323232"/>
                </a:solidFill>
                <a:latin typeface="Consolas"/>
              </a:rPr>
              <a:t>f</a:t>
            </a:r>
          </a:p>
          <a:p>
            <a:pPr/>
            <a:r>
              <a:rPr sz="1200">
                <a:solidFill>
                  <a:srgbClr val="323232"/>
                </a:solidFill>
                <a:latin typeface="Consolas"/>
              </a:rPr>
              <a:t>k</a:t>
            </a:r>
          </a:p>
          <a:p>
            <a:pPr/>
            <a:r>
              <a:rPr sz="1200">
                <a:solidFill>
                  <a:srgbClr val="323232"/>
                </a:solidFill>
                <a:latin typeface="Consolas"/>
              </a:rPr>
              <a:t>a</a:t>
            </a:r>
          </a:p>
          <a:p>
            <a:pPr/>
            <a:r>
              <a:rPr sz="1200">
                <a:solidFill>
                  <a:srgbClr val="323232"/>
                </a:solidFill>
                <a:latin typeface="Consolas"/>
              </a:rPr>
              <a:t>.</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m</a:t>
            </a:r>
          </a:p>
          <a:p>
            <a:pPr/>
            <a:r>
              <a:rPr sz="1200">
                <a:solidFill>
                  <a:srgbClr val="323232"/>
                </a:solidFill>
                <a:latin typeface="Consolas"/>
              </a:rPr>
              <a:t>m</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z</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z</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p</a:t>
            </a:r>
          </a:p>
          <a:p>
            <a:pPr/>
            <a:r>
              <a:rPr sz="1200">
                <a:solidFill>
                  <a:srgbClr val="323232"/>
                </a:solidFill>
                <a:latin typeface="Consolas"/>
              </a:rPr>
              <a:t>s</a:t>
            </a:r>
          </a:p>
          <a:p>
            <a:pPr/>
            <a:r>
              <a:rPr sz="1200">
                <a:solidFill>
                  <a:srgbClr val="323232"/>
                </a:solidFill>
                <a:latin typeface="Consolas"/>
              </a:rPr>
              <a:t>.</a:t>
            </a:r>
          </a:p>
          <a:p>
            <a:pPr/>
            <a:r>
              <a:rPr sz="1200">
                <a:solidFill>
                  <a:srgbClr val="323232"/>
                </a:solidFill>
                <a:latin typeface="Consolas"/>
              </a:rPr>
              <a:t>p</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v</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u</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z</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g</a:t>
            </a:r>
          </a:p>
          <a:p>
            <a:pPr/>
            <a:r>
              <a:rPr sz="1200">
                <a:solidFill>
                  <a:srgbClr val="323232"/>
                </a:solidFill>
                <a:latin typeface="Consolas"/>
              </a:rPr>
              <a:t>.</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a</a:t>
            </a:r>
          </a:p>
          <a:p>
            <a:pPr/>
            <a:r>
              <a:rPr sz="1200">
                <a:solidFill>
                  <a:srgbClr val="323232"/>
                </a:solidFill>
                <a:latin typeface="Consolas"/>
              </a:rPr>
              <a:t>c</a:t>
            </a:r>
          </a:p>
          <a:p>
            <a:pPr/>
            <a:r>
              <a:rPr sz="1200">
                <a:solidFill>
                  <a:srgbClr val="323232"/>
                </a:solidFill>
                <a:latin typeface="Consolas"/>
              </a:rPr>
              <a:t>h</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k</a:t>
            </a:r>
          </a:p>
          <a:p>
            <a:pPr/>
            <a:r>
              <a:rPr sz="1200">
                <a:solidFill>
                  <a:srgbClr val="323232"/>
                </a:solidFill>
                <a:latin typeface="Consolas"/>
              </a:rPr>
              <a:t>a</a:t>
            </a:r>
          </a:p>
          <a:p>
            <a:pPr/>
            <a:r>
              <a:rPr sz="1200">
                <a:solidFill>
                  <a:srgbClr val="323232"/>
                </a:solidFill>
                <a:latin typeface="Consolas"/>
              </a:rPr>
              <a:t>f</a:t>
            </a:r>
          </a:p>
          <a:p>
            <a:pPr/>
            <a:r>
              <a:rPr sz="1200">
                <a:solidFill>
                  <a:srgbClr val="323232"/>
                </a:solidFill>
                <a:latin typeface="Consolas"/>
              </a:rPr>
              <a:t>k</a:t>
            </a:r>
          </a:p>
          <a:p>
            <a:pPr/>
            <a:r>
              <a:rPr sz="1200">
                <a:solidFill>
                  <a:srgbClr val="323232"/>
                </a:solidFill>
                <a:latin typeface="Consolas"/>
              </a:rPr>
              <a:t>a</a:t>
            </a:r>
          </a:p>
          <a:p>
            <a:pPr/>
            <a:r>
              <a:rPr sz="1200">
                <a:solidFill>
                  <a:srgbClr val="323232"/>
                </a:solidFill>
                <a:latin typeface="Consolas"/>
              </a:rPr>
              <a:t>.</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m</a:t>
            </a:r>
          </a:p>
          <a:p>
            <a:pPr/>
            <a:r>
              <a:rPr sz="1200">
                <a:solidFill>
                  <a:srgbClr val="323232"/>
                </a:solidFill>
                <a:latin typeface="Consolas"/>
              </a:rPr>
              <a:t>m</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z</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z</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br/>
            <a:r>
              <a:rPr sz="1200">
                <a:solidFill>
                  <a:srgbClr val="323232"/>
                </a:solidFill>
                <a:latin typeface="Consolas"/>
              </a:rPr>
              <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d</a:t>
            </a:r>
          </a:p>
          <a:p>
            <a:pPr/>
            <a:r>
              <a:rPr sz="1200">
                <a:solidFill>
                  <a:srgbClr val="323232"/>
                </a:solidFill>
                <a:latin typeface="Consolas"/>
              </a:rPr>
              <a:t>u</a:t>
            </a:r>
          </a:p>
          <a:p>
            <a:pPr/>
            <a:r>
              <a:rPr sz="1200">
                <a:solidFill>
                  <a:srgbClr val="323232"/>
                </a:solidFill>
                <a:latin typeface="Consolas"/>
              </a:rPr>
              <a:t>c</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&lt;</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&gt;</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d</a:t>
            </a:r>
          </a:p>
          <a:p>
            <a:pPr/>
            <a:r>
              <a:rPr sz="1200">
                <a:solidFill>
                  <a:srgbClr val="323232"/>
                </a:solidFill>
                <a:latin typeface="Consolas"/>
              </a:rPr>
              <a:t>u</a:t>
            </a:r>
          </a:p>
          <a:p>
            <a:pPr/>
            <a:r>
              <a:rPr sz="1200">
                <a:solidFill>
                  <a:srgbClr val="323232"/>
                </a:solidFill>
                <a:latin typeface="Consolas"/>
              </a:rPr>
              <a:t>c</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n</a:t>
            </a:r>
          </a:p>
          <a:p>
            <a:pPr/>
            <a:r>
              <a:rPr sz="1200">
                <a:solidFill>
                  <a:srgbClr val="323232"/>
                </a:solidFill>
                <a:latin typeface="Consolas"/>
              </a:rPr>
              <a:t>e</a:t>
            </a:r>
          </a:p>
          <a:p>
            <a:pPr/>
            <a:r>
              <a:rPr sz="1200">
                <a:solidFill>
                  <a:srgbClr val="323232"/>
                </a:solidFill>
                <a:latin typeface="Consolas"/>
              </a:rPr>
              <a:t>w</a:t>
            </a:r>
          </a:p>
          <a:p>
            <a:pPr/>
            <a:r>
              <a:rPr sz="1200">
                <a:solidFill>
                  <a:srgbClr val="323232"/>
                </a:solidFill>
                <a:latin typeface="Consolas"/>
              </a:rPr>
              <a:t> </a:t>
            </a:r>
          </a:p>
          <a:p>
            <a:pPr/>
            <a:r>
              <a:rPr sz="1200">
                <a:solidFill>
                  <a:srgbClr val="323232"/>
                </a:solidFill>
                <a:latin typeface="Consolas"/>
              </a:rPr>
              <a:t>K</a:t>
            </a:r>
          </a:p>
          <a:p>
            <a:pPr/>
            <a:r>
              <a:rPr sz="1200">
                <a:solidFill>
                  <a:srgbClr val="323232"/>
                </a:solidFill>
                <a:latin typeface="Consolas"/>
              </a:rPr>
              <a:t>a</a:t>
            </a:r>
          </a:p>
          <a:p>
            <a:pPr/>
            <a:r>
              <a:rPr sz="1200">
                <a:solidFill>
                  <a:srgbClr val="323232"/>
                </a:solidFill>
                <a:latin typeface="Consolas"/>
              </a:rPr>
              <a:t>f</a:t>
            </a:r>
          </a:p>
          <a:p>
            <a:pPr/>
            <a:r>
              <a:rPr sz="1200">
                <a:solidFill>
                  <a:srgbClr val="323232"/>
                </a:solidFill>
                <a:latin typeface="Consolas"/>
              </a:rPr>
              <a:t>k</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d</a:t>
            </a:r>
          </a:p>
          <a:p>
            <a:pPr/>
            <a:r>
              <a:rPr sz="1200">
                <a:solidFill>
                  <a:srgbClr val="323232"/>
                </a:solidFill>
                <a:latin typeface="Consolas"/>
              </a:rPr>
              <a:t>u</a:t>
            </a:r>
          </a:p>
          <a:p>
            <a:pPr/>
            <a:r>
              <a:rPr sz="1200">
                <a:solidFill>
                  <a:srgbClr val="323232"/>
                </a:solidFill>
                <a:latin typeface="Consolas"/>
              </a:rPr>
              <a:t>c</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&lt;</a:t>
            </a:r>
          </a:p>
          <a:p>
            <a:pPr/>
            <a:r>
              <a:rPr sz="1200">
                <a:solidFill>
                  <a:srgbClr val="323232"/>
                </a:solidFill>
                <a:latin typeface="Consolas"/>
              </a:rPr>
              <a:t>&gt;</a:t>
            </a:r>
          </a:p>
          <a:p>
            <a:pPr/>
            <a:r>
              <a:rPr sz="1200">
                <a:solidFill>
                  <a:srgbClr val="323232"/>
                </a:solidFill>
                <a:latin typeface="Consolas"/>
              </a:rPr>
              <a:t>(</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p</a:t>
            </a:r>
          </a:p>
          <a:p>
            <a:pPr/>
            <a:r>
              <a:rPr sz="1200">
                <a:solidFill>
                  <a:srgbClr val="323232"/>
                </a:solidFill>
                <a:latin typeface="Consolas"/>
              </a:rPr>
              <a:t>s</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d</a:t>
            </a:r>
          </a:p>
          <a:p>
            <a:pPr/>
            <a:r>
              <a:rPr sz="1200">
                <a:solidFill>
                  <a:srgbClr val="323232"/>
                </a:solidFill>
                <a:latin typeface="Consolas"/>
              </a:rPr>
              <a:t>u</a:t>
            </a:r>
          </a:p>
          <a:p>
            <a:pPr/>
            <a:r>
              <a:rPr sz="1200">
                <a:solidFill>
                  <a:srgbClr val="323232"/>
                </a:solidFill>
                <a:latin typeface="Consolas"/>
              </a:rPr>
              <a:t>c</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n</a:t>
            </a:r>
          </a:p>
          <a:p>
            <a:pPr/>
            <a:r>
              <a:rPr sz="1200">
                <a:solidFill>
                  <a:srgbClr val="323232"/>
                </a:solidFill>
                <a:latin typeface="Consolas"/>
              </a:rPr>
              <a:t>d</a:t>
            </a:r>
          </a:p>
          <a:p>
            <a:pPr/>
            <a:r>
              <a:rPr sz="1200">
                <a:solidFill>
                  <a:srgbClr val="323232"/>
                </a:solidFill>
                <a:latin typeface="Consolas"/>
              </a:rPr>
              <a:t>(</a:t>
            </a:r>
          </a:p>
          <a:p>
            <a:pPr/>
            <a:r>
              <a:rPr sz="1200">
                <a:solidFill>
                  <a:srgbClr val="323232"/>
                </a:solidFill>
                <a:latin typeface="Consolas"/>
              </a:rPr>
              <a:t>n</a:t>
            </a:r>
          </a:p>
          <a:p>
            <a:pPr/>
            <a:r>
              <a:rPr sz="1200">
                <a:solidFill>
                  <a:srgbClr val="323232"/>
                </a:solidFill>
                <a:latin typeface="Consolas"/>
              </a:rPr>
              <a:t>e</a:t>
            </a:r>
          </a:p>
          <a:p>
            <a:pPr/>
            <a:r>
              <a:rPr sz="1200">
                <a:solidFill>
                  <a:srgbClr val="323232"/>
                </a:solidFill>
                <a:latin typeface="Consolas"/>
              </a:rPr>
              <a:t>w</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d</a:t>
            </a:r>
          </a:p>
          <a:p>
            <a:pPr/>
            <a:r>
              <a:rPr sz="1200">
                <a:solidFill>
                  <a:srgbClr val="323232"/>
                </a:solidFill>
                <a:latin typeface="Consolas"/>
              </a:rPr>
              <a:t>u</a:t>
            </a:r>
          </a:p>
          <a:p>
            <a:pPr/>
            <a:r>
              <a:rPr sz="1200">
                <a:solidFill>
                  <a:srgbClr val="323232"/>
                </a:solidFill>
                <a:latin typeface="Consolas"/>
              </a:rPr>
              <a:t>c</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d</a:t>
            </a:r>
          </a:p>
          <a:p>
            <a:pPr/>
            <a:r>
              <a:rPr sz="1200">
                <a:solidFill>
                  <a:srgbClr val="323232"/>
                </a:solidFill>
                <a:latin typeface="Consolas"/>
              </a:rPr>
              <a:t>&lt;</a:t>
            </a:r>
          </a:p>
          <a:p>
            <a:pPr/>
            <a:r>
              <a:rPr sz="1200">
                <a:solidFill>
                  <a:srgbClr val="323232"/>
                </a:solidFill>
                <a:latin typeface="Consolas"/>
              </a:rPr>
              <a:t>&gt;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m</a:t>
            </a:r>
          </a:p>
          <a:p>
            <a:pPr/>
            <a:r>
              <a:rPr sz="1200">
                <a:solidFill>
                  <a:srgbClr val="323232"/>
                </a:solidFill>
                <a:latin typeface="Consolas"/>
              </a:rPr>
              <a:t>y</a:t>
            </a:r>
          </a:p>
          <a:p>
            <a:pPr/>
            <a:r>
              <a:rPr sz="1200">
                <a:solidFill>
                  <a:srgbClr val="323232"/>
                </a:solidFill>
                <a:latin typeface="Consolas"/>
              </a:rPr>
              <a:t>_</a:t>
            </a:r>
          </a:p>
          <a:p>
            <a:pPr/>
            <a:r>
              <a:rPr sz="1200">
                <a:solidFill>
                  <a:srgbClr val="323232"/>
                </a:solidFill>
                <a:latin typeface="Consolas"/>
              </a:rPr>
              <a:t>t</a:t>
            </a:r>
          </a:p>
          <a:p>
            <a:pPr/>
            <a:r>
              <a:rPr sz="1200">
                <a:solidFill>
                  <a:srgbClr val="323232"/>
                </a:solidFill>
                <a:latin typeface="Consolas"/>
              </a:rPr>
              <a:t>o</a:t>
            </a:r>
          </a:p>
          <a:p>
            <a:pPr/>
            <a:r>
              <a:rPr sz="1200">
                <a:solidFill>
                  <a:srgbClr val="323232"/>
                </a:solidFill>
                <a:latin typeface="Consolas"/>
              </a:rPr>
              <a:t>p</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k</a:t>
            </a:r>
          </a:p>
          <a:p>
            <a:pPr/>
            <a:r>
              <a:rPr sz="1200">
                <a:solidFill>
                  <a:srgbClr val="323232"/>
                </a:solidFill>
                <a:latin typeface="Consolas"/>
              </a:rPr>
              <a:t>e</a:t>
            </a:r>
          </a:p>
          <a:p>
            <a:pPr/>
            <a:r>
              <a:rPr sz="1200">
                <a:solidFill>
                  <a:srgbClr val="323232"/>
                </a:solidFill>
                <a:latin typeface="Consolas"/>
              </a:rPr>
              <a:t>y</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v</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u</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d</a:t>
            </a:r>
          </a:p>
          <a:p>
            <a:pPr/>
            <a:r>
              <a:rPr sz="1200">
                <a:solidFill>
                  <a:srgbClr val="323232"/>
                </a:solidFill>
                <a:latin typeface="Consolas"/>
              </a:rPr>
              <a:t>u</a:t>
            </a:r>
          </a:p>
          <a:p>
            <a:pPr/>
            <a:r>
              <a:rPr sz="1200">
                <a:solidFill>
                  <a:srgbClr val="323232"/>
                </a:solidFill>
                <a:latin typeface="Consolas"/>
              </a:rPr>
              <a:t>c</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a:t>
            </a:r>
          </a:p>
          <a:p>
            <a:pPr/>
            <a:r>
              <a:rPr sz="1200">
                <a:solidFill>
                  <a:srgbClr val="323232"/>
                </a:solidFill>
                <a:latin typeface="Consolas"/>
              </a:rPr>
              <a:t>c</a:t>
            </a:r>
          </a:p>
          <a:p>
            <a:pPr/>
            <a:r>
              <a:rPr sz="1200">
                <a:solidFill>
                  <a:srgbClr val="323232"/>
                </a:solidFill>
                <a:latin typeface="Consolas"/>
              </a:rPr>
              <a:t>l</a:t>
            </a:r>
          </a:p>
          <a:p>
            <a:pPr/>
            <a:r>
              <a:rPr sz="1200">
                <a:solidFill>
                  <a:srgbClr val="323232"/>
                </a:solidFill>
                <a:latin typeface="Consolas"/>
              </a:rPr>
              <a:t>o</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1600" b="1">
                <a:solidFill>
                  <a:srgbClr val="000000"/>
                </a:solidFill>
                <a:latin typeface="Inter"/>
              </a:rPr>
              <a:t>• Impact sur la performance et la gestion des données</a:t>
            </a:r>
          </a:p>
        </p:txBody>
      </p:sp>
      <p:sp>
        <p:nvSpPr>
          <p:cNvPr id="4" name="TextBox 3"/>
          <p:cNvSpPr txBox="1"/>
          <p:nvPr/>
        </p:nvSpPr>
        <p:spPr>
          <a:xfrm>
            <a:off x="731520" y="914400"/>
            <a:ext cx="7315200" cy="2194560"/>
          </a:xfrm>
          <a:prstGeom prst="rect">
            <a:avLst/>
          </a:prstGeom>
          <a:noFill/>
        </p:spPr>
        <p:txBody>
          <a:bodyPr wrap="square">
            <a:spAutoFit/>
          </a:bodyPr>
          <a:lstStyle/>
          <a:p/>
          <a:p>
            <a:pPr>
              <a:lnSpc>
                <a:spcPct val="150000"/>
              </a:lnSpc>
            </a:pPr>
            <a:r>
              <a:rPr sz="1300">
                <a:latin typeface="Inter"/>
              </a:rPr>
              <a:t>Le choix du mécanisme de communication entre microservices a un impact significatif sur la performance et la gestion des données. REST est simple mais peut être moins performant en raison de la surcharge HTTP. gRPC offre de meilleures performances grâce à HTTP/2 et au format binaire protobuf. Kafka, en tant que système de streaming, permet une communication asynchrone et une gestion efficace des flux de données.</a:t>
            </a:r>
          </a:p>
        </p:txBody>
      </p:sp>
      <p:sp>
        <p:nvSpPr>
          <p:cNvPr id="5" name="TextBox 4"/>
          <p:cNvSpPr txBox="1"/>
          <p:nvPr/>
        </p:nvSpPr>
        <p:spPr>
          <a:xfrm>
            <a:off x="731520" y="1645920"/>
            <a:ext cx="7315200" cy="2926080"/>
          </a:xfrm>
          <a:prstGeom prst="rect">
            <a:avLst/>
          </a:prstGeom>
          <a:noFill/>
        </p:spPr>
        <p:txBody>
          <a:bodyPr wrap="none">
            <a:spAutoFit/>
          </a:bodyPr>
          <a:lstStyle/>
          <a:p/>
          <a:p>
            <a:pPr>
              <a:lnSpc>
                <a:spcPct val="150000"/>
              </a:lnSpc>
            </a:pPr>
            <a:r>
              <a:rPr sz="500">
                <a:latin typeface="Inter"/>
              </a:rPr>
              <a:t>• Performance : gRPC &gt; REST en raison de l'utilisation de HTTP/2 et du format binaire.</a:t>
            </a:r>
          </a:p>
          <a:p>
            <a:pPr>
              <a:lnSpc>
                <a:spcPct val="150000"/>
              </a:lnSpc>
            </a:pPr>
            <a:r>
              <a:rPr sz="500">
                <a:latin typeface="Inter"/>
              </a:rPr>
              <a:t>• Gestion des données : Kafka permet une gestion robuste des flux de données et une communication asynchrone.</a:t>
            </a:r>
          </a:p>
          <a:p>
            <a:pPr>
              <a:lnSpc>
                <a:spcPct val="150000"/>
              </a:lnSpc>
            </a:pPr>
            <a:r>
              <a:rPr sz="500">
                <a:latin typeface="Inter"/>
              </a:rPr>
              <a:t>• Complexité : gRPC et Kafka nécessitent une configuration et une gestion plus complexes que REST.</a:t>
            </a:r>
          </a:p>
        </p:txBody>
      </p:sp>
      <p:graphicFrame>
        <p:nvGraphicFramePr>
          <p:cNvPr id="6" name="Table 5"/>
          <p:cNvGraphicFramePr>
            <a:graphicFrameLocks noGrp="1"/>
          </p:cNvGraphicFramePr>
          <p:nvPr/>
        </p:nvGraphicFramePr>
        <p:xfrm>
          <a:off x="731520" y="4754880"/>
          <a:ext cx="7315200" cy="1371600"/>
        </p:xfrm>
        <a:graphic>
          <a:graphicData uri="http://schemas.openxmlformats.org/drawingml/2006/table">
            <a:tbl>
              <a:tblPr firstRow="1" bandRow="1">
                <a:tableStyleId>{5C22544A-7EE6-4342-B048-85BDC9FD1C3A}</a:tableStyleId>
              </a:tblPr>
              <a:tblGrid>
                <a:gridCol w="1828800"/>
                <a:gridCol w="1828800"/>
                <a:gridCol w="1828800"/>
                <a:gridCol w="1828800"/>
              </a:tblGrid>
              <a:tr h="342900">
                <a:tc>
                  <a:txBody>
                    <a:bodyPr/>
                    <a:lstStyle/>
                    <a:p>
                      <a:pPr>
                        <a:defRPr sz="1200"/>
                      </a:pPr>
                      <a:r>
                        <a:t>Mécanisme</a:t>
                      </a:r>
                    </a:p>
                  </a:txBody>
                  <a:tcPr>
                    <a:solidFill>
                      <a:srgbClr val="85B3DE"/>
                    </a:solidFill>
                  </a:tcPr>
                </a:tc>
                <a:tc>
                  <a:txBody>
                    <a:bodyPr/>
                    <a:lstStyle/>
                    <a:p>
                      <a:pPr>
                        <a:defRPr sz="1200"/>
                      </a:pPr>
                      <a:r>
                        <a:t>Performance</a:t>
                      </a:r>
                    </a:p>
                  </a:txBody>
                  <a:tcPr>
                    <a:solidFill>
                      <a:srgbClr val="85B3DE"/>
                    </a:solidFill>
                  </a:tcPr>
                </a:tc>
                <a:tc>
                  <a:txBody>
                    <a:bodyPr/>
                    <a:lstStyle/>
                    <a:p>
                      <a:pPr>
                        <a:defRPr sz="1200"/>
                      </a:pPr>
                      <a:r>
                        <a:t>Gestion des données</a:t>
                      </a:r>
                    </a:p>
                  </a:txBody>
                  <a:tcPr>
                    <a:solidFill>
                      <a:srgbClr val="85B3DE"/>
                    </a:solidFill>
                  </a:tcPr>
                </a:tc>
                <a:tc>
                  <a:txBody>
                    <a:bodyPr/>
                    <a:lstStyle/>
                    <a:p>
                      <a:pPr>
                        <a:defRPr sz="1200"/>
                      </a:pPr>
                      <a:r>
                        <a:t>Complexité</a:t>
                      </a:r>
                    </a:p>
                  </a:txBody>
                  <a:tcPr>
                    <a:solidFill>
                      <a:srgbClr val="85B3DE"/>
                    </a:solidFill>
                  </a:tcPr>
                </a:tc>
              </a:tr>
              <a:tr h="342900">
                <a:tc>
                  <a:txBody>
                    <a:bodyPr/>
                    <a:lstStyle/>
                    <a:p>
                      <a:pPr>
                        <a:defRPr sz="1200"/>
                      </a:pPr>
                      <a:r>
                        <a:t>REST</a:t>
                      </a:r>
                    </a:p>
                  </a:txBody>
                  <a:tcPr>
                    <a:solidFill>
                      <a:srgbClr val="F7F5F5"/>
                    </a:solidFill>
                  </a:tcPr>
                </a:tc>
                <a:tc>
                  <a:txBody>
                    <a:bodyPr/>
                    <a:lstStyle/>
                    <a:p>
                      <a:pPr>
                        <a:defRPr sz="1200"/>
                      </a:pPr>
                      <a:r>
                        <a:t>Modérée</a:t>
                      </a:r>
                    </a:p>
                  </a:txBody>
                  <a:tcPr>
                    <a:solidFill>
                      <a:srgbClr val="F7F5F5"/>
                    </a:solidFill>
                  </a:tcPr>
                </a:tc>
                <a:tc>
                  <a:txBody>
                    <a:bodyPr/>
                    <a:lstStyle/>
                    <a:p>
                      <a:pPr>
                        <a:defRPr sz="1200"/>
                      </a:pPr>
                      <a:r>
                        <a:t>Simple</a:t>
                      </a:r>
                    </a:p>
                  </a:txBody>
                  <a:tcPr>
                    <a:solidFill>
                      <a:srgbClr val="F7F5F5"/>
                    </a:solidFill>
                  </a:tcPr>
                </a:tc>
                <a:tc>
                  <a:txBody>
                    <a:bodyPr/>
                    <a:lstStyle/>
                    <a:p>
                      <a:pPr>
                        <a:defRPr sz="1200"/>
                      </a:pPr>
                      <a:r>
                        <a:t>Faible</a:t>
                      </a:r>
                    </a:p>
                  </a:txBody>
                  <a:tcPr>
                    <a:solidFill>
                      <a:srgbClr val="F7F5F5"/>
                    </a:solidFill>
                  </a:tcPr>
                </a:tc>
              </a:tr>
              <a:tr h="342900">
                <a:tc>
                  <a:txBody>
                    <a:bodyPr/>
                    <a:lstStyle/>
                    <a:p>
                      <a:pPr>
                        <a:defRPr sz="1200"/>
                      </a:pPr>
                      <a:r>
                        <a:t>gRPC</a:t>
                      </a:r>
                    </a:p>
                  </a:txBody>
                  <a:tcPr>
                    <a:solidFill>
                      <a:srgbClr val="F7F5F5"/>
                    </a:solidFill>
                  </a:tcPr>
                </a:tc>
                <a:tc>
                  <a:txBody>
                    <a:bodyPr/>
                    <a:lstStyle/>
                    <a:p>
                      <a:pPr>
                        <a:defRPr sz="1200"/>
                      </a:pPr>
                      <a:r>
                        <a:t>Élevée</a:t>
                      </a:r>
                    </a:p>
                  </a:txBody>
                  <a:tcPr>
                    <a:solidFill>
                      <a:srgbClr val="F7F5F5"/>
                    </a:solidFill>
                  </a:tcPr>
                </a:tc>
                <a:tc>
                  <a:txBody>
                    <a:bodyPr/>
                    <a:lstStyle/>
                    <a:p>
                      <a:pPr>
                        <a:defRPr sz="1200"/>
                      </a:pPr>
                      <a:r>
                        <a:t>Modérée</a:t>
                      </a:r>
                    </a:p>
                  </a:txBody>
                  <a:tcPr>
                    <a:solidFill>
                      <a:srgbClr val="F7F5F5"/>
                    </a:solidFill>
                  </a:tcPr>
                </a:tc>
                <a:tc>
                  <a:txBody>
                    <a:bodyPr/>
                    <a:lstStyle/>
                    <a:p>
                      <a:pPr>
                        <a:defRPr sz="1200"/>
                      </a:pPr>
                      <a:r>
                        <a:t>Modérée</a:t>
                      </a:r>
                    </a:p>
                  </a:txBody>
                  <a:tcPr>
                    <a:solidFill>
                      <a:srgbClr val="F7F5F5"/>
                    </a:solidFill>
                  </a:tcPr>
                </a:tc>
              </a:tr>
              <a:tr h="342900">
                <a:tc>
                  <a:txBody>
                    <a:bodyPr/>
                    <a:lstStyle/>
                    <a:p>
                      <a:pPr>
                        <a:defRPr sz="1200"/>
                      </a:pPr>
                      <a:r>
                        <a:t>Kafka</a:t>
                      </a:r>
                    </a:p>
                  </a:txBody>
                  <a:tcPr>
                    <a:solidFill>
                      <a:srgbClr val="F7F5F5"/>
                    </a:solidFill>
                  </a:tcPr>
                </a:tc>
                <a:tc>
                  <a:txBody>
                    <a:bodyPr/>
                    <a:lstStyle/>
                    <a:p>
                      <a:pPr>
                        <a:defRPr sz="1200"/>
                      </a:pPr>
                      <a:r>
                        <a:t>Élevée</a:t>
                      </a:r>
                    </a:p>
                  </a:txBody>
                  <a:tcPr>
                    <a:solidFill>
                      <a:srgbClr val="F7F5F5"/>
                    </a:solidFill>
                  </a:tcPr>
                </a:tc>
                <a:tc>
                  <a:txBody>
                    <a:bodyPr/>
                    <a:lstStyle/>
                    <a:p>
                      <a:pPr>
                        <a:defRPr sz="1200"/>
                      </a:pPr>
                      <a:r>
                        <a:t>Robuste</a:t>
                      </a:r>
                    </a:p>
                  </a:txBody>
                  <a:tcPr>
                    <a:solidFill>
                      <a:srgbClr val="F7F5F5"/>
                    </a:solidFill>
                  </a:tcPr>
                </a:tc>
                <a:tc>
                  <a:txBody>
                    <a:bodyPr/>
                    <a:lstStyle/>
                    <a:p>
                      <a:pPr>
                        <a:defRPr sz="1200"/>
                      </a:pPr>
                      <a:r>
                        <a:t>Élevée</a:t>
                      </a:r>
                    </a:p>
                  </a:txBody>
                  <a:tcPr>
                    <a:solidFill>
                      <a:srgbClr val="F7F5F5"/>
                    </a:solidFill>
                  </a:tcPr>
                </a:tc>
              </a:tr>
            </a:tbl>
          </a:graphicData>
        </a:graphic>
      </p:graphicFrame>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2000" b="1">
                <a:solidFill>
                  <a:srgbClr val="FF7900"/>
                </a:solidFill>
                <a:latin typeface="Inter"/>
              </a:rPr>
              <a:t>Jour 2</a:t>
            </a:r>
          </a:p>
        </p:txBody>
      </p:sp>
      <p:sp>
        <p:nvSpPr>
          <p:cNvPr id="4" name="TextBox 3"/>
          <p:cNvSpPr txBox="1"/>
          <p:nvPr/>
        </p:nvSpPr>
        <p:spPr>
          <a:xfrm>
            <a:off x="731520" y="914400"/>
            <a:ext cx="7315200" cy="457200"/>
          </a:xfrm>
          <a:prstGeom prst="rect">
            <a:avLst/>
          </a:prstGeom>
          <a:noFill/>
        </p:spPr>
        <p:txBody>
          <a:bodyPr wrap="none">
            <a:spAutoFit/>
          </a:bodyPr>
          <a:lstStyle/>
          <a:p>
            <a:r>
              <a:rPr sz="1600" b="1">
                <a:solidFill>
                  <a:srgbClr val="000000"/>
                </a:solidFill>
                <a:latin typeface="Inter"/>
              </a:rPr>
              <a:t>• Programme du Jour 2</a:t>
            </a:r>
          </a:p>
        </p:txBody>
      </p:sp>
      <p:sp>
        <p:nvSpPr>
          <p:cNvPr id="5" name="TextBox 4"/>
          <p:cNvSpPr txBox="1"/>
          <p:nvPr/>
        </p:nvSpPr>
        <p:spPr>
          <a:xfrm>
            <a:off x="731520" y="1463040"/>
            <a:ext cx="7315200" cy="365760"/>
          </a:xfrm>
          <a:prstGeom prst="rect">
            <a:avLst/>
          </a:prstGeom>
          <a:noFill/>
        </p:spPr>
        <p:txBody>
          <a:bodyPr wrap="square">
            <a:spAutoFit/>
          </a:bodyPr>
          <a:lstStyle/>
          <a:p/>
          <a:p>
            <a:pPr>
              <a:lnSpc>
                <a:spcPct val="150000"/>
              </a:lnSpc>
            </a:pPr>
            <a:r>
              <a:rPr sz="1300">
                <a:latin typeface="Inter"/>
              </a:rPr>
              <a:t>Voici le contenu de la formation pour le jour 2.</a:t>
            </a:r>
          </a:p>
        </p:txBody>
      </p:sp>
      <p:sp>
        <p:nvSpPr>
          <p:cNvPr id="6" name="TextBox 5"/>
          <p:cNvSpPr txBox="1"/>
          <p:nvPr/>
        </p:nvSpPr>
        <p:spPr>
          <a:xfrm>
            <a:off x="731520" y="2194560"/>
            <a:ext cx="7315200" cy="457200"/>
          </a:xfrm>
          <a:prstGeom prst="rect">
            <a:avLst/>
          </a:prstGeom>
          <a:noFill/>
        </p:spPr>
        <p:txBody>
          <a:bodyPr wrap="none">
            <a:spAutoFit/>
          </a:bodyPr>
          <a:lstStyle/>
          <a:p>
            <a:r>
              <a:rPr sz="2000" b="1">
                <a:solidFill>
                  <a:srgbClr val="FF7900"/>
                </a:solidFill>
                <a:latin typeface="Inter"/>
              </a:rPr>
              <a:t>Intégration et orchestration des microservices</a:t>
            </a:r>
          </a:p>
        </p:txBody>
      </p:sp>
      <p:sp>
        <p:nvSpPr>
          <p:cNvPr id="7" name="TextBox 6"/>
          <p:cNvSpPr txBox="1"/>
          <p:nvPr/>
        </p:nvSpPr>
        <p:spPr>
          <a:xfrm>
            <a:off x="731520" y="2743200"/>
            <a:ext cx="7315200" cy="457200"/>
          </a:xfrm>
          <a:prstGeom prst="rect">
            <a:avLst/>
          </a:prstGeom>
          <a:noFill/>
        </p:spPr>
        <p:txBody>
          <a:bodyPr wrap="none">
            <a:spAutoFit/>
          </a:bodyPr>
          <a:lstStyle/>
          <a:p>
            <a:r>
              <a:rPr sz="1600" b="1">
                <a:solidFill>
                  <a:srgbClr val="000000"/>
                </a:solidFill>
                <a:latin typeface="Inter"/>
              </a:rPr>
              <a:t>• Introduction à Docker</a:t>
            </a:r>
          </a:p>
        </p:txBody>
      </p:sp>
      <p:sp>
        <p:nvSpPr>
          <p:cNvPr id="8" name="TextBox 7"/>
          <p:cNvSpPr txBox="1"/>
          <p:nvPr/>
        </p:nvSpPr>
        <p:spPr>
          <a:xfrm>
            <a:off x="731520" y="3291840"/>
            <a:ext cx="7315200" cy="1828800"/>
          </a:xfrm>
          <a:prstGeom prst="rect">
            <a:avLst/>
          </a:prstGeom>
          <a:noFill/>
        </p:spPr>
        <p:txBody>
          <a:bodyPr wrap="square">
            <a:spAutoFit/>
          </a:bodyPr>
          <a:lstStyle/>
          <a:p/>
          <a:p>
            <a:pPr>
              <a:lnSpc>
                <a:spcPct val="150000"/>
              </a:lnSpc>
            </a:pPr>
            <a:r>
              <a:rPr sz="1300">
                <a:latin typeface="Inter"/>
              </a:rPr>
              <a:t>Docker est une plateforme de conteneurisation qui permet de créer, déployer et exécuter des applications dans des environnements isolés appelés conteneurs. Les conteneurs encapsulent une application et toutes ses dépendances, garantissant ainsi une exécution cohérente sur différents environnements.</a:t>
            </a:r>
          </a:p>
        </p:txBody>
      </p:sp>
      <p:sp>
        <p:nvSpPr>
          <p:cNvPr id="9" name="TextBox 8"/>
          <p:cNvSpPr txBox="1"/>
          <p:nvPr/>
        </p:nvSpPr>
        <p:spPr>
          <a:xfrm>
            <a:off x="731520" y="4023360"/>
            <a:ext cx="7315200" cy="1828800"/>
          </a:xfrm>
          <a:prstGeom prst="rect">
            <a:avLst/>
          </a:prstGeom>
          <a:noFill/>
        </p:spPr>
        <p:txBody>
          <a:bodyPr wrap="none">
            <a:spAutoFit/>
          </a:bodyPr>
          <a:lstStyle/>
          <a:p/>
          <a:p>
            <a:pPr>
              <a:lnSpc>
                <a:spcPct val="150000"/>
              </a:lnSpc>
            </a:pPr>
            <a:r>
              <a:rPr sz="1500">
                <a:latin typeface="Inter"/>
              </a:rPr>
              <a:t>• Isolation des applications via des conteneurs</a:t>
            </a:r>
          </a:p>
          <a:p>
            <a:pPr>
              <a:lnSpc>
                <a:spcPct val="150000"/>
              </a:lnSpc>
            </a:pPr>
            <a:r>
              <a:rPr sz="1500">
                <a:latin typeface="Inter"/>
              </a:rPr>
              <a:t>• Portabilité entre différents environnements</a:t>
            </a:r>
          </a:p>
          <a:p>
            <a:pPr>
              <a:lnSpc>
                <a:spcPct val="150000"/>
              </a:lnSpc>
            </a:pPr>
            <a:r>
              <a:rPr sz="1500">
                <a:latin typeface="Inter"/>
              </a:rPr>
              <a:t>• Gestion simplifiée des dépendances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35204400"/>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35204400"/>
          </a:xfrm>
          <a:prstGeom prst="rect">
            <a:avLst/>
          </a:prstGeom>
          <a:noFill/>
        </p:spPr>
        <p:txBody>
          <a:bodyPr wrap="square">
            <a:spAutoFit/>
          </a:bodyPr>
          <a:lstStyle/>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o</a:t>
            </a:r>
          </a:p>
          <a:p>
            <a:pPr/>
            <a:r>
              <a:rPr sz="1200">
                <a:solidFill>
                  <a:srgbClr val="323232"/>
                </a:solidFill>
                <a:latin typeface="Consolas"/>
              </a:rPr>
              <a:t>c</a:t>
            </a:r>
          </a:p>
          <a:p>
            <a:pPr/>
            <a:r>
              <a:rPr sz="1200">
                <a:solidFill>
                  <a:srgbClr val="323232"/>
                </a:solidFill>
                <a:latin typeface="Consolas"/>
              </a:rPr>
              <a:t>k</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f</a:t>
            </a:r>
          </a:p>
          <a:p>
            <a:pPr/>
            <a:r>
              <a:rPr sz="1200">
                <a:solidFill>
                  <a:srgbClr val="323232"/>
                </a:solidFill>
                <a:latin typeface="Consolas"/>
              </a:rPr>
              <a:t>i</a:t>
            </a:r>
          </a:p>
          <a:p>
            <a:pPr/>
            <a:r>
              <a:rPr sz="1200">
                <a:solidFill>
                  <a:srgbClr val="323232"/>
                </a:solidFill>
                <a:latin typeface="Consolas"/>
              </a:rPr>
              <a:t>l</a:t>
            </a:r>
          </a:p>
          <a:p>
            <a:pPr/>
            <a:r>
              <a:rPr sz="1200">
                <a:solidFill>
                  <a:srgbClr val="323232"/>
                </a:solidFill>
                <a:latin typeface="Consolas"/>
              </a:rPr>
              <a:t>e</a:t>
            </a:r>
          </a:p>
          <a:p>
            <a:pPr/>
            <a:br/>
            <a:r>
              <a:rPr sz="1200">
                <a:solidFill>
                  <a:srgbClr val="323232"/>
                </a:solidFill>
                <a:latin typeface="Consolas"/>
              </a:rPr>
              <a:t/>
            </a:r>
          </a:p>
          <a:p>
            <a:pPr/>
            <a:r>
              <a:rPr sz="1200">
                <a:solidFill>
                  <a:srgbClr val="323232"/>
                </a:solidFill>
                <a:latin typeface="Consolas"/>
              </a:rPr>
              <a:t>F</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M</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y</a:t>
            </a:r>
          </a:p>
          <a:p>
            <a:pPr/>
            <a:r>
              <a:rPr sz="1200">
                <a:solidFill>
                  <a:srgbClr val="323232"/>
                </a:solidFill>
                <a:latin typeface="Consolas"/>
              </a:rPr>
              <a:t>t</a:t>
            </a:r>
          </a:p>
          <a:p>
            <a:pPr/>
            <a:r>
              <a:rPr sz="1200">
                <a:solidFill>
                  <a:srgbClr val="323232"/>
                </a:solidFill>
                <a:latin typeface="Consolas"/>
              </a:rPr>
              <a:t>h</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3</a:t>
            </a:r>
          </a:p>
          <a:p>
            <a:pPr/>
            <a:r>
              <a:rPr sz="1200">
                <a:solidFill>
                  <a:srgbClr val="323232"/>
                </a:solidFill>
                <a:latin typeface="Consolas"/>
              </a:rPr>
              <a:t>.</a:t>
            </a:r>
          </a:p>
          <a:p>
            <a:pPr/>
            <a:r>
              <a:rPr sz="1200">
                <a:solidFill>
                  <a:srgbClr val="323232"/>
                </a:solidFill>
                <a:latin typeface="Consolas"/>
              </a:rPr>
              <a:t>8</a:t>
            </a:r>
          </a:p>
          <a:p>
            <a:pPr/>
            <a:r>
              <a:rPr sz="1200">
                <a:solidFill>
                  <a:srgbClr val="323232"/>
                </a:solidFill>
                <a:latin typeface="Consolas"/>
              </a:rPr>
              <a:t>-</a:t>
            </a:r>
          </a:p>
          <a:p>
            <a:pPr/>
            <a:r>
              <a:rPr sz="1200">
                <a:solidFill>
                  <a:srgbClr val="323232"/>
                </a:solidFill>
                <a:latin typeface="Consolas"/>
              </a:rPr>
              <a:t>s</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m</a:t>
            </a:r>
          </a:p>
          <a:p>
            <a:pPr/>
            <a:br/>
            <a:r>
              <a:rPr sz="1200">
                <a:solidFill>
                  <a:srgbClr val="323232"/>
                </a:solidFill>
                <a:latin typeface="Consolas"/>
              </a:rPr>
              <a:t/>
            </a:r>
          </a:p>
          <a:p>
            <a:pPr/>
            <a:r>
              <a:rPr sz="1200">
                <a:solidFill>
                  <a:srgbClr val="323232"/>
                </a:solidFill>
                <a:latin typeface="Consolas"/>
              </a:rPr>
              <a:t>W</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K</a:t>
            </a:r>
          </a:p>
          <a:p>
            <a:pPr/>
            <a:r>
              <a:rPr sz="1200">
                <a:solidFill>
                  <a:srgbClr val="323232"/>
                </a:solidFill>
                <a:latin typeface="Consolas"/>
              </a:rPr>
              <a:t>D</a:t>
            </a:r>
          </a:p>
          <a:p>
            <a:pPr/>
            <a:r>
              <a:rPr sz="1200">
                <a:solidFill>
                  <a:srgbClr val="323232"/>
                </a:solidFill>
                <a:latin typeface="Consolas"/>
              </a:rPr>
              <a:t>I</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br/>
            <a:r>
              <a:rPr sz="1200">
                <a:solidFill>
                  <a:srgbClr val="323232"/>
                </a:solidFill>
                <a:latin typeface="Consolas"/>
              </a:rPr>
              <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P</a:t>
            </a:r>
          </a:p>
          <a:p>
            <a:pPr/>
            <a:r>
              <a:rPr sz="1200">
                <a:solidFill>
                  <a:srgbClr val="323232"/>
                </a:solidFill>
                <a:latin typeface="Consolas"/>
              </a:rPr>
              <a:t>Y</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R</a:t>
            </a:r>
          </a:p>
          <a:p>
            <a:pPr/>
            <a:r>
              <a:rPr sz="1200">
                <a:solidFill>
                  <a:srgbClr val="323232"/>
                </a:solidFill>
                <a:latin typeface="Consolas"/>
              </a:rPr>
              <a:t>U</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i</a:t>
            </a:r>
          </a:p>
          <a:p>
            <a:pPr/>
            <a:r>
              <a:rPr sz="1200">
                <a:solidFill>
                  <a:srgbClr val="323232"/>
                </a:solidFill>
                <a:latin typeface="Consolas"/>
              </a:rPr>
              <a:t>p</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l</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q</a:t>
            </a:r>
          </a:p>
          <a:p>
            <a:pPr/>
            <a:r>
              <a:rPr sz="1200">
                <a:solidFill>
                  <a:srgbClr val="323232"/>
                </a:solidFill>
                <a:latin typeface="Consolas"/>
              </a:rPr>
              <a:t>u</a:t>
            </a:r>
          </a:p>
          <a:p>
            <a:pPr/>
            <a:r>
              <a:rPr sz="1200">
                <a:solidFill>
                  <a:srgbClr val="323232"/>
                </a:solidFill>
                <a:latin typeface="Consolas"/>
              </a:rPr>
              <a:t>i</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e</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s</a:t>
            </a:r>
          </a:p>
          <a:p>
            <a:pPr/>
            <a:r>
              <a:rPr sz="1200">
                <a:solidFill>
                  <a:srgbClr val="323232"/>
                </a:solidFill>
                <a:latin typeface="Consolas"/>
              </a:rPr>
              <a:t>.</a:t>
            </a:r>
          </a:p>
          <a:p>
            <a:pPr/>
            <a:r>
              <a:rPr sz="1200">
                <a:solidFill>
                  <a:srgbClr val="323232"/>
                </a:solidFill>
                <a:latin typeface="Consolas"/>
              </a:rPr>
              <a:t>t</a:t>
            </a:r>
          </a:p>
          <a:p>
            <a:pPr/>
            <a:r>
              <a:rPr sz="1200">
                <a:solidFill>
                  <a:srgbClr val="323232"/>
                </a:solidFill>
                <a:latin typeface="Consolas"/>
              </a:rPr>
              <a:t>x</a:t>
            </a:r>
          </a:p>
          <a:p>
            <a:pPr/>
            <a:r>
              <a:rPr sz="1200">
                <a:solidFill>
                  <a:srgbClr val="323232"/>
                </a:solidFill>
                <a:latin typeface="Consolas"/>
              </a:rPr>
              <a:t>t</a:t>
            </a:r>
          </a:p>
          <a:p>
            <a:pPr/>
            <a:br/>
            <a:r>
              <a:rPr sz="1200">
                <a:solidFill>
                  <a:srgbClr val="323232"/>
                </a:solidFill>
                <a:latin typeface="Consolas"/>
              </a:rPr>
              <a:t/>
            </a:r>
          </a:p>
          <a:p>
            <a:pPr/>
            <a:r>
              <a:rPr sz="1200">
                <a:solidFill>
                  <a:srgbClr val="323232"/>
                </a:solidFill>
                <a:latin typeface="Consolas"/>
              </a:rPr>
              <a:t>C</a:t>
            </a:r>
          </a:p>
          <a:p>
            <a:pPr/>
            <a:r>
              <a:rPr sz="1200">
                <a:solidFill>
                  <a:srgbClr val="323232"/>
                </a:solidFill>
                <a:latin typeface="Consolas"/>
              </a:rPr>
              <a:t>M</a:t>
            </a:r>
          </a:p>
          <a:p>
            <a:pPr/>
            <a:r>
              <a:rPr sz="1200">
                <a:solidFill>
                  <a:srgbClr val="323232"/>
                </a:solidFill>
                <a:latin typeface="Consolas"/>
              </a:rPr>
              <a:t>D</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p</a:t>
            </a:r>
          </a:p>
          <a:p>
            <a:pPr/>
            <a:r>
              <a:rPr sz="1200">
                <a:solidFill>
                  <a:srgbClr val="323232"/>
                </a:solidFill>
                <a:latin typeface="Consolas"/>
              </a:rPr>
              <a:t>y</a:t>
            </a:r>
          </a:p>
          <a:p>
            <a:pPr/>
            <a:r>
              <a:rPr sz="1200">
                <a:solidFill>
                  <a:srgbClr val="323232"/>
                </a:solidFill>
                <a:latin typeface="Consolas"/>
              </a:rPr>
              <a:t>t</a:t>
            </a:r>
          </a:p>
          <a:p>
            <a:pPr/>
            <a:r>
              <a:rPr sz="1200">
                <a:solidFill>
                  <a:srgbClr val="323232"/>
                </a:solidFill>
                <a:latin typeface="Consolas"/>
              </a:rPr>
              <a:t>h</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r>
              <a:rPr sz="1200">
                <a:solidFill>
                  <a:srgbClr val="323232"/>
                </a:solidFill>
                <a:latin typeface="Consolas"/>
              </a:rPr>
              <a:t>.</a:t>
            </a:r>
          </a:p>
          <a:p>
            <a:pPr/>
            <a:r>
              <a:rPr sz="1200">
                <a:solidFill>
                  <a:srgbClr val="323232"/>
                </a:solidFill>
                <a:latin typeface="Consolas"/>
              </a:rPr>
              <a:t>p</a:t>
            </a:r>
          </a:p>
          <a:p>
            <a:pPr/>
            <a:r>
              <a:rPr sz="1200">
                <a:solidFill>
                  <a:srgbClr val="323232"/>
                </a:solidFill>
                <a:latin typeface="Consolas"/>
              </a:rPr>
              <a:t>y</a:t>
            </a:r>
          </a:p>
          <a:p>
            <a:pPr/>
            <a:r>
              <a:rPr sz="1200">
                <a:solidFill>
                  <a:srgbClr val="323232"/>
                </a:solidFill>
                <a:latin typeface="Consolas"/>
              </a:rPr>
              <a:t>"</a:t>
            </a:r>
          </a:p>
          <a:p>
            <a:pPr/>
            <a:r>
              <a:rPr sz="1200">
                <a:solidFill>
                  <a:srgbClr val="323232"/>
                </a:solidFill>
                <a:latin typeface="Consolas"/>
              </a:rPr>
              <a: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3" name="Table 2"/>
          <p:cNvGraphicFramePr>
            <a:graphicFrameLocks noGrp="1"/>
          </p:cNvGraphicFramePr>
          <p:nvPr/>
        </p:nvGraphicFramePr>
        <p:xfrm>
          <a:off x="731520" y="365760"/>
          <a:ext cx="7315200" cy="1371600"/>
        </p:xfrm>
        <a:graphic>
          <a:graphicData uri="http://schemas.openxmlformats.org/drawingml/2006/table">
            <a:tbl>
              <a:tblPr firstRow="1" bandRow="1">
                <a:tableStyleId>{5C22544A-7EE6-4342-B048-85BDC9FD1C3A}</a:tableStyleId>
              </a:tblPr>
              <a:tblGrid>
                <a:gridCol w="3657600"/>
                <a:gridCol w="3657600"/>
              </a:tblGrid>
              <a:tr h="342900">
                <a:tc>
                  <a:txBody>
                    <a:bodyPr/>
                    <a:lstStyle/>
                    <a:p>
                      <a:pPr>
                        <a:defRPr sz="1200"/>
                      </a:pPr>
                      <a:r>
                        <a:t>Concept</a:t>
                      </a:r>
                    </a:p>
                  </a:txBody>
                  <a:tcPr>
                    <a:solidFill>
                      <a:srgbClr val="85B3DE"/>
                    </a:solidFill>
                  </a:tcPr>
                </a:tc>
                <a:tc>
                  <a:txBody>
                    <a:bodyPr/>
                    <a:lstStyle/>
                    <a:p>
                      <a:pPr>
                        <a:defRPr sz="1200"/>
                      </a:pPr>
                      <a:r>
                        <a:t>Description</a:t>
                      </a:r>
                    </a:p>
                  </a:txBody>
                  <a:tcPr>
                    <a:solidFill>
                      <a:srgbClr val="85B3DE"/>
                    </a:solidFill>
                  </a:tcPr>
                </a:tc>
              </a:tr>
              <a:tr h="342900">
                <a:tc>
                  <a:txBody>
                    <a:bodyPr/>
                    <a:lstStyle/>
                    <a:p>
                      <a:pPr>
                        <a:defRPr sz="1200"/>
                      </a:pPr>
                      <a:r>
                        <a:t>Image Docker</a:t>
                      </a:r>
                    </a:p>
                  </a:txBody>
                  <a:tcPr>
                    <a:solidFill>
                      <a:srgbClr val="F7F5F5"/>
                    </a:solidFill>
                  </a:tcPr>
                </a:tc>
                <a:tc>
                  <a:txBody>
                    <a:bodyPr/>
                    <a:lstStyle/>
                    <a:p>
                      <a:pPr>
                        <a:defRPr sz="1200"/>
                      </a:pPr>
                      <a:r>
                        <a:t>Modèle en lecture seule pour créer un conteneur</a:t>
                      </a:r>
                    </a:p>
                  </a:txBody>
                  <a:tcPr>
                    <a:solidFill>
                      <a:srgbClr val="F7F5F5"/>
                    </a:solidFill>
                  </a:tcPr>
                </a:tc>
              </a:tr>
              <a:tr h="342900">
                <a:tc>
                  <a:txBody>
                    <a:bodyPr/>
                    <a:lstStyle/>
                    <a:p>
                      <a:pPr>
                        <a:defRPr sz="1200"/>
                      </a:pPr>
                      <a:r>
                        <a:t>Conteneur</a:t>
                      </a:r>
                    </a:p>
                  </a:txBody>
                  <a:tcPr>
                    <a:solidFill>
                      <a:srgbClr val="F7F5F5"/>
                    </a:solidFill>
                  </a:tcPr>
                </a:tc>
                <a:tc>
                  <a:txBody>
                    <a:bodyPr/>
                    <a:lstStyle/>
                    <a:p>
                      <a:pPr>
                        <a:defRPr sz="1200"/>
                      </a:pPr>
                      <a:r>
                        <a:t>Instance exécutable d'une image Docker</a:t>
                      </a:r>
                    </a:p>
                  </a:txBody>
                  <a:tcPr>
                    <a:solidFill>
                      <a:srgbClr val="F7F5F5"/>
                    </a:solidFill>
                  </a:tcPr>
                </a:tc>
              </a:tr>
              <a:tr h="342900">
                <a:tc>
                  <a:txBody>
                    <a:bodyPr/>
                    <a:lstStyle/>
                    <a:p>
                      <a:pPr>
                        <a:defRPr sz="1200"/>
                      </a:pPr>
                      <a:r>
                        <a:t>Dockerfile</a:t>
                      </a:r>
                    </a:p>
                  </a:txBody>
                  <a:tcPr>
                    <a:solidFill>
                      <a:srgbClr val="F7F5F5"/>
                    </a:solidFill>
                  </a:tcPr>
                </a:tc>
                <a:tc>
                  <a:txBody>
                    <a:bodyPr/>
                    <a:lstStyle/>
                    <a:p>
                      <a:pPr>
                        <a:defRPr sz="1200"/>
                      </a:pPr>
                      <a:r>
                        <a:t>Fichier de configuration pour créer une image Docker</a:t>
                      </a:r>
                    </a:p>
                  </a:txBody>
                  <a:tcPr>
                    <a:solidFill>
                      <a:srgbClr val="F7F5F5"/>
                    </a:solidFill>
                  </a:tcPr>
                </a:tc>
              </a:tr>
            </a:tbl>
          </a:graphicData>
        </a:graphic>
      </p:graphicFrame>
      <p:sp>
        <p:nvSpPr>
          <p:cNvPr id="4" name="TextBox 3"/>
          <p:cNvSpPr txBox="1"/>
          <p:nvPr/>
        </p:nvSpPr>
        <p:spPr>
          <a:xfrm>
            <a:off x="731520" y="1920240"/>
            <a:ext cx="7315200" cy="457200"/>
          </a:xfrm>
          <a:prstGeom prst="rect">
            <a:avLst/>
          </a:prstGeom>
          <a:noFill/>
        </p:spPr>
        <p:txBody>
          <a:bodyPr wrap="none">
            <a:spAutoFit/>
          </a:bodyPr>
          <a:lstStyle/>
          <a:p>
            <a:r>
              <a:rPr sz="1600" b="1">
                <a:solidFill>
                  <a:srgbClr val="000000"/>
                </a:solidFill>
                <a:latin typeface="Inter"/>
              </a:rPr>
              <a:t>• Gestion des clusters avec Kubernetes</a:t>
            </a:r>
          </a:p>
        </p:txBody>
      </p:sp>
      <p:sp>
        <p:nvSpPr>
          <p:cNvPr id="5" name="TextBox 4"/>
          <p:cNvSpPr txBox="1"/>
          <p:nvPr/>
        </p:nvSpPr>
        <p:spPr>
          <a:xfrm>
            <a:off x="731520" y="2468880"/>
            <a:ext cx="7315200" cy="1463040"/>
          </a:xfrm>
          <a:prstGeom prst="rect">
            <a:avLst/>
          </a:prstGeom>
          <a:noFill/>
        </p:spPr>
        <p:txBody>
          <a:bodyPr wrap="square">
            <a:spAutoFit/>
          </a:bodyPr>
          <a:lstStyle/>
          <a:p/>
          <a:p>
            <a:pPr>
              <a:lnSpc>
                <a:spcPct val="150000"/>
              </a:lnSpc>
            </a:pPr>
            <a:r>
              <a:rPr sz="1300">
                <a:latin typeface="Inter"/>
              </a:rPr>
              <a:t>Kubernetes est un système d'orchestration de conteneurs open-source qui automatise le déploiement, la mise à l'échelle et la gestion des applications conteneurisées. Il permet de gérer des clusters de machines pour exécuter des applications de manière fiable et scalable.</a:t>
            </a:r>
          </a:p>
        </p:txBody>
      </p:sp>
      <p:sp>
        <p:nvSpPr>
          <p:cNvPr id="6" name="TextBox 5"/>
          <p:cNvSpPr txBox="1"/>
          <p:nvPr/>
        </p:nvSpPr>
        <p:spPr>
          <a:xfrm>
            <a:off x="731520" y="3200400"/>
            <a:ext cx="7315200" cy="1828800"/>
          </a:xfrm>
          <a:prstGeom prst="rect">
            <a:avLst/>
          </a:prstGeom>
          <a:noFill/>
        </p:spPr>
        <p:txBody>
          <a:bodyPr wrap="none">
            <a:spAutoFit/>
          </a:bodyPr>
          <a:lstStyle/>
          <a:p/>
          <a:p>
            <a:pPr>
              <a:lnSpc>
                <a:spcPct val="150000"/>
              </a:lnSpc>
            </a:pPr>
            <a:r>
              <a:rPr sz="1500">
                <a:latin typeface="Inter"/>
              </a:rPr>
              <a:t>• Orchestration automatique des conteneurs</a:t>
            </a:r>
          </a:p>
          <a:p>
            <a:pPr>
              <a:lnSpc>
                <a:spcPct val="150000"/>
              </a:lnSpc>
            </a:pPr>
            <a:r>
              <a:rPr sz="1500">
                <a:latin typeface="Inter"/>
              </a:rPr>
              <a:t>• Mise à l'échelle horizontale et verticale</a:t>
            </a:r>
          </a:p>
          <a:p>
            <a:pPr>
              <a:lnSpc>
                <a:spcPct val="150000"/>
              </a:lnSpc>
            </a:pPr>
            <a:r>
              <a:rPr sz="1500">
                <a:latin typeface="Inter"/>
              </a:rPr>
              <a:t>• Gestion des ressources et de la disponibilité</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92262960"/>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92262960"/>
          </a:xfrm>
          <a:prstGeom prst="rect">
            <a:avLst/>
          </a:prstGeom>
          <a:noFill/>
        </p:spPr>
        <p:txBody>
          <a:bodyPr wrap="square">
            <a:spAutoFit/>
          </a:bodyPr>
          <a:lstStyle/>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f</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h</a:t>
            </a:r>
          </a:p>
          <a:p>
            <a:pPr/>
            <a:r>
              <a:rPr sz="1200">
                <a:solidFill>
                  <a:srgbClr val="323232"/>
                </a:solidFill>
                <a:latin typeface="Consolas"/>
              </a:rPr>
              <a:t>i</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Y</a:t>
            </a:r>
          </a:p>
          <a:p>
            <a:pPr/>
            <a:r>
              <a:rPr sz="1200">
                <a:solidFill>
                  <a:srgbClr val="323232"/>
                </a:solidFill>
                <a:latin typeface="Consolas"/>
              </a:rPr>
              <a:t>A</a:t>
            </a:r>
          </a:p>
          <a:p>
            <a:pPr/>
            <a:r>
              <a:rPr sz="1200">
                <a:solidFill>
                  <a:srgbClr val="323232"/>
                </a:solidFill>
                <a:latin typeface="Consolas"/>
              </a:rPr>
              <a:t>M</a:t>
            </a:r>
          </a:p>
          <a:p>
            <a:pPr/>
            <a:r>
              <a:rPr sz="1200">
                <a:solidFill>
                  <a:srgbClr val="323232"/>
                </a:solidFill>
                <a:latin typeface="Consolas"/>
              </a:rPr>
              <a:t>L</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u</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o</a:t>
            </a:r>
          </a:p>
          <a:p>
            <a:pPr/>
            <a:r>
              <a:rPr sz="1200">
                <a:solidFill>
                  <a:srgbClr val="323232"/>
                </a:solidFill>
                <a:latin typeface="Consolas"/>
              </a:rPr>
              <a:t>y</a:t>
            </a:r>
          </a:p>
          <a:p>
            <a:pPr/>
            <a:r>
              <a:rPr sz="1200">
                <a:solidFill>
                  <a:srgbClr val="323232"/>
                </a:solidFill>
                <a:latin typeface="Consolas"/>
              </a:rPr>
              <a:t>m</a:t>
            </a:r>
          </a:p>
          <a:p>
            <a:pPr/>
            <a:r>
              <a:rPr sz="1200">
                <a:solidFill>
                  <a:srgbClr val="323232"/>
                </a:solidFill>
                <a:latin typeface="Consolas"/>
              </a:rPr>
              <a:t>e</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K</a:t>
            </a:r>
          </a:p>
          <a:p>
            <a:pPr/>
            <a:r>
              <a:rPr sz="1200">
                <a:solidFill>
                  <a:srgbClr val="323232"/>
                </a:solidFill>
                <a:latin typeface="Consolas"/>
              </a:rPr>
              <a:t>u</a:t>
            </a:r>
          </a:p>
          <a:p>
            <a:pPr/>
            <a:r>
              <a:rPr sz="1200">
                <a:solidFill>
                  <a:srgbClr val="323232"/>
                </a:solidFill>
                <a:latin typeface="Consolas"/>
              </a:rPr>
              <a:t>b</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n</a:t>
            </a:r>
          </a:p>
          <a:p>
            <a:pPr/>
            <a:r>
              <a:rPr sz="1200">
                <a:solidFill>
                  <a:srgbClr val="323232"/>
                </a:solidFill>
                <a:latin typeface="Consolas"/>
              </a:rPr>
              <a:t>e</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s</a:t>
            </a:r>
          </a:p>
          <a:p>
            <a:pPr/>
            <a:br/>
            <a:r>
              <a:rPr sz="1200">
                <a:solidFill>
                  <a:srgbClr val="323232"/>
                </a:solidFill>
                <a:latin typeface="Consolas"/>
              </a:rPr>
              <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i</a:t>
            </a:r>
          </a:p>
          <a:p>
            <a:pPr/>
            <a:r>
              <a:rPr sz="1200">
                <a:solidFill>
                  <a:srgbClr val="323232"/>
                </a:solidFill>
                <a:latin typeface="Consolas"/>
              </a:rPr>
              <a:t>V</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s</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r>
              <a:rPr sz="1200">
                <a:solidFill>
                  <a:srgbClr val="323232"/>
                </a:solidFill>
                <a:latin typeface="Consolas"/>
              </a:rPr>
              <a:t>s</a:t>
            </a:r>
          </a:p>
          <a:p>
            <a:pPr/>
            <a:r>
              <a:rPr sz="1200">
                <a:solidFill>
                  <a:srgbClr val="323232"/>
                </a:solidFill>
                <a:latin typeface="Consolas"/>
              </a:rPr>
              <a:t>/</a:t>
            </a:r>
          </a:p>
          <a:p>
            <a:pPr/>
            <a:r>
              <a:rPr sz="1200">
                <a:solidFill>
                  <a:srgbClr val="323232"/>
                </a:solidFill>
                <a:latin typeface="Consolas"/>
              </a:rPr>
              <a:t>v</a:t>
            </a:r>
          </a:p>
          <a:p>
            <a:pPr/>
            <a:r>
              <a:rPr sz="1200">
                <a:solidFill>
                  <a:srgbClr val="323232"/>
                </a:solidFill>
                <a:latin typeface="Consolas"/>
              </a:rPr>
              <a:t>1</a:t>
            </a:r>
          </a:p>
          <a:p>
            <a:pPr/>
            <a:br/>
            <a:r>
              <a:rPr sz="1200">
                <a:solidFill>
                  <a:srgbClr val="323232"/>
                </a:solidFill>
                <a:latin typeface="Consolas"/>
              </a:rPr>
              <a:t/>
            </a:r>
          </a:p>
          <a:p>
            <a:pPr/>
            <a:r>
              <a:rPr sz="1200">
                <a:solidFill>
                  <a:srgbClr val="323232"/>
                </a:solidFill>
                <a:latin typeface="Consolas"/>
              </a:rPr>
              <a:t>k</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d</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o</a:t>
            </a:r>
          </a:p>
          <a:p>
            <a:pPr/>
            <a:r>
              <a:rPr sz="1200">
                <a:solidFill>
                  <a:srgbClr val="323232"/>
                </a:solidFill>
                <a:latin typeface="Consolas"/>
              </a:rPr>
              <a:t>y</a:t>
            </a:r>
          </a:p>
          <a:p>
            <a:pPr/>
            <a:r>
              <a:rPr sz="1200">
                <a:solidFill>
                  <a:srgbClr val="323232"/>
                </a:solidFill>
                <a:latin typeface="Consolas"/>
              </a:rPr>
              <a:t>m</a:t>
            </a:r>
          </a:p>
          <a:p>
            <a:pPr/>
            <a:r>
              <a:rPr sz="1200">
                <a:solidFill>
                  <a:srgbClr val="323232"/>
                </a:solidFill>
                <a:latin typeface="Consolas"/>
              </a:rPr>
              <a:t>e</a:t>
            </a:r>
          </a:p>
          <a:p>
            <a:pPr/>
            <a:r>
              <a:rPr sz="1200">
                <a:solidFill>
                  <a:srgbClr val="323232"/>
                </a:solidFill>
                <a:latin typeface="Consolas"/>
              </a:rPr>
              <a:t>n</a:t>
            </a:r>
          </a:p>
          <a:p>
            <a:pPr/>
            <a:r>
              <a:rPr sz="1200">
                <a:solidFill>
                  <a:srgbClr val="323232"/>
                </a:solidFill>
                <a:latin typeface="Consolas"/>
              </a:rPr>
              <a:t>t</a:t>
            </a:r>
          </a:p>
          <a:p>
            <a:pPr/>
            <a:br/>
            <a:r>
              <a:rPr sz="1200">
                <a:solidFill>
                  <a:srgbClr val="323232"/>
                </a:solidFill>
                <a:latin typeface="Consolas"/>
              </a:rPr>
              <a:t/>
            </a:r>
          </a:p>
          <a:p>
            <a:pPr/>
            <a:r>
              <a:rPr sz="1200">
                <a:solidFill>
                  <a:srgbClr val="323232"/>
                </a:solidFill>
                <a:latin typeface="Consolas"/>
              </a:rPr>
              <a:t>m</a:t>
            </a:r>
          </a:p>
          <a:p>
            <a:pPr/>
            <a:r>
              <a:rPr sz="1200">
                <a:solidFill>
                  <a:srgbClr val="323232"/>
                </a:solidFill>
                <a:latin typeface="Consolas"/>
              </a:rPr>
              <a:t>e</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d</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n</a:t>
            </a:r>
          </a:p>
          <a:p>
            <a:pPr/>
            <a:r>
              <a:rPr sz="1200">
                <a:solidFill>
                  <a:srgbClr val="323232"/>
                </a:solidFill>
                <a:latin typeface="Consolas"/>
              </a:rPr>
              <a:t>a</a:t>
            </a:r>
          </a:p>
          <a:p>
            <a:pPr/>
            <a:r>
              <a:rPr sz="1200">
                <a:solidFill>
                  <a:srgbClr val="323232"/>
                </a:solidFill>
                <a:latin typeface="Consolas"/>
              </a:rPr>
              <a:t>m</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y</a:t>
            </a:r>
          </a:p>
          <a:p>
            <a:pPr/>
            <a:r>
              <a:rPr sz="1200">
                <a:solidFill>
                  <a:srgbClr val="323232"/>
                </a:solidFill>
                <a:latin typeface="Consolas"/>
              </a:rPr>
              <a:t>-</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br/>
            <a:r>
              <a:rPr sz="1200">
                <a:solidFill>
                  <a:srgbClr val="323232"/>
                </a:solidFill>
                <a:latin typeface="Consolas"/>
              </a:rPr>
              <a:t/>
            </a:r>
          </a:p>
          <a:p>
            <a:pPr/>
            <a:r>
              <a:rPr sz="1200">
                <a:solidFill>
                  <a:srgbClr val="323232"/>
                </a:solidFill>
                <a:latin typeface="Consolas"/>
              </a:rPr>
              <a:t>s</a:t>
            </a:r>
          </a:p>
          <a:p>
            <a:pPr/>
            <a:r>
              <a:rPr sz="1200">
                <a:solidFill>
                  <a:srgbClr val="323232"/>
                </a:solidFill>
                <a:latin typeface="Consolas"/>
              </a:rPr>
              <a:t>p</a:t>
            </a:r>
          </a:p>
          <a:p>
            <a:pPr/>
            <a:r>
              <a:rPr sz="1200">
                <a:solidFill>
                  <a:srgbClr val="323232"/>
                </a:solidFill>
                <a:latin typeface="Consolas"/>
              </a:rPr>
              <a:t>e</a:t>
            </a:r>
          </a:p>
          <a:p>
            <a:pPr/>
            <a:r>
              <a:rPr sz="1200">
                <a:solidFill>
                  <a:srgbClr val="323232"/>
                </a:solidFill>
                <a:latin typeface="Consolas"/>
              </a:rPr>
              <a:t>c</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a</a:t>
            </a:r>
          </a:p>
          <a:p>
            <a:pPr/>
            <a:r>
              <a:rPr sz="1200">
                <a:solidFill>
                  <a:srgbClr val="323232"/>
                </a:solidFill>
                <a:latin typeface="Consolas"/>
              </a:rPr>
              <a:t>s</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3</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c</a:t>
            </a:r>
          </a:p>
          <a:p>
            <a:pPr/>
            <a:r>
              <a:rPr sz="1200">
                <a:solidFill>
                  <a:srgbClr val="323232"/>
                </a:solidFill>
                <a:latin typeface="Consolas"/>
              </a:rPr>
              <a:t>t</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c</a:t>
            </a:r>
          </a:p>
          <a:p>
            <a:pPr/>
            <a:r>
              <a:rPr sz="1200">
                <a:solidFill>
                  <a:srgbClr val="323232"/>
                </a:solidFill>
                <a:latin typeface="Consolas"/>
              </a:rPr>
              <a:t>h</a:t>
            </a:r>
          </a:p>
          <a:p>
            <a:pPr/>
            <a:r>
              <a:rPr sz="1200">
                <a:solidFill>
                  <a:srgbClr val="323232"/>
                </a:solidFill>
                <a:latin typeface="Consolas"/>
              </a:rPr>
              <a:t>L</a:t>
            </a:r>
          </a:p>
          <a:p>
            <a:pPr/>
            <a:r>
              <a:rPr sz="1200">
                <a:solidFill>
                  <a:srgbClr val="323232"/>
                </a:solidFill>
                <a:latin typeface="Consolas"/>
              </a:rPr>
              <a:t>a</a:t>
            </a:r>
          </a:p>
          <a:p>
            <a:pPr/>
            <a:r>
              <a:rPr sz="1200">
                <a:solidFill>
                  <a:srgbClr val="323232"/>
                </a:solidFill>
                <a:latin typeface="Consolas"/>
              </a:rPr>
              <a:t>b</a:t>
            </a:r>
          </a:p>
          <a:p>
            <a:pPr/>
            <a:r>
              <a:rPr sz="1200">
                <a:solidFill>
                  <a:srgbClr val="323232"/>
                </a:solidFill>
                <a:latin typeface="Consolas"/>
              </a:rPr>
              <a:t>e</a:t>
            </a:r>
          </a:p>
          <a:p>
            <a:pPr/>
            <a:r>
              <a:rPr sz="1200">
                <a:solidFill>
                  <a:srgbClr val="323232"/>
                </a:solidFill>
                <a:latin typeface="Consolas"/>
              </a:rPr>
              <a:t>l</a:t>
            </a:r>
          </a:p>
          <a:p>
            <a:pPr/>
            <a:r>
              <a:rPr sz="1200">
                <a:solidFill>
                  <a:srgbClr val="323232"/>
                </a:solidFill>
                <a:latin typeface="Consolas"/>
              </a:rPr>
              <a:t>s</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y</a:t>
            </a:r>
          </a:p>
          <a:p>
            <a:pPr/>
            <a:r>
              <a:rPr sz="1200">
                <a:solidFill>
                  <a:srgbClr val="323232"/>
                </a:solidFill>
                <a:latin typeface="Consolas"/>
              </a:rPr>
              <a:t>-</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e</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d</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l</a:t>
            </a:r>
          </a:p>
          <a:p>
            <a:pPr/>
            <a:r>
              <a:rPr sz="1200">
                <a:solidFill>
                  <a:srgbClr val="323232"/>
                </a:solidFill>
                <a:latin typeface="Consolas"/>
              </a:rPr>
              <a:t>a</a:t>
            </a:r>
          </a:p>
          <a:p>
            <a:pPr/>
            <a:r>
              <a:rPr sz="1200">
                <a:solidFill>
                  <a:srgbClr val="323232"/>
                </a:solidFill>
                <a:latin typeface="Consolas"/>
              </a:rPr>
              <a:t>b</a:t>
            </a:r>
          </a:p>
          <a:p>
            <a:pPr/>
            <a:r>
              <a:rPr sz="1200">
                <a:solidFill>
                  <a:srgbClr val="323232"/>
                </a:solidFill>
                <a:latin typeface="Consolas"/>
              </a:rPr>
              <a:t>e</a:t>
            </a:r>
          </a:p>
          <a:p>
            <a:pPr/>
            <a:r>
              <a:rPr sz="1200">
                <a:solidFill>
                  <a:srgbClr val="323232"/>
                </a:solidFill>
                <a:latin typeface="Consolas"/>
              </a:rPr>
              <a:t>l</a:t>
            </a:r>
          </a:p>
          <a:p>
            <a:pPr/>
            <a:r>
              <a:rPr sz="1200">
                <a:solidFill>
                  <a:srgbClr val="323232"/>
                </a:solidFill>
                <a:latin typeface="Consolas"/>
              </a:rPr>
              <a:t>s</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y</a:t>
            </a:r>
          </a:p>
          <a:p>
            <a:pPr/>
            <a:r>
              <a:rPr sz="1200">
                <a:solidFill>
                  <a:srgbClr val="323232"/>
                </a:solidFill>
                <a:latin typeface="Consolas"/>
              </a:rPr>
              <a:t>-</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p</a:t>
            </a:r>
          </a:p>
          <a:p>
            <a:pPr/>
            <a:r>
              <a:rPr sz="1200">
                <a:solidFill>
                  <a:srgbClr val="323232"/>
                </a:solidFill>
                <a:latin typeface="Consolas"/>
              </a:rPr>
              <a:t>e</a:t>
            </a:r>
          </a:p>
          <a:p>
            <a:pPr/>
            <a:r>
              <a:rPr sz="1200">
                <a:solidFill>
                  <a:srgbClr val="323232"/>
                </a:solidFill>
                <a:latin typeface="Consolas"/>
              </a:rPr>
              <a:t>c</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s</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n</a:t>
            </a:r>
          </a:p>
          <a:p>
            <a:pPr/>
            <a:r>
              <a:rPr sz="1200">
                <a:solidFill>
                  <a:srgbClr val="323232"/>
                </a:solidFill>
                <a:latin typeface="Consolas"/>
              </a:rPr>
              <a:t>a</a:t>
            </a:r>
          </a:p>
          <a:p>
            <a:pPr/>
            <a:r>
              <a:rPr sz="1200">
                <a:solidFill>
                  <a:srgbClr val="323232"/>
                </a:solidFill>
                <a:latin typeface="Consolas"/>
              </a:rPr>
              <a:t>m</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y</a:t>
            </a:r>
          </a:p>
          <a:p>
            <a:pPr/>
            <a:r>
              <a:rPr sz="1200">
                <a:solidFill>
                  <a:srgbClr val="323232"/>
                </a:solidFill>
                <a:latin typeface="Consolas"/>
              </a:rPr>
              <a:t>-</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r>
              <a:rPr sz="1200">
                <a:solidFill>
                  <a:srgbClr val="323232"/>
                </a:solidFill>
                <a:latin typeface="Consolas"/>
              </a:rPr>
              <a:t>-</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e</a:t>
            </a:r>
          </a:p>
          <a:p>
            <a:pPr/>
            <a:r>
              <a:rPr sz="1200">
                <a:solidFill>
                  <a:srgbClr val="323232"/>
                </a:solidFill>
                <a:latin typeface="Consolas"/>
              </a:rPr>
              <a:t>r</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g</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y</a:t>
            </a:r>
          </a:p>
          <a:p>
            <a:pPr/>
            <a:r>
              <a:rPr sz="1200">
                <a:solidFill>
                  <a:srgbClr val="323232"/>
                </a:solidFill>
                <a:latin typeface="Consolas"/>
              </a:rPr>
              <a:t>-</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r>
              <a:rPr sz="1200">
                <a:solidFill>
                  <a:srgbClr val="323232"/>
                </a:solidFill>
                <a:latin typeface="Consolas"/>
              </a:rPr>
              <a:t>-</a:t>
            </a:r>
          </a:p>
          <a:p>
            <a:pPr/>
            <a:r>
              <a:rPr sz="1200">
                <a:solidFill>
                  <a:srgbClr val="323232"/>
                </a:solidFill>
                <a:latin typeface="Consolas"/>
              </a:rPr>
              <a:t>i</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g</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1</a:t>
            </a:r>
          </a:p>
          <a:p>
            <a:pPr/>
            <a:r>
              <a:rPr sz="1200">
                <a:solidFill>
                  <a:srgbClr val="323232"/>
                </a:solidFill>
                <a:latin typeface="Consolas"/>
              </a:rPr>
              <a:t>.</a:t>
            </a:r>
          </a:p>
          <a:p>
            <a:pPr/>
            <a:r>
              <a:rPr sz="1200">
                <a:solidFill>
                  <a:srgbClr val="323232"/>
                </a:solidFill>
                <a:latin typeface="Consolas"/>
              </a:rPr>
              <a:t>0</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2560320"/>
            <a:ext cx="7315200" cy="914400"/>
          </a:xfrm>
          <a:prstGeom prst="rect">
            <a:avLst/>
          </a:prstGeom>
          <a:noFill/>
        </p:spPr>
        <p:txBody>
          <a:bodyPr wrap="none">
            <a:spAutoFit/>
          </a:bodyPr>
          <a:lstStyle/>
          <a:p>
            <a:pPr>
              <a:defRPr sz="6000" b="1">
                <a:solidFill>
                  <a:srgbClr val="000000"/>
                </a:solidFill>
                <a:latin typeface="Inter"/>
              </a:defRPr>
            </a:pPr>
            <a:r>
              <a:t>Présenté par</a:t>
            </a:r>
          </a:p>
        </p:txBody>
      </p:sp>
      <p:sp>
        <p:nvSpPr>
          <p:cNvPr id="4" name="TextBox 3"/>
          <p:cNvSpPr txBox="1"/>
          <p:nvPr/>
        </p:nvSpPr>
        <p:spPr>
          <a:xfrm>
            <a:off x="2560320" y="4114800"/>
            <a:ext cx="7315200" cy="914400"/>
          </a:xfrm>
          <a:prstGeom prst="rect">
            <a:avLst/>
          </a:prstGeom>
          <a:noFill/>
        </p:spPr>
        <p:txBody>
          <a:bodyPr wrap="none">
            <a:spAutoFit/>
          </a:bodyPr>
          <a:lstStyle/>
          <a:p>
            <a:pPr>
              <a:defRPr sz="1800">
                <a:solidFill>
                  <a:srgbClr val="000000"/>
                </a:solidFill>
              </a:defRPr>
            </a:pPr>
            <a:r>
              <a:t>Formateur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3" name="Table 2"/>
          <p:cNvGraphicFramePr>
            <a:graphicFrameLocks noGrp="1"/>
          </p:cNvGraphicFramePr>
          <p:nvPr/>
        </p:nvGraphicFramePr>
        <p:xfrm>
          <a:off x="731520" y="365760"/>
          <a:ext cx="7315200" cy="1371600"/>
        </p:xfrm>
        <a:graphic>
          <a:graphicData uri="http://schemas.openxmlformats.org/drawingml/2006/table">
            <a:tbl>
              <a:tblPr firstRow="1" bandRow="1">
                <a:tableStyleId>{5C22544A-7EE6-4342-B048-85BDC9FD1C3A}</a:tableStyleId>
              </a:tblPr>
              <a:tblGrid>
                <a:gridCol w="3657600"/>
                <a:gridCol w="3657600"/>
              </a:tblGrid>
              <a:tr h="342900">
                <a:tc>
                  <a:txBody>
                    <a:bodyPr/>
                    <a:lstStyle/>
                    <a:p>
                      <a:pPr>
                        <a:defRPr sz="1200"/>
                      </a:pPr>
                      <a:r>
                        <a:t>Concept</a:t>
                      </a:r>
                    </a:p>
                  </a:txBody>
                  <a:tcPr>
                    <a:solidFill>
                      <a:srgbClr val="85B3DE"/>
                    </a:solidFill>
                  </a:tcPr>
                </a:tc>
                <a:tc>
                  <a:txBody>
                    <a:bodyPr/>
                    <a:lstStyle/>
                    <a:p>
                      <a:pPr>
                        <a:defRPr sz="1200"/>
                      </a:pPr>
                      <a:r>
                        <a:t>Description</a:t>
                      </a:r>
                    </a:p>
                  </a:txBody>
                  <a:tcPr>
                    <a:solidFill>
                      <a:srgbClr val="85B3DE"/>
                    </a:solidFill>
                  </a:tcPr>
                </a:tc>
              </a:tr>
              <a:tr h="342900">
                <a:tc>
                  <a:txBody>
                    <a:bodyPr/>
                    <a:lstStyle/>
                    <a:p>
                      <a:pPr>
                        <a:defRPr sz="1200"/>
                      </a:pPr>
                      <a:r>
                        <a:t>Pod</a:t>
                      </a:r>
                    </a:p>
                  </a:txBody>
                  <a:tcPr>
                    <a:solidFill>
                      <a:srgbClr val="F7F5F5"/>
                    </a:solidFill>
                  </a:tcPr>
                </a:tc>
                <a:tc>
                  <a:txBody>
                    <a:bodyPr/>
                    <a:lstStyle/>
                    <a:p>
                      <a:pPr>
                        <a:defRPr sz="1200"/>
                      </a:pPr>
                      <a:r>
                        <a:t>Plus petit déployable dans Kubernetes, regroupant un ou plusieurs conteneurs</a:t>
                      </a:r>
                    </a:p>
                  </a:txBody>
                  <a:tcPr>
                    <a:solidFill>
                      <a:srgbClr val="F7F5F5"/>
                    </a:solidFill>
                  </a:tcPr>
                </a:tc>
              </a:tr>
              <a:tr h="342900">
                <a:tc>
                  <a:txBody>
                    <a:bodyPr/>
                    <a:lstStyle/>
                    <a:p>
                      <a:pPr>
                        <a:defRPr sz="1200"/>
                      </a:pPr>
                      <a:r>
                        <a:t>Service</a:t>
                      </a:r>
                    </a:p>
                  </a:txBody>
                  <a:tcPr>
                    <a:solidFill>
                      <a:srgbClr val="F7F5F5"/>
                    </a:solidFill>
                  </a:tcPr>
                </a:tc>
                <a:tc>
                  <a:txBody>
                    <a:bodyPr/>
                    <a:lstStyle/>
                    <a:p>
                      <a:pPr>
                        <a:defRPr sz="1200"/>
                      </a:pPr>
                      <a:r>
                        <a:t>Point d'accès stable pour un ensemble de Pods</a:t>
                      </a:r>
                    </a:p>
                  </a:txBody>
                  <a:tcPr>
                    <a:solidFill>
                      <a:srgbClr val="F7F5F5"/>
                    </a:solidFill>
                  </a:tcPr>
                </a:tc>
              </a:tr>
              <a:tr h="342900">
                <a:tc>
                  <a:txBody>
                    <a:bodyPr/>
                    <a:lstStyle/>
                    <a:p>
                      <a:pPr>
                        <a:defRPr sz="1200"/>
                      </a:pPr>
                      <a:r>
                        <a:t>Deployment</a:t>
                      </a:r>
                    </a:p>
                  </a:txBody>
                  <a:tcPr>
                    <a:solidFill>
                      <a:srgbClr val="F7F5F5"/>
                    </a:solidFill>
                  </a:tcPr>
                </a:tc>
                <a:tc>
                  <a:txBody>
                    <a:bodyPr/>
                    <a:lstStyle/>
                    <a:p>
                      <a:pPr>
                        <a:defRPr sz="1200"/>
                      </a:pPr>
                      <a:r>
                        <a:t>Définition de l'état désiré pour les Pods et les ReplicaSets</a:t>
                      </a:r>
                    </a:p>
                  </a:txBody>
                  <a:tcPr>
                    <a:solidFill>
                      <a:srgbClr val="F7F5F5"/>
                    </a:solidFill>
                  </a:tcPr>
                </a:tc>
              </a:tr>
            </a:tbl>
          </a:graphicData>
        </a:graphic>
      </p:graphicFrame>
      <p:sp>
        <p:nvSpPr>
          <p:cNvPr id="4" name="TextBox 3"/>
          <p:cNvSpPr txBox="1"/>
          <p:nvPr/>
        </p:nvSpPr>
        <p:spPr>
          <a:xfrm>
            <a:off x="731520" y="1920240"/>
            <a:ext cx="7315200" cy="457200"/>
          </a:xfrm>
          <a:prstGeom prst="rect">
            <a:avLst/>
          </a:prstGeom>
          <a:noFill/>
        </p:spPr>
        <p:txBody>
          <a:bodyPr wrap="none">
            <a:spAutoFit/>
          </a:bodyPr>
          <a:lstStyle/>
          <a:p>
            <a:r>
              <a:rPr sz="1600" b="1">
                <a:solidFill>
                  <a:srgbClr val="000000"/>
                </a:solidFill>
                <a:latin typeface="Inter"/>
              </a:rPr>
              <a:t>• Service Mesh avec Istio</a:t>
            </a:r>
          </a:p>
        </p:txBody>
      </p:sp>
      <p:sp>
        <p:nvSpPr>
          <p:cNvPr id="5" name="TextBox 4"/>
          <p:cNvSpPr txBox="1"/>
          <p:nvPr/>
        </p:nvSpPr>
        <p:spPr>
          <a:xfrm>
            <a:off x="731520" y="2468880"/>
            <a:ext cx="7315200" cy="1463040"/>
          </a:xfrm>
          <a:prstGeom prst="rect">
            <a:avLst/>
          </a:prstGeom>
          <a:noFill/>
        </p:spPr>
        <p:txBody>
          <a:bodyPr wrap="square">
            <a:spAutoFit/>
          </a:bodyPr>
          <a:lstStyle/>
          <a:p/>
          <a:p>
            <a:pPr>
              <a:lnSpc>
                <a:spcPct val="150000"/>
              </a:lnSpc>
            </a:pPr>
            <a:r>
              <a:rPr sz="1300">
                <a:latin typeface="Inter"/>
              </a:rPr>
              <a:t>Istio est un service mesh open-source qui fournit une couche de gestion du trafic, de sécurité et d'observabilité pour les microservices. Il permet de contrôler la communication entre les services sans modifier le code de l'application.</a:t>
            </a:r>
          </a:p>
        </p:txBody>
      </p:sp>
      <p:sp>
        <p:nvSpPr>
          <p:cNvPr id="6" name="TextBox 5"/>
          <p:cNvSpPr txBox="1"/>
          <p:nvPr/>
        </p:nvSpPr>
        <p:spPr>
          <a:xfrm>
            <a:off x="731520" y="3200400"/>
            <a:ext cx="7315200" cy="1828800"/>
          </a:xfrm>
          <a:prstGeom prst="rect">
            <a:avLst/>
          </a:prstGeom>
          <a:noFill/>
        </p:spPr>
        <p:txBody>
          <a:bodyPr wrap="none">
            <a:spAutoFit/>
          </a:bodyPr>
          <a:lstStyle/>
          <a:p/>
          <a:p>
            <a:pPr>
              <a:lnSpc>
                <a:spcPct val="150000"/>
              </a:lnSpc>
            </a:pPr>
            <a:r>
              <a:rPr sz="1500">
                <a:latin typeface="Inter"/>
              </a:rPr>
              <a:t>• Gestion fine du trafic (routage, équilibrage de charge)</a:t>
            </a:r>
          </a:p>
          <a:p>
            <a:pPr>
              <a:lnSpc>
                <a:spcPct val="150000"/>
              </a:lnSpc>
            </a:pPr>
            <a:r>
              <a:rPr sz="1500">
                <a:latin typeface="Inter"/>
              </a:rPr>
              <a:t>• Sécurité renforcée (chiffrement, authentification)</a:t>
            </a:r>
          </a:p>
          <a:p>
            <a:pPr>
              <a:lnSpc>
                <a:spcPct val="150000"/>
              </a:lnSpc>
            </a:pPr>
            <a:r>
              <a:rPr sz="1500">
                <a:latin typeface="Inter"/>
              </a:rPr>
              <a:t>• Observabilité (métriques, traces, logs)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70866000"/>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70866000"/>
          </a:xfrm>
          <a:prstGeom prst="rect">
            <a:avLst/>
          </a:prstGeom>
          <a:noFill/>
        </p:spPr>
        <p:txBody>
          <a:bodyPr wrap="square">
            <a:spAutoFit/>
          </a:bodyPr>
          <a:lstStyle/>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f</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h</a:t>
            </a:r>
          </a:p>
          <a:p>
            <a:pPr/>
            <a:r>
              <a:rPr sz="1200">
                <a:solidFill>
                  <a:srgbClr val="323232"/>
                </a:solidFill>
                <a:latin typeface="Consolas"/>
              </a:rPr>
              <a:t>i</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Y</a:t>
            </a:r>
          </a:p>
          <a:p>
            <a:pPr/>
            <a:r>
              <a:rPr sz="1200">
                <a:solidFill>
                  <a:srgbClr val="323232"/>
                </a:solidFill>
                <a:latin typeface="Consolas"/>
              </a:rPr>
              <a:t>A</a:t>
            </a:r>
          </a:p>
          <a:p>
            <a:pPr/>
            <a:r>
              <a:rPr sz="1200">
                <a:solidFill>
                  <a:srgbClr val="323232"/>
                </a:solidFill>
                <a:latin typeface="Consolas"/>
              </a:rPr>
              <a:t>M</a:t>
            </a:r>
          </a:p>
          <a:p>
            <a:pPr/>
            <a:r>
              <a:rPr sz="1200">
                <a:solidFill>
                  <a:srgbClr val="323232"/>
                </a:solidFill>
                <a:latin typeface="Consolas"/>
              </a:rPr>
              <a:t>L</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u</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V</a:t>
            </a:r>
          </a:p>
          <a:p>
            <a:pPr/>
            <a:r>
              <a:rPr sz="1200">
                <a:solidFill>
                  <a:srgbClr val="323232"/>
                </a:solidFill>
                <a:latin typeface="Consolas"/>
              </a:rPr>
              <a:t>i</a:t>
            </a:r>
          </a:p>
          <a:p>
            <a:pPr/>
            <a:r>
              <a:rPr sz="1200">
                <a:solidFill>
                  <a:srgbClr val="323232"/>
                </a:solidFill>
                <a:latin typeface="Consolas"/>
              </a:rPr>
              <a:t>r</a:t>
            </a:r>
          </a:p>
          <a:p>
            <a:pPr/>
            <a:r>
              <a:rPr sz="1200">
                <a:solidFill>
                  <a:srgbClr val="323232"/>
                </a:solidFill>
                <a:latin typeface="Consolas"/>
              </a:rPr>
              <a:t>t</a:t>
            </a:r>
          </a:p>
          <a:p>
            <a:pPr/>
            <a:r>
              <a:rPr sz="1200">
                <a:solidFill>
                  <a:srgbClr val="323232"/>
                </a:solidFill>
                <a:latin typeface="Consolas"/>
              </a:rPr>
              <a:t>u</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v</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br/>
            <a:r>
              <a:rPr sz="1200">
                <a:solidFill>
                  <a:srgbClr val="323232"/>
                </a:solidFill>
                <a:latin typeface="Consolas"/>
              </a:rPr>
              <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i</a:t>
            </a:r>
          </a:p>
          <a:p>
            <a:pPr/>
            <a:r>
              <a:rPr sz="1200">
                <a:solidFill>
                  <a:srgbClr val="323232"/>
                </a:solidFill>
                <a:latin typeface="Consolas"/>
              </a:rPr>
              <a:t>V</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s</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n</a:t>
            </a:r>
          </a:p>
          <a:p>
            <a:pPr/>
            <a:r>
              <a:rPr sz="1200">
                <a:solidFill>
                  <a:srgbClr val="323232"/>
                </a:solidFill>
                <a:latin typeface="Consolas"/>
              </a:rPr>
              <a:t>e</a:t>
            </a:r>
          </a:p>
          <a:p>
            <a:pPr/>
            <a:r>
              <a:rPr sz="1200">
                <a:solidFill>
                  <a:srgbClr val="323232"/>
                </a:solidFill>
                <a:latin typeface="Consolas"/>
              </a:rPr>
              <a:t>t</a:t>
            </a:r>
          </a:p>
          <a:p>
            <a:pPr/>
            <a:r>
              <a:rPr sz="1200">
                <a:solidFill>
                  <a:srgbClr val="323232"/>
                </a:solidFill>
                <a:latin typeface="Consolas"/>
              </a:rPr>
              <a:t>w</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k</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a:t>
            </a:r>
          </a:p>
          <a:p>
            <a:pPr/>
            <a:r>
              <a:rPr sz="1200">
                <a:solidFill>
                  <a:srgbClr val="323232"/>
                </a:solidFill>
                <a:latin typeface="Consolas"/>
              </a:rPr>
              <a:t>i</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a:t>
            </a:r>
          </a:p>
          <a:p>
            <a:pPr/>
            <a:r>
              <a:rPr sz="1200">
                <a:solidFill>
                  <a:srgbClr val="323232"/>
                </a:solidFill>
                <a:latin typeface="Consolas"/>
              </a:rPr>
              <a:t>v</a:t>
            </a:r>
          </a:p>
          <a:p>
            <a:pPr/>
            <a:r>
              <a:rPr sz="1200">
                <a:solidFill>
                  <a:srgbClr val="323232"/>
                </a:solidFill>
                <a:latin typeface="Consolas"/>
              </a:rPr>
              <a:t>1</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p</a:t>
            </a:r>
          </a:p>
          <a:p>
            <a:pPr/>
            <a:r>
              <a:rPr sz="1200">
                <a:solidFill>
                  <a:srgbClr val="323232"/>
                </a:solidFill>
                <a:latin typeface="Consolas"/>
              </a:rPr>
              <a:t>h</a:t>
            </a:r>
          </a:p>
          <a:p>
            <a:pPr/>
            <a:r>
              <a:rPr sz="1200">
                <a:solidFill>
                  <a:srgbClr val="323232"/>
                </a:solidFill>
                <a:latin typeface="Consolas"/>
              </a:rPr>
              <a:t>a</a:t>
            </a:r>
          </a:p>
          <a:p>
            <a:pPr/>
            <a:r>
              <a:rPr sz="1200">
                <a:solidFill>
                  <a:srgbClr val="323232"/>
                </a:solidFill>
                <a:latin typeface="Consolas"/>
              </a:rPr>
              <a:t>3</a:t>
            </a:r>
          </a:p>
          <a:p>
            <a:pPr/>
            <a:br/>
            <a:r>
              <a:rPr sz="1200">
                <a:solidFill>
                  <a:srgbClr val="323232"/>
                </a:solidFill>
                <a:latin typeface="Consolas"/>
              </a:rPr>
              <a:t/>
            </a:r>
          </a:p>
          <a:p>
            <a:pPr/>
            <a:r>
              <a:rPr sz="1200">
                <a:solidFill>
                  <a:srgbClr val="323232"/>
                </a:solidFill>
                <a:latin typeface="Consolas"/>
              </a:rPr>
              <a:t>k</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d</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V</a:t>
            </a:r>
          </a:p>
          <a:p>
            <a:pPr/>
            <a:r>
              <a:rPr sz="1200">
                <a:solidFill>
                  <a:srgbClr val="323232"/>
                </a:solidFill>
                <a:latin typeface="Consolas"/>
              </a:rPr>
              <a:t>i</a:t>
            </a:r>
          </a:p>
          <a:p>
            <a:pPr/>
            <a:r>
              <a:rPr sz="1200">
                <a:solidFill>
                  <a:srgbClr val="323232"/>
                </a:solidFill>
                <a:latin typeface="Consolas"/>
              </a:rPr>
              <a:t>r</a:t>
            </a:r>
          </a:p>
          <a:p>
            <a:pPr/>
            <a:r>
              <a:rPr sz="1200">
                <a:solidFill>
                  <a:srgbClr val="323232"/>
                </a:solidFill>
                <a:latin typeface="Consolas"/>
              </a:rPr>
              <a:t>t</a:t>
            </a:r>
          </a:p>
          <a:p>
            <a:pPr/>
            <a:r>
              <a:rPr sz="1200">
                <a:solidFill>
                  <a:srgbClr val="323232"/>
                </a:solidFill>
                <a:latin typeface="Consolas"/>
              </a:rPr>
              <a:t>u</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v</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e</a:t>
            </a:r>
          </a:p>
          <a:p>
            <a:pPr/>
            <a:br/>
            <a:r>
              <a:rPr sz="1200">
                <a:solidFill>
                  <a:srgbClr val="323232"/>
                </a:solidFill>
                <a:latin typeface="Consolas"/>
              </a:rPr>
              <a:t/>
            </a:r>
          </a:p>
          <a:p>
            <a:pPr/>
            <a:r>
              <a:rPr sz="1200">
                <a:solidFill>
                  <a:srgbClr val="323232"/>
                </a:solidFill>
                <a:latin typeface="Consolas"/>
              </a:rPr>
              <a:t>m</a:t>
            </a:r>
          </a:p>
          <a:p>
            <a:pPr/>
            <a:r>
              <a:rPr sz="1200">
                <a:solidFill>
                  <a:srgbClr val="323232"/>
                </a:solidFill>
                <a:latin typeface="Consolas"/>
              </a:rPr>
              <a:t>e</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d</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n</a:t>
            </a:r>
          </a:p>
          <a:p>
            <a:pPr/>
            <a:r>
              <a:rPr sz="1200">
                <a:solidFill>
                  <a:srgbClr val="323232"/>
                </a:solidFill>
                <a:latin typeface="Consolas"/>
              </a:rPr>
              <a:t>a</a:t>
            </a:r>
          </a:p>
          <a:p>
            <a:pPr/>
            <a:r>
              <a:rPr sz="1200">
                <a:solidFill>
                  <a:srgbClr val="323232"/>
                </a:solidFill>
                <a:latin typeface="Consolas"/>
              </a:rPr>
              <a:t>m</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y</a:t>
            </a:r>
          </a:p>
          <a:p>
            <a:pPr/>
            <a:r>
              <a:rPr sz="1200">
                <a:solidFill>
                  <a:srgbClr val="323232"/>
                </a:solidFill>
                <a:latin typeface="Consolas"/>
              </a:rPr>
              <a:t>-</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v</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e</a:t>
            </a:r>
          </a:p>
          <a:p>
            <a:pPr/>
            <a:br/>
            <a:r>
              <a:rPr sz="1200">
                <a:solidFill>
                  <a:srgbClr val="323232"/>
                </a:solidFill>
                <a:latin typeface="Consolas"/>
              </a:rPr>
              <a:t/>
            </a:r>
          </a:p>
          <a:p>
            <a:pPr/>
            <a:r>
              <a:rPr sz="1200">
                <a:solidFill>
                  <a:srgbClr val="323232"/>
                </a:solidFill>
                <a:latin typeface="Consolas"/>
              </a:rPr>
              <a:t>s</a:t>
            </a:r>
          </a:p>
          <a:p>
            <a:pPr/>
            <a:r>
              <a:rPr sz="1200">
                <a:solidFill>
                  <a:srgbClr val="323232"/>
                </a:solidFill>
                <a:latin typeface="Consolas"/>
              </a:rPr>
              <a:t>p</a:t>
            </a:r>
          </a:p>
          <a:p>
            <a:pPr/>
            <a:r>
              <a:rPr sz="1200">
                <a:solidFill>
                  <a:srgbClr val="323232"/>
                </a:solidFill>
                <a:latin typeface="Consolas"/>
              </a:rPr>
              <a:t>e</a:t>
            </a:r>
          </a:p>
          <a:p>
            <a:pPr/>
            <a:r>
              <a:rPr sz="1200">
                <a:solidFill>
                  <a:srgbClr val="323232"/>
                </a:solidFill>
                <a:latin typeface="Consolas"/>
              </a:rPr>
              <a:t>c</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h</a:t>
            </a:r>
          </a:p>
          <a:p>
            <a:pPr/>
            <a:r>
              <a:rPr sz="1200">
                <a:solidFill>
                  <a:srgbClr val="323232"/>
                </a:solidFill>
                <a:latin typeface="Consolas"/>
              </a:rPr>
              <a:t>o</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s</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y</a:t>
            </a:r>
          </a:p>
          <a:p>
            <a:pPr/>
            <a:r>
              <a:rPr sz="1200">
                <a:solidFill>
                  <a:srgbClr val="323232"/>
                </a:solidFill>
                <a:latin typeface="Consolas"/>
              </a:rPr>
              <a:t>-</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v</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e</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h</a:t>
            </a:r>
          </a:p>
          <a:p>
            <a:pPr/>
            <a:r>
              <a:rPr sz="1200">
                <a:solidFill>
                  <a:srgbClr val="323232"/>
                </a:solidFill>
                <a:latin typeface="Consolas"/>
              </a:rPr>
              <a:t>t</a:t>
            </a:r>
          </a:p>
          <a:p>
            <a:pPr/>
            <a:r>
              <a:rPr sz="1200">
                <a:solidFill>
                  <a:srgbClr val="323232"/>
                </a:solidFill>
                <a:latin typeface="Consolas"/>
              </a:rPr>
              <a:t>t</a:t>
            </a:r>
          </a:p>
          <a:p>
            <a:pPr/>
            <a:r>
              <a:rPr sz="1200">
                <a:solidFill>
                  <a:srgbClr val="323232"/>
                </a:solidFill>
                <a:latin typeface="Consolas"/>
              </a:rPr>
              <a:t>p</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h</a:t>
            </a:r>
          </a:p>
          <a:p>
            <a:pPr/>
            <a:r>
              <a:rPr sz="1200">
                <a:solidFill>
                  <a:srgbClr val="323232"/>
                </a:solidFill>
                <a:latin typeface="Consolas"/>
              </a:rPr>
              <a:t>o</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y</a:t>
            </a:r>
          </a:p>
          <a:p>
            <a:pPr/>
            <a:r>
              <a:rPr sz="1200">
                <a:solidFill>
                  <a:srgbClr val="323232"/>
                </a:solidFill>
                <a:latin typeface="Consolas"/>
              </a:rPr>
              <a:t>-</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v</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e</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u</a:t>
            </a:r>
          </a:p>
          <a:p>
            <a:pPr/>
            <a:r>
              <a:rPr sz="1200">
                <a:solidFill>
                  <a:srgbClr val="323232"/>
                </a:solidFill>
                <a:latin typeface="Consolas"/>
              </a:rPr>
              <a:t>b</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v</a:t>
            </a:r>
          </a:p>
          <a:p>
            <a:pPr/>
            <a:r>
              <a:rPr sz="1200">
                <a:solidFill>
                  <a:srgbClr val="323232"/>
                </a:solidFill>
                <a:latin typeface="Consolas"/>
              </a:rPr>
              <a:t>1</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3" name="Table 2"/>
          <p:cNvGraphicFramePr>
            <a:graphicFrameLocks noGrp="1"/>
          </p:cNvGraphicFramePr>
          <p:nvPr/>
        </p:nvGraphicFramePr>
        <p:xfrm>
          <a:off x="731520" y="365760"/>
          <a:ext cx="7315200" cy="1371600"/>
        </p:xfrm>
        <a:graphic>
          <a:graphicData uri="http://schemas.openxmlformats.org/drawingml/2006/table">
            <a:tbl>
              <a:tblPr firstRow="1" bandRow="1">
                <a:tableStyleId>{5C22544A-7EE6-4342-B048-85BDC9FD1C3A}</a:tableStyleId>
              </a:tblPr>
              <a:tblGrid>
                <a:gridCol w="3657600"/>
                <a:gridCol w="3657600"/>
              </a:tblGrid>
              <a:tr h="342900">
                <a:tc>
                  <a:txBody>
                    <a:bodyPr/>
                    <a:lstStyle/>
                    <a:p>
                      <a:pPr>
                        <a:defRPr sz="1200"/>
                      </a:pPr>
                      <a:r>
                        <a:t>Concept</a:t>
                      </a:r>
                    </a:p>
                  </a:txBody>
                  <a:tcPr>
                    <a:solidFill>
                      <a:srgbClr val="85B3DE"/>
                    </a:solidFill>
                  </a:tcPr>
                </a:tc>
                <a:tc>
                  <a:txBody>
                    <a:bodyPr/>
                    <a:lstStyle/>
                    <a:p>
                      <a:pPr>
                        <a:defRPr sz="1200"/>
                      </a:pPr>
                      <a:r>
                        <a:t>Description</a:t>
                      </a:r>
                    </a:p>
                  </a:txBody>
                  <a:tcPr>
                    <a:solidFill>
                      <a:srgbClr val="85B3DE"/>
                    </a:solidFill>
                  </a:tcPr>
                </a:tc>
              </a:tr>
              <a:tr h="342900">
                <a:tc>
                  <a:txBody>
                    <a:bodyPr/>
                    <a:lstStyle/>
                    <a:p>
                      <a:pPr>
                        <a:defRPr sz="1200"/>
                      </a:pPr>
                      <a:r>
                        <a:t>Sidecar Proxy</a:t>
                      </a:r>
                    </a:p>
                  </a:txBody>
                  <a:tcPr>
                    <a:solidFill>
                      <a:srgbClr val="F7F5F5"/>
                    </a:solidFill>
                  </a:tcPr>
                </a:tc>
                <a:tc>
                  <a:txBody>
                    <a:bodyPr/>
                    <a:lstStyle/>
                    <a:p>
                      <a:pPr>
                        <a:defRPr sz="1200"/>
                      </a:pPr>
                      <a:r>
                        <a:t>Proxy déployé à côté de chaque instance de service pour gérer le trafic</a:t>
                      </a:r>
                    </a:p>
                  </a:txBody>
                  <a:tcPr>
                    <a:solidFill>
                      <a:srgbClr val="F7F5F5"/>
                    </a:solidFill>
                  </a:tcPr>
                </a:tc>
              </a:tr>
              <a:tr h="342900">
                <a:tc>
                  <a:txBody>
                    <a:bodyPr/>
                    <a:lstStyle/>
                    <a:p>
                      <a:pPr>
                        <a:defRPr sz="1200"/>
                      </a:pPr>
                      <a:r>
                        <a:t>VirtualService</a:t>
                      </a:r>
                    </a:p>
                  </a:txBody>
                  <a:tcPr>
                    <a:solidFill>
                      <a:srgbClr val="F7F5F5"/>
                    </a:solidFill>
                  </a:tcPr>
                </a:tc>
                <a:tc>
                  <a:txBody>
                    <a:bodyPr/>
                    <a:lstStyle/>
                    <a:p>
                      <a:pPr>
                        <a:defRPr sz="1200"/>
                      </a:pPr>
                      <a:r>
                        <a:t>Règles de routage pour le trafic entrant</a:t>
                      </a:r>
                    </a:p>
                  </a:txBody>
                  <a:tcPr>
                    <a:solidFill>
                      <a:srgbClr val="F7F5F5"/>
                    </a:solidFill>
                  </a:tcPr>
                </a:tc>
              </a:tr>
              <a:tr h="342900">
                <a:tc>
                  <a:txBody>
                    <a:bodyPr/>
                    <a:lstStyle/>
                    <a:p>
                      <a:pPr>
                        <a:defRPr sz="1200"/>
                      </a:pPr>
                      <a:r>
                        <a:t>DestinationRule</a:t>
                      </a:r>
                    </a:p>
                  </a:txBody>
                  <a:tcPr>
                    <a:solidFill>
                      <a:srgbClr val="F7F5F5"/>
                    </a:solidFill>
                  </a:tcPr>
                </a:tc>
                <a:tc>
                  <a:txBody>
                    <a:bodyPr/>
                    <a:lstStyle/>
                    <a:p>
                      <a:pPr>
                        <a:defRPr sz="1200"/>
                      </a:pPr>
                      <a:r>
                        <a:t>Politiques de trafic pour les services de destination</a:t>
                      </a:r>
                    </a:p>
                  </a:txBody>
                  <a:tcPr>
                    <a:solidFill>
                      <a:srgbClr val="F7F5F5"/>
                    </a:solidFill>
                  </a:tcPr>
                </a:tc>
              </a:tr>
            </a:tbl>
          </a:graphicData>
        </a:graphic>
      </p:graphicFrame>
      <p:sp>
        <p:nvSpPr>
          <p:cNvPr id="4" name="TextBox 3"/>
          <p:cNvSpPr txBox="1"/>
          <p:nvPr/>
        </p:nvSpPr>
        <p:spPr>
          <a:xfrm>
            <a:off x="731520" y="1920240"/>
            <a:ext cx="7315200" cy="457200"/>
          </a:xfrm>
          <a:prstGeom prst="rect">
            <a:avLst/>
          </a:prstGeom>
          <a:noFill/>
        </p:spPr>
        <p:txBody>
          <a:bodyPr wrap="none">
            <a:spAutoFit/>
          </a:bodyPr>
          <a:lstStyle/>
          <a:p>
            <a:r>
              <a:rPr sz="2000" b="1">
                <a:solidFill>
                  <a:srgbClr val="FF7900"/>
                </a:solidFill>
                <a:latin typeface="Inter"/>
              </a:rPr>
              <a:t>Outils et technologies pour les microservices</a:t>
            </a:r>
          </a:p>
        </p:txBody>
      </p:sp>
      <p:sp>
        <p:nvSpPr>
          <p:cNvPr id="5" name="TextBox 4"/>
          <p:cNvSpPr txBox="1"/>
          <p:nvPr/>
        </p:nvSpPr>
        <p:spPr>
          <a:xfrm>
            <a:off x="731520" y="2468880"/>
            <a:ext cx="7315200" cy="457200"/>
          </a:xfrm>
          <a:prstGeom prst="rect">
            <a:avLst/>
          </a:prstGeom>
          <a:noFill/>
        </p:spPr>
        <p:txBody>
          <a:bodyPr wrap="none">
            <a:spAutoFit/>
          </a:bodyPr>
          <a:lstStyle/>
          <a:p>
            <a:r>
              <a:rPr sz="1600" b="1">
                <a:solidFill>
                  <a:srgbClr val="000000"/>
                </a:solidFill>
                <a:latin typeface="Inter"/>
              </a:rPr>
              <a:t>• Spring Boot pour le développement</a:t>
            </a:r>
          </a:p>
        </p:txBody>
      </p:sp>
      <p:sp>
        <p:nvSpPr>
          <p:cNvPr id="6" name="TextBox 5"/>
          <p:cNvSpPr txBox="1"/>
          <p:nvPr/>
        </p:nvSpPr>
        <p:spPr>
          <a:xfrm>
            <a:off x="731520" y="3017520"/>
            <a:ext cx="7315200" cy="1828800"/>
          </a:xfrm>
          <a:prstGeom prst="rect">
            <a:avLst/>
          </a:prstGeom>
          <a:noFill/>
        </p:spPr>
        <p:txBody>
          <a:bodyPr wrap="square">
            <a:spAutoFit/>
          </a:bodyPr>
          <a:lstStyle/>
          <a:p/>
          <a:p>
            <a:pPr>
              <a:lnSpc>
                <a:spcPct val="150000"/>
              </a:lnSpc>
            </a:pPr>
            <a:r>
              <a:rPr sz="1300">
                <a:latin typeface="Inter"/>
              </a:rPr>
              <a:t>Spring Boot est un framework Java open-source basé sur Spring, conçu pour simplifier le développement d'applications autonomes et prêtes pour la production. Il offre des fonctionnalités telles que la configuration automatique, la gestion des dépendances et la création de services RESTful.</a:t>
            </a:r>
          </a:p>
        </p:txBody>
      </p:sp>
      <p:sp>
        <p:nvSpPr>
          <p:cNvPr id="7" name="TextBox 6"/>
          <p:cNvSpPr txBox="1"/>
          <p:nvPr/>
        </p:nvSpPr>
        <p:spPr>
          <a:xfrm>
            <a:off x="731520" y="3749040"/>
            <a:ext cx="7315200" cy="2560320"/>
          </a:xfrm>
          <a:prstGeom prst="rect">
            <a:avLst/>
          </a:prstGeom>
          <a:noFill/>
        </p:spPr>
        <p:txBody>
          <a:bodyPr wrap="none">
            <a:spAutoFit/>
          </a:bodyPr>
          <a:lstStyle/>
          <a:p/>
          <a:p>
            <a:pPr>
              <a:lnSpc>
                <a:spcPct val="150000"/>
              </a:lnSpc>
            </a:pPr>
            <a:r>
              <a:rPr sz="500">
                <a:latin typeface="Inter"/>
              </a:rPr>
              <a:t>• Configuration automatique pour réduire la configuration manuelle.</a:t>
            </a:r>
          </a:p>
          <a:p>
            <a:pPr>
              <a:lnSpc>
                <a:spcPct val="150000"/>
              </a:lnSpc>
            </a:pPr>
            <a:r>
              <a:rPr sz="500">
                <a:latin typeface="Inter"/>
              </a:rPr>
              <a:t>• Intégration facile avec d'autres projets Spring comme Spring Data, Spring Security, etc.</a:t>
            </a:r>
          </a:p>
          <a:p>
            <a:pPr>
              <a:lnSpc>
                <a:spcPct val="150000"/>
              </a:lnSpc>
            </a:pPr>
            <a:r>
              <a:rPr sz="500">
                <a:latin typeface="Inter"/>
              </a:rPr>
              <a:t>• Support natif pour la création de services RESTful.</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59070240"/>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59070240"/>
          </a:xfrm>
          <a:prstGeom prst="rect">
            <a:avLst/>
          </a:prstGeom>
          <a:noFill/>
        </p:spPr>
        <p:txBody>
          <a:bodyPr wrap="square">
            <a:spAutoFit/>
          </a:bodyPr>
          <a:lstStyle/>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a:t>
            </a:r>
          </a:p>
          <a:p>
            <a:pPr/>
            <a:r>
              <a:rPr sz="1200">
                <a:solidFill>
                  <a:srgbClr val="323232"/>
                </a:solidFill>
                <a:latin typeface="Consolas"/>
              </a:rPr>
              <a:t>u</a:t>
            </a:r>
          </a:p>
          <a:p>
            <a:pPr/>
            <a:r>
              <a:rPr sz="1200">
                <a:solidFill>
                  <a:srgbClr val="323232"/>
                </a:solidFill>
                <a:latin typeface="Consolas"/>
              </a:rPr>
              <a:t>n</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 </a:t>
            </a:r>
          </a:p>
          <a:p>
            <a:pPr/>
            <a:r>
              <a:rPr sz="1200">
                <a:solidFill>
                  <a:srgbClr val="323232"/>
                </a:solidFill>
                <a:latin typeface="Consolas"/>
              </a:rPr>
              <a:t>B</a:t>
            </a:r>
          </a:p>
          <a:p>
            <a:pPr/>
            <a:r>
              <a:rPr sz="1200">
                <a:solidFill>
                  <a:srgbClr val="323232"/>
                </a:solidFill>
                <a:latin typeface="Consolas"/>
              </a:rPr>
              <a:t>o</a:t>
            </a:r>
          </a:p>
          <a:p>
            <a:pPr/>
            <a:r>
              <a:rPr sz="1200">
                <a:solidFill>
                  <a:srgbClr val="323232"/>
                </a:solidFill>
                <a:latin typeface="Consolas"/>
              </a:rPr>
              <a:t>o</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i</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e</a:t>
            </a:r>
          </a:p>
          <a:p>
            <a:pPr/>
            <a:br/>
            <a:r>
              <a:rPr sz="1200">
                <a:solidFill>
                  <a:srgbClr val="323232"/>
                </a:solidFill>
                <a:latin typeface="Consolas"/>
              </a:rPr>
              <a:t/>
            </a:r>
          </a:p>
          <a:p>
            <a:pPr/>
            <a:r>
              <a:rPr sz="1200">
                <a:solidFill>
                  <a:srgbClr val="323232"/>
                </a:solidFill>
                <a:latin typeface="Consolas"/>
              </a:rPr>
              <a:t>@</a:t>
            </a:r>
          </a:p>
          <a:p>
            <a:pPr/>
            <a:r>
              <a:rPr sz="1200">
                <a:solidFill>
                  <a:srgbClr val="323232"/>
                </a:solidFill>
                <a:latin typeface="Consolas"/>
              </a:rPr>
              <a:t>S</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B</a:t>
            </a:r>
          </a:p>
          <a:p>
            <a:pPr/>
            <a:r>
              <a:rPr sz="1200">
                <a:solidFill>
                  <a:srgbClr val="323232"/>
                </a:solidFill>
                <a:latin typeface="Consolas"/>
              </a:rPr>
              <a:t>o</a:t>
            </a:r>
          </a:p>
          <a:p>
            <a:pPr/>
            <a:r>
              <a:rPr sz="1200">
                <a:solidFill>
                  <a:srgbClr val="323232"/>
                </a:solidFill>
                <a:latin typeface="Consolas"/>
              </a:rPr>
              <a:t>o</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br/>
            <a:r>
              <a:rPr sz="1200">
                <a:solidFill>
                  <a:srgbClr val="323232"/>
                </a:solidFill>
                <a:latin typeface="Consolas"/>
              </a:rPr>
              <a:t/>
            </a:r>
          </a:p>
          <a:p>
            <a:pPr/>
            <a:r>
              <a:rPr sz="1200">
                <a:solidFill>
                  <a:srgbClr val="323232"/>
                </a:solidFill>
                <a:latin typeface="Consolas"/>
              </a:rPr>
              <a:t>p</a:t>
            </a:r>
          </a:p>
          <a:p>
            <a:pPr/>
            <a:r>
              <a:rPr sz="1200">
                <a:solidFill>
                  <a:srgbClr val="323232"/>
                </a:solidFill>
                <a:latin typeface="Consolas"/>
              </a:rPr>
              <a:t>u</a:t>
            </a:r>
          </a:p>
          <a:p>
            <a:pPr/>
            <a:r>
              <a:rPr sz="1200">
                <a:solidFill>
                  <a:srgbClr val="323232"/>
                </a:solidFill>
                <a:latin typeface="Consolas"/>
              </a:rPr>
              <a:t>b</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l</a:t>
            </a:r>
          </a:p>
          <a:p>
            <a:pPr/>
            <a:r>
              <a:rPr sz="1200">
                <a:solidFill>
                  <a:srgbClr val="323232"/>
                </a:solidFill>
                <a:latin typeface="Consolas"/>
              </a:rPr>
              <a:t>a</a:t>
            </a:r>
          </a:p>
          <a:p>
            <a:pPr/>
            <a:r>
              <a:rPr sz="1200">
                <a:solidFill>
                  <a:srgbClr val="323232"/>
                </a:solidFill>
                <a:latin typeface="Consolas"/>
              </a:rPr>
              <a:t>s</a:t>
            </a:r>
          </a:p>
          <a:p>
            <a:pPr/>
            <a:r>
              <a:rPr sz="1200">
                <a:solidFill>
                  <a:srgbClr val="323232"/>
                </a:solidFill>
                <a:latin typeface="Consolas"/>
              </a:rPr>
              <a:t>s</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o</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u</a:t>
            </a:r>
          </a:p>
          <a:p>
            <a:pPr/>
            <a:r>
              <a:rPr sz="1200">
                <a:solidFill>
                  <a:srgbClr val="323232"/>
                </a:solidFill>
                <a:latin typeface="Consolas"/>
              </a:rPr>
              <a:t>b</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 </a:t>
            </a:r>
          </a:p>
          <a:p>
            <a:pPr/>
            <a:r>
              <a:rPr sz="1200">
                <a:solidFill>
                  <a:srgbClr val="323232"/>
                </a:solidFill>
                <a:latin typeface="Consolas"/>
              </a:rPr>
              <a:t>v</a:t>
            </a:r>
          </a:p>
          <a:p>
            <a:pPr/>
            <a:r>
              <a:rPr sz="1200">
                <a:solidFill>
                  <a:srgbClr val="323232"/>
                </a:solidFill>
                <a:latin typeface="Consolas"/>
              </a:rPr>
              <a:t>o</a:t>
            </a:r>
          </a:p>
          <a:p>
            <a:pPr/>
            <a:r>
              <a:rPr sz="1200">
                <a:solidFill>
                  <a:srgbClr val="323232"/>
                </a:solidFill>
                <a:latin typeface="Consolas"/>
              </a:rPr>
              <a:t>i</a:t>
            </a:r>
          </a:p>
          <a:p>
            <a:pPr/>
            <a:r>
              <a:rPr sz="1200">
                <a:solidFill>
                  <a:srgbClr val="323232"/>
                </a:solidFill>
                <a:latin typeface="Consolas"/>
              </a:rPr>
              <a:t>d</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a</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g</a:t>
            </a:r>
          </a:p>
          <a:p>
            <a:pPr/>
            <a:r>
              <a:rPr sz="1200">
                <a:solidFill>
                  <a:srgbClr val="323232"/>
                </a:solidFill>
                <a:latin typeface="Consolas"/>
              </a:rPr>
              <a:t>s</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r</a:t>
            </a:r>
          </a:p>
          <a:p>
            <a:pPr/>
            <a:r>
              <a:rPr sz="1200">
                <a:solidFill>
                  <a:srgbClr val="323232"/>
                </a:solidFill>
                <a:latin typeface="Consolas"/>
              </a:rPr>
              <a:t>u</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o</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c</a:t>
            </a:r>
          </a:p>
          <a:p>
            <a:pPr/>
            <a:r>
              <a:rPr sz="1200">
                <a:solidFill>
                  <a:srgbClr val="323232"/>
                </a:solidFill>
                <a:latin typeface="Consolas"/>
              </a:rPr>
              <a:t>l</a:t>
            </a:r>
          </a:p>
          <a:p>
            <a:pPr/>
            <a:r>
              <a:rPr sz="1200">
                <a:solidFill>
                  <a:srgbClr val="323232"/>
                </a:solidFill>
                <a:latin typeface="Consolas"/>
              </a:rPr>
              <a:t>a</a:t>
            </a:r>
          </a:p>
          <a:p>
            <a:pPr/>
            <a:r>
              <a:rPr sz="1200">
                <a:solidFill>
                  <a:srgbClr val="323232"/>
                </a:solidFill>
                <a:latin typeface="Consolas"/>
              </a:rPr>
              <a:t>s</a:t>
            </a:r>
          </a:p>
          <a:p>
            <a:pPr/>
            <a:r>
              <a:rPr sz="1200">
                <a:solidFill>
                  <a:srgbClr val="323232"/>
                </a:solidFill>
                <a:latin typeface="Consolas"/>
              </a:rPr>
              <a:t>s</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g</a:t>
            </a:r>
          </a:p>
          <a:p>
            <a:pPr/>
            <a:r>
              <a:rPr sz="1200">
                <a:solidFill>
                  <a:srgbClr val="323232"/>
                </a:solidFill>
                <a:latin typeface="Consolas"/>
              </a:rPr>
              <a:t>s</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3" name="Table 2"/>
          <p:cNvGraphicFramePr>
            <a:graphicFrameLocks noGrp="1"/>
          </p:cNvGraphicFramePr>
          <p:nvPr/>
        </p:nvGraphicFramePr>
        <p:xfrm>
          <a:off x="731520" y="365760"/>
          <a:ext cx="7315200" cy="1371600"/>
        </p:xfrm>
        <a:graphic>
          <a:graphicData uri="http://schemas.openxmlformats.org/drawingml/2006/table">
            <a:tbl>
              <a:tblPr firstRow="1" bandRow="1">
                <a:tableStyleId>{5C22544A-7EE6-4342-B048-85BDC9FD1C3A}</a:tableStyleId>
              </a:tblPr>
              <a:tblGrid>
                <a:gridCol w="3657600"/>
                <a:gridCol w="3657600"/>
              </a:tblGrid>
              <a:tr h="342900">
                <a:tc>
                  <a:txBody>
                    <a:bodyPr/>
                    <a:lstStyle/>
                    <a:p>
                      <a:pPr>
                        <a:defRPr sz="1200"/>
                      </a:pPr>
                      <a:r>
                        <a:t>Fonctionnalité</a:t>
                      </a:r>
                    </a:p>
                  </a:txBody>
                  <a:tcPr>
                    <a:solidFill>
                      <a:srgbClr val="85B3DE"/>
                    </a:solidFill>
                  </a:tcPr>
                </a:tc>
                <a:tc>
                  <a:txBody>
                    <a:bodyPr/>
                    <a:lstStyle/>
                    <a:p>
                      <a:pPr>
                        <a:defRPr sz="1200"/>
                      </a:pPr>
                      <a:r>
                        <a:t>Description</a:t>
                      </a:r>
                    </a:p>
                  </a:txBody>
                  <a:tcPr>
                    <a:solidFill>
                      <a:srgbClr val="85B3DE"/>
                    </a:solidFill>
                  </a:tcPr>
                </a:tc>
              </a:tr>
              <a:tr h="342900">
                <a:tc>
                  <a:txBody>
                    <a:bodyPr/>
                    <a:lstStyle/>
                    <a:p>
                      <a:pPr>
                        <a:defRPr sz="1200"/>
                      </a:pPr>
                      <a:r>
                        <a:t>Auto-configuration</a:t>
                      </a:r>
                    </a:p>
                  </a:txBody>
                  <a:tcPr>
                    <a:solidFill>
                      <a:srgbClr val="F7F5F5"/>
                    </a:solidFill>
                  </a:tcPr>
                </a:tc>
                <a:tc>
                  <a:txBody>
                    <a:bodyPr/>
                    <a:lstStyle/>
                    <a:p>
                      <a:pPr>
                        <a:defRPr sz="1200"/>
                      </a:pPr>
                      <a:r>
                        <a:t>Configure automatiquement les beans Spring en fonction des dépendances ajoutées.</a:t>
                      </a:r>
                    </a:p>
                  </a:txBody>
                  <a:tcPr>
                    <a:solidFill>
                      <a:srgbClr val="F7F5F5"/>
                    </a:solidFill>
                  </a:tcPr>
                </a:tc>
              </a:tr>
              <a:tr h="342900">
                <a:tc>
                  <a:txBody>
                    <a:bodyPr/>
                    <a:lstStyle/>
                    <a:p>
                      <a:pPr>
                        <a:defRPr sz="1200"/>
                      </a:pPr>
                      <a:r>
                        <a:t>Embedded Server</a:t>
                      </a:r>
                    </a:p>
                  </a:txBody>
                  <a:tcPr>
                    <a:solidFill>
                      <a:srgbClr val="F7F5F5"/>
                    </a:solidFill>
                  </a:tcPr>
                </a:tc>
                <a:tc>
                  <a:txBody>
                    <a:bodyPr/>
                    <a:lstStyle/>
                    <a:p>
                      <a:pPr>
                        <a:defRPr sz="1200"/>
                      </a:pPr>
                      <a:r>
                        <a:t>Intègre un serveur Tomcat, Jetty ou Undertow directement dans l'application.</a:t>
                      </a:r>
                    </a:p>
                  </a:txBody>
                  <a:tcPr>
                    <a:solidFill>
                      <a:srgbClr val="F7F5F5"/>
                    </a:solidFill>
                  </a:tcPr>
                </a:tc>
              </a:tr>
              <a:tr h="342900">
                <a:tc>
                  <a:txBody>
                    <a:bodyPr/>
                    <a:lstStyle/>
                    <a:p>
                      <a:pPr>
                        <a:defRPr sz="1200"/>
                      </a:pPr>
                      <a:r>
                        <a:t>Actuator</a:t>
                      </a:r>
                    </a:p>
                  </a:txBody>
                  <a:tcPr>
                    <a:solidFill>
                      <a:srgbClr val="F7F5F5"/>
                    </a:solidFill>
                  </a:tcPr>
                </a:tc>
                <a:tc>
                  <a:txBody>
                    <a:bodyPr/>
                    <a:lstStyle/>
                    <a:p>
                      <a:pPr>
                        <a:defRPr sz="1200"/>
                      </a:pPr>
                      <a:r>
                        <a:t>Fournit des endpoints pour surveiller et gérer l'application en production.</a:t>
                      </a:r>
                    </a:p>
                  </a:txBody>
                  <a:tcPr>
                    <a:solidFill>
                      <a:srgbClr val="F7F5F5"/>
                    </a:solidFill>
                  </a:tcPr>
                </a:tc>
              </a:tr>
            </a:tbl>
          </a:graphicData>
        </a:graphic>
      </p:graphicFrame>
      <p:sp>
        <p:nvSpPr>
          <p:cNvPr id="4" name="TextBox 3"/>
          <p:cNvSpPr txBox="1"/>
          <p:nvPr/>
        </p:nvSpPr>
        <p:spPr>
          <a:xfrm>
            <a:off x="731520" y="1920240"/>
            <a:ext cx="7315200" cy="457200"/>
          </a:xfrm>
          <a:prstGeom prst="rect">
            <a:avLst/>
          </a:prstGeom>
          <a:noFill/>
        </p:spPr>
        <p:txBody>
          <a:bodyPr wrap="none">
            <a:spAutoFit/>
          </a:bodyPr>
          <a:lstStyle/>
          <a:p>
            <a:r>
              <a:rPr sz="1600" b="1">
                <a:solidFill>
                  <a:srgbClr val="000000"/>
                </a:solidFill>
                <a:latin typeface="Inter"/>
              </a:rPr>
              <a:t>• Kafka pour l'event streaming</a:t>
            </a:r>
          </a:p>
        </p:txBody>
      </p:sp>
      <p:sp>
        <p:nvSpPr>
          <p:cNvPr id="5" name="TextBox 4"/>
          <p:cNvSpPr txBox="1"/>
          <p:nvPr/>
        </p:nvSpPr>
        <p:spPr>
          <a:xfrm>
            <a:off x="731520" y="2468880"/>
            <a:ext cx="7315200" cy="1463040"/>
          </a:xfrm>
          <a:prstGeom prst="rect">
            <a:avLst/>
          </a:prstGeom>
          <a:noFill/>
        </p:spPr>
        <p:txBody>
          <a:bodyPr wrap="square">
            <a:spAutoFit/>
          </a:bodyPr>
          <a:lstStyle/>
          <a:p/>
          <a:p>
            <a:pPr>
              <a:lnSpc>
                <a:spcPct val="150000"/>
              </a:lnSpc>
            </a:pPr>
            <a:r>
              <a:rPr sz="1300">
                <a:latin typeface="Inter"/>
              </a:rPr>
              <a:t>Apache Kafka est une plateforme de streaming distribuée conçue pour gérer des flux de données en temps réel. Elle est utilisée pour la construction de pipelines de données, l'intégration de systèmes et la gestion de logs.</a:t>
            </a:r>
          </a:p>
        </p:txBody>
      </p:sp>
      <p:sp>
        <p:nvSpPr>
          <p:cNvPr id="6" name="TextBox 5"/>
          <p:cNvSpPr txBox="1"/>
          <p:nvPr/>
        </p:nvSpPr>
        <p:spPr>
          <a:xfrm>
            <a:off x="731520" y="3200400"/>
            <a:ext cx="7315200" cy="2194560"/>
          </a:xfrm>
          <a:prstGeom prst="rect">
            <a:avLst/>
          </a:prstGeom>
          <a:noFill/>
        </p:spPr>
        <p:txBody>
          <a:bodyPr wrap="none">
            <a:spAutoFit/>
          </a:bodyPr>
          <a:lstStyle/>
          <a:p/>
          <a:p>
            <a:pPr>
              <a:lnSpc>
                <a:spcPct val="150000"/>
              </a:lnSpc>
            </a:pPr>
            <a:r>
              <a:rPr sz="1500">
                <a:latin typeface="Inter"/>
              </a:rPr>
              <a:t>• Haute performance et faible latence.</a:t>
            </a:r>
          </a:p>
          <a:p>
            <a:pPr>
              <a:lnSpc>
                <a:spcPct val="150000"/>
              </a:lnSpc>
            </a:pPr>
            <a:r>
              <a:rPr sz="1500">
                <a:latin typeface="Inter"/>
              </a:rPr>
              <a:t>• Scalabilité horizontale pour gérer de grandes quantités de données.</a:t>
            </a:r>
          </a:p>
          <a:p>
            <a:pPr>
              <a:lnSpc>
                <a:spcPct val="150000"/>
              </a:lnSpc>
            </a:pPr>
            <a:r>
              <a:rPr sz="1500">
                <a:latin typeface="Inter"/>
              </a:rPr>
              <a:t>• Durabilité des données grâce à la persistance sur disque.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123535440"/>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123535440"/>
          </a:xfrm>
          <a:prstGeom prst="rect">
            <a:avLst/>
          </a:prstGeom>
          <a:noFill/>
        </p:spPr>
        <p:txBody>
          <a:bodyPr wrap="square">
            <a:spAutoFit/>
          </a:bodyPr>
          <a:lstStyle/>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d</a:t>
            </a:r>
          </a:p>
          <a:p>
            <a:pPr/>
            <a:r>
              <a:rPr sz="1200">
                <a:solidFill>
                  <a:srgbClr val="323232"/>
                </a:solidFill>
                <a:latin typeface="Consolas"/>
              </a:rPr>
              <a:t>u</a:t>
            </a:r>
          </a:p>
          <a:p>
            <a:pPr/>
            <a:r>
              <a:rPr sz="1200">
                <a:solidFill>
                  <a:srgbClr val="323232"/>
                </a:solidFill>
                <a:latin typeface="Consolas"/>
              </a:rPr>
              <a:t>c</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K</a:t>
            </a:r>
          </a:p>
          <a:p>
            <a:pPr/>
            <a:r>
              <a:rPr sz="1200">
                <a:solidFill>
                  <a:srgbClr val="323232"/>
                </a:solidFill>
                <a:latin typeface="Consolas"/>
              </a:rPr>
              <a:t>a</a:t>
            </a:r>
          </a:p>
          <a:p>
            <a:pPr/>
            <a:r>
              <a:rPr sz="1200">
                <a:solidFill>
                  <a:srgbClr val="323232"/>
                </a:solidFill>
                <a:latin typeface="Consolas"/>
              </a:rPr>
              <a:t>f</a:t>
            </a:r>
          </a:p>
          <a:p>
            <a:pPr/>
            <a:r>
              <a:rPr sz="1200">
                <a:solidFill>
                  <a:srgbClr val="323232"/>
                </a:solidFill>
                <a:latin typeface="Consolas"/>
              </a:rPr>
              <a:t>k</a:t>
            </a:r>
          </a:p>
          <a:p>
            <a:pPr/>
            <a:r>
              <a:rPr sz="1200">
                <a:solidFill>
                  <a:srgbClr val="323232"/>
                </a:solidFill>
                <a:latin typeface="Consolas"/>
              </a:rPr>
              <a:t>a</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J</a:t>
            </a:r>
          </a:p>
          <a:p>
            <a:pPr/>
            <a:r>
              <a:rPr sz="1200">
                <a:solidFill>
                  <a:srgbClr val="323232"/>
                </a:solidFill>
                <a:latin typeface="Consolas"/>
              </a:rPr>
              <a:t>a</a:t>
            </a:r>
          </a:p>
          <a:p>
            <a:pPr/>
            <a:r>
              <a:rPr sz="1200">
                <a:solidFill>
                  <a:srgbClr val="323232"/>
                </a:solidFill>
                <a:latin typeface="Consolas"/>
              </a:rPr>
              <a:t>v</a:t>
            </a:r>
          </a:p>
          <a:p>
            <a:pPr/>
            <a:r>
              <a:rPr sz="1200">
                <a:solidFill>
                  <a:srgbClr val="323232"/>
                </a:solidFill>
                <a:latin typeface="Consolas"/>
              </a:rPr>
              <a:t>a</a:t>
            </a:r>
          </a:p>
          <a:p>
            <a:pPr/>
            <a:br/>
            <a:r>
              <a:rPr sz="1200">
                <a:solidFill>
                  <a:srgbClr val="323232"/>
                </a:solidFill>
                <a:latin typeface="Consolas"/>
              </a:rPr>
              <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p</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p</a:t>
            </a:r>
          </a:p>
          <a:p>
            <a:pPr/>
            <a:r>
              <a:rPr sz="1200">
                <a:solidFill>
                  <a:srgbClr val="323232"/>
                </a:solidFill>
                <a:latin typeface="Consolas"/>
              </a:rPr>
              <a:t>s</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n</a:t>
            </a:r>
          </a:p>
          <a:p>
            <a:pPr/>
            <a:r>
              <a:rPr sz="1200">
                <a:solidFill>
                  <a:srgbClr val="323232"/>
                </a:solidFill>
                <a:latin typeface="Consolas"/>
              </a:rPr>
              <a:t>e</a:t>
            </a:r>
          </a:p>
          <a:p>
            <a:pPr/>
            <a:r>
              <a:rPr sz="1200">
                <a:solidFill>
                  <a:srgbClr val="323232"/>
                </a:solidFill>
                <a:latin typeface="Consolas"/>
              </a:rPr>
              <a:t>w</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p</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p</a:t>
            </a:r>
          </a:p>
          <a:p>
            <a:pPr/>
            <a:r>
              <a:rPr sz="1200">
                <a:solidFill>
                  <a:srgbClr val="323232"/>
                </a:solidFill>
                <a:latin typeface="Consolas"/>
              </a:rPr>
              <a:t>s</a:t>
            </a:r>
          </a:p>
          <a:p>
            <a:pPr/>
            <a:r>
              <a:rPr sz="1200">
                <a:solidFill>
                  <a:srgbClr val="323232"/>
                </a:solidFill>
                <a:latin typeface="Consolas"/>
              </a:rPr>
              <a:t>.</a:t>
            </a:r>
          </a:p>
          <a:p>
            <a:pPr/>
            <a:r>
              <a:rPr sz="1200">
                <a:solidFill>
                  <a:srgbClr val="323232"/>
                </a:solidFill>
                <a:latin typeface="Consolas"/>
              </a:rPr>
              <a:t>p</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b</a:t>
            </a:r>
          </a:p>
          <a:p>
            <a:pPr/>
            <a:r>
              <a:rPr sz="1200">
                <a:solidFill>
                  <a:srgbClr val="323232"/>
                </a:solidFill>
                <a:latin typeface="Consolas"/>
              </a:rPr>
              <a:t>o</a:t>
            </a:r>
          </a:p>
          <a:p>
            <a:pPr/>
            <a:r>
              <a:rPr sz="1200">
                <a:solidFill>
                  <a:srgbClr val="323232"/>
                </a:solidFill>
                <a:latin typeface="Consolas"/>
              </a:rPr>
              <a:t>o</a:t>
            </a:r>
          </a:p>
          <a:p>
            <a:pPr/>
            <a:r>
              <a:rPr sz="1200">
                <a:solidFill>
                  <a:srgbClr val="323232"/>
                </a:solidFill>
                <a:latin typeface="Consolas"/>
              </a:rPr>
              <a:t>t</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v</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s</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l</a:t>
            </a:r>
          </a:p>
          <a:p>
            <a:pPr/>
            <a:r>
              <a:rPr sz="1200">
                <a:solidFill>
                  <a:srgbClr val="323232"/>
                </a:solidFill>
                <a:latin typeface="Consolas"/>
              </a:rPr>
              <a:t>o</a:t>
            </a:r>
          </a:p>
          <a:p>
            <a:pPr/>
            <a:r>
              <a:rPr sz="1200">
                <a:solidFill>
                  <a:srgbClr val="323232"/>
                </a:solidFill>
                <a:latin typeface="Consolas"/>
              </a:rPr>
              <a:t>c</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h</a:t>
            </a:r>
          </a:p>
          <a:p>
            <a:pPr/>
            <a:r>
              <a:rPr sz="1200">
                <a:solidFill>
                  <a:srgbClr val="323232"/>
                </a:solidFill>
                <a:latin typeface="Consolas"/>
              </a:rPr>
              <a:t>o</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9</a:t>
            </a:r>
          </a:p>
          <a:p>
            <a:pPr/>
            <a:r>
              <a:rPr sz="1200">
                <a:solidFill>
                  <a:srgbClr val="323232"/>
                </a:solidFill>
                <a:latin typeface="Consolas"/>
              </a:rPr>
              <a:t>0</a:t>
            </a:r>
          </a:p>
          <a:p>
            <a:pPr/>
            <a:r>
              <a:rPr sz="1200">
                <a:solidFill>
                  <a:srgbClr val="323232"/>
                </a:solidFill>
                <a:latin typeface="Consolas"/>
              </a:rPr>
              <a:t>9</a:t>
            </a:r>
          </a:p>
          <a:p>
            <a:pPr/>
            <a:r>
              <a:rPr sz="1200">
                <a:solidFill>
                  <a:srgbClr val="323232"/>
                </a:solidFill>
                <a:latin typeface="Consolas"/>
              </a:rPr>
              <a:t>2</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p</a:t>
            </a:r>
          </a:p>
          <a:p>
            <a:pPr/>
            <a:r>
              <a:rPr sz="1200">
                <a:solidFill>
                  <a:srgbClr val="323232"/>
                </a:solidFill>
                <a:latin typeface="Consolas"/>
              </a:rPr>
              <a:t>s</a:t>
            </a:r>
          </a:p>
          <a:p>
            <a:pPr/>
            <a:r>
              <a:rPr sz="1200">
                <a:solidFill>
                  <a:srgbClr val="323232"/>
                </a:solidFill>
                <a:latin typeface="Consolas"/>
              </a:rPr>
              <a:t>.</a:t>
            </a:r>
          </a:p>
          <a:p>
            <a:pPr/>
            <a:r>
              <a:rPr sz="1200">
                <a:solidFill>
                  <a:srgbClr val="323232"/>
                </a:solidFill>
                <a:latin typeface="Consolas"/>
              </a:rPr>
              <a:t>p</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k</a:t>
            </a:r>
          </a:p>
          <a:p>
            <a:pPr/>
            <a:r>
              <a:rPr sz="1200">
                <a:solidFill>
                  <a:srgbClr val="323232"/>
                </a:solidFill>
                <a:latin typeface="Consolas"/>
              </a:rPr>
              <a:t>e</a:t>
            </a:r>
          </a:p>
          <a:p>
            <a:pPr/>
            <a:r>
              <a:rPr sz="1200">
                <a:solidFill>
                  <a:srgbClr val="323232"/>
                </a:solidFill>
                <a:latin typeface="Consolas"/>
              </a:rPr>
              <a:t>y</a:t>
            </a:r>
          </a:p>
          <a:p>
            <a:pPr/>
            <a:r>
              <a:rPr sz="1200">
                <a:solidFill>
                  <a:srgbClr val="323232"/>
                </a:solidFill>
                <a:latin typeface="Consolas"/>
              </a:rPr>
              <a:t>.</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z</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g</a:t>
            </a:r>
          </a:p>
          <a:p>
            <a:pPr/>
            <a:r>
              <a:rPr sz="1200">
                <a:solidFill>
                  <a:srgbClr val="323232"/>
                </a:solidFill>
                <a:latin typeface="Consolas"/>
              </a:rPr>
              <a:t>.</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a</a:t>
            </a:r>
          </a:p>
          <a:p>
            <a:pPr/>
            <a:r>
              <a:rPr sz="1200">
                <a:solidFill>
                  <a:srgbClr val="323232"/>
                </a:solidFill>
                <a:latin typeface="Consolas"/>
              </a:rPr>
              <a:t>c</a:t>
            </a:r>
          </a:p>
          <a:p>
            <a:pPr/>
            <a:r>
              <a:rPr sz="1200">
                <a:solidFill>
                  <a:srgbClr val="323232"/>
                </a:solidFill>
                <a:latin typeface="Consolas"/>
              </a:rPr>
              <a:t>h</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k</a:t>
            </a:r>
          </a:p>
          <a:p>
            <a:pPr/>
            <a:r>
              <a:rPr sz="1200">
                <a:solidFill>
                  <a:srgbClr val="323232"/>
                </a:solidFill>
                <a:latin typeface="Consolas"/>
              </a:rPr>
              <a:t>a</a:t>
            </a:r>
          </a:p>
          <a:p>
            <a:pPr/>
            <a:r>
              <a:rPr sz="1200">
                <a:solidFill>
                  <a:srgbClr val="323232"/>
                </a:solidFill>
                <a:latin typeface="Consolas"/>
              </a:rPr>
              <a:t>f</a:t>
            </a:r>
          </a:p>
          <a:p>
            <a:pPr/>
            <a:r>
              <a:rPr sz="1200">
                <a:solidFill>
                  <a:srgbClr val="323232"/>
                </a:solidFill>
                <a:latin typeface="Consolas"/>
              </a:rPr>
              <a:t>k</a:t>
            </a:r>
          </a:p>
          <a:p>
            <a:pPr/>
            <a:r>
              <a:rPr sz="1200">
                <a:solidFill>
                  <a:srgbClr val="323232"/>
                </a:solidFill>
                <a:latin typeface="Consolas"/>
              </a:rPr>
              <a:t>a</a:t>
            </a:r>
          </a:p>
          <a:p>
            <a:pPr/>
            <a:r>
              <a:rPr sz="1200">
                <a:solidFill>
                  <a:srgbClr val="323232"/>
                </a:solidFill>
                <a:latin typeface="Consolas"/>
              </a:rPr>
              <a:t>.</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m</a:t>
            </a:r>
          </a:p>
          <a:p>
            <a:pPr/>
            <a:r>
              <a:rPr sz="1200">
                <a:solidFill>
                  <a:srgbClr val="323232"/>
                </a:solidFill>
                <a:latin typeface="Consolas"/>
              </a:rPr>
              <a:t>m</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z</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z</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p</a:t>
            </a:r>
          </a:p>
          <a:p>
            <a:pPr/>
            <a:r>
              <a:rPr sz="1200">
                <a:solidFill>
                  <a:srgbClr val="323232"/>
                </a:solidFill>
                <a:latin typeface="Consolas"/>
              </a:rPr>
              <a:t>s</a:t>
            </a:r>
          </a:p>
          <a:p>
            <a:pPr/>
            <a:r>
              <a:rPr sz="1200">
                <a:solidFill>
                  <a:srgbClr val="323232"/>
                </a:solidFill>
                <a:latin typeface="Consolas"/>
              </a:rPr>
              <a:t>.</a:t>
            </a:r>
          </a:p>
          <a:p>
            <a:pPr/>
            <a:r>
              <a:rPr sz="1200">
                <a:solidFill>
                  <a:srgbClr val="323232"/>
                </a:solidFill>
                <a:latin typeface="Consolas"/>
              </a:rPr>
              <a:t>p</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v</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u</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z</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g</a:t>
            </a:r>
          </a:p>
          <a:p>
            <a:pPr/>
            <a:r>
              <a:rPr sz="1200">
                <a:solidFill>
                  <a:srgbClr val="323232"/>
                </a:solidFill>
                <a:latin typeface="Consolas"/>
              </a:rPr>
              <a:t>.</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a</a:t>
            </a:r>
          </a:p>
          <a:p>
            <a:pPr/>
            <a:r>
              <a:rPr sz="1200">
                <a:solidFill>
                  <a:srgbClr val="323232"/>
                </a:solidFill>
                <a:latin typeface="Consolas"/>
              </a:rPr>
              <a:t>c</a:t>
            </a:r>
          </a:p>
          <a:p>
            <a:pPr/>
            <a:r>
              <a:rPr sz="1200">
                <a:solidFill>
                  <a:srgbClr val="323232"/>
                </a:solidFill>
                <a:latin typeface="Consolas"/>
              </a:rPr>
              <a:t>h</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k</a:t>
            </a:r>
          </a:p>
          <a:p>
            <a:pPr/>
            <a:r>
              <a:rPr sz="1200">
                <a:solidFill>
                  <a:srgbClr val="323232"/>
                </a:solidFill>
                <a:latin typeface="Consolas"/>
              </a:rPr>
              <a:t>a</a:t>
            </a:r>
          </a:p>
          <a:p>
            <a:pPr/>
            <a:r>
              <a:rPr sz="1200">
                <a:solidFill>
                  <a:srgbClr val="323232"/>
                </a:solidFill>
                <a:latin typeface="Consolas"/>
              </a:rPr>
              <a:t>f</a:t>
            </a:r>
          </a:p>
          <a:p>
            <a:pPr/>
            <a:r>
              <a:rPr sz="1200">
                <a:solidFill>
                  <a:srgbClr val="323232"/>
                </a:solidFill>
                <a:latin typeface="Consolas"/>
              </a:rPr>
              <a:t>k</a:t>
            </a:r>
          </a:p>
          <a:p>
            <a:pPr/>
            <a:r>
              <a:rPr sz="1200">
                <a:solidFill>
                  <a:srgbClr val="323232"/>
                </a:solidFill>
                <a:latin typeface="Consolas"/>
              </a:rPr>
              <a:t>a</a:t>
            </a:r>
          </a:p>
          <a:p>
            <a:pPr/>
            <a:r>
              <a:rPr sz="1200">
                <a:solidFill>
                  <a:srgbClr val="323232"/>
                </a:solidFill>
                <a:latin typeface="Consolas"/>
              </a:rPr>
              <a:t>.</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m</a:t>
            </a:r>
          </a:p>
          <a:p>
            <a:pPr/>
            <a:r>
              <a:rPr sz="1200">
                <a:solidFill>
                  <a:srgbClr val="323232"/>
                </a:solidFill>
                <a:latin typeface="Consolas"/>
              </a:rPr>
              <a:t>m</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z</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z</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br/>
            <a:r>
              <a:rPr sz="1200">
                <a:solidFill>
                  <a:srgbClr val="323232"/>
                </a:solidFill>
                <a:latin typeface="Consolas"/>
              </a:rPr>
              <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d</a:t>
            </a:r>
          </a:p>
          <a:p>
            <a:pPr/>
            <a:r>
              <a:rPr sz="1200">
                <a:solidFill>
                  <a:srgbClr val="323232"/>
                </a:solidFill>
                <a:latin typeface="Consolas"/>
              </a:rPr>
              <a:t>u</a:t>
            </a:r>
          </a:p>
          <a:p>
            <a:pPr/>
            <a:r>
              <a:rPr sz="1200">
                <a:solidFill>
                  <a:srgbClr val="323232"/>
                </a:solidFill>
                <a:latin typeface="Consolas"/>
              </a:rPr>
              <a:t>c</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&lt;</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&gt;</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d</a:t>
            </a:r>
          </a:p>
          <a:p>
            <a:pPr/>
            <a:r>
              <a:rPr sz="1200">
                <a:solidFill>
                  <a:srgbClr val="323232"/>
                </a:solidFill>
                <a:latin typeface="Consolas"/>
              </a:rPr>
              <a:t>u</a:t>
            </a:r>
          </a:p>
          <a:p>
            <a:pPr/>
            <a:r>
              <a:rPr sz="1200">
                <a:solidFill>
                  <a:srgbClr val="323232"/>
                </a:solidFill>
                <a:latin typeface="Consolas"/>
              </a:rPr>
              <a:t>c</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n</a:t>
            </a:r>
          </a:p>
          <a:p>
            <a:pPr/>
            <a:r>
              <a:rPr sz="1200">
                <a:solidFill>
                  <a:srgbClr val="323232"/>
                </a:solidFill>
                <a:latin typeface="Consolas"/>
              </a:rPr>
              <a:t>e</a:t>
            </a:r>
          </a:p>
          <a:p>
            <a:pPr/>
            <a:r>
              <a:rPr sz="1200">
                <a:solidFill>
                  <a:srgbClr val="323232"/>
                </a:solidFill>
                <a:latin typeface="Consolas"/>
              </a:rPr>
              <a:t>w</a:t>
            </a:r>
          </a:p>
          <a:p>
            <a:pPr/>
            <a:r>
              <a:rPr sz="1200">
                <a:solidFill>
                  <a:srgbClr val="323232"/>
                </a:solidFill>
                <a:latin typeface="Consolas"/>
              </a:rPr>
              <a:t> </a:t>
            </a:r>
          </a:p>
          <a:p>
            <a:pPr/>
            <a:r>
              <a:rPr sz="1200">
                <a:solidFill>
                  <a:srgbClr val="323232"/>
                </a:solidFill>
                <a:latin typeface="Consolas"/>
              </a:rPr>
              <a:t>K</a:t>
            </a:r>
          </a:p>
          <a:p>
            <a:pPr/>
            <a:r>
              <a:rPr sz="1200">
                <a:solidFill>
                  <a:srgbClr val="323232"/>
                </a:solidFill>
                <a:latin typeface="Consolas"/>
              </a:rPr>
              <a:t>a</a:t>
            </a:r>
          </a:p>
          <a:p>
            <a:pPr/>
            <a:r>
              <a:rPr sz="1200">
                <a:solidFill>
                  <a:srgbClr val="323232"/>
                </a:solidFill>
                <a:latin typeface="Consolas"/>
              </a:rPr>
              <a:t>f</a:t>
            </a:r>
          </a:p>
          <a:p>
            <a:pPr/>
            <a:r>
              <a:rPr sz="1200">
                <a:solidFill>
                  <a:srgbClr val="323232"/>
                </a:solidFill>
                <a:latin typeface="Consolas"/>
              </a:rPr>
              <a:t>k</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d</a:t>
            </a:r>
          </a:p>
          <a:p>
            <a:pPr/>
            <a:r>
              <a:rPr sz="1200">
                <a:solidFill>
                  <a:srgbClr val="323232"/>
                </a:solidFill>
                <a:latin typeface="Consolas"/>
              </a:rPr>
              <a:t>u</a:t>
            </a:r>
          </a:p>
          <a:p>
            <a:pPr/>
            <a:r>
              <a:rPr sz="1200">
                <a:solidFill>
                  <a:srgbClr val="323232"/>
                </a:solidFill>
                <a:latin typeface="Consolas"/>
              </a:rPr>
              <a:t>c</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&lt;</a:t>
            </a:r>
          </a:p>
          <a:p>
            <a:pPr/>
            <a:r>
              <a:rPr sz="1200">
                <a:solidFill>
                  <a:srgbClr val="323232"/>
                </a:solidFill>
                <a:latin typeface="Consolas"/>
              </a:rPr>
              <a:t>&gt;</a:t>
            </a:r>
          </a:p>
          <a:p>
            <a:pPr/>
            <a:r>
              <a:rPr sz="1200">
                <a:solidFill>
                  <a:srgbClr val="323232"/>
                </a:solidFill>
                <a:latin typeface="Consolas"/>
              </a:rPr>
              <a:t>(</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p</a:t>
            </a:r>
          </a:p>
          <a:p>
            <a:pPr/>
            <a:r>
              <a:rPr sz="1200">
                <a:solidFill>
                  <a:srgbClr val="323232"/>
                </a:solidFill>
                <a:latin typeface="Consolas"/>
              </a:rPr>
              <a:t>s</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d</a:t>
            </a:r>
          </a:p>
          <a:p>
            <a:pPr/>
            <a:r>
              <a:rPr sz="1200">
                <a:solidFill>
                  <a:srgbClr val="323232"/>
                </a:solidFill>
                <a:latin typeface="Consolas"/>
              </a:rPr>
              <a:t>u</a:t>
            </a:r>
          </a:p>
          <a:p>
            <a:pPr/>
            <a:r>
              <a:rPr sz="1200">
                <a:solidFill>
                  <a:srgbClr val="323232"/>
                </a:solidFill>
                <a:latin typeface="Consolas"/>
              </a:rPr>
              <a:t>c</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n</a:t>
            </a:r>
          </a:p>
          <a:p>
            <a:pPr/>
            <a:r>
              <a:rPr sz="1200">
                <a:solidFill>
                  <a:srgbClr val="323232"/>
                </a:solidFill>
                <a:latin typeface="Consolas"/>
              </a:rPr>
              <a:t>d</a:t>
            </a:r>
          </a:p>
          <a:p>
            <a:pPr/>
            <a:r>
              <a:rPr sz="1200">
                <a:solidFill>
                  <a:srgbClr val="323232"/>
                </a:solidFill>
                <a:latin typeface="Consolas"/>
              </a:rPr>
              <a:t>(</a:t>
            </a:r>
          </a:p>
          <a:p>
            <a:pPr/>
            <a:r>
              <a:rPr sz="1200">
                <a:solidFill>
                  <a:srgbClr val="323232"/>
                </a:solidFill>
                <a:latin typeface="Consolas"/>
              </a:rPr>
              <a:t>n</a:t>
            </a:r>
          </a:p>
          <a:p>
            <a:pPr/>
            <a:r>
              <a:rPr sz="1200">
                <a:solidFill>
                  <a:srgbClr val="323232"/>
                </a:solidFill>
                <a:latin typeface="Consolas"/>
              </a:rPr>
              <a:t>e</a:t>
            </a:r>
          </a:p>
          <a:p>
            <a:pPr/>
            <a:r>
              <a:rPr sz="1200">
                <a:solidFill>
                  <a:srgbClr val="323232"/>
                </a:solidFill>
                <a:latin typeface="Consolas"/>
              </a:rPr>
              <a:t>w</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d</a:t>
            </a:r>
          </a:p>
          <a:p>
            <a:pPr/>
            <a:r>
              <a:rPr sz="1200">
                <a:solidFill>
                  <a:srgbClr val="323232"/>
                </a:solidFill>
                <a:latin typeface="Consolas"/>
              </a:rPr>
              <a:t>u</a:t>
            </a:r>
          </a:p>
          <a:p>
            <a:pPr/>
            <a:r>
              <a:rPr sz="1200">
                <a:solidFill>
                  <a:srgbClr val="323232"/>
                </a:solidFill>
                <a:latin typeface="Consolas"/>
              </a:rPr>
              <a:t>c</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d</a:t>
            </a:r>
          </a:p>
          <a:p>
            <a:pPr/>
            <a:r>
              <a:rPr sz="1200">
                <a:solidFill>
                  <a:srgbClr val="323232"/>
                </a:solidFill>
                <a:latin typeface="Consolas"/>
              </a:rPr>
              <a:t>&lt;</a:t>
            </a:r>
          </a:p>
          <a:p>
            <a:pPr/>
            <a:r>
              <a:rPr sz="1200">
                <a:solidFill>
                  <a:srgbClr val="323232"/>
                </a:solidFill>
                <a:latin typeface="Consolas"/>
              </a:rPr>
              <a:t>&gt;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m</a:t>
            </a:r>
          </a:p>
          <a:p>
            <a:pPr/>
            <a:r>
              <a:rPr sz="1200">
                <a:solidFill>
                  <a:srgbClr val="323232"/>
                </a:solidFill>
                <a:latin typeface="Consolas"/>
              </a:rPr>
              <a:t>y</a:t>
            </a:r>
          </a:p>
          <a:p>
            <a:pPr/>
            <a:r>
              <a:rPr sz="1200">
                <a:solidFill>
                  <a:srgbClr val="323232"/>
                </a:solidFill>
                <a:latin typeface="Consolas"/>
              </a:rPr>
              <a:t>_</a:t>
            </a:r>
          </a:p>
          <a:p>
            <a:pPr/>
            <a:r>
              <a:rPr sz="1200">
                <a:solidFill>
                  <a:srgbClr val="323232"/>
                </a:solidFill>
                <a:latin typeface="Consolas"/>
              </a:rPr>
              <a:t>t</a:t>
            </a:r>
          </a:p>
          <a:p>
            <a:pPr/>
            <a:r>
              <a:rPr sz="1200">
                <a:solidFill>
                  <a:srgbClr val="323232"/>
                </a:solidFill>
                <a:latin typeface="Consolas"/>
              </a:rPr>
              <a:t>o</a:t>
            </a:r>
          </a:p>
          <a:p>
            <a:pPr/>
            <a:r>
              <a:rPr sz="1200">
                <a:solidFill>
                  <a:srgbClr val="323232"/>
                </a:solidFill>
                <a:latin typeface="Consolas"/>
              </a:rPr>
              <a:t>p</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k</a:t>
            </a:r>
          </a:p>
          <a:p>
            <a:pPr/>
            <a:r>
              <a:rPr sz="1200">
                <a:solidFill>
                  <a:srgbClr val="323232"/>
                </a:solidFill>
                <a:latin typeface="Consolas"/>
              </a:rPr>
              <a:t>e</a:t>
            </a:r>
          </a:p>
          <a:p>
            <a:pPr/>
            <a:r>
              <a:rPr sz="1200">
                <a:solidFill>
                  <a:srgbClr val="323232"/>
                </a:solidFill>
                <a:latin typeface="Consolas"/>
              </a:rPr>
              <a:t>y</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v</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u</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d</a:t>
            </a:r>
          </a:p>
          <a:p>
            <a:pPr/>
            <a:r>
              <a:rPr sz="1200">
                <a:solidFill>
                  <a:srgbClr val="323232"/>
                </a:solidFill>
                <a:latin typeface="Consolas"/>
              </a:rPr>
              <a:t>u</a:t>
            </a:r>
          </a:p>
          <a:p>
            <a:pPr/>
            <a:r>
              <a:rPr sz="1200">
                <a:solidFill>
                  <a:srgbClr val="323232"/>
                </a:solidFill>
                <a:latin typeface="Consolas"/>
              </a:rPr>
              <a:t>c</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a:t>
            </a:r>
          </a:p>
          <a:p>
            <a:pPr/>
            <a:r>
              <a:rPr sz="1200">
                <a:solidFill>
                  <a:srgbClr val="323232"/>
                </a:solidFill>
                <a:latin typeface="Consolas"/>
              </a:rPr>
              <a:t>c</a:t>
            </a:r>
          </a:p>
          <a:p>
            <a:pPr/>
            <a:r>
              <a:rPr sz="1200">
                <a:solidFill>
                  <a:srgbClr val="323232"/>
                </a:solidFill>
                <a:latin typeface="Consolas"/>
              </a:rPr>
              <a:t>l</a:t>
            </a:r>
          </a:p>
          <a:p>
            <a:pPr/>
            <a:r>
              <a:rPr sz="1200">
                <a:solidFill>
                  <a:srgbClr val="323232"/>
                </a:solidFill>
                <a:latin typeface="Consolas"/>
              </a:rPr>
              <a:t>o</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3" name="Table 2"/>
          <p:cNvGraphicFramePr>
            <a:graphicFrameLocks noGrp="1"/>
          </p:cNvGraphicFramePr>
          <p:nvPr/>
        </p:nvGraphicFramePr>
        <p:xfrm>
          <a:off x="731520" y="365760"/>
          <a:ext cx="7315200" cy="1371600"/>
        </p:xfrm>
        <a:graphic>
          <a:graphicData uri="http://schemas.openxmlformats.org/drawingml/2006/table">
            <a:tbl>
              <a:tblPr firstRow="1" bandRow="1">
                <a:tableStyleId>{5C22544A-7EE6-4342-B048-85BDC9FD1C3A}</a:tableStyleId>
              </a:tblPr>
              <a:tblGrid>
                <a:gridCol w="3657600"/>
                <a:gridCol w="3657600"/>
              </a:tblGrid>
              <a:tr h="342900">
                <a:tc>
                  <a:txBody>
                    <a:bodyPr/>
                    <a:lstStyle/>
                    <a:p>
                      <a:pPr>
                        <a:defRPr sz="1200"/>
                      </a:pPr>
                      <a:r>
                        <a:t>Concept</a:t>
                      </a:r>
                    </a:p>
                  </a:txBody>
                  <a:tcPr>
                    <a:solidFill>
                      <a:srgbClr val="85B3DE"/>
                    </a:solidFill>
                  </a:tcPr>
                </a:tc>
                <a:tc>
                  <a:txBody>
                    <a:bodyPr/>
                    <a:lstStyle/>
                    <a:p>
                      <a:pPr>
                        <a:defRPr sz="1200"/>
                      </a:pPr>
                      <a:r>
                        <a:t>Description</a:t>
                      </a:r>
                    </a:p>
                  </a:txBody>
                  <a:tcPr>
                    <a:solidFill>
                      <a:srgbClr val="85B3DE"/>
                    </a:solidFill>
                  </a:tcPr>
                </a:tc>
              </a:tr>
              <a:tr h="342900">
                <a:tc>
                  <a:txBody>
                    <a:bodyPr/>
                    <a:lstStyle/>
                    <a:p>
                      <a:pPr>
                        <a:defRPr sz="1200"/>
                      </a:pPr>
                      <a:r>
                        <a:t>Topic</a:t>
                      </a:r>
                    </a:p>
                  </a:txBody>
                  <a:tcPr>
                    <a:solidFill>
                      <a:srgbClr val="F7F5F5"/>
                    </a:solidFill>
                  </a:tcPr>
                </a:tc>
                <a:tc>
                  <a:txBody>
                    <a:bodyPr/>
                    <a:lstStyle/>
                    <a:p>
                      <a:pPr>
                        <a:defRPr sz="1200"/>
                      </a:pPr>
                      <a:r>
                        <a:t>Un canal de données où les messages sont publiés.</a:t>
                      </a:r>
                    </a:p>
                  </a:txBody>
                  <a:tcPr>
                    <a:solidFill>
                      <a:srgbClr val="F7F5F5"/>
                    </a:solidFill>
                  </a:tcPr>
                </a:tc>
              </a:tr>
              <a:tr h="342900">
                <a:tc>
                  <a:txBody>
                    <a:bodyPr/>
                    <a:lstStyle/>
                    <a:p>
                      <a:pPr>
                        <a:defRPr sz="1200"/>
                      </a:pPr>
                      <a:r>
                        <a:t>Partition</a:t>
                      </a:r>
                    </a:p>
                  </a:txBody>
                  <a:tcPr>
                    <a:solidFill>
                      <a:srgbClr val="F7F5F5"/>
                    </a:solidFill>
                  </a:tcPr>
                </a:tc>
                <a:tc>
                  <a:txBody>
                    <a:bodyPr/>
                    <a:lstStyle/>
                    <a:p>
                      <a:pPr>
                        <a:defRPr sz="1200"/>
                      </a:pPr>
                      <a:r>
                        <a:t>Division d'un topic pour permettre la parallélisation.</a:t>
                      </a:r>
                    </a:p>
                  </a:txBody>
                  <a:tcPr>
                    <a:solidFill>
                      <a:srgbClr val="F7F5F5"/>
                    </a:solidFill>
                  </a:tcPr>
                </a:tc>
              </a:tr>
              <a:tr h="342900">
                <a:tc>
                  <a:txBody>
                    <a:bodyPr/>
                    <a:lstStyle/>
                    <a:p>
                      <a:pPr>
                        <a:defRPr sz="1200"/>
                      </a:pPr>
                      <a:r>
                        <a:t>Consumer Group</a:t>
                      </a:r>
                    </a:p>
                  </a:txBody>
                  <a:tcPr>
                    <a:solidFill>
                      <a:srgbClr val="F7F5F5"/>
                    </a:solidFill>
                  </a:tcPr>
                </a:tc>
                <a:tc>
                  <a:txBody>
                    <a:bodyPr/>
                    <a:lstStyle/>
                    <a:p>
                      <a:pPr>
                        <a:defRPr sz="1200"/>
                      </a:pPr>
                      <a:r>
                        <a:t>Groupe de consommateurs qui partagent la charge de lecture d'un topic.</a:t>
                      </a:r>
                    </a:p>
                  </a:txBody>
                  <a:tcPr>
                    <a:solidFill>
                      <a:srgbClr val="F7F5F5"/>
                    </a:solidFill>
                  </a:tcPr>
                </a:tc>
              </a:tr>
            </a:tbl>
          </a:graphicData>
        </a:graphic>
      </p:graphicFrame>
      <p:sp>
        <p:nvSpPr>
          <p:cNvPr id="4" name="TextBox 3"/>
          <p:cNvSpPr txBox="1"/>
          <p:nvPr/>
        </p:nvSpPr>
        <p:spPr>
          <a:xfrm>
            <a:off x="731520" y="1920240"/>
            <a:ext cx="7315200" cy="457200"/>
          </a:xfrm>
          <a:prstGeom prst="rect">
            <a:avLst/>
          </a:prstGeom>
          <a:noFill/>
        </p:spPr>
        <p:txBody>
          <a:bodyPr wrap="none">
            <a:spAutoFit/>
          </a:bodyPr>
          <a:lstStyle/>
          <a:p>
            <a:r>
              <a:rPr sz="1600" b="1">
                <a:solidFill>
                  <a:srgbClr val="000000"/>
                </a:solidFill>
                <a:latin typeface="Inter"/>
              </a:rPr>
              <a:t>• Prometheus pour la surveillance</a:t>
            </a:r>
          </a:p>
        </p:txBody>
      </p:sp>
      <p:sp>
        <p:nvSpPr>
          <p:cNvPr id="5" name="TextBox 4"/>
          <p:cNvSpPr txBox="1"/>
          <p:nvPr/>
        </p:nvSpPr>
        <p:spPr>
          <a:xfrm>
            <a:off x="731520" y="2468880"/>
            <a:ext cx="7315200" cy="1828800"/>
          </a:xfrm>
          <a:prstGeom prst="rect">
            <a:avLst/>
          </a:prstGeom>
          <a:noFill/>
        </p:spPr>
        <p:txBody>
          <a:bodyPr wrap="square">
            <a:spAutoFit/>
          </a:bodyPr>
          <a:lstStyle/>
          <a:p/>
          <a:p>
            <a:pPr>
              <a:lnSpc>
                <a:spcPct val="150000"/>
              </a:lnSpc>
            </a:pPr>
            <a:r>
              <a:rPr sz="1300">
                <a:latin typeface="Inter"/>
              </a:rPr>
              <a:t>Prometheus est un système de surveillance et d'alerte open-source, conçu pour les environnements dynamiques et distribués. Il collecte des métriques à partir de cibles configurées, les stocke dans une base de données temporelle et permet de créer des alertes basées sur des règles.</a:t>
            </a:r>
          </a:p>
        </p:txBody>
      </p:sp>
      <p:sp>
        <p:nvSpPr>
          <p:cNvPr id="6" name="TextBox 5"/>
          <p:cNvSpPr txBox="1"/>
          <p:nvPr/>
        </p:nvSpPr>
        <p:spPr>
          <a:xfrm>
            <a:off x="731520" y="3200400"/>
            <a:ext cx="7315200" cy="2194560"/>
          </a:xfrm>
          <a:prstGeom prst="rect">
            <a:avLst/>
          </a:prstGeom>
          <a:noFill/>
        </p:spPr>
        <p:txBody>
          <a:bodyPr wrap="none">
            <a:spAutoFit/>
          </a:bodyPr>
          <a:lstStyle/>
          <a:p/>
          <a:p>
            <a:pPr>
              <a:lnSpc>
                <a:spcPct val="150000"/>
              </a:lnSpc>
            </a:pPr>
            <a:r>
              <a:rPr sz="1500">
                <a:latin typeface="Inter"/>
              </a:rPr>
              <a:t>• Collecte de métriques via un modèle pull.</a:t>
            </a:r>
          </a:p>
          <a:p>
            <a:pPr>
              <a:lnSpc>
                <a:spcPct val="150000"/>
              </a:lnSpc>
            </a:pPr>
            <a:r>
              <a:rPr sz="1500">
                <a:latin typeface="Inter"/>
              </a:rPr>
              <a:t>• Langage de requête puissant (PromQL) pour interroger les données.</a:t>
            </a:r>
          </a:p>
          <a:p>
            <a:pPr>
              <a:lnSpc>
                <a:spcPct val="150000"/>
              </a:lnSpc>
            </a:pPr>
            <a:r>
              <a:rPr sz="1500">
                <a:latin typeface="Inter"/>
              </a:rPr>
              <a:t>• Intégration facile avec Grafana pour la visualisation des données.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84307680"/>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84307680"/>
          </a:xfrm>
          <a:prstGeom prst="rect">
            <a:avLst/>
          </a:prstGeom>
          <a:noFill/>
        </p:spPr>
        <p:txBody>
          <a:bodyPr wrap="square">
            <a:spAutoFit/>
          </a:bodyPr>
          <a:lstStyle/>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m</a:t>
            </a:r>
          </a:p>
          <a:p>
            <a:pPr/>
            <a:r>
              <a:rPr sz="1200">
                <a:solidFill>
                  <a:srgbClr val="323232"/>
                </a:solidFill>
                <a:latin typeface="Consolas"/>
              </a:rPr>
              <a:t>é</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q</a:t>
            </a:r>
          </a:p>
          <a:p>
            <a:pPr/>
            <a:r>
              <a:rPr sz="1200">
                <a:solidFill>
                  <a:srgbClr val="323232"/>
                </a:solidFill>
                <a:latin typeface="Consolas"/>
              </a:rPr>
              <a:t>u</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p</a:t>
            </a:r>
          </a:p>
          <a:p>
            <a:pPr/>
            <a:r>
              <a:rPr sz="1200">
                <a:solidFill>
                  <a:srgbClr val="323232"/>
                </a:solidFill>
                <a:latin typeface="Consolas"/>
              </a:rPr>
              <a:t>o</a:t>
            </a:r>
          </a:p>
          <a:p>
            <a:pPr/>
            <a:r>
              <a:rPr sz="1200">
                <a:solidFill>
                  <a:srgbClr val="323232"/>
                </a:solidFill>
                <a:latin typeface="Consolas"/>
              </a:rPr>
              <a:t>s</a:t>
            </a:r>
          </a:p>
          <a:p>
            <a:pPr/>
            <a:r>
              <a:rPr sz="1200">
                <a:solidFill>
                  <a:srgbClr val="323232"/>
                </a:solidFill>
                <a:latin typeface="Consolas"/>
              </a:rPr>
              <a:t>é</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m</a:t>
            </a:r>
          </a:p>
          <a:p>
            <a:pPr/>
            <a:r>
              <a:rPr sz="1200">
                <a:solidFill>
                  <a:srgbClr val="323232"/>
                </a:solidFill>
                <a:latin typeface="Consolas"/>
              </a:rPr>
              <a:t>e</a:t>
            </a:r>
          </a:p>
          <a:p>
            <a:pPr/>
            <a:r>
              <a:rPr sz="1200">
                <a:solidFill>
                  <a:srgbClr val="323232"/>
                </a:solidFill>
                <a:latin typeface="Consolas"/>
              </a:rPr>
              <a:t>t</a:t>
            </a:r>
          </a:p>
          <a:p>
            <a:pPr/>
            <a:r>
              <a:rPr sz="1200">
                <a:solidFill>
                  <a:srgbClr val="323232"/>
                </a:solidFill>
                <a:latin typeface="Consolas"/>
              </a:rPr>
              <a:t>h</a:t>
            </a:r>
          </a:p>
          <a:p>
            <a:pPr/>
            <a:r>
              <a:rPr sz="1200">
                <a:solidFill>
                  <a:srgbClr val="323232"/>
                </a:solidFill>
                <a:latin typeface="Consolas"/>
              </a:rPr>
              <a:t>e</a:t>
            </a:r>
          </a:p>
          <a:p>
            <a:pPr/>
            <a:r>
              <a:rPr sz="1200">
                <a:solidFill>
                  <a:srgbClr val="323232"/>
                </a:solidFill>
                <a:latin typeface="Consolas"/>
              </a:rPr>
              <a:t>u</a:t>
            </a:r>
          </a:p>
          <a:p>
            <a:pPr/>
            <a:r>
              <a:rPr sz="1200">
                <a:solidFill>
                  <a:srgbClr val="323232"/>
                </a:solidFill>
                <a:latin typeface="Consolas"/>
              </a:rPr>
              <a:t>s</a:t>
            </a:r>
          </a:p>
          <a:p>
            <a:pPr/>
            <a:br/>
            <a:r>
              <a:rPr sz="1200">
                <a:solidFill>
                  <a:srgbClr val="323232"/>
                </a:solidFill>
                <a:latin typeface="Consolas"/>
              </a:rPr>
              <a:t/>
            </a:r>
          </a:p>
          <a:p>
            <a:pPr/>
            <a:r>
              <a:rPr sz="1200">
                <a:solidFill>
                  <a:srgbClr val="323232"/>
                </a:solidFill>
                <a:latin typeface="Consolas"/>
              </a:rPr>
              <a:t>f</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m</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m</a:t>
            </a:r>
          </a:p>
          <a:p>
            <a:pPr/>
            <a:r>
              <a:rPr sz="1200">
                <a:solidFill>
                  <a:srgbClr val="323232"/>
                </a:solidFill>
                <a:latin typeface="Consolas"/>
              </a:rPr>
              <a:t>e</a:t>
            </a:r>
          </a:p>
          <a:p>
            <a:pPr/>
            <a:r>
              <a:rPr sz="1200">
                <a:solidFill>
                  <a:srgbClr val="323232"/>
                </a:solidFill>
                <a:latin typeface="Consolas"/>
              </a:rPr>
              <a:t>t</a:t>
            </a:r>
          </a:p>
          <a:p>
            <a:pPr/>
            <a:r>
              <a:rPr sz="1200">
                <a:solidFill>
                  <a:srgbClr val="323232"/>
                </a:solidFill>
                <a:latin typeface="Consolas"/>
              </a:rPr>
              <a:t>h</a:t>
            </a:r>
          </a:p>
          <a:p>
            <a:pPr/>
            <a:r>
              <a:rPr sz="1200">
                <a:solidFill>
                  <a:srgbClr val="323232"/>
                </a:solidFill>
                <a:latin typeface="Consolas"/>
              </a:rPr>
              <a:t>e</a:t>
            </a:r>
          </a:p>
          <a:p>
            <a:pPr/>
            <a:r>
              <a:rPr sz="1200">
                <a:solidFill>
                  <a:srgbClr val="323232"/>
                </a:solidFill>
                <a:latin typeface="Consolas"/>
              </a:rPr>
              <a:t>u</a:t>
            </a:r>
          </a:p>
          <a:p>
            <a:pPr/>
            <a:r>
              <a:rPr sz="1200">
                <a:solidFill>
                  <a:srgbClr val="323232"/>
                </a:solidFill>
                <a:latin typeface="Consolas"/>
              </a:rPr>
              <a:t>s</a:t>
            </a:r>
          </a:p>
          <a:p>
            <a:pPr/>
            <a:r>
              <a:rPr sz="1200">
                <a:solidFill>
                  <a:srgbClr val="323232"/>
                </a:solidFill>
                <a:latin typeface="Consolas"/>
              </a:rPr>
              <a:t>_</a:t>
            </a:r>
          </a:p>
          <a:p>
            <a:pPr/>
            <a:r>
              <a:rPr sz="1200">
                <a:solidFill>
                  <a:srgbClr val="323232"/>
                </a:solidFill>
                <a:latin typeface="Consolas"/>
              </a:rPr>
              <a:t>c</a:t>
            </a:r>
          </a:p>
          <a:p>
            <a:pPr/>
            <a:r>
              <a:rPr sz="1200">
                <a:solidFill>
                  <a:srgbClr val="323232"/>
                </a:solidFill>
                <a:latin typeface="Consolas"/>
              </a:rPr>
              <a:t>l</a:t>
            </a:r>
          </a:p>
          <a:p>
            <a:pPr/>
            <a:r>
              <a:rPr sz="1200">
                <a:solidFill>
                  <a:srgbClr val="323232"/>
                </a:solidFill>
                <a:latin typeface="Consolas"/>
              </a:rPr>
              <a:t>i</a:t>
            </a:r>
          </a:p>
          <a:p>
            <a:pPr/>
            <a:r>
              <a:rPr sz="1200">
                <a:solidFill>
                  <a:srgbClr val="323232"/>
                </a:solidFill>
                <a:latin typeface="Consolas"/>
              </a:rPr>
              <a:t>e</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i</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t</a:t>
            </a:r>
          </a:p>
          <a:p>
            <a:pPr/>
            <a:r>
              <a:rPr sz="1200">
                <a:solidFill>
                  <a:srgbClr val="323232"/>
                </a:solidFill>
                <a:latin typeface="Consolas"/>
              </a:rPr>
              <a:t>_</a:t>
            </a:r>
          </a:p>
          <a:p>
            <a:pPr/>
            <a:r>
              <a:rPr sz="1200">
                <a:solidFill>
                  <a:srgbClr val="323232"/>
                </a:solidFill>
                <a:latin typeface="Consolas"/>
              </a:rPr>
              <a:t>h</a:t>
            </a:r>
          </a:p>
          <a:p>
            <a:pPr/>
            <a:r>
              <a:rPr sz="1200">
                <a:solidFill>
                  <a:srgbClr val="323232"/>
                </a:solidFill>
                <a:latin typeface="Consolas"/>
              </a:rPr>
              <a:t>t</a:t>
            </a:r>
          </a:p>
          <a:p>
            <a:pPr/>
            <a:r>
              <a:rPr sz="1200">
                <a:solidFill>
                  <a:srgbClr val="323232"/>
                </a:solidFill>
                <a:latin typeface="Consolas"/>
              </a:rPr>
              <a:t>t</a:t>
            </a:r>
          </a:p>
          <a:p>
            <a:pPr/>
            <a:r>
              <a:rPr sz="1200">
                <a:solidFill>
                  <a:srgbClr val="323232"/>
                </a:solidFill>
                <a:latin typeface="Consolas"/>
              </a:rPr>
              <a:t>p</a:t>
            </a:r>
          </a:p>
          <a:p>
            <a:pPr/>
            <a:r>
              <a:rPr sz="1200">
                <a:solidFill>
                  <a:srgbClr val="323232"/>
                </a:solidFill>
                <a:latin typeface="Consolas"/>
              </a:rPr>
              <a:t>_</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v</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r</a:t>
            </a:r>
          </a:p>
          <a:p>
            <a:pPr/>
            <a:br/>
            <a:r>
              <a:rPr sz="1200">
                <a:solidFill>
                  <a:srgbClr val="323232"/>
                </a:solidFill>
                <a:latin typeface="Consolas"/>
              </a:rPr>
              <a:t/>
            </a:r>
          </a:p>
          <a:p>
            <a:pPr/>
            <a:br/>
            <a:r>
              <a:rPr sz="1200">
                <a:solidFill>
                  <a:srgbClr val="323232"/>
                </a:solidFill>
                <a:latin typeface="Consolas"/>
              </a:rPr>
              <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Q</a:t>
            </a:r>
          </a:p>
          <a:p>
            <a:pPr/>
            <a:r>
              <a:rPr sz="1200">
                <a:solidFill>
                  <a:srgbClr val="323232"/>
                </a:solidFill>
                <a:latin typeface="Consolas"/>
              </a:rPr>
              <a:t>U</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_</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h</a:t>
            </a:r>
          </a:p>
          <a:p>
            <a:pPr/>
            <a:r>
              <a:rPr sz="1200">
                <a:solidFill>
                  <a:srgbClr val="323232"/>
                </a:solidFill>
                <a:latin typeface="Consolas"/>
              </a:rPr>
              <a:t>t</a:t>
            </a:r>
          </a:p>
          <a:p>
            <a:pPr/>
            <a:r>
              <a:rPr sz="1200">
                <a:solidFill>
                  <a:srgbClr val="323232"/>
                </a:solidFill>
                <a:latin typeface="Consolas"/>
              </a:rPr>
              <a:t>t</a:t>
            </a:r>
          </a:p>
          <a:p>
            <a:pPr/>
            <a:r>
              <a:rPr sz="1200">
                <a:solidFill>
                  <a:srgbClr val="323232"/>
                </a:solidFill>
                <a:latin typeface="Consolas"/>
              </a:rPr>
              <a:t>p</a:t>
            </a:r>
          </a:p>
          <a:p>
            <a:pPr/>
            <a:r>
              <a:rPr sz="1200">
                <a:solidFill>
                  <a:srgbClr val="323232"/>
                </a:solidFill>
                <a:latin typeface="Consolas"/>
              </a:rPr>
              <a:t>_</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q</a:t>
            </a:r>
          </a:p>
          <a:p>
            <a:pPr/>
            <a:r>
              <a:rPr sz="1200">
                <a:solidFill>
                  <a:srgbClr val="323232"/>
                </a:solidFill>
                <a:latin typeface="Consolas"/>
              </a:rPr>
              <a:t>u</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s</a:t>
            </a:r>
          </a:p>
          <a:p>
            <a:pPr/>
            <a:r>
              <a:rPr sz="1200">
                <a:solidFill>
                  <a:srgbClr val="323232"/>
                </a:solidFill>
                <a:latin typeface="Consolas"/>
              </a:rPr>
              <a:t>_</a:t>
            </a:r>
          </a:p>
          <a:p>
            <a:pPr/>
            <a:r>
              <a:rPr sz="1200">
                <a:solidFill>
                  <a:srgbClr val="323232"/>
                </a:solidFill>
                <a:latin typeface="Consolas"/>
              </a:rPr>
              <a:t>t</a:t>
            </a:r>
          </a:p>
          <a:p>
            <a:pPr/>
            <a:r>
              <a:rPr sz="1200">
                <a:solidFill>
                  <a:srgbClr val="323232"/>
                </a:solidFill>
                <a:latin typeface="Consolas"/>
              </a:rPr>
              <a:t>o</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T</a:t>
            </a:r>
          </a:p>
          <a:p>
            <a:pPr/>
            <a:r>
              <a:rPr sz="1200">
                <a:solidFill>
                  <a:srgbClr val="323232"/>
                </a:solidFill>
                <a:latin typeface="Consolas"/>
              </a:rPr>
              <a:t>o</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 </a:t>
            </a:r>
          </a:p>
          <a:p>
            <a:pPr/>
            <a:r>
              <a:rPr sz="1200">
                <a:solidFill>
                  <a:srgbClr val="323232"/>
                </a:solidFill>
                <a:latin typeface="Consolas"/>
              </a:rPr>
              <a:t>H</a:t>
            </a:r>
          </a:p>
          <a:p>
            <a:pPr/>
            <a:r>
              <a:rPr sz="1200">
                <a:solidFill>
                  <a:srgbClr val="323232"/>
                </a:solidFill>
                <a:latin typeface="Consolas"/>
              </a:rPr>
              <a:t>T</a:t>
            </a:r>
          </a:p>
          <a:p>
            <a:pPr/>
            <a:r>
              <a:rPr sz="1200">
                <a:solidFill>
                  <a:srgbClr val="323232"/>
                </a:solidFill>
                <a:latin typeface="Consolas"/>
              </a:rPr>
              <a:t>T</a:t>
            </a:r>
          </a:p>
          <a:p>
            <a:pPr/>
            <a:r>
              <a:rPr sz="1200">
                <a:solidFill>
                  <a:srgbClr val="323232"/>
                </a:solidFill>
                <a:latin typeface="Consolas"/>
              </a:rPr>
              <a:t>P</a:t>
            </a:r>
          </a:p>
          <a:p>
            <a:pPr/>
            <a:r>
              <a:rPr sz="1200">
                <a:solidFill>
                  <a:srgbClr val="323232"/>
                </a:solidFill>
                <a:latin typeface="Consolas"/>
              </a:rPr>
              <a:t> </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q</a:t>
            </a:r>
          </a:p>
          <a:p>
            <a:pPr/>
            <a:r>
              <a:rPr sz="1200">
                <a:solidFill>
                  <a:srgbClr val="323232"/>
                </a:solidFill>
                <a:latin typeface="Consolas"/>
              </a:rPr>
              <a:t>u</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s</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br/>
            <a:r>
              <a:rPr sz="1200">
                <a:solidFill>
                  <a:srgbClr val="323232"/>
                </a:solidFill>
                <a:latin typeface="Consolas"/>
              </a:rPr>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f</a:t>
            </a:r>
          </a:p>
          <a:p>
            <a:pPr/>
            <a:r>
              <a:rPr sz="1200">
                <a:solidFill>
                  <a:srgbClr val="323232"/>
                </a:solidFill>
                <a:latin typeface="Consolas"/>
              </a:rPr>
              <a:t> </a:t>
            </a:r>
          </a:p>
          <a:p>
            <a:pPr/>
            <a:r>
              <a:rPr sz="1200">
                <a:solidFill>
                  <a:srgbClr val="323232"/>
                </a:solidFill>
                <a:latin typeface="Consolas"/>
              </a:rPr>
              <a:t>h</a:t>
            </a:r>
          </a:p>
          <a:p>
            <a:pPr/>
            <a:r>
              <a:rPr sz="1200">
                <a:solidFill>
                  <a:srgbClr val="323232"/>
                </a:solidFill>
                <a:latin typeface="Consolas"/>
              </a:rPr>
              <a:t>a</a:t>
            </a:r>
          </a:p>
          <a:p>
            <a:pPr/>
            <a:r>
              <a:rPr sz="1200">
                <a:solidFill>
                  <a:srgbClr val="323232"/>
                </a:solidFill>
                <a:latin typeface="Consolas"/>
              </a:rPr>
              <a:t>n</a:t>
            </a:r>
          </a:p>
          <a:p>
            <a:pPr/>
            <a:r>
              <a:rPr sz="1200">
                <a:solidFill>
                  <a:srgbClr val="323232"/>
                </a:solidFill>
                <a:latin typeface="Consolas"/>
              </a:rPr>
              <a:t>d</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_</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q</a:t>
            </a:r>
          </a:p>
          <a:p>
            <a:pPr/>
            <a:r>
              <a:rPr sz="1200">
                <a:solidFill>
                  <a:srgbClr val="323232"/>
                </a:solidFill>
                <a:latin typeface="Consolas"/>
              </a:rPr>
              <a:t>u</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Q</a:t>
            </a:r>
          </a:p>
          <a:p>
            <a:pPr/>
            <a:r>
              <a:rPr sz="1200">
                <a:solidFill>
                  <a:srgbClr val="323232"/>
                </a:solidFill>
                <a:latin typeface="Consolas"/>
              </a:rPr>
              <a:t>U</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_</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N</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c</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t</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H</a:t>
            </a:r>
          </a:p>
          <a:p>
            <a:pPr/>
            <a:r>
              <a:rPr sz="1200">
                <a:solidFill>
                  <a:srgbClr val="323232"/>
                </a:solidFill>
                <a:latin typeface="Consolas"/>
              </a:rPr>
              <a:t>e</a:t>
            </a:r>
          </a:p>
          <a:p>
            <a:pPr/>
            <a:r>
              <a:rPr sz="1200">
                <a:solidFill>
                  <a:srgbClr val="323232"/>
                </a:solidFill>
                <a:latin typeface="Consolas"/>
              </a:rPr>
              <a:t>l</a:t>
            </a:r>
          </a:p>
          <a:p>
            <a:pPr/>
            <a:r>
              <a:rPr sz="1200">
                <a:solidFill>
                  <a:srgbClr val="323232"/>
                </a:solidFill>
                <a:latin typeface="Consolas"/>
              </a:rPr>
              <a:t>l</a:t>
            </a:r>
          </a:p>
          <a:p>
            <a:pPr/>
            <a:r>
              <a:rPr sz="1200">
                <a:solidFill>
                  <a:srgbClr val="323232"/>
                </a:solidFill>
                <a:latin typeface="Consolas"/>
              </a:rPr>
              <a:t>o</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W</a:t>
            </a:r>
          </a:p>
          <a:p>
            <a:pPr/>
            <a:r>
              <a:rPr sz="1200">
                <a:solidFill>
                  <a:srgbClr val="323232"/>
                </a:solidFill>
                <a:latin typeface="Consolas"/>
              </a:rPr>
              <a:t>o</a:t>
            </a:r>
          </a:p>
          <a:p>
            <a:pPr/>
            <a:r>
              <a:rPr sz="1200">
                <a:solidFill>
                  <a:srgbClr val="323232"/>
                </a:solidFill>
                <a:latin typeface="Consolas"/>
              </a:rPr>
              <a:t>r</a:t>
            </a:r>
          </a:p>
          <a:p>
            <a:pPr/>
            <a:r>
              <a:rPr sz="1200">
                <a:solidFill>
                  <a:srgbClr val="323232"/>
                </a:solidFill>
                <a:latin typeface="Consolas"/>
              </a:rPr>
              <a:t>l</a:t>
            </a:r>
          </a:p>
          <a:p>
            <a:pPr/>
            <a:r>
              <a:rPr sz="1200">
                <a:solidFill>
                  <a:srgbClr val="323232"/>
                </a:solidFill>
                <a:latin typeface="Consolas"/>
              </a:rPr>
              <a:t>d</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br/>
            <a:r>
              <a:rPr sz="1200">
                <a:solidFill>
                  <a:srgbClr val="323232"/>
                </a:solidFill>
                <a:latin typeface="Consolas"/>
              </a:rPr>
              <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t</a:t>
            </a:r>
          </a:p>
          <a:p>
            <a:pPr/>
            <a:r>
              <a:rPr sz="1200">
                <a:solidFill>
                  <a:srgbClr val="323232"/>
                </a:solidFill>
                <a:latin typeface="Consolas"/>
              </a:rPr>
              <a:t>_</a:t>
            </a:r>
          </a:p>
          <a:p>
            <a:pPr/>
            <a:r>
              <a:rPr sz="1200">
                <a:solidFill>
                  <a:srgbClr val="323232"/>
                </a:solidFill>
                <a:latin typeface="Consolas"/>
              </a:rPr>
              <a:t>h</a:t>
            </a:r>
          </a:p>
          <a:p>
            <a:pPr/>
            <a:r>
              <a:rPr sz="1200">
                <a:solidFill>
                  <a:srgbClr val="323232"/>
                </a:solidFill>
                <a:latin typeface="Consolas"/>
              </a:rPr>
              <a:t>t</a:t>
            </a:r>
          </a:p>
          <a:p>
            <a:pPr/>
            <a:r>
              <a:rPr sz="1200">
                <a:solidFill>
                  <a:srgbClr val="323232"/>
                </a:solidFill>
                <a:latin typeface="Consolas"/>
              </a:rPr>
              <a:t>t</a:t>
            </a:r>
          </a:p>
          <a:p>
            <a:pPr/>
            <a:r>
              <a:rPr sz="1200">
                <a:solidFill>
                  <a:srgbClr val="323232"/>
                </a:solidFill>
                <a:latin typeface="Consolas"/>
              </a:rPr>
              <a:t>p</a:t>
            </a:r>
          </a:p>
          <a:p>
            <a:pPr/>
            <a:r>
              <a:rPr sz="1200">
                <a:solidFill>
                  <a:srgbClr val="323232"/>
                </a:solidFill>
                <a:latin typeface="Consolas"/>
              </a:rPr>
              <a:t>_</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v</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a:t>
            </a:r>
          </a:p>
          <a:p>
            <a:pPr/>
            <a:r>
              <a:rPr sz="1200">
                <a:solidFill>
                  <a:srgbClr val="323232"/>
                </a:solidFill>
                <a:latin typeface="Consolas"/>
              </a:rPr>
              <a:t>8</a:t>
            </a:r>
          </a:p>
          <a:p>
            <a:pPr/>
            <a:r>
              <a:rPr sz="1200">
                <a:solidFill>
                  <a:srgbClr val="323232"/>
                </a:solidFill>
                <a:latin typeface="Consolas"/>
              </a:rPr>
              <a:t>0</a:t>
            </a:r>
          </a:p>
          <a:p>
            <a:pPr/>
            <a:r>
              <a:rPr sz="1200">
                <a:solidFill>
                  <a:srgbClr val="323232"/>
                </a:solidFill>
                <a:latin typeface="Consolas"/>
              </a:rPr>
              <a:t>0</a:t>
            </a:r>
          </a:p>
          <a:p>
            <a:pPr/>
            <a:r>
              <a:rPr sz="1200">
                <a:solidFill>
                  <a:srgbClr val="323232"/>
                </a:solidFill>
                <a:latin typeface="Consolas"/>
              </a:rPr>
              <a:t>0</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w</a:t>
            </a:r>
          </a:p>
          <a:p>
            <a:pPr/>
            <a:r>
              <a:rPr sz="1200">
                <a:solidFill>
                  <a:srgbClr val="323232"/>
                </a:solidFill>
                <a:latin typeface="Consolas"/>
              </a:rPr>
              <a:t>h</a:t>
            </a:r>
          </a:p>
          <a:p>
            <a:pPr/>
            <a:r>
              <a:rPr sz="1200">
                <a:solidFill>
                  <a:srgbClr val="323232"/>
                </a:solidFill>
                <a:latin typeface="Consolas"/>
              </a:rPr>
              <a:t>i</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T</a:t>
            </a:r>
          </a:p>
          <a:p>
            <a:pPr/>
            <a:r>
              <a:rPr sz="1200">
                <a:solidFill>
                  <a:srgbClr val="323232"/>
                </a:solidFill>
                <a:latin typeface="Consolas"/>
              </a:rPr>
              <a:t>r</a:t>
            </a:r>
          </a:p>
          <a:p>
            <a:pPr/>
            <a:r>
              <a:rPr sz="1200">
                <a:solidFill>
                  <a:srgbClr val="323232"/>
                </a:solidFill>
                <a:latin typeface="Consolas"/>
              </a:rPr>
              <a:t>u</a:t>
            </a:r>
          </a:p>
          <a:p>
            <a:pPr/>
            <a:r>
              <a:rPr sz="1200">
                <a:solidFill>
                  <a:srgbClr val="323232"/>
                </a:solidFill>
                <a:latin typeface="Consolas"/>
              </a:rPr>
              <a:t>e</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h</a:t>
            </a:r>
          </a:p>
          <a:p>
            <a:pPr/>
            <a:r>
              <a:rPr sz="1200">
                <a:solidFill>
                  <a:srgbClr val="323232"/>
                </a:solidFill>
                <a:latin typeface="Consolas"/>
              </a:rPr>
              <a:t>a</a:t>
            </a:r>
          </a:p>
          <a:p>
            <a:pPr/>
            <a:r>
              <a:rPr sz="1200">
                <a:solidFill>
                  <a:srgbClr val="323232"/>
                </a:solidFill>
                <a:latin typeface="Consolas"/>
              </a:rPr>
              <a:t>n</a:t>
            </a:r>
          </a:p>
          <a:p>
            <a:pPr/>
            <a:r>
              <a:rPr sz="1200">
                <a:solidFill>
                  <a:srgbClr val="323232"/>
                </a:solidFill>
                <a:latin typeface="Consolas"/>
              </a:rPr>
              <a:t>d</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_</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q</a:t>
            </a:r>
          </a:p>
          <a:p>
            <a:pPr/>
            <a:r>
              <a:rPr sz="1200">
                <a:solidFill>
                  <a:srgbClr val="323232"/>
                </a:solidFill>
                <a:latin typeface="Consolas"/>
              </a:rPr>
              <a:t>u</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3" name="Table 2"/>
          <p:cNvGraphicFramePr>
            <a:graphicFrameLocks noGrp="1"/>
          </p:cNvGraphicFramePr>
          <p:nvPr/>
        </p:nvGraphicFramePr>
        <p:xfrm>
          <a:off x="731520" y="365760"/>
          <a:ext cx="7315200" cy="1371600"/>
        </p:xfrm>
        <a:graphic>
          <a:graphicData uri="http://schemas.openxmlformats.org/drawingml/2006/table">
            <a:tbl>
              <a:tblPr firstRow="1" bandRow="1">
                <a:tableStyleId>{5C22544A-7EE6-4342-B048-85BDC9FD1C3A}</a:tableStyleId>
              </a:tblPr>
              <a:tblGrid>
                <a:gridCol w="3657600"/>
                <a:gridCol w="3657600"/>
              </a:tblGrid>
              <a:tr h="342900">
                <a:tc>
                  <a:txBody>
                    <a:bodyPr/>
                    <a:lstStyle/>
                    <a:p>
                      <a:pPr>
                        <a:defRPr sz="1200"/>
                      </a:pPr>
                      <a:r>
                        <a:t>Composant</a:t>
                      </a:r>
                    </a:p>
                  </a:txBody>
                  <a:tcPr>
                    <a:solidFill>
                      <a:srgbClr val="85B3DE"/>
                    </a:solidFill>
                  </a:tcPr>
                </a:tc>
                <a:tc>
                  <a:txBody>
                    <a:bodyPr/>
                    <a:lstStyle/>
                    <a:p>
                      <a:pPr>
                        <a:defRPr sz="1200"/>
                      </a:pPr>
                      <a:r>
                        <a:t>Description</a:t>
                      </a:r>
                    </a:p>
                  </a:txBody>
                  <a:tcPr>
                    <a:solidFill>
                      <a:srgbClr val="85B3DE"/>
                    </a:solidFill>
                  </a:tcPr>
                </a:tc>
              </a:tr>
              <a:tr h="342900">
                <a:tc>
                  <a:txBody>
                    <a:bodyPr/>
                    <a:lstStyle/>
                    <a:p>
                      <a:pPr>
                        <a:defRPr sz="1200"/>
                      </a:pPr>
                      <a:r>
                        <a:t>Prometheus Server</a:t>
                      </a:r>
                    </a:p>
                  </a:txBody>
                  <a:tcPr>
                    <a:solidFill>
                      <a:srgbClr val="F7F5F5"/>
                    </a:solidFill>
                  </a:tcPr>
                </a:tc>
                <a:tc>
                  <a:txBody>
                    <a:bodyPr/>
                    <a:lstStyle/>
                    <a:p>
                      <a:pPr>
                        <a:defRPr sz="1200"/>
                      </a:pPr>
                      <a:r>
                        <a:t>Collecte et stocke les métriques.</a:t>
                      </a:r>
                    </a:p>
                  </a:txBody>
                  <a:tcPr>
                    <a:solidFill>
                      <a:srgbClr val="F7F5F5"/>
                    </a:solidFill>
                  </a:tcPr>
                </a:tc>
              </a:tr>
              <a:tr h="342900">
                <a:tc>
                  <a:txBody>
                    <a:bodyPr/>
                    <a:lstStyle/>
                    <a:p>
                      <a:pPr>
                        <a:defRPr sz="1200"/>
                      </a:pPr>
                      <a:r>
                        <a:t>Exporters</a:t>
                      </a:r>
                    </a:p>
                  </a:txBody>
                  <a:tcPr>
                    <a:solidFill>
                      <a:srgbClr val="F7F5F5"/>
                    </a:solidFill>
                  </a:tcPr>
                </a:tc>
                <a:tc>
                  <a:txBody>
                    <a:bodyPr/>
                    <a:lstStyle/>
                    <a:p>
                      <a:pPr>
                        <a:defRPr sz="1200"/>
                      </a:pPr>
                      <a:r>
                        <a:t>Exposent les métriques des systèmes tiers.</a:t>
                      </a:r>
                    </a:p>
                  </a:txBody>
                  <a:tcPr>
                    <a:solidFill>
                      <a:srgbClr val="F7F5F5"/>
                    </a:solidFill>
                  </a:tcPr>
                </a:tc>
              </a:tr>
              <a:tr h="342900">
                <a:tc>
                  <a:txBody>
                    <a:bodyPr/>
                    <a:lstStyle/>
                    <a:p>
                      <a:pPr>
                        <a:defRPr sz="1200"/>
                      </a:pPr>
                      <a:r>
                        <a:t>Alertmanager</a:t>
                      </a:r>
                    </a:p>
                  </a:txBody>
                  <a:tcPr>
                    <a:solidFill>
                      <a:srgbClr val="F7F5F5"/>
                    </a:solidFill>
                  </a:tcPr>
                </a:tc>
                <a:tc>
                  <a:txBody>
                    <a:bodyPr/>
                    <a:lstStyle/>
                    <a:p>
                      <a:pPr>
                        <a:defRPr sz="1200"/>
                      </a:pPr>
                      <a:r>
                        <a:t>Gère les alertes et les notifications.</a:t>
                      </a:r>
                    </a:p>
                  </a:txBody>
                  <a:tcPr>
                    <a:solidFill>
                      <a:srgbClr val="F7F5F5"/>
                    </a:solidFill>
                  </a:tcPr>
                </a:tc>
              </a:tr>
            </a:tbl>
          </a:graphicData>
        </a:graphic>
      </p:graphicFrame>
      <p:sp>
        <p:nvSpPr>
          <p:cNvPr id="4" name="TextBox 3"/>
          <p:cNvSpPr txBox="1"/>
          <p:nvPr/>
        </p:nvSpPr>
        <p:spPr>
          <a:xfrm>
            <a:off x="731520" y="1920240"/>
            <a:ext cx="7315200" cy="457200"/>
          </a:xfrm>
          <a:prstGeom prst="rect">
            <a:avLst/>
          </a:prstGeom>
          <a:noFill/>
        </p:spPr>
        <p:txBody>
          <a:bodyPr wrap="none">
            <a:spAutoFit/>
          </a:bodyPr>
          <a:lstStyle/>
          <a:p>
            <a:r>
              <a:rPr sz="2000" b="1">
                <a:solidFill>
                  <a:srgbClr val="FF7900"/>
                </a:solidFill>
                <a:latin typeface="Inter"/>
              </a:rPr>
              <a:t>Défis et bonnes pratiques</a:t>
            </a:r>
          </a:p>
        </p:txBody>
      </p:sp>
      <p:sp>
        <p:nvSpPr>
          <p:cNvPr id="5" name="TextBox 4"/>
          <p:cNvSpPr txBox="1"/>
          <p:nvPr/>
        </p:nvSpPr>
        <p:spPr>
          <a:xfrm>
            <a:off x="731520" y="2468880"/>
            <a:ext cx="7315200" cy="457200"/>
          </a:xfrm>
          <a:prstGeom prst="rect">
            <a:avLst/>
          </a:prstGeom>
          <a:noFill/>
        </p:spPr>
        <p:txBody>
          <a:bodyPr wrap="none">
            <a:spAutoFit/>
          </a:bodyPr>
          <a:lstStyle/>
          <a:p>
            <a:r>
              <a:rPr sz="1600" b="1">
                <a:solidFill>
                  <a:srgbClr val="000000"/>
                </a:solidFill>
                <a:latin typeface="Inter"/>
              </a:rPr>
              <a:t>• Gestion des logs centralisés</a:t>
            </a:r>
          </a:p>
        </p:txBody>
      </p:sp>
      <p:sp>
        <p:nvSpPr>
          <p:cNvPr id="6" name="TextBox 5"/>
          <p:cNvSpPr txBox="1"/>
          <p:nvPr/>
        </p:nvSpPr>
        <p:spPr>
          <a:xfrm>
            <a:off x="731520" y="3017520"/>
            <a:ext cx="7315200" cy="1463040"/>
          </a:xfrm>
          <a:prstGeom prst="rect">
            <a:avLst/>
          </a:prstGeom>
          <a:noFill/>
        </p:spPr>
        <p:txBody>
          <a:bodyPr wrap="square">
            <a:spAutoFit/>
          </a:bodyPr>
          <a:lstStyle/>
          <a:p/>
          <a:p>
            <a:pPr>
              <a:lnSpc>
                <a:spcPct val="150000"/>
              </a:lnSpc>
            </a:pPr>
            <a:r>
              <a:rPr sz="1300">
                <a:latin typeface="Inter"/>
              </a:rPr>
              <a:t>Dans une architecture microservices, chaque service génère ses propres logs. La gestion centralisée des logs permet de collecter, stocker et analyser ces logs de manière unifiée, facilitant le débogage et la surveillance.</a:t>
            </a:r>
          </a:p>
        </p:txBody>
      </p:sp>
      <p:sp>
        <p:nvSpPr>
          <p:cNvPr id="7" name="TextBox 6"/>
          <p:cNvSpPr txBox="1"/>
          <p:nvPr/>
        </p:nvSpPr>
        <p:spPr>
          <a:xfrm>
            <a:off x="731520" y="3749040"/>
            <a:ext cx="7315200" cy="2926080"/>
          </a:xfrm>
          <a:prstGeom prst="rect">
            <a:avLst/>
          </a:prstGeom>
          <a:noFill/>
        </p:spPr>
        <p:txBody>
          <a:bodyPr wrap="none">
            <a:spAutoFit/>
          </a:bodyPr>
          <a:lstStyle/>
          <a:p/>
          <a:p>
            <a:pPr>
              <a:lnSpc>
                <a:spcPct val="150000"/>
              </a:lnSpc>
            </a:pPr>
            <a:r>
              <a:rPr sz="500">
                <a:latin typeface="Inter"/>
              </a:rPr>
              <a:t>• Utilisation d'outils comme ELK Stack (Elasticsearch, Logstash, Kibana) ou Fluentd pour la collecte et l'analyse des logs.</a:t>
            </a:r>
          </a:p>
          <a:p>
            <a:pPr>
              <a:lnSpc>
                <a:spcPct val="150000"/>
              </a:lnSpc>
            </a:pPr>
            <a:r>
              <a:rPr sz="500">
                <a:latin typeface="Inter"/>
              </a:rPr>
              <a:t>• Standardisation des formats de logs pour faciliter l'analyse.</a:t>
            </a:r>
          </a:p>
          <a:p>
            <a:pPr>
              <a:lnSpc>
                <a:spcPct val="150000"/>
              </a:lnSpc>
            </a:pPr>
            <a:r>
              <a:rPr sz="500">
                <a:latin typeface="Inter"/>
              </a:rPr>
              <a:t>• Intégration avec des systèmes d'alertes pour détecter les anomalies rapidement.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51937920"/>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51937920"/>
          </a:xfrm>
          <a:prstGeom prst="rect">
            <a:avLst/>
          </a:prstGeom>
          <a:noFill/>
        </p:spPr>
        <p:txBody>
          <a:bodyPr wrap="square">
            <a:spAutoFit/>
          </a:bodyPr>
          <a:lstStyle/>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f</a:t>
            </a:r>
          </a:p>
          <a:p>
            <a:pPr/>
            <a:r>
              <a:rPr sz="1200">
                <a:solidFill>
                  <a:srgbClr val="323232"/>
                </a:solidFill>
                <a:latin typeface="Consolas"/>
              </a:rPr>
              <a:t>i</a:t>
            </a:r>
          </a:p>
          <a:p>
            <a:pPr/>
            <a:r>
              <a:rPr sz="1200">
                <a:solidFill>
                  <a:srgbClr val="323232"/>
                </a:solidFill>
                <a:latin typeface="Consolas"/>
              </a:rPr>
              <a:t>g</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L</a:t>
            </a:r>
          </a:p>
          <a:p>
            <a:pPr/>
            <a:r>
              <a:rPr sz="1200">
                <a:solidFill>
                  <a:srgbClr val="323232"/>
                </a:solidFill>
                <a:latin typeface="Consolas"/>
              </a:rPr>
              <a:t>o</a:t>
            </a:r>
          </a:p>
          <a:p>
            <a:pPr/>
            <a:r>
              <a:rPr sz="1200">
                <a:solidFill>
                  <a:srgbClr val="323232"/>
                </a:solidFill>
                <a:latin typeface="Consolas"/>
              </a:rPr>
              <a:t>g</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s</a:t>
            </a:r>
          </a:p>
          <a:p>
            <a:pPr/>
            <a:r>
              <a:rPr sz="1200">
                <a:solidFill>
                  <a:srgbClr val="323232"/>
                </a:solidFill>
                <a:latin typeface="Consolas"/>
              </a:rPr>
              <a:t>h</a:t>
            </a:r>
          </a:p>
          <a:p>
            <a:pPr/>
            <a:br/>
            <a:r>
              <a:rPr sz="1200">
                <a:solidFill>
                  <a:srgbClr val="323232"/>
                </a:solidFill>
                <a:latin typeface="Consolas"/>
              </a:rPr>
              <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p</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f</a:t>
            </a:r>
          </a:p>
          <a:p>
            <a:pPr/>
            <a:r>
              <a:rPr sz="1200">
                <a:solidFill>
                  <a:srgbClr val="323232"/>
                </a:solidFill>
                <a:latin typeface="Consolas"/>
              </a:rPr>
              <a:t>i</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h</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&gt;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v</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a:t>
            </a:r>
          </a:p>
          <a:p>
            <a:pPr/>
            <a:r>
              <a:rPr sz="1200">
                <a:solidFill>
                  <a:srgbClr val="323232"/>
                </a:solidFill>
                <a:latin typeface="Consolas"/>
              </a:rPr>
              <a:t>l</a:t>
            </a:r>
          </a:p>
          <a:p>
            <a:pPr/>
            <a:r>
              <a:rPr sz="1200">
                <a:solidFill>
                  <a:srgbClr val="323232"/>
                </a:solidFill>
                <a:latin typeface="Consolas"/>
              </a:rPr>
              <a:t>o</a:t>
            </a:r>
          </a:p>
          <a:p>
            <a:pPr/>
            <a:r>
              <a:rPr sz="1200">
                <a:solidFill>
                  <a:srgbClr val="323232"/>
                </a:solidFill>
                <a:latin typeface="Consolas"/>
              </a:rPr>
              <a:t>g</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l</a:t>
            </a:r>
          </a:p>
          <a:p>
            <a:pPr/>
            <a:r>
              <a:rPr sz="1200">
                <a:solidFill>
                  <a:srgbClr val="323232"/>
                </a:solidFill>
                <a:latin typeface="Consolas"/>
              </a:rPr>
              <a:t>o</a:t>
            </a:r>
          </a:p>
          <a:p>
            <a:pPr/>
            <a:r>
              <a:rPr sz="1200">
                <a:solidFill>
                  <a:srgbClr val="323232"/>
                </a:solidFill>
                <a:latin typeface="Consolas"/>
              </a:rPr>
              <a:t>g</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t</a:t>
            </a:r>
          </a:p>
          <a:p>
            <a:pPr/>
            <a:r>
              <a:rPr sz="1200">
                <a:solidFill>
                  <a:srgbClr val="323232"/>
                </a:solidFill>
                <a:latin typeface="Consolas"/>
              </a:rPr>
              <a:t>_</a:t>
            </a:r>
          </a:p>
          <a:p>
            <a:pPr/>
            <a:r>
              <a:rPr sz="1200">
                <a:solidFill>
                  <a:srgbClr val="323232"/>
                </a:solidFill>
                <a:latin typeface="Consolas"/>
              </a:rPr>
              <a:t>p</a:t>
            </a:r>
          </a:p>
          <a:p>
            <a:pPr/>
            <a:r>
              <a:rPr sz="1200">
                <a:solidFill>
                  <a:srgbClr val="323232"/>
                </a:solidFill>
                <a:latin typeface="Consolas"/>
              </a:rPr>
              <a:t>o</a:t>
            </a:r>
          </a:p>
          <a:p>
            <a:pPr/>
            <a:r>
              <a:rPr sz="1200">
                <a:solidFill>
                  <a:srgbClr val="323232"/>
                </a:solidFill>
                <a:latin typeface="Consolas"/>
              </a:rPr>
              <a:t>s</a:t>
            </a:r>
          </a:p>
          <a:p>
            <a:pPr/>
            <a:r>
              <a:rPr sz="1200">
                <a:solidFill>
                  <a:srgbClr val="323232"/>
                </a:solidFill>
                <a:latin typeface="Consolas"/>
              </a:rPr>
              <a:t>i</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&gt;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b</a:t>
            </a:r>
          </a:p>
          <a:p>
            <a:pPr/>
            <a:r>
              <a:rPr sz="1200">
                <a:solidFill>
                  <a:srgbClr val="323232"/>
                </a:solidFill>
                <a:latin typeface="Consolas"/>
              </a:rPr>
              <a:t>e</a:t>
            </a:r>
          </a:p>
          <a:p>
            <a:pPr/>
            <a:r>
              <a:rPr sz="1200">
                <a:solidFill>
                  <a:srgbClr val="323232"/>
                </a:solidFill>
                <a:latin typeface="Consolas"/>
              </a:rPr>
              <a:t>g</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n</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g</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a:t>
            </a:r>
          </a:p>
          <a:p>
            <a:pPr/>
            <a:br/>
            <a:r>
              <a:rPr sz="1200">
                <a:solidFill>
                  <a:srgbClr val="323232"/>
                </a:solidFill>
                <a:latin typeface="Consolas"/>
              </a:rPr>
              <a:t/>
            </a:r>
          </a:p>
          <a:p>
            <a:pPr/>
            <a:br/>
            <a:r>
              <a:rPr sz="1200">
                <a:solidFill>
                  <a:srgbClr val="323232"/>
                </a:solidFill>
                <a:latin typeface="Consolas"/>
              </a:rPr>
              <a:t/>
            </a:r>
          </a:p>
          <a:p>
            <a:pPr/>
            <a:r>
              <a:rPr sz="1200">
                <a:solidFill>
                  <a:srgbClr val="323232"/>
                </a:solidFill>
                <a:latin typeface="Consolas"/>
              </a:rPr>
              <a:t>o</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p</a:t>
            </a:r>
          </a:p>
          <a:p>
            <a:pPr/>
            <a:r>
              <a:rPr sz="1200">
                <a:solidFill>
                  <a:srgbClr val="323232"/>
                </a:solidFill>
                <a:latin typeface="Consolas"/>
              </a:rPr>
              <a:t>u</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l</a:t>
            </a:r>
          </a:p>
          <a:p>
            <a:pPr/>
            <a:r>
              <a:rPr sz="1200">
                <a:solidFill>
                  <a:srgbClr val="323232"/>
                </a:solidFill>
                <a:latin typeface="Consolas"/>
              </a:rPr>
              <a:t>a</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c</a:t>
            </a:r>
          </a:p>
          <a:p>
            <a:pPr/>
            <a:r>
              <a:rPr sz="1200">
                <a:solidFill>
                  <a:srgbClr val="323232"/>
                </a:solidFill>
                <a:latin typeface="Consolas"/>
              </a:rPr>
              <a:t>h</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h</a:t>
            </a:r>
          </a:p>
          <a:p>
            <a:pPr/>
            <a:r>
              <a:rPr sz="1200">
                <a:solidFill>
                  <a:srgbClr val="323232"/>
                </a:solidFill>
                <a:latin typeface="Consolas"/>
              </a:rPr>
              <a:t>o</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s</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&gt;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l</a:t>
            </a:r>
          </a:p>
          <a:p>
            <a:pPr/>
            <a:r>
              <a:rPr sz="1200">
                <a:solidFill>
                  <a:srgbClr val="323232"/>
                </a:solidFill>
                <a:latin typeface="Consolas"/>
              </a:rPr>
              <a:t>o</a:t>
            </a:r>
          </a:p>
          <a:p>
            <a:pPr/>
            <a:r>
              <a:rPr sz="1200">
                <a:solidFill>
                  <a:srgbClr val="323232"/>
                </a:solidFill>
                <a:latin typeface="Consolas"/>
              </a:rPr>
              <a:t>c</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h</a:t>
            </a:r>
          </a:p>
          <a:p>
            <a:pPr/>
            <a:r>
              <a:rPr sz="1200">
                <a:solidFill>
                  <a:srgbClr val="323232"/>
                </a:solidFill>
                <a:latin typeface="Consolas"/>
              </a:rPr>
              <a:t>o</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9</a:t>
            </a:r>
          </a:p>
          <a:p>
            <a:pPr/>
            <a:r>
              <a:rPr sz="1200">
                <a:solidFill>
                  <a:srgbClr val="323232"/>
                </a:solidFill>
                <a:latin typeface="Consolas"/>
              </a:rPr>
              <a:t>2</a:t>
            </a:r>
          </a:p>
          <a:p>
            <a:pPr/>
            <a:r>
              <a:rPr sz="1200">
                <a:solidFill>
                  <a:srgbClr val="323232"/>
                </a:solidFill>
                <a:latin typeface="Consolas"/>
              </a:rPr>
              <a:t>0</a:t>
            </a:r>
          </a:p>
          <a:p>
            <a:pPr/>
            <a:r>
              <a:rPr sz="1200">
                <a:solidFill>
                  <a:srgbClr val="323232"/>
                </a:solidFill>
                <a:latin typeface="Consolas"/>
              </a:rPr>
              <a:t>0</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2560320"/>
            <a:ext cx="7315200" cy="914400"/>
          </a:xfrm>
          <a:prstGeom prst="rect">
            <a:avLst/>
          </a:prstGeom>
          <a:noFill/>
        </p:spPr>
        <p:txBody>
          <a:bodyPr wrap="none">
            <a:spAutoFit/>
          </a:bodyPr>
          <a:lstStyle/>
          <a:p>
            <a:pPr>
              <a:defRPr sz="6000" b="1">
                <a:solidFill>
                  <a:srgbClr val="000000"/>
                </a:solidFill>
                <a:latin typeface="Inter"/>
              </a:defRPr>
            </a:pPr>
            <a:r>
              <a:t>Plan de formation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3" name="Table 2"/>
          <p:cNvGraphicFramePr>
            <a:graphicFrameLocks noGrp="1"/>
          </p:cNvGraphicFramePr>
          <p:nvPr/>
        </p:nvGraphicFramePr>
        <p:xfrm>
          <a:off x="731520" y="365760"/>
          <a:ext cx="7315200" cy="1371600"/>
        </p:xfrm>
        <a:graphic>
          <a:graphicData uri="http://schemas.openxmlformats.org/drawingml/2006/table">
            <a:tbl>
              <a:tblPr firstRow="1" bandRow="1">
                <a:tableStyleId>{5C22544A-7EE6-4342-B048-85BDC9FD1C3A}</a:tableStyleId>
              </a:tblPr>
              <a:tblGrid>
                <a:gridCol w="3657600"/>
                <a:gridCol w="3657600"/>
              </a:tblGrid>
              <a:tr h="342900">
                <a:tc>
                  <a:txBody>
                    <a:bodyPr/>
                    <a:lstStyle/>
                    <a:p>
                      <a:pPr>
                        <a:defRPr sz="1200"/>
                      </a:pPr>
                      <a:r>
                        <a:t>Outil</a:t>
                      </a:r>
                    </a:p>
                  </a:txBody>
                  <a:tcPr>
                    <a:solidFill>
                      <a:srgbClr val="85B3DE"/>
                    </a:solidFill>
                  </a:tcPr>
                </a:tc>
                <a:tc>
                  <a:txBody>
                    <a:bodyPr/>
                    <a:lstStyle/>
                    <a:p>
                      <a:pPr>
                        <a:defRPr sz="1200"/>
                      </a:pPr>
                      <a:r>
                        <a:t>Fonctionnalité</a:t>
                      </a:r>
                    </a:p>
                  </a:txBody>
                  <a:tcPr>
                    <a:solidFill>
                      <a:srgbClr val="85B3DE"/>
                    </a:solidFill>
                  </a:tcPr>
                </a:tc>
              </a:tr>
              <a:tr h="342900">
                <a:tc>
                  <a:txBody>
                    <a:bodyPr/>
                    <a:lstStyle/>
                    <a:p>
                      <a:pPr>
                        <a:defRPr sz="1200"/>
                      </a:pPr>
                      <a:r>
                        <a:t>Elasticsearch</a:t>
                      </a:r>
                    </a:p>
                  </a:txBody>
                  <a:tcPr>
                    <a:solidFill>
                      <a:srgbClr val="F7F5F5"/>
                    </a:solidFill>
                  </a:tcPr>
                </a:tc>
                <a:tc>
                  <a:txBody>
                    <a:bodyPr/>
                    <a:lstStyle/>
                    <a:p>
                      <a:pPr>
                        <a:defRPr sz="1200"/>
                      </a:pPr>
                      <a:r>
                        <a:t>Stockage et recherche des logs</a:t>
                      </a:r>
                    </a:p>
                  </a:txBody>
                  <a:tcPr>
                    <a:solidFill>
                      <a:srgbClr val="F7F5F5"/>
                    </a:solidFill>
                  </a:tcPr>
                </a:tc>
              </a:tr>
              <a:tr h="342900">
                <a:tc>
                  <a:txBody>
                    <a:bodyPr/>
                    <a:lstStyle/>
                    <a:p>
                      <a:pPr>
                        <a:defRPr sz="1200"/>
                      </a:pPr>
                      <a:r>
                        <a:t>Logstash</a:t>
                      </a:r>
                    </a:p>
                  </a:txBody>
                  <a:tcPr>
                    <a:solidFill>
                      <a:srgbClr val="F7F5F5"/>
                    </a:solidFill>
                  </a:tcPr>
                </a:tc>
                <a:tc>
                  <a:txBody>
                    <a:bodyPr/>
                    <a:lstStyle/>
                    <a:p>
                      <a:pPr>
                        <a:defRPr sz="1200"/>
                      </a:pPr>
                      <a:r>
                        <a:t>Collecte et transformation des logs</a:t>
                      </a:r>
                    </a:p>
                  </a:txBody>
                  <a:tcPr>
                    <a:solidFill>
                      <a:srgbClr val="F7F5F5"/>
                    </a:solidFill>
                  </a:tcPr>
                </a:tc>
              </a:tr>
              <a:tr h="342900">
                <a:tc>
                  <a:txBody>
                    <a:bodyPr/>
                    <a:lstStyle/>
                    <a:p>
                      <a:pPr>
                        <a:defRPr sz="1200"/>
                      </a:pPr>
                      <a:r>
                        <a:t>Kibana</a:t>
                      </a:r>
                    </a:p>
                  </a:txBody>
                  <a:tcPr>
                    <a:solidFill>
                      <a:srgbClr val="F7F5F5"/>
                    </a:solidFill>
                  </a:tcPr>
                </a:tc>
                <a:tc>
                  <a:txBody>
                    <a:bodyPr/>
                    <a:lstStyle/>
                    <a:p>
                      <a:pPr>
                        <a:defRPr sz="1200"/>
                      </a:pPr>
                      <a:r>
                        <a:t>Visualisation des logs</a:t>
                      </a:r>
                    </a:p>
                  </a:txBody>
                  <a:tcPr>
                    <a:solidFill>
                      <a:srgbClr val="F7F5F5"/>
                    </a:solidFill>
                  </a:tcPr>
                </a:tc>
              </a:tr>
            </a:tbl>
          </a:graphicData>
        </a:graphic>
      </p:graphicFrame>
      <p:sp>
        <p:nvSpPr>
          <p:cNvPr id="4" name="TextBox 3"/>
          <p:cNvSpPr txBox="1"/>
          <p:nvPr/>
        </p:nvSpPr>
        <p:spPr>
          <a:xfrm>
            <a:off x="731520" y="1920240"/>
            <a:ext cx="7315200" cy="457200"/>
          </a:xfrm>
          <a:prstGeom prst="rect">
            <a:avLst/>
          </a:prstGeom>
          <a:noFill/>
        </p:spPr>
        <p:txBody>
          <a:bodyPr wrap="none">
            <a:spAutoFit/>
          </a:bodyPr>
          <a:lstStyle/>
          <a:p>
            <a:r>
              <a:rPr sz="1600" b="1">
                <a:solidFill>
                  <a:srgbClr val="000000"/>
                </a:solidFill>
                <a:latin typeface="Inter"/>
              </a:rPr>
              <a:t>• Surveillance et observabilité</a:t>
            </a:r>
          </a:p>
        </p:txBody>
      </p:sp>
      <p:sp>
        <p:nvSpPr>
          <p:cNvPr id="5" name="TextBox 4"/>
          <p:cNvSpPr txBox="1"/>
          <p:nvPr/>
        </p:nvSpPr>
        <p:spPr>
          <a:xfrm>
            <a:off x="731520" y="2468880"/>
            <a:ext cx="7315200" cy="1463040"/>
          </a:xfrm>
          <a:prstGeom prst="rect">
            <a:avLst/>
          </a:prstGeom>
          <a:noFill/>
        </p:spPr>
        <p:txBody>
          <a:bodyPr wrap="square">
            <a:spAutoFit/>
          </a:bodyPr>
          <a:lstStyle/>
          <a:p/>
          <a:p>
            <a:pPr>
              <a:lnSpc>
                <a:spcPct val="150000"/>
              </a:lnSpc>
            </a:pPr>
            <a:r>
              <a:rPr sz="1300">
                <a:latin typeface="Inter"/>
              </a:rPr>
              <a:t>La surveillance et l'observabilité sont essentielles pour comprendre le comportement des microservices en temps réel. Cela inclut la collecte de métriques, de traces et de logs pour diagnostiquer les problèmes.</a:t>
            </a:r>
          </a:p>
        </p:txBody>
      </p:sp>
      <p:sp>
        <p:nvSpPr>
          <p:cNvPr id="6" name="TextBox 5"/>
          <p:cNvSpPr txBox="1"/>
          <p:nvPr/>
        </p:nvSpPr>
        <p:spPr>
          <a:xfrm>
            <a:off x="731520" y="3200400"/>
            <a:ext cx="7315200" cy="2194560"/>
          </a:xfrm>
          <a:prstGeom prst="rect">
            <a:avLst/>
          </a:prstGeom>
          <a:noFill/>
        </p:spPr>
        <p:txBody>
          <a:bodyPr wrap="none">
            <a:spAutoFit/>
          </a:bodyPr>
          <a:lstStyle/>
          <a:p/>
          <a:p>
            <a:pPr>
              <a:lnSpc>
                <a:spcPct val="150000"/>
              </a:lnSpc>
            </a:pPr>
            <a:r>
              <a:rPr sz="1500">
                <a:latin typeface="Inter"/>
              </a:rPr>
              <a:t>• Utilisation de Prometheus pour la collecte de métriques.</a:t>
            </a:r>
          </a:p>
          <a:p>
            <a:pPr>
              <a:lnSpc>
                <a:spcPct val="150000"/>
              </a:lnSpc>
            </a:pPr>
            <a:r>
              <a:rPr sz="1500">
                <a:latin typeface="Inter"/>
              </a:rPr>
              <a:t>• Intégration avec Grafana pour la visualisation des données.</a:t>
            </a:r>
          </a:p>
          <a:p>
            <a:pPr>
              <a:lnSpc>
                <a:spcPct val="150000"/>
              </a:lnSpc>
            </a:pPr>
            <a:r>
              <a:rPr sz="1500">
                <a:latin typeface="Inter"/>
              </a:rPr>
              <a:t>• Implémentation de la traçabilité avec OpenTelemetry ou Jaeger.</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38770560"/>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38770560"/>
          </a:xfrm>
          <a:prstGeom prst="rect">
            <a:avLst/>
          </a:prstGeom>
          <a:noFill/>
        </p:spPr>
        <p:txBody>
          <a:bodyPr wrap="square">
            <a:spAutoFit/>
          </a:bodyPr>
          <a:lstStyle/>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f</a:t>
            </a:r>
          </a:p>
          <a:p>
            <a:pPr/>
            <a:r>
              <a:rPr sz="1200">
                <a:solidFill>
                  <a:srgbClr val="323232"/>
                </a:solidFill>
                <a:latin typeface="Consolas"/>
              </a:rPr>
              <a:t>i</a:t>
            </a:r>
          </a:p>
          <a:p>
            <a:pPr/>
            <a:r>
              <a:rPr sz="1200">
                <a:solidFill>
                  <a:srgbClr val="323232"/>
                </a:solidFill>
                <a:latin typeface="Consolas"/>
              </a:rPr>
              <a:t>g</a:t>
            </a:r>
          </a:p>
          <a:p>
            <a:pPr/>
            <a:r>
              <a:rPr sz="1200">
                <a:solidFill>
                  <a:srgbClr val="323232"/>
                </a:solidFill>
                <a:latin typeface="Consolas"/>
              </a:rPr>
              <a:t>u</a:t>
            </a:r>
          </a:p>
          <a:p>
            <a:pPr/>
            <a:r>
              <a:rPr sz="1200">
                <a:solidFill>
                  <a:srgbClr val="323232"/>
                </a:solidFill>
                <a:latin typeface="Consolas"/>
              </a:rPr>
              <a:t>r</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P</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m</a:t>
            </a:r>
          </a:p>
          <a:p>
            <a:pPr/>
            <a:r>
              <a:rPr sz="1200">
                <a:solidFill>
                  <a:srgbClr val="323232"/>
                </a:solidFill>
                <a:latin typeface="Consolas"/>
              </a:rPr>
              <a:t>e</a:t>
            </a:r>
          </a:p>
          <a:p>
            <a:pPr/>
            <a:r>
              <a:rPr sz="1200">
                <a:solidFill>
                  <a:srgbClr val="323232"/>
                </a:solidFill>
                <a:latin typeface="Consolas"/>
              </a:rPr>
              <a:t>t</a:t>
            </a:r>
          </a:p>
          <a:p>
            <a:pPr/>
            <a:r>
              <a:rPr sz="1200">
                <a:solidFill>
                  <a:srgbClr val="323232"/>
                </a:solidFill>
                <a:latin typeface="Consolas"/>
              </a:rPr>
              <a:t>h</a:t>
            </a:r>
          </a:p>
          <a:p>
            <a:pPr/>
            <a:r>
              <a:rPr sz="1200">
                <a:solidFill>
                  <a:srgbClr val="323232"/>
                </a:solidFill>
                <a:latin typeface="Consolas"/>
              </a:rPr>
              <a:t>e</a:t>
            </a:r>
          </a:p>
          <a:p>
            <a:pPr/>
            <a:r>
              <a:rPr sz="1200">
                <a:solidFill>
                  <a:srgbClr val="323232"/>
                </a:solidFill>
                <a:latin typeface="Consolas"/>
              </a:rPr>
              <a:t>u</a:t>
            </a:r>
          </a:p>
          <a:p>
            <a:pPr/>
            <a:r>
              <a:rPr sz="1200">
                <a:solidFill>
                  <a:srgbClr val="323232"/>
                </a:solidFill>
                <a:latin typeface="Consolas"/>
              </a:rPr>
              <a:t>s</a:t>
            </a:r>
          </a:p>
          <a:p>
            <a:pPr/>
            <a:br/>
            <a:r>
              <a:rPr sz="1200">
                <a:solidFill>
                  <a:srgbClr val="323232"/>
                </a:solidFill>
                <a:latin typeface="Consolas"/>
              </a:rPr>
              <a:t/>
            </a:r>
          </a:p>
          <a:p>
            <a:pPr/>
            <a:r>
              <a:rPr sz="1200">
                <a:solidFill>
                  <a:srgbClr val="323232"/>
                </a:solidFill>
                <a:latin typeface="Consolas"/>
              </a:rPr>
              <a:t>s</a:t>
            </a:r>
          </a:p>
          <a:p>
            <a:pPr/>
            <a:r>
              <a:rPr sz="1200">
                <a:solidFill>
                  <a:srgbClr val="323232"/>
                </a:solidFill>
                <a:latin typeface="Consolas"/>
              </a:rPr>
              <a:t>c</a:t>
            </a:r>
          </a:p>
          <a:p>
            <a:pPr/>
            <a:r>
              <a:rPr sz="1200">
                <a:solidFill>
                  <a:srgbClr val="323232"/>
                </a:solidFill>
                <a:latin typeface="Consolas"/>
              </a:rPr>
              <a:t>r</a:t>
            </a:r>
          </a:p>
          <a:p>
            <a:pPr/>
            <a:r>
              <a:rPr sz="1200">
                <a:solidFill>
                  <a:srgbClr val="323232"/>
                </a:solidFill>
                <a:latin typeface="Consolas"/>
              </a:rPr>
              <a:t>a</a:t>
            </a:r>
          </a:p>
          <a:p>
            <a:pPr/>
            <a:r>
              <a:rPr sz="1200">
                <a:solidFill>
                  <a:srgbClr val="323232"/>
                </a:solidFill>
                <a:latin typeface="Consolas"/>
              </a:rPr>
              <a:t>p</a:t>
            </a:r>
          </a:p>
          <a:p>
            <a:pPr/>
            <a:r>
              <a:rPr sz="1200">
                <a:solidFill>
                  <a:srgbClr val="323232"/>
                </a:solidFill>
                <a:latin typeface="Consolas"/>
              </a:rPr>
              <a:t>e</a:t>
            </a:r>
          </a:p>
          <a:p>
            <a:pPr/>
            <a:r>
              <a:rPr sz="1200">
                <a:solidFill>
                  <a:srgbClr val="323232"/>
                </a:solidFill>
                <a:latin typeface="Consolas"/>
              </a:rPr>
              <a:t>_</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f</a:t>
            </a:r>
          </a:p>
          <a:p>
            <a:pPr/>
            <a:r>
              <a:rPr sz="1200">
                <a:solidFill>
                  <a:srgbClr val="323232"/>
                </a:solidFill>
                <a:latin typeface="Consolas"/>
              </a:rPr>
              <a:t>i</a:t>
            </a:r>
          </a:p>
          <a:p>
            <a:pPr/>
            <a:r>
              <a:rPr sz="1200">
                <a:solidFill>
                  <a:srgbClr val="323232"/>
                </a:solidFill>
                <a:latin typeface="Consolas"/>
              </a:rPr>
              <a:t>g</a:t>
            </a:r>
          </a:p>
          <a:p>
            <a:pPr/>
            <a:r>
              <a:rPr sz="1200">
                <a:solidFill>
                  <a:srgbClr val="323232"/>
                </a:solidFill>
                <a:latin typeface="Consolas"/>
              </a:rPr>
              <a:t>s</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j</a:t>
            </a:r>
          </a:p>
          <a:p>
            <a:pPr/>
            <a:r>
              <a:rPr sz="1200">
                <a:solidFill>
                  <a:srgbClr val="323232"/>
                </a:solidFill>
                <a:latin typeface="Consolas"/>
              </a:rPr>
              <a:t>o</a:t>
            </a:r>
          </a:p>
          <a:p>
            <a:pPr/>
            <a:r>
              <a:rPr sz="1200">
                <a:solidFill>
                  <a:srgbClr val="323232"/>
                </a:solidFill>
                <a:latin typeface="Consolas"/>
              </a:rPr>
              <a:t>b</a:t>
            </a:r>
          </a:p>
          <a:p>
            <a:pPr/>
            <a:r>
              <a:rPr sz="1200">
                <a:solidFill>
                  <a:srgbClr val="323232"/>
                </a:solidFill>
                <a:latin typeface="Consolas"/>
              </a:rPr>
              <a:t>_</a:t>
            </a:r>
          </a:p>
          <a:p>
            <a:pPr/>
            <a:r>
              <a:rPr sz="1200">
                <a:solidFill>
                  <a:srgbClr val="323232"/>
                </a:solidFill>
                <a:latin typeface="Consolas"/>
              </a:rPr>
              <a:t>n</a:t>
            </a:r>
          </a:p>
          <a:p>
            <a:pPr/>
            <a:r>
              <a:rPr sz="1200">
                <a:solidFill>
                  <a:srgbClr val="323232"/>
                </a:solidFill>
                <a:latin typeface="Consolas"/>
              </a:rPr>
              <a:t>a</a:t>
            </a:r>
          </a:p>
          <a:p>
            <a:pPr/>
            <a:r>
              <a:rPr sz="1200">
                <a:solidFill>
                  <a:srgbClr val="323232"/>
                </a:solidFill>
                <a:latin typeface="Consolas"/>
              </a:rPr>
              <a:t>m</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m</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r</a:t>
            </a:r>
          </a:p>
          <a:p>
            <a:pPr/>
            <a:r>
              <a:rPr sz="1200">
                <a:solidFill>
                  <a:srgbClr val="323232"/>
                </a:solidFill>
                <a:latin typeface="Consolas"/>
              </a:rPr>
              <a:t>o</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v</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c</a:t>
            </a:r>
          </a:p>
          <a:p>
            <a:pPr/>
            <a:r>
              <a:rPr sz="1200">
                <a:solidFill>
                  <a:srgbClr val="323232"/>
                </a:solidFill>
                <a:latin typeface="Consolas"/>
              </a:rPr>
              <a:t>_</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f</a:t>
            </a:r>
          </a:p>
          <a:p>
            <a:pPr/>
            <a:r>
              <a:rPr sz="1200">
                <a:solidFill>
                  <a:srgbClr val="323232"/>
                </a:solidFill>
                <a:latin typeface="Consolas"/>
              </a:rPr>
              <a:t>i</a:t>
            </a:r>
          </a:p>
          <a:p>
            <a:pPr/>
            <a:r>
              <a:rPr sz="1200">
                <a:solidFill>
                  <a:srgbClr val="323232"/>
                </a:solidFill>
                <a:latin typeface="Consolas"/>
              </a:rPr>
              <a:t>g</a:t>
            </a:r>
          </a:p>
          <a:p>
            <a:pPr/>
            <a:r>
              <a:rPr sz="1200">
                <a:solidFill>
                  <a:srgbClr val="323232"/>
                </a:solidFill>
                <a:latin typeface="Consolas"/>
              </a:rPr>
              <a:t>s</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t</a:t>
            </a:r>
          </a:p>
          <a:p>
            <a:pPr/>
            <a:r>
              <a:rPr sz="1200">
                <a:solidFill>
                  <a:srgbClr val="323232"/>
                </a:solidFill>
                <a:latin typeface="Consolas"/>
              </a:rPr>
              <a:t>a</a:t>
            </a:r>
          </a:p>
          <a:p>
            <a:pPr/>
            <a:r>
              <a:rPr sz="1200">
                <a:solidFill>
                  <a:srgbClr val="323232"/>
                </a:solidFill>
                <a:latin typeface="Consolas"/>
              </a:rPr>
              <a:t>r</a:t>
            </a:r>
          </a:p>
          <a:p>
            <a:pPr/>
            <a:r>
              <a:rPr sz="1200">
                <a:solidFill>
                  <a:srgbClr val="323232"/>
                </a:solidFill>
                <a:latin typeface="Consolas"/>
              </a:rPr>
              <a:t>g</a:t>
            </a:r>
          </a:p>
          <a:p>
            <a:pPr/>
            <a:r>
              <a:rPr sz="1200">
                <a:solidFill>
                  <a:srgbClr val="323232"/>
                </a:solidFill>
                <a:latin typeface="Consolas"/>
              </a:rPr>
              <a:t>e</a:t>
            </a:r>
          </a:p>
          <a:p>
            <a:pPr/>
            <a:r>
              <a:rPr sz="1200">
                <a:solidFill>
                  <a:srgbClr val="323232"/>
                </a:solidFill>
                <a:latin typeface="Consolas"/>
              </a:rPr>
              <a:t>t</a:t>
            </a:r>
          </a:p>
          <a:p>
            <a:pPr/>
            <a:r>
              <a:rPr sz="1200">
                <a:solidFill>
                  <a:srgbClr val="323232"/>
                </a:solidFill>
                <a:latin typeface="Consolas"/>
              </a:rPr>
              <a:t>s</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l</a:t>
            </a:r>
          </a:p>
          <a:p>
            <a:pPr/>
            <a:r>
              <a:rPr sz="1200">
                <a:solidFill>
                  <a:srgbClr val="323232"/>
                </a:solidFill>
                <a:latin typeface="Consolas"/>
              </a:rPr>
              <a:t>o</a:t>
            </a:r>
          </a:p>
          <a:p>
            <a:pPr/>
            <a:r>
              <a:rPr sz="1200">
                <a:solidFill>
                  <a:srgbClr val="323232"/>
                </a:solidFill>
                <a:latin typeface="Consolas"/>
              </a:rPr>
              <a:t>c</a:t>
            </a:r>
          </a:p>
          <a:p>
            <a:pPr/>
            <a:r>
              <a:rPr sz="1200">
                <a:solidFill>
                  <a:srgbClr val="323232"/>
                </a:solidFill>
                <a:latin typeface="Consolas"/>
              </a:rPr>
              <a:t>a</a:t>
            </a:r>
          </a:p>
          <a:p>
            <a:pPr/>
            <a:r>
              <a:rPr sz="1200">
                <a:solidFill>
                  <a:srgbClr val="323232"/>
                </a:solidFill>
                <a:latin typeface="Consolas"/>
              </a:rPr>
              <a:t>l</a:t>
            </a:r>
          </a:p>
          <a:p>
            <a:pPr/>
            <a:r>
              <a:rPr sz="1200">
                <a:solidFill>
                  <a:srgbClr val="323232"/>
                </a:solidFill>
                <a:latin typeface="Consolas"/>
              </a:rPr>
              <a:t>h</a:t>
            </a:r>
          </a:p>
          <a:p>
            <a:pPr/>
            <a:r>
              <a:rPr sz="1200">
                <a:solidFill>
                  <a:srgbClr val="323232"/>
                </a:solidFill>
                <a:latin typeface="Consolas"/>
              </a:rPr>
              <a:t>o</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9</a:t>
            </a:r>
          </a:p>
          <a:p>
            <a:pPr/>
            <a:r>
              <a:rPr sz="1200">
                <a:solidFill>
                  <a:srgbClr val="323232"/>
                </a:solidFill>
                <a:latin typeface="Consolas"/>
              </a:rPr>
              <a:t>0</a:t>
            </a:r>
          </a:p>
          <a:p>
            <a:pPr/>
            <a:r>
              <a:rPr sz="1200">
                <a:solidFill>
                  <a:srgbClr val="323232"/>
                </a:solidFill>
                <a:latin typeface="Consolas"/>
              </a:rPr>
              <a:t>9</a:t>
            </a:r>
          </a:p>
          <a:p>
            <a:pPr/>
            <a:r>
              <a:rPr sz="1200">
                <a:solidFill>
                  <a:srgbClr val="323232"/>
                </a:solidFill>
                <a:latin typeface="Consolas"/>
              </a:rPr>
              <a:t>0</a:t>
            </a:r>
          </a:p>
          <a:p>
            <a:pPr/>
            <a:r>
              <a:rPr sz="1200">
                <a:solidFill>
                  <a:srgbClr val="323232"/>
                </a:solidFill>
                <a:latin typeface="Consolas"/>
              </a:rPr>
              <a:t>'</a:t>
            </a:r>
          </a:p>
          <a:p>
            <a:pPr/>
            <a:r>
              <a:rPr sz="1200">
                <a:solidFill>
                  <a:srgbClr val="323232"/>
                </a:solidFill>
                <a:latin typeface="Consolas"/>
              </a:rPr>
              <a: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3" name="Table 2"/>
          <p:cNvGraphicFramePr>
            <a:graphicFrameLocks noGrp="1"/>
          </p:cNvGraphicFramePr>
          <p:nvPr/>
        </p:nvGraphicFramePr>
        <p:xfrm>
          <a:off x="731520" y="365760"/>
          <a:ext cx="7315200" cy="1371600"/>
        </p:xfrm>
        <a:graphic>
          <a:graphicData uri="http://schemas.openxmlformats.org/drawingml/2006/table">
            <a:tbl>
              <a:tblPr firstRow="1" bandRow="1">
                <a:tableStyleId>{5C22544A-7EE6-4342-B048-85BDC9FD1C3A}</a:tableStyleId>
              </a:tblPr>
              <a:tblGrid>
                <a:gridCol w="3657600"/>
                <a:gridCol w="3657600"/>
              </a:tblGrid>
              <a:tr h="342900">
                <a:tc>
                  <a:txBody>
                    <a:bodyPr/>
                    <a:lstStyle/>
                    <a:p>
                      <a:pPr>
                        <a:defRPr sz="1200"/>
                      </a:pPr>
                      <a:r>
                        <a:t>Outil</a:t>
                      </a:r>
                    </a:p>
                  </a:txBody>
                  <a:tcPr>
                    <a:solidFill>
                      <a:srgbClr val="85B3DE"/>
                    </a:solidFill>
                  </a:tcPr>
                </a:tc>
                <a:tc>
                  <a:txBody>
                    <a:bodyPr/>
                    <a:lstStyle/>
                    <a:p>
                      <a:pPr>
                        <a:defRPr sz="1200"/>
                      </a:pPr>
                      <a:r>
                        <a:t>Fonctionnalité</a:t>
                      </a:r>
                    </a:p>
                  </a:txBody>
                  <a:tcPr>
                    <a:solidFill>
                      <a:srgbClr val="85B3DE"/>
                    </a:solidFill>
                  </a:tcPr>
                </a:tc>
              </a:tr>
              <a:tr h="342900">
                <a:tc>
                  <a:txBody>
                    <a:bodyPr/>
                    <a:lstStyle/>
                    <a:p>
                      <a:pPr>
                        <a:defRPr sz="1200"/>
                      </a:pPr>
                      <a:r>
                        <a:t>Prometheus</a:t>
                      </a:r>
                    </a:p>
                  </a:txBody>
                  <a:tcPr>
                    <a:solidFill>
                      <a:srgbClr val="F7F5F5"/>
                    </a:solidFill>
                  </a:tcPr>
                </a:tc>
                <a:tc>
                  <a:txBody>
                    <a:bodyPr/>
                    <a:lstStyle/>
                    <a:p>
                      <a:pPr>
                        <a:defRPr sz="1200"/>
                      </a:pPr>
                      <a:r>
                        <a:t>Collecte de métriques</a:t>
                      </a:r>
                    </a:p>
                  </a:txBody>
                  <a:tcPr>
                    <a:solidFill>
                      <a:srgbClr val="F7F5F5"/>
                    </a:solidFill>
                  </a:tcPr>
                </a:tc>
              </a:tr>
              <a:tr h="342900">
                <a:tc>
                  <a:txBody>
                    <a:bodyPr/>
                    <a:lstStyle/>
                    <a:p>
                      <a:pPr>
                        <a:defRPr sz="1200"/>
                      </a:pPr>
                      <a:r>
                        <a:t>Grafana</a:t>
                      </a:r>
                    </a:p>
                  </a:txBody>
                  <a:tcPr>
                    <a:solidFill>
                      <a:srgbClr val="F7F5F5"/>
                    </a:solidFill>
                  </a:tcPr>
                </a:tc>
                <a:tc>
                  <a:txBody>
                    <a:bodyPr/>
                    <a:lstStyle/>
                    <a:p>
                      <a:pPr>
                        <a:defRPr sz="1200"/>
                      </a:pPr>
                      <a:r>
                        <a:t>Visualisation des métriques</a:t>
                      </a:r>
                    </a:p>
                  </a:txBody>
                  <a:tcPr>
                    <a:solidFill>
                      <a:srgbClr val="F7F5F5"/>
                    </a:solidFill>
                  </a:tcPr>
                </a:tc>
              </a:tr>
              <a:tr h="342900">
                <a:tc>
                  <a:txBody>
                    <a:bodyPr/>
                    <a:lstStyle/>
                    <a:p>
                      <a:pPr>
                        <a:defRPr sz="1200"/>
                      </a:pPr>
                      <a:r>
                        <a:t>Jaeger</a:t>
                      </a:r>
                    </a:p>
                  </a:txBody>
                  <a:tcPr>
                    <a:solidFill>
                      <a:srgbClr val="F7F5F5"/>
                    </a:solidFill>
                  </a:tcPr>
                </a:tc>
                <a:tc>
                  <a:txBody>
                    <a:bodyPr/>
                    <a:lstStyle/>
                    <a:p>
                      <a:pPr>
                        <a:defRPr sz="1200"/>
                      </a:pPr>
                      <a:r>
                        <a:t>Traçabilité des requêtes</a:t>
                      </a:r>
                    </a:p>
                  </a:txBody>
                  <a:tcPr>
                    <a:solidFill>
                      <a:srgbClr val="F7F5F5"/>
                    </a:solidFill>
                  </a:tcPr>
                </a:tc>
              </a:tr>
            </a:tbl>
          </a:graphicData>
        </a:graphic>
      </p:graphicFrame>
      <p:sp>
        <p:nvSpPr>
          <p:cNvPr id="4" name="TextBox 3"/>
          <p:cNvSpPr txBox="1"/>
          <p:nvPr/>
        </p:nvSpPr>
        <p:spPr>
          <a:xfrm>
            <a:off x="731520" y="1920240"/>
            <a:ext cx="7315200" cy="457200"/>
          </a:xfrm>
          <a:prstGeom prst="rect">
            <a:avLst/>
          </a:prstGeom>
          <a:noFill/>
        </p:spPr>
        <p:txBody>
          <a:bodyPr wrap="none">
            <a:spAutoFit/>
          </a:bodyPr>
          <a:lstStyle/>
          <a:p>
            <a:r>
              <a:rPr sz="1600" b="1">
                <a:solidFill>
                  <a:srgbClr val="000000"/>
                </a:solidFill>
                <a:latin typeface="Inter"/>
              </a:rPr>
              <a:t>• Sécurité dans les microservices</a:t>
            </a:r>
          </a:p>
        </p:txBody>
      </p:sp>
      <p:sp>
        <p:nvSpPr>
          <p:cNvPr id="5" name="TextBox 4"/>
          <p:cNvSpPr txBox="1"/>
          <p:nvPr/>
        </p:nvSpPr>
        <p:spPr>
          <a:xfrm>
            <a:off x="731520" y="2468880"/>
            <a:ext cx="7315200" cy="1097280"/>
          </a:xfrm>
          <a:prstGeom prst="rect">
            <a:avLst/>
          </a:prstGeom>
          <a:noFill/>
        </p:spPr>
        <p:txBody>
          <a:bodyPr wrap="square">
            <a:spAutoFit/>
          </a:bodyPr>
          <a:lstStyle/>
          <a:p/>
          <a:p>
            <a:pPr>
              <a:lnSpc>
                <a:spcPct val="150000"/>
              </a:lnSpc>
            </a:pPr>
            <a:r>
              <a:rPr sz="1300">
                <a:latin typeface="Inter"/>
              </a:rPr>
              <a:t>La sécurité est un aspect critique dans les architectures microservices. Elle doit être intégrée à chaque niveau, de l'authentification à la protection des données en transit.</a:t>
            </a:r>
          </a:p>
        </p:txBody>
      </p:sp>
      <p:sp>
        <p:nvSpPr>
          <p:cNvPr id="6" name="TextBox 5"/>
          <p:cNvSpPr txBox="1"/>
          <p:nvPr/>
        </p:nvSpPr>
        <p:spPr>
          <a:xfrm>
            <a:off x="731520" y="3200400"/>
            <a:ext cx="7315200" cy="2194560"/>
          </a:xfrm>
          <a:prstGeom prst="rect">
            <a:avLst/>
          </a:prstGeom>
          <a:noFill/>
        </p:spPr>
        <p:txBody>
          <a:bodyPr wrap="none">
            <a:spAutoFit/>
          </a:bodyPr>
          <a:lstStyle/>
          <a:p/>
          <a:p>
            <a:pPr>
              <a:lnSpc>
                <a:spcPct val="150000"/>
              </a:lnSpc>
            </a:pPr>
            <a:r>
              <a:rPr sz="1500">
                <a:latin typeface="Inter"/>
              </a:rPr>
              <a:t>• Utilisation de JWT (JSON Web Tokens) pour l'authentification et l'autorisation.</a:t>
            </a:r>
          </a:p>
          <a:p>
            <a:pPr>
              <a:lnSpc>
                <a:spcPct val="150000"/>
              </a:lnSpc>
            </a:pPr>
            <a:r>
              <a:rPr sz="1500">
                <a:latin typeface="Inter"/>
              </a:rPr>
              <a:t>• Chiffrement des communications avec TLS/SSL.</a:t>
            </a:r>
          </a:p>
          <a:p>
            <a:pPr>
              <a:lnSpc>
                <a:spcPct val="150000"/>
              </a:lnSpc>
            </a:pPr>
            <a:r>
              <a:rPr sz="1500">
                <a:latin typeface="Inter"/>
              </a:rPr>
              <a:t>• Mise en place de politiques de sécurité au niveau des API.</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731520" y="365760"/>
            <a:ext cx="7315200" cy="41513760"/>
          </a:xfrm>
          <a:prstGeom prst="rect">
            <a:avLst/>
          </a:prstGeom>
          <a:solidFill>
            <a:srgbClr val="FEFEFE"/>
          </a:solidFill>
          <a:ln w="11430">
            <a:solidFill>
              <a:srgbClr val="00000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365760"/>
            <a:ext cx="7315200" cy="41513760"/>
          </a:xfrm>
          <a:prstGeom prst="rect">
            <a:avLst/>
          </a:prstGeom>
          <a:noFill/>
        </p:spPr>
        <p:txBody>
          <a:bodyPr wrap="square">
            <a:spAutoFit/>
          </a:bodyPr>
          <a:lstStyle/>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e</a:t>
            </a:r>
          </a:p>
          <a:p>
            <a:pPr/>
            <a:r>
              <a:rPr sz="1200">
                <a:solidFill>
                  <a:srgbClr val="323232"/>
                </a:solidFill>
                <a:latin typeface="Consolas"/>
              </a:rPr>
              <a:t>m</a:t>
            </a:r>
          </a:p>
          <a:p>
            <a:pPr/>
            <a:r>
              <a:rPr sz="1200">
                <a:solidFill>
                  <a:srgbClr val="323232"/>
                </a:solidFill>
                <a:latin typeface="Consolas"/>
              </a:rPr>
              <a:t>p</a:t>
            </a:r>
          </a:p>
          <a:p>
            <a:pPr/>
            <a:r>
              <a:rPr sz="1200">
                <a:solidFill>
                  <a:srgbClr val="323232"/>
                </a:solidFill>
                <a:latin typeface="Consolas"/>
              </a:rPr>
              <a:t>l</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 </a:t>
            </a:r>
          </a:p>
          <a:p>
            <a:pPr/>
            <a:r>
              <a:rPr sz="1200">
                <a:solidFill>
                  <a:srgbClr val="323232"/>
                </a:solidFill>
                <a:latin typeface="Consolas"/>
              </a:rPr>
              <a:t>c</a:t>
            </a:r>
          </a:p>
          <a:p>
            <a:pPr/>
            <a:r>
              <a:rPr sz="1200">
                <a:solidFill>
                  <a:srgbClr val="323232"/>
                </a:solidFill>
                <a:latin typeface="Consolas"/>
              </a:rPr>
              <a:t>r</a:t>
            </a:r>
          </a:p>
          <a:p>
            <a:pPr/>
            <a:r>
              <a:rPr sz="1200">
                <a:solidFill>
                  <a:srgbClr val="323232"/>
                </a:solidFill>
                <a:latin typeface="Consolas"/>
              </a:rPr>
              <a:t>é</a:t>
            </a:r>
          </a:p>
          <a:p>
            <a:pPr/>
            <a:r>
              <a:rPr sz="1200">
                <a:solidFill>
                  <a:srgbClr val="323232"/>
                </a:solidFill>
                <a:latin typeface="Consolas"/>
              </a:rPr>
              <a:t>a</a:t>
            </a:r>
          </a:p>
          <a:p>
            <a:pPr/>
            <a:r>
              <a:rPr sz="1200">
                <a:solidFill>
                  <a:srgbClr val="323232"/>
                </a:solidFill>
                <a:latin typeface="Consolas"/>
              </a:rPr>
              <a:t>t</a:t>
            </a:r>
          </a:p>
          <a:p>
            <a:pPr/>
            <a:r>
              <a:rPr sz="1200">
                <a:solidFill>
                  <a:srgbClr val="323232"/>
                </a:solidFill>
                <a:latin typeface="Consolas"/>
              </a:rPr>
              <a:t>i</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d</a:t>
            </a:r>
          </a:p>
          <a:p>
            <a:pPr/>
            <a:r>
              <a:rPr sz="1200">
                <a:solidFill>
                  <a:srgbClr val="323232"/>
                </a:solidFill>
                <a:latin typeface="Consolas"/>
              </a:rPr>
              <a:t>'</a:t>
            </a:r>
          </a:p>
          <a:p>
            <a:pPr/>
            <a:r>
              <a:rPr sz="1200">
                <a:solidFill>
                  <a:srgbClr val="323232"/>
                </a:solidFill>
                <a:latin typeface="Consolas"/>
              </a:rPr>
              <a:t>u</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J</a:t>
            </a:r>
          </a:p>
          <a:p>
            <a:pPr/>
            <a:r>
              <a:rPr sz="1200">
                <a:solidFill>
                  <a:srgbClr val="323232"/>
                </a:solidFill>
                <a:latin typeface="Consolas"/>
              </a:rPr>
              <a:t>W</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N</a:t>
            </a:r>
          </a:p>
          <a:p>
            <a:pPr/>
            <a:r>
              <a:rPr sz="1200">
                <a:solidFill>
                  <a:srgbClr val="323232"/>
                </a:solidFill>
                <a:latin typeface="Consolas"/>
              </a:rPr>
              <a:t>o</a:t>
            </a:r>
          </a:p>
          <a:p>
            <a:pPr/>
            <a:r>
              <a:rPr sz="1200">
                <a:solidFill>
                  <a:srgbClr val="323232"/>
                </a:solidFill>
                <a:latin typeface="Consolas"/>
              </a:rPr>
              <a:t>d</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j</a:t>
            </a:r>
          </a:p>
          <a:p>
            <a:pPr/>
            <a:r>
              <a:rPr sz="1200">
                <a:solidFill>
                  <a:srgbClr val="323232"/>
                </a:solidFill>
                <a:latin typeface="Consolas"/>
              </a:rPr>
              <a:t>s</a:t>
            </a:r>
          </a:p>
          <a:p>
            <a:pPr/>
            <a:br/>
            <a:r>
              <a:rPr sz="1200">
                <a:solidFill>
                  <a:srgbClr val="323232"/>
                </a:solidFill>
                <a:latin typeface="Consolas"/>
              </a:rPr>
              <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j</a:t>
            </a:r>
          </a:p>
          <a:p>
            <a:pPr/>
            <a:r>
              <a:rPr sz="1200">
                <a:solidFill>
                  <a:srgbClr val="323232"/>
                </a:solidFill>
                <a:latin typeface="Consolas"/>
              </a:rPr>
              <a:t>w</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q</a:t>
            </a:r>
          </a:p>
          <a:p>
            <a:pPr/>
            <a:r>
              <a:rPr sz="1200">
                <a:solidFill>
                  <a:srgbClr val="323232"/>
                </a:solidFill>
                <a:latin typeface="Consolas"/>
              </a:rPr>
              <a:t>u</a:t>
            </a:r>
          </a:p>
          <a:p>
            <a:pPr/>
            <a:r>
              <a:rPr sz="1200">
                <a:solidFill>
                  <a:srgbClr val="323232"/>
                </a:solidFill>
                <a:latin typeface="Consolas"/>
              </a:rPr>
              <a:t>i</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w</a:t>
            </a:r>
          </a:p>
          <a:p>
            <a:pPr/>
            <a:r>
              <a:rPr sz="1200">
                <a:solidFill>
                  <a:srgbClr val="323232"/>
                </a:solidFill>
                <a:latin typeface="Consolas"/>
              </a:rPr>
              <a:t>e</a:t>
            </a:r>
          </a:p>
          <a:p>
            <a:pPr/>
            <a:r>
              <a:rPr sz="1200">
                <a:solidFill>
                  <a:srgbClr val="323232"/>
                </a:solidFill>
                <a:latin typeface="Consolas"/>
              </a:rPr>
              <a:t>b</a:t>
            </a:r>
          </a:p>
          <a:p>
            <a:pPr/>
            <a:r>
              <a:rPr sz="1200">
                <a:solidFill>
                  <a:srgbClr val="323232"/>
                </a:solidFill>
                <a:latin typeface="Consolas"/>
              </a:rPr>
              <a:t>t</a:t>
            </a:r>
          </a:p>
          <a:p>
            <a:pPr/>
            <a:r>
              <a:rPr sz="1200">
                <a:solidFill>
                  <a:srgbClr val="323232"/>
                </a:solidFill>
                <a:latin typeface="Consolas"/>
              </a:rPr>
              <a:t>o</a:t>
            </a:r>
          </a:p>
          <a:p>
            <a:pPr/>
            <a:r>
              <a:rPr sz="1200">
                <a:solidFill>
                  <a:srgbClr val="323232"/>
                </a:solidFill>
                <a:latin typeface="Consolas"/>
              </a:rPr>
              <a:t>k</a:t>
            </a:r>
          </a:p>
          <a:p>
            <a:pPr/>
            <a:r>
              <a:rPr sz="1200">
                <a:solidFill>
                  <a:srgbClr val="323232"/>
                </a:solidFill>
                <a:latin typeface="Consolas"/>
              </a:rPr>
              <a:t>e</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a:p>
            <a:pPr/>
            <a:br/>
            <a:r>
              <a:rPr sz="1200">
                <a:solidFill>
                  <a:srgbClr val="323232"/>
                </a:solidFill>
                <a:latin typeface="Consolas"/>
              </a:rPr>
              <a:t/>
            </a:r>
          </a:p>
          <a:p>
            <a:pPr/>
            <a:r>
              <a:rPr sz="1200">
                <a:solidFill>
                  <a:srgbClr val="323232"/>
                </a:solidFill>
                <a:latin typeface="Consolas"/>
              </a:rPr>
              <a:t>c</a:t>
            </a:r>
          </a:p>
          <a:p>
            <a:pPr/>
            <a:r>
              <a:rPr sz="1200">
                <a:solidFill>
                  <a:srgbClr val="323232"/>
                </a:solidFill>
                <a:latin typeface="Consolas"/>
              </a:rPr>
              <a:t>o</a:t>
            </a:r>
          </a:p>
          <a:p>
            <a:pPr/>
            <a:r>
              <a:rPr sz="1200">
                <a:solidFill>
                  <a:srgbClr val="323232"/>
                </a:solidFill>
                <a:latin typeface="Consolas"/>
              </a:rPr>
              <a:t>n</a:t>
            </a:r>
          </a:p>
          <a:p>
            <a:pPr/>
            <a:r>
              <a:rPr sz="1200">
                <a:solidFill>
                  <a:srgbClr val="323232"/>
                </a:solidFill>
                <a:latin typeface="Consolas"/>
              </a:rPr>
              <a:t>s</a:t>
            </a:r>
          </a:p>
          <a:p>
            <a:pPr/>
            <a:r>
              <a:rPr sz="1200">
                <a:solidFill>
                  <a:srgbClr val="323232"/>
                </a:solidFill>
                <a:latin typeface="Consolas"/>
              </a:rPr>
              <a:t>t</a:t>
            </a:r>
          </a:p>
          <a:p>
            <a:pPr/>
            <a:r>
              <a:rPr sz="1200">
                <a:solidFill>
                  <a:srgbClr val="323232"/>
                </a:solidFill>
                <a:latin typeface="Consolas"/>
              </a:rPr>
              <a:t> </a:t>
            </a:r>
          </a:p>
          <a:p>
            <a:pPr/>
            <a:r>
              <a:rPr sz="1200">
                <a:solidFill>
                  <a:srgbClr val="323232"/>
                </a:solidFill>
                <a:latin typeface="Consolas"/>
              </a:rPr>
              <a:t>t</a:t>
            </a:r>
          </a:p>
          <a:p>
            <a:pPr/>
            <a:r>
              <a:rPr sz="1200">
                <a:solidFill>
                  <a:srgbClr val="323232"/>
                </a:solidFill>
                <a:latin typeface="Consolas"/>
              </a:rPr>
              <a:t>o</a:t>
            </a:r>
          </a:p>
          <a:p>
            <a:pPr/>
            <a:r>
              <a:rPr sz="1200">
                <a:solidFill>
                  <a:srgbClr val="323232"/>
                </a:solidFill>
                <a:latin typeface="Consolas"/>
              </a:rPr>
              <a:t>k</a:t>
            </a:r>
          </a:p>
          <a:p>
            <a:pPr/>
            <a:r>
              <a:rPr sz="1200">
                <a:solidFill>
                  <a:srgbClr val="323232"/>
                </a:solidFill>
                <a:latin typeface="Consolas"/>
              </a:rPr>
              <a:t>e</a:t>
            </a:r>
          </a:p>
          <a:p>
            <a:pPr/>
            <a:r>
              <a:rPr sz="1200">
                <a:solidFill>
                  <a:srgbClr val="323232"/>
                </a:solidFill>
                <a:latin typeface="Consolas"/>
              </a:rPr>
              <a:t>n</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j</a:t>
            </a:r>
          </a:p>
          <a:p>
            <a:pPr/>
            <a:r>
              <a:rPr sz="1200">
                <a:solidFill>
                  <a:srgbClr val="323232"/>
                </a:solidFill>
                <a:latin typeface="Consolas"/>
              </a:rPr>
              <a:t>w</a:t>
            </a:r>
          </a:p>
          <a:p>
            <a:pPr/>
            <a:r>
              <a:rPr sz="1200">
                <a:solidFill>
                  <a:srgbClr val="323232"/>
                </a:solidFill>
                <a:latin typeface="Consolas"/>
              </a:rPr>
              <a:t>t</a:t>
            </a:r>
          </a:p>
          <a:p>
            <a:pPr/>
            <a:r>
              <a:rPr sz="1200">
                <a:solidFill>
                  <a:srgbClr val="323232"/>
                </a:solidFill>
                <a:latin typeface="Consolas"/>
              </a:rPr>
              <a:t>.</a:t>
            </a:r>
          </a:p>
          <a:p>
            <a:pPr/>
            <a:r>
              <a:rPr sz="1200">
                <a:solidFill>
                  <a:srgbClr val="323232"/>
                </a:solidFill>
                <a:latin typeface="Consolas"/>
              </a:rPr>
              <a:t>s</a:t>
            </a:r>
          </a:p>
          <a:p>
            <a:pPr/>
            <a:r>
              <a:rPr sz="1200">
                <a:solidFill>
                  <a:srgbClr val="323232"/>
                </a:solidFill>
                <a:latin typeface="Consolas"/>
              </a:rPr>
              <a:t>i</a:t>
            </a:r>
          </a:p>
          <a:p>
            <a:pPr/>
            <a:r>
              <a:rPr sz="1200">
                <a:solidFill>
                  <a:srgbClr val="323232"/>
                </a:solidFill>
                <a:latin typeface="Consolas"/>
              </a:rPr>
              <a:t>g</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u</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r</a:t>
            </a:r>
          </a:p>
          <a:p>
            <a:pPr/>
            <a:r>
              <a:rPr sz="1200">
                <a:solidFill>
                  <a:srgbClr val="323232"/>
                </a:solidFill>
                <a:latin typeface="Consolas"/>
              </a:rPr>
              <a:t>I</a:t>
            </a:r>
          </a:p>
          <a:p>
            <a:pPr/>
            <a:r>
              <a:rPr sz="1200">
                <a:solidFill>
                  <a:srgbClr val="323232"/>
                </a:solidFill>
                <a:latin typeface="Consolas"/>
              </a:rPr>
              <a:t>d</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1</a:t>
            </a:r>
          </a:p>
          <a:p>
            <a:pPr/>
            <a:r>
              <a:rPr sz="1200">
                <a:solidFill>
                  <a:srgbClr val="323232"/>
                </a:solidFill>
                <a:latin typeface="Consolas"/>
              </a:rPr>
              <a:t>2</a:t>
            </a:r>
          </a:p>
          <a:p>
            <a:pPr/>
            <a:r>
              <a:rPr sz="1200">
                <a:solidFill>
                  <a:srgbClr val="323232"/>
                </a:solidFill>
                <a:latin typeface="Consolas"/>
              </a:rPr>
              <a:t>3</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s</a:t>
            </a:r>
          </a:p>
          <a:p>
            <a:pPr/>
            <a:r>
              <a:rPr sz="1200">
                <a:solidFill>
                  <a:srgbClr val="323232"/>
                </a:solidFill>
                <a:latin typeface="Consolas"/>
              </a:rPr>
              <a:t>e</a:t>
            </a:r>
          </a:p>
          <a:p>
            <a:pPr/>
            <a:r>
              <a:rPr sz="1200">
                <a:solidFill>
                  <a:srgbClr val="323232"/>
                </a:solidFill>
                <a:latin typeface="Consolas"/>
              </a:rPr>
              <a:t>c</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t</a:t>
            </a:r>
          </a:p>
          <a:p>
            <a:pPr/>
            <a:r>
              <a:rPr sz="1200">
                <a:solidFill>
                  <a:srgbClr val="323232"/>
                </a:solidFill>
                <a:latin typeface="Consolas"/>
              </a:rPr>
              <a:t>K</a:t>
            </a:r>
          </a:p>
          <a:p>
            <a:pPr/>
            <a:r>
              <a:rPr sz="1200">
                <a:solidFill>
                  <a:srgbClr val="323232"/>
                </a:solidFill>
                <a:latin typeface="Consolas"/>
              </a:rPr>
              <a:t>e</a:t>
            </a:r>
          </a:p>
          <a:p>
            <a:pPr/>
            <a:r>
              <a:rPr sz="1200">
                <a:solidFill>
                  <a:srgbClr val="323232"/>
                </a:solidFill>
                <a:latin typeface="Consolas"/>
              </a:rPr>
              <a:t>y</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e</a:t>
            </a:r>
          </a:p>
          <a:p>
            <a:pPr/>
            <a:r>
              <a:rPr sz="1200">
                <a:solidFill>
                  <a:srgbClr val="323232"/>
                </a:solidFill>
                <a:latin typeface="Consolas"/>
              </a:rPr>
              <a:t>x</a:t>
            </a:r>
          </a:p>
          <a:p>
            <a:pPr/>
            <a:r>
              <a:rPr sz="1200">
                <a:solidFill>
                  <a:srgbClr val="323232"/>
                </a:solidFill>
                <a:latin typeface="Consolas"/>
              </a:rPr>
              <a:t>p</a:t>
            </a:r>
          </a:p>
          <a:p>
            <a:pPr/>
            <a:r>
              <a:rPr sz="1200">
                <a:solidFill>
                  <a:srgbClr val="323232"/>
                </a:solidFill>
                <a:latin typeface="Consolas"/>
              </a:rPr>
              <a:t>i</a:t>
            </a:r>
          </a:p>
          <a:p>
            <a:pPr/>
            <a:r>
              <a:rPr sz="1200">
                <a:solidFill>
                  <a:srgbClr val="323232"/>
                </a:solidFill>
                <a:latin typeface="Consolas"/>
              </a:rPr>
              <a:t>r</a:t>
            </a:r>
          </a:p>
          <a:p>
            <a:pPr/>
            <a:r>
              <a:rPr sz="1200">
                <a:solidFill>
                  <a:srgbClr val="323232"/>
                </a:solidFill>
                <a:latin typeface="Consolas"/>
              </a:rPr>
              <a:t>e</a:t>
            </a:r>
          </a:p>
          <a:p>
            <a:pPr/>
            <a:r>
              <a:rPr sz="1200">
                <a:solidFill>
                  <a:srgbClr val="323232"/>
                </a:solidFill>
                <a:latin typeface="Consolas"/>
              </a:rPr>
              <a:t>s</a:t>
            </a:r>
          </a:p>
          <a:p>
            <a:pPr/>
            <a:r>
              <a:rPr sz="1200">
                <a:solidFill>
                  <a:srgbClr val="323232"/>
                </a:solidFill>
                <a:latin typeface="Consolas"/>
              </a:rPr>
              <a:t>I</a:t>
            </a:r>
          </a:p>
          <a:p>
            <a:pPr/>
            <a:r>
              <a:rPr sz="1200">
                <a:solidFill>
                  <a:srgbClr val="323232"/>
                </a:solidFill>
                <a:latin typeface="Consolas"/>
              </a:rPr>
              <a:t>n</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1</a:t>
            </a:r>
          </a:p>
          <a:p>
            <a:pPr/>
            <a:r>
              <a:rPr sz="1200">
                <a:solidFill>
                  <a:srgbClr val="323232"/>
                </a:solidFill>
                <a:latin typeface="Consolas"/>
              </a:rPr>
              <a:t>h</a:t>
            </a:r>
          </a:p>
          <a:p>
            <a:pPr/>
            <a:r>
              <a:rPr sz="1200">
                <a:solidFill>
                  <a:srgbClr val="323232"/>
                </a:solidFill>
                <a:latin typeface="Consolas"/>
              </a:rPr>
              <a:t>'</a:t>
            </a:r>
          </a:p>
          <a:p>
            <a:pPr/>
            <a:r>
              <a:rPr sz="1200">
                <a:solidFill>
                  <a:srgbClr val="323232"/>
                </a:solidFill>
                <a:latin typeface="Consolas"/>
              </a:rPr>
              <a:t> </a:t>
            </a:r>
          </a:p>
          <a:p>
            <a:pPr/>
            <a:r>
              <a:rPr sz="1200">
                <a:solidFill>
                  <a:srgbClr val="323232"/>
                </a:solidFill>
                <a:latin typeface="Consolas"/>
              </a:rPr>
              <a:t>}</a:t>
            </a:r>
          </a:p>
          <a:p>
            <a:pPr/>
            <a:r>
              <a:rPr sz="1200">
                <a:solidFill>
                  <a:srgbClr val="323232"/>
                </a:solidFill>
                <a:latin typeface="Consolas"/>
              </a:rPr>
              <a:t>)</a:t>
            </a:r>
          </a:p>
          <a:p>
            <a:pPr/>
            <a:r>
              <a:rPr sz="1200">
                <a:solidFill>
                  <a:srgbClr val="323232"/>
                </a:solidFill>
                <a:latin typeface="Consolas"/>
              </a:rPr>
              <a:t>;</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3" name="Table 2"/>
          <p:cNvGraphicFramePr>
            <a:graphicFrameLocks noGrp="1"/>
          </p:cNvGraphicFramePr>
          <p:nvPr/>
        </p:nvGraphicFramePr>
        <p:xfrm>
          <a:off x="731520" y="365760"/>
          <a:ext cx="7315200" cy="1371600"/>
        </p:xfrm>
        <a:graphic>
          <a:graphicData uri="http://schemas.openxmlformats.org/drawingml/2006/table">
            <a:tbl>
              <a:tblPr firstRow="1" bandRow="1">
                <a:tableStyleId>{5C22544A-7EE6-4342-B048-85BDC9FD1C3A}</a:tableStyleId>
              </a:tblPr>
              <a:tblGrid>
                <a:gridCol w="3657600"/>
                <a:gridCol w="3657600"/>
              </a:tblGrid>
              <a:tr h="342900">
                <a:tc>
                  <a:txBody>
                    <a:bodyPr/>
                    <a:lstStyle/>
                    <a:p>
                      <a:pPr>
                        <a:defRPr sz="1200"/>
                      </a:pPr>
                      <a:r>
                        <a:t>Technique</a:t>
                      </a:r>
                    </a:p>
                  </a:txBody>
                  <a:tcPr>
                    <a:solidFill>
                      <a:srgbClr val="85B3DE"/>
                    </a:solidFill>
                  </a:tcPr>
                </a:tc>
                <a:tc>
                  <a:txBody>
                    <a:bodyPr/>
                    <a:lstStyle/>
                    <a:p>
                      <a:pPr>
                        <a:defRPr sz="1200"/>
                      </a:pPr>
                      <a:r>
                        <a:t>Description</a:t>
                      </a:r>
                    </a:p>
                  </a:txBody>
                  <a:tcPr>
                    <a:solidFill>
                      <a:srgbClr val="85B3DE"/>
                    </a:solidFill>
                  </a:tcPr>
                </a:tc>
              </a:tr>
              <a:tr h="342900">
                <a:tc>
                  <a:txBody>
                    <a:bodyPr/>
                    <a:lstStyle/>
                    <a:p>
                      <a:pPr>
                        <a:defRPr sz="1200"/>
                      </a:pPr>
                      <a:r>
                        <a:t>JWT</a:t>
                      </a:r>
                    </a:p>
                  </a:txBody>
                  <a:tcPr>
                    <a:solidFill>
                      <a:srgbClr val="F7F5F5"/>
                    </a:solidFill>
                  </a:tcPr>
                </a:tc>
                <a:tc>
                  <a:txBody>
                    <a:bodyPr/>
                    <a:lstStyle/>
                    <a:p>
                      <a:pPr>
                        <a:defRPr sz="1200"/>
                      </a:pPr>
                      <a:r>
                        <a:t>Authentification et autorisation</a:t>
                      </a:r>
                    </a:p>
                  </a:txBody>
                  <a:tcPr>
                    <a:solidFill>
                      <a:srgbClr val="F7F5F5"/>
                    </a:solidFill>
                  </a:tcPr>
                </a:tc>
              </a:tr>
              <a:tr h="342900">
                <a:tc>
                  <a:txBody>
                    <a:bodyPr/>
                    <a:lstStyle/>
                    <a:p>
                      <a:pPr>
                        <a:defRPr sz="1200"/>
                      </a:pPr>
                      <a:r>
                        <a:t>TLS/SSL</a:t>
                      </a:r>
                    </a:p>
                  </a:txBody>
                  <a:tcPr>
                    <a:solidFill>
                      <a:srgbClr val="F7F5F5"/>
                    </a:solidFill>
                  </a:tcPr>
                </a:tc>
                <a:tc>
                  <a:txBody>
                    <a:bodyPr/>
                    <a:lstStyle/>
                    <a:p>
                      <a:pPr>
                        <a:defRPr sz="1200"/>
                      </a:pPr>
                      <a:r>
                        <a:t>Chiffrement des communications</a:t>
                      </a:r>
                    </a:p>
                  </a:txBody>
                  <a:tcPr>
                    <a:solidFill>
                      <a:srgbClr val="F7F5F5"/>
                    </a:solidFill>
                  </a:tcPr>
                </a:tc>
              </a:tr>
              <a:tr h="342900">
                <a:tc>
                  <a:txBody>
                    <a:bodyPr/>
                    <a:lstStyle/>
                    <a:p>
                      <a:pPr>
                        <a:defRPr sz="1200"/>
                      </a:pPr>
                      <a:r>
                        <a:t>Politiques API</a:t>
                      </a:r>
                    </a:p>
                  </a:txBody>
                  <a:tcPr>
                    <a:solidFill>
                      <a:srgbClr val="F7F5F5"/>
                    </a:solidFill>
                  </a:tcPr>
                </a:tc>
                <a:tc>
                  <a:txBody>
                    <a:bodyPr/>
                    <a:lstStyle/>
                    <a:p>
                      <a:pPr>
                        <a:defRPr sz="1200"/>
                      </a:pPr>
                      <a:r>
                        <a:t>Contrôle d'accès et limitation de débit</a:t>
                      </a:r>
                    </a:p>
                  </a:txBody>
                  <a:tcPr>
                    <a:solidFill>
                      <a:srgbClr val="F7F5F5"/>
                    </a:solidFill>
                  </a:tcPr>
                </a:tc>
              </a:tr>
            </a:tbl>
          </a:graphicData>
        </a:graphic>
      </p:graphicFrame>
      <p:sp>
        <p:nvSpPr>
          <p:cNvPr id="4" name="TextBox 3"/>
          <p:cNvSpPr txBox="1"/>
          <p:nvPr/>
        </p:nvSpPr>
        <p:spPr>
          <a:xfrm>
            <a:off x="731520" y="1920240"/>
            <a:ext cx="7315200" cy="457200"/>
          </a:xfrm>
          <a:prstGeom prst="rect">
            <a:avLst/>
          </a:prstGeom>
          <a:noFill/>
        </p:spPr>
        <p:txBody>
          <a:bodyPr wrap="none">
            <a:spAutoFit/>
          </a:bodyPr>
          <a:lstStyle/>
          <a:p>
            <a:r>
              <a:rPr sz="2000" b="1">
                <a:solidFill>
                  <a:srgbClr val="FF7900"/>
                </a:solidFill>
                <a:latin typeface="Inter"/>
              </a:rPr>
              <a:t>Cas d'usage réels en entreprise</a:t>
            </a:r>
          </a:p>
        </p:txBody>
      </p:sp>
      <p:sp>
        <p:nvSpPr>
          <p:cNvPr id="5" name="TextBox 4"/>
          <p:cNvSpPr txBox="1"/>
          <p:nvPr/>
        </p:nvSpPr>
        <p:spPr>
          <a:xfrm>
            <a:off x="731520" y="2468880"/>
            <a:ext cx="7315200" cy="457200"/>
          </a:xfrm>
          <a:prstGeom prst="rect">
            <a:avLst/>
          </a:prstGeom>
          <a:noFill/>
        </p:spPr>
        <p:txBody>
          <a:bodyPr wrap="none">
            <a:spAutoFit/>
          </a:bodyPr>
          <a:lstStyle/>
          <a:p>
            <a:r>
              <a:rPr sz="1600" b="1">
                <a:solidFill>
                  <a:srgbClr val="000000"/>
                </a:solidFill>
                <a:latin typeface="Inter"/>
              </a:rPr>
              <a:t>• Exemples de migration monolithique vers microservices</a:t>
            </a:r>
          </a:p>
        </p:txBody>
      </p:sp>
      <p:sp>
        <p:nvSpPr>
          <p:cNvPr id="6" name="TextBox 5"/>
          <p:cNvSpPr txBox="1"/>
          <p:nvPr/>
        </p:nvSpPr>
        <p:spPr>
          <a:xfrm>
            <a:off x="731520" y="3017520"/>
            <a:ext cx="7315200" cy="1463040"/>
          </a:xfrm>
          <a:prstGeom prst="rect">
            <a:avLst/>
          </a:prstGeom>
          <a:noFill/>
        </p:spPr>
        <p:txBody>
          <a:bodyPr wrap="square">
            <a:spAutoFit/>
          </a:bodyPr>
          <a:lstStyle/>
          <a:p/>
          <a:p>
            <a:pPr>
              <a:lnSpc>
                <a:spcPct val="150000"/>
              </a:lnSpc>
            </a:pPr>
            <a:r>
              <a:rPr sz="1300">
                <a:latin typeface="Inter"/>
              </a:rPr>
              <a:t>La migration d'une architecture monolithique vers une architecture microservices est un processus complexe mais souvent nécessaire pour améliorer la scalabilité, la maintenabilité et la rapidité de déploiement. Voici quelques étapes clés et exemples de cette migration.</a:t>
            </a:r>
          </a:p>
        </p:txBody>
      </p:sp>
      <p:sp>
        <p:nvSpPr>
          <p:cNvPr id="7" name="TextBox 6"/>
          <p:cNvSpPr txBox="1"/>
          <p:nvPr/>
        </p:nvSpPr>
        <p:spPr>
          <a:xfrm>
            <a:off x="731520" y="3749040"/>
            <a:ext cx="7315200" cy="2560320"/>
          </a:xfrm>
          <a:prstGeom prst="rect">
            <a:avLst/>
          </a:prstGeom>
          <a:noFill/>
        </p:spPr>
        <p:txBody>
          <a:bodyPr wrap="none">
            <a:spAutoFit/>
          </a:bodyPr>
          <a:lstStyle/>
          <a:p/>
          <a:p>
            <a:pPr>
              <a:lnSpc>
                <a:spcPct val="150000"/>
              </a:lnSpc>
            </a:pPr>
            <a:r>
              <a:rPr sz="500">
                <a:latin typeface="Inter"/>
              </a:rPr>
              <a:t>• Identification des modules monolithiques à découper.</a:t>
            </a:r>
          </a:p>
          <a:p>
            <a:pPr>
              <a:lnSpc>
                <a:spcPct val="150000"/>
              </a:lnSpc>
            </a:pPr>
            <a:r>
              <a:rPr sz="500">
                <a:latin typeface="Inter"/>
              </a:rPr>
              <a:t>• Définition des limites de chaque microservice.</a:t>
            </a:r>
          </a:p>
          <a:p>
            <a:pPr>
              <a:lnSpc>
                <a:spcPct val="150000"/>
              </a:lnSpc>
            </a:pPr>
            <a:r>
              <a:rPr sz="500">
                <a:latin typeface="Inter"/>
              </a:rPr>
              <a:t>• Migration progressive des fonctionnalités.</a:t>
            </a:r>
          </a:p>
          <a:p>
            <a:pPr>
              <a:lnSpc>
                <a:spcPct val="150000"/>
              </a:lnSpc>
            </a:pPr>
            <a:r>
              <a:rPr sz="500">
                <a:latin typeface="Inter"/>
              </a:rPr>
              <a:t>• Tests et validation de chaque microservice.</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3" name="Table 2"/>
          <p:cNvGraphicFramePr>
            <a:graphicFrameLocks noGrp="1"/>
          </p:cNvGraphicFramePr>
          <p:nvPr/>
        </p:nvGraphicFramePr>
        <p:xfrm>
          <a:off x="731520" y="365760"/>
          <a:ext cx="7315200" cy="1371600"/>
        </p:xfrm>
        <a:graphic>
          <a:graphicData uri="http://schemas.openxmlformats.org/drawingml/2006/table">
            <a:tbl>
              <a:tblPr firstRow="1" bandRow="1">
                <a:tableStyleId>{5C22544A-7EE6-4342-B048-85BDC9FD1C3A}</a:tableStyleId>
              </a:tblPr>
              <a:tblGrid>
                <a:gridCol w="2438400"/>
                <a:gridCol w="2438400"/>
                <a:gridCol w="2438400"/>
              </a:tblGrid>
              <a:tr h="274320">
                <a:tc>
                  <a:txBody>
                    <a:bodyPr/>
                    <a:lstStyle/>
                    <a:p>
                      <a:pPr>
                        <a:defRPr sz="1200"/>
                      </a:pPr>
                      <a:r>
                        <a:t>Étape</a:t>
                      </a:r>
                    </a:p>
                  </a:txBody>
                  <a:tcPr>
                    <a:solidFill>
                      <a:srgbClr val="85B3DE"/>
                    </a:solidFill>
                  </a:tcPr>
                </a:tc>
                <a:tc>
                  <a:txBody>
                    <a:bodyPr/>
                    <a:lstStyle/>
                    <a:p>
                      <a:pPr>
                        <a:defRPr sz="1200"/>
                      </a:pPr>
                      <a:r>
                        <a:t>Description</a:t>
                      </a:r>
                    </a:p>
                  </a:txBody>
                  <a:tcPr>
                    <a:solidFill>
                      <a:srgbClr val="85B3DE"/>
                    </a:solidFill>
                  </a:tcPr>
                </a:tc>
                <a:tc>
                  <a:txBody>
                    <a:bodyPr/>
                    <a:lstStyle/>
                    <a:p>
                      <a:pPr>
                        <a:defRPr sz="1200"/>
                      </a:pPr>
                      <a:r>
                        <a:t>Exemple</a:t>
                      </a:r>
                    </a:p>
                  </a:txBody>
                  <a:tcPr>
                    <a:solidFill>
                      <a:srgbClr val="85B3DE"/>
                    </a:solidFill>
                  </a:tcPr>
                </a:tc>
              </a:tr>
              <a:tr h="274320">
                <a:tc>
                  <a:txBody>
                    <a:bodyPr/>
                    <a:lstStyle/>
                    <a:p>
                      <a:pPr>
                        <a:defRPr sz="1200"/>
                      </a:pPr>
                      <a:r>
                        <a:t>Identification</a:t>
                      </a:r>
                    </a:p>
                  </a:txBody>
                  <a:tcPr>
                    <a:solidFill>
                      <a:srgbClr val="F7F5F5"/>
                    </a:solidFill>
                  </a:tcPr>
                </a:tc>
                <a:tc>
                  <a:txBody>
                    <a:bodyPr/>
                    <a:lstStyle/>
                    <a:p>
                      <a:pPr>
                        <a:defRPr sz="1200"/>
                      </a:pPr>
                      <a:r>
                        <a:t>Déterminer les parties du monolithe à migrer.</a:t>
                      </a:r>
                    </a:p>
                  </a:txBody>
                  <a:tcPr>
                    <a:solidFill>
                      <a:srgbClr val="F7F5F5"/>
                    </a:solidFill>
                  </a:tcPr>
                </a:tc>
                <a:tc>
                  <a:txBody>
                    <a:bodyPr/>
                    <a:lstStyle/>
                    <a:p>
                      <a:pPr>
                        <a:defRPr sz="1200"/>
                      </a:pPr>
                      <a:r>
                        <a:t>Un module de gestion des utilisateurs.</a:t>
                      </a:r>
                    </a:p>
                  </a:txBody>
                  <a:tcPr>
                    <a:solidFill>
                      <a:srgbClr val="F7F5F5"/>
                    </a:solidFill>
                  </a:tcPr>
                </a:tc>
              </a:tr>
              <a:tr h="274320">
                <a:tc>
                  <a:txBody>
                    <a:bodyPr/>
                    <a:lstStyle/>
                    <a:p>
                      <a:pPr>
                        <a:defRPr sz="1200"/>
                      </a:pPr>
                      <a:r>
                        <a:t>Découpage</a:t>
                      </a:r>
                    </a:p>
                  </a:txBody>
                  <a:tcPr>
                    <a:solidFill>
                      <a:srgbClr val="F7F5F5"/>
                    </a:solidFill>
                  </a:tcPr>
                </a:tc>
                <a:tc>
                  <a:txBody>
                    <a:bodyPr/>
                    <a:lstStyle/>
                    <a:p>
                      <a:pPr>
                        <a:defRPr sz="1200"/>
                      </a:pPr>
                      <a:r>
                        <a:t>Séparer les fonctionnalités en services indépendants.</a:t>
                      </a:r>
                    </a:p>
                  </a:txBody>
                  <a:tcPr>
                    <a:solidFill>
                      <a:srgbClr val="F7F5F5"/>
                    </a:solidFill>
                  </a:tcPr>
                </a:tc>
                <a:tc>
                  <a:txBody>
                    <a:bodyPr/>
                    <a:lstStyle/>
                    <a:p>
                      <a:pPr>
                        <a:defRPr sz="1200"/>
                      </a:pPr>
                      <a:r>
                        <a:t>Créer un service d'authentification et un service de profil utilisateur.</a:t>
                      </a:r>
                    </a:p>
                  </a:txBody>
                  <a:tcPr>
                    <a:solidFill>
                      <a:srgbClr val="F7F5F5"/>
                    </a:solidFill>
                  </a:tcPr>
                </a:tc>
              </a:tr>
              <a:tr h="274320">
                <a:tc>
                  <a:txBody>
                    <a:bodyPr/>
                    <a:lstStyle/>
                    <a:p>
                      <a:pPr>
                        <a:defRPr sz="1200"/>
                      </a:pPr>
                      <a:r>
                        <a:t>Migration</a:t>
                      </a:r>
                    </a:p>
                  </a:txBody>
                  <a:tcPr>
                    <a:solidFill>
                      <a:srgbClr val="F7F5F5"/>
                    </a:solidFill>
                  </a:tcPr>
                </a:tc>
                <a:tc>
                  <a:txBody>
                    <a:bodyPr/>
                    <a:lstStyle/>
                    <a:p>
                      <a:pPr>
                        <a:defRPr sz="1200"/>
                      </a:pPr>
                      <a:r>
                        <a:t>Déplacer les fonctionnalités vers les nouveaux services.</a:t>
                      </a:r>
                    </a:p>
                  </a:txBody>
                  <a:tcPr>
                    <a:solidFill>
                      <a:srgbClr val="F7F5F5"/>
                    </a:solidFill>
                  </a:tcPr>
                </a:tc>
                <a:tc>
                  <a:txBody>
                    <a:bodyPr/>
                    <a:lstStyle/>
                    <a:p>
                      <a:pPr>
                        <a:defRPr sz="1200"/>
                      </a:pPr>
                      <a:r>
                        <a:t>Migrer la logique d'authentification vers le service d'authentification.</a:t>
                      </a:r>
                    </a:p>
                  </a:txBody>
                  <a:tcPr>
                    <a:solidFill>
                      <a:srgbClr val="F7F5F5"/>
                    </a:solidFill>
                  </a:tcPr>
                </a:tc>
              </a:tr>
              <a:tr h="274320">
                <a:tc>
                  <a:txBody>
                    <a:bodyPr/>
                    <a:lstStyle/>
                    <a:p>
                      <a:pPr>
                        <a:defRPr sz="1200"/>
                      </a:pPr>
                      <a:r>
                        <a:t>Validation</a:t>
                      </a:r>
                    </a:p>
                  </a:txBody>
                  <a:tcPr>
                    <a:solidFill>
                      <a:srgbClr val="F7F5F5"/>
                    </a:solidFill>
                  </a:tcPr>
                </a:tc>
                <a:tc>
                  <a:txBody>
                    <a:bodyPr/>
                    <a:lstStyle/>
                    <a:p>
                      <a:pPr>
                        <a:defRPr sz="1200"/>
                      </a:pPr>
                      <a:r>
                        <a:t>Tester chaque service pour s'assurer de son bon fonctionnement.</a:t>
                      </a:r>
                    </a:p>
                  </a:txBody>
                  <a:tcPr>
                    <a:solidFill>
                      <a:srgbClr val="F7F5F5"/>
                    </a:solidFill>
                  </a:tcPr>
                </a:tc>
                <a:tc>
                  <a:txBody>
                    <a:bodyPr/>
                    <a:lstStyle/>
                    <a:p>
                      <a:pPr>
                        <a:defRPr sz="1200"/>
                      </a:pPr>
                      <a:r>
                        <a:t>Tests unitaires et d'intégration pour le service d'authentification.</a:t>
                      </a:r>
                    </a:p>
                  </a:txBody>
                  <a:tcPr>
                    <a:solidFill>
                      <a:srgbClr val="F7F5F5"/>
                    </a:solidFill>
                  </a:tcPr>
                </a:tc>
              </a:tr>
            </a:tbl>
          </a:graphicData>
        </a:graphic>
      </p:graphicFrame>
      <p:sp>
        <p:nvSpPr>
          <p:cNvPr id="4" name="TextBox 3"/>
          <p:cNvSpPr txBox="1"/>
          <p:nvPr/>
        </p:nvSpPr>
        <p:spPr>
          <a:xfrm>
            <a:off x="731520" y="1920240"/>
            <a:ext cx="7315200" cy="457200"/>
          </a:xfrm>
          <a:prstGeom prst="rect">
            <a:avLst/>
          </a:prstGeom>
          <a:noFill/>
        </p:spPr>
        <p:txBody>
          <a:bodyPr wrap="none">
            <a:spAutoFit/>
          </a:bodyPr>
          <a:lstStyle/>
          <a:p>
            <a:r>
              <a:rPr sz="1600" b="1">
                <a:solidFill>
                  <a:srgbClr val="000000"/>
                </a:solidFill>
                <a:latin typeface="Inter"/>
              </a:rPr>
              <a:t>• Études de cas de grandes entreprises</a:t>
            </a:r>
          </a:p>
        </p:txBody>
      </p:sp>
      <p:sp>
        <p:nvSpPr>
          <p:cNvPr id="5" name="TextBox 4"/>
          <p:cNvSpPr txBox="1"/>
          <p:nvPr/>
        </p:nvSpPr>
        <p:spPr>
          <a:xfrm>
            <a:off x="731520" y="2468880"/>
            <a:ext cx="7315200" cy="731520"/>
          </a:xfrm>
          <a:prstGeom prst="rect">
            <a:avLst/>
          </a:prstGeom>
          <a:noFill/>
        </p:spPr>
        <p:txBody>
          <a:bodyPr wrap="square">
            <a:spAutoFit/>
          </a:bodyPr>
          <a:lstStyle/>
          <a:p/>
          <a:p>
            <a:pPr>
              <a:lnSpc>
                <a:spcPct val="150000"/>
              </a:lnSpc>
            </a:pPr>
            <a:r>
              <a:rPr sz="1300">
                <a:latin typeface="Inter"/>
              </a:rPr>
              <a:t>Plusieurs grandes entreprises ont réussi leur migration vers une architecture microservices. Voici quelques exemples notables.</a:t>
            </a:r>
          </a:p>
        </p:txBody>
      </p:sp>
      <p:sp>
        <p:nvSpPr>
          <p:cNvPr id="6" name="TextBox 5"/>
          <p:cNvSpPr txBox="1"/>
          <p:nvPr/>
        </p:nvSpPr>
        <p:spPr>
          <a:xfrm>
            <a:off x="731520" y="3200400"/>
            <a:ext cx="7315200" cy="2560320"/>
          </a:xfrm>
          <a:prstGeom prst="rect">
            <a:avLst/>
          </a:prstGeom>
          <a:noFill/>
        </p:spPr>
        <p:txBody>
          <a:bodyPr wrap="none">
            <a:spAutoFit/>
          </a:bodyPr>
          <a:lstStyle/>
          <a:p/>
          <a:p>
            <a:pPr>
              <a:lnSpc>
                <a:spcPct val="150000"/>
              </a:lnSpc>
            </a:pPr>
            <a:r>
              <a:rPr sz="500">
                <a:latin typeface="Inter"/>
              </a:rPr>
              <a:t>• Netflix : Migration pour améliorer la scalabilité et la résilience.</a:t>
            </a:r>
          </a:p>
          <a:p>
            <a:pPr>
              <a:lnSpc>
                <a:spcPct val="150000"/>
              </a:lnSpc>
            </a:pPr>
            <a:r>
              <a:rPr sz="500">
                <a:latin typeface="Inter"/>
              </a:rPr>
              <a:t>• Amazon : Découpage de leur monolithe pour accélérer les déploiements.</a:t>
            </a:r>
          </a:p>
          <a:p>
            <a:pPr>
              <a:lnSpc>
                <a:spcPct val="150000"/>
              </a:lnSpc>
            </a:pPr>
            <a:r>
              <a:rPr sz="500">
                <a:latin typeface="Inter"/>
              </a:rPr>
              <a:t>• Uber : Migration pour gérer la croissance rapide et la complexité.</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3" name="Table 2"/>
          <p:cNvGraphicFramePr>
            <a:graphicFrameLocks noGrp="1"/>
          </p:cNvGraphicFramePr>
          <p:nvPr/>
        </p:nvGraphicFramePr>
        <p:xfrm>
          <a:off x="731520" y="365760"/>
          <a:ext cx="7315200" cy="1371600"/>
        </p:xfrm>
        <a:graphic>
          <a:graphicData uri="http://schemas.openxmlformats.org/drawingml/2006/table">
            <a:tbl>
              <a:tblPr firstRow="1" bandRow="1">
                <a:tableStyleId>{5C22544A-7EE6-4342-B048-85BDC9FD1C3A}</a:tableStyleId>
              </a:tblPr>
              <a:tblGrid>
                <a:gridCol w="2438400"/>
                <a:gridCol w="2438400"/>
                <a:gridCol w="2438400"/>
              </a:tblGrid>
              <a:tr h="342900">
                <a:tc>
                  <a:txBody>
                    <a:bodyPr/>
                    <a:lstStyle/>
                    <a:p>
                      <a:pPr>
                        <a:defRPr sz="1200"/>
                      </a:pPr>
                      <a:r>
                        <a:t>Entreprise</a:t>
                      </a:r>
                    </a:p>
                  </a:txBody>
                  <a:tcPr>
                    <a:solidFill>
                      <a:srgbClr val="85B3DE"/>
                    </a:solidFill>
                  </a:tcPr>
                </a:tc>
                <a:tc>
                  <a:txBody>
                    <a:bodyPr/>
                    <a:lstStyle/>
                    <a:p>
                      <a:pPr>
                        <a:defRPr sz="1200"/>
                      </a:pPr>
                      <a:r>
                        <a:t>Problématique</a:t>
                      </a:r>
                    </a:p>
                  </a:txBody>
                  <a:tcPr>
                    <a:solidFill>
                      <a:srgbClr val="85B3DE"/>
                    </a:solidFill>
                  </a:tcPr>
                </a:tc>
                <a:tc>
                  <a:txBody>
                    <a:bodyPr/>
                    <a:lstStyle/>
                    <a:p>
                      <a:pPr>
                        <a:defRPr sz="1200"/>
                      </a:pPr>
                      <a:r>
                        <a:t>Solution</a:t>
                      </a:r>
                    </a:p>
                  </a:txBody>
                  <a:tcPr>
                    <a:solidFill>
                      <a:srgbClr val="85B3DE"/>
                    </a:solidFill>
                  </a:tcPr>
                </a:tc>
              </a:tr>
              <a:tr h="342900">
                <a:tc>
                  <a:txBody>
                    <a:bodyPr/>
                    <a:lstStyle/>
                    <a:p>
                      <a:pPr>
                        <a:defRPr sz="1200"/>
                      </a:pPr>
                      <a:r>
                        <a:t>Netflix</a:t>
                      </a:r>
                    </a:p>
                  </a:txBody>
                  <a:tcPr>
                    <a:solidFill>
                      <a:srgbClr val="F7F5F5"/>
                    </a:solidFill>
                  </a:tcPr>
                </a:tc>
                <a:tc>
                  <a:txBody>
                    <a:bodyPr/>
                    <a:lstStyle/>
                    <a:p>
                      <a:pPr>
                        <a:defRPr sz="1200"/>
                      </a:pPr>
                      <a:r>
                        <a:t>Difficulté à gérer la charge utilisateur.</a:t>
                      </a:r>
                    </a:p>
                  </a:txBody>
                  <a:tcPr>
                    <a:solidFill>
                      <a:srgbClr val="F7F5F5"/>
                    </a:solidFill>
                  </a:tcPr>
                </a:tc>
                <a:tc>
                  <a:txBody>
                    <a:bodyPr/>
                    <a:lstStyle/>
                    <a:p>
                      <a:pPr>
                        <a:defRPr sz="1200"/>
                      </a:pPr>
                      <a:r>
                        <a:t>Migration vers des microservices pour améliorer la scalabilité.</a:t>
                      </a:r>
                    </a:p>
                  </a:txBody>
                  <a:tcPr>
                    <a:solidFill>
                      <a:srgbClr val="F7F5F5"/>
                    </a:solidFill>
                  </a:tcPr>
                </a:tc>
              </a:tr>
              <a:tr h="342900">
                <a:tc>
                  <a:txBody>
                    <a:bodyPr/>
                    <a:lstStyle/>
                    <a:p>
                      <a:pPr>
                        <a:defRPr sz="1200"/>
                      </a:pPr>
                      <a:r>
                        <a:t>Amazon</a:t>
                      </a:r>
                    </a:p>
                  </a:txBody>
                  <a:tcPr>
                    <a:solidFill>
                      <a:srgbClr val="F7F5F5"/>
                    </a:solidFill>
                  </a:tcPr>
                </a:tc>
                <a:tc>
                  <a:txBody>
                    <a:bodyPr/>
                    <a:lstStyle/>
                    <a:p>
                      <a:pPr>
                        <a:defRPr sz="1200"/>
                      </a:pPr>
                      <a:r>
                        <a:t>Déploiements lents et erreurs fréquentes.</a:t>
                      </a:r>
                    </a:p>
                  </a:txBody>
                  <a:tcPr>
                    <a:solidFill>
                      <a:srgbClr val="F7F5F5"/>
                    </a:solidFill>
                  </a:tcPr>
                </a:tc>
                <a:tc>
                  <a:txBody>
                    <a:bodyPr/>
                    <a:lstStyle/>
                    <a:p>
                      <a:pPr>
                        <a:defRPr sz="1200"/>
                      </a:pPr>
                      <a:r>
                        <a:t>Découpage du monolithe en services indépendants.</a:t>
                      </a:r>
                    </a:p>
                  </a:txBody>
                  <a:tcPr>
                    <a:solidFill>
                      <a:srgbClr val="F7F5F5"/>
                    </a:solidFill>
                  </a:tcPr>
                </a:tc>
              </a:tr>
              <a:tr h="342900">
                <a:tc>
                  <a:txBody>
                    <a:bodyPr/>
                    <a:lstStyle/>
                    <a:p>
                      <a:pPr>
                        <a:defRPr sz="1200"/>
                      </a:pPr>
                      <a:r>
                        <a:t>Uber</a:t>
                      </a:r>
                    </a:p>
                  </a:txBody>
                  <a:tcPr>
                    <a:solidFill>
                      <a:srgbClr val="F7F5F5"/>
                    </a:solidFill>
                  </a:tcPr>
                </a:tc>
                <a:tc>
                  <a:txBody>
                    <a:bodyPr/>
                    <a:lstStyle/>
                    <a:p>
                      <a:pPr>
                        <a:defRPr sz="1200"/>
                      </a:pPr>
                      <a:r>
                        <a:t>Gestion de la complexité due à la croissance rapide.</a:t>
                      </a:r>
                    </a:p>
                  </a:txBody>
                  <a:tcPr>
                    <a:solidFill>
                      <a:srgbClr val="F7F5F5"/>
                    </a:solidFill>
                  </a:tcPr>
                </a:tc>
                <a:tc>
                  <a:txBody>
                    <a:bodyPr/>
                    <a:lstStyle/>
                    <a:p>
                      <a:pPr>
                        <a:defRPr sz="1200"/>
                      </a:pPr>
                      <a:r>
                        <a:t>Migration vers une architecture microservices pour gérer les différents services.</a:t>
                      </a:r>
                    </a:p>
                  </a:txBody>
                  <a:tcPr>
                    <a:solidFill>
                      <a:srgbClr val="F7F5F5"/>
                    </a:solidFill>
                  </a:tcPr>
                </a:tc>
              </a:tr>
            </a:tbl>
          </a:graphicData>
        </a:graphic>
      </p:graphicFrame>
      <p:sp>
        <p:nvSpPr>
          <p:cNvPr id="4" name="TextBox 3"/>
          <p:cNvSpPr txBox="1"/>
          <p:nvPr/>
        </p:nvSpPr>
        <p:spPr>
          <a:xfrm>
            <a:off x="731520" y="1920240"/>
            <a:ext cx="7315200" cy="457200"/>
          </a:xfrm>
          <a:prstGeom prst="rect">
            <a:avLst/>
          </a:prstGeom>
          <a:noFill/>
        </p:spPr>
        <p:txBody>
          <a:bodyPr wrap="none">
            <a:spAutoFit/>
          </a:bodyPr>
          <a:lstStyle/>
          <a:p>
            <a:r>
              <a:rPr sz="1600" b="1">
                <a:solidFill>
                  <a:srgbClr val="000000"/>
                </a:solidFill>
                <a:latin typeface="Inter"/>
              </a:rPr>
              <a:t>• Retours d'expérience et leçons apprises</a:t>
            </a:r>
          </a:p>
        </p:txBody>
      </p:sp>
      <p:sp>
        <p:nvSpPr>
          <p:cNvPr id="5" name="TextBox 4"/>
          <p:cNvSpPr txBox="1"/>
          <p:nvPr/>
        </p:nvSpPr>
        <p:spPr>
          <a:xfrm>
            <a:off x="731520" y="2468880"/>
            <a:ext cx="7315200" cy="1097280"/>
          </a:xfrm>
          <a:prstGeom prst="rect">
            <a:avLst/>
          </a:prstGeom>
          <a:noFill/>
        </p:spPr>
        <p:txBody>
          <a:bodyPr wrap="square">
            <a:spAutoFit/>
          </a:bodyPr>
          <a:lstStyle/>
          <a:p/>
          <a:p>
            <a:pPr>
              <a:lnSpc>
                <a:spcPct val="150000"/>
              </a:lnSpc>
            </a:pPr>
            <a:r>
              <a:rPr sz="1300">
                <a:latin typeface="Inter"/>
              </a:rPr>
              <a:t>Les retours d'expérience des entreprises qui ont migré vers une architecture microservices fournissent des leçons précieuses pour les autres organisations.</a:t>
            </a:r>
          </a:p>
        </p:txBody>
      </p:sp>
      <p:sp>
        <p:nvSpPr>
          <p:cNvPr id="6" name="TextBox 5"/>
          <p:cNvSpPr txBox="1"/>
          <p:nvPr/>
        </p:nvSpPr>
        <p:spPr>
          <a:xfrm>
            <a:off x="731520" y="3200400"/>
            <a:ext cx="7315200" cy="2926080"/>
          </a:xfrm>
          <a:prstGeom prst="rect">
            <a:avLst/>
          </a:prstGeom>
          <a:noFill/>
        </p:spPr>
        <p:txBody>
          <a:bodyPr wrap="none">
            <a:spAutoFit/>
          </a:bodyPr>
          <a:lstStyle/>
          <a:p/>
          <a:p>
            <a:pPr>
              <a:lnSpc>
                <a:spcPct val="150000"/>
              </a:lnSpc>
            </a:pPr>
            <a:r>
              <a:rPr sz="500">
                <a:latin typeface="Inter"/>
              </a:rPr>
              <a:t>• Importance de la planification et de la conception initiale.</a:t>
            </a:r>
          </a:p>
          <a:p>
            <a:pPr>
              <a:lnSpc>
                <a:spcPct val="150000"/>
              </a:lnSpc>
            </a:pPr>
            <a:r>
              <a:rPr sz="500">
                <a:latin typeface="Inter"/>
              </a:rPr>
              <a:t>• Nécessité d'une culture DevOps pour gérer les microservices.</a:t>
            </a:r>
          </a:p>
          <a:p>
            <a:pPr>
              <a:lnSpc>
                <a:spcPct val="150000"/>
              </a:lnSpc>
            </a:pPr>
            <a:r>
              <a:rPr sz="500">
                <a:latin typeface="Inter"/>
              </a:rPr>
              <a:t>• Importance des tests automatisés pour garantir la qualité.</a:t>
            </a:r>
          </a:p>
          <a:p>
            <a:pPr>
              <a:lnSpc>
                <a:spcPct val="150000"/>
              </a:lnSpc>
            </a:pPr>
            <a:r>
              <a:rPr sz="500">
                <a:latin typeface="Inter"/>
              </a:rPr>
              <a:t>• Gestion des dépendances entre les services.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3" name="Table 2"/>
          <p:cNvGraphicFramePr>
            <a:graphicFrameLocks noGrp="1"/>
          </p:cNvGraphicFramePr>
          <p:nvPr/>
        </p:nvGraphicFramePr>
        <p:xfrm>
          <a:off x="731520" y="365760"/>
          <a:ext cx="7315200" cy="1371600"/>
        </p:xfrm>
        <a:graphic>
          <a:graphicData uri="http://schemas.openxmlformats.org/drawingml/2006/table">
            <a:tbl>
              <a:tblPr firstRow="1" bandRow="1">
                <a:tableStyleId>{5C22544A-7EE6-4342-B048-85BDC9FD1C3A}</a:tableStyleId>
              </a:tblPr>
              <a:tblGrid>
                <a:gridCol w="2438400"/>
                <a:gridCol w="2438400"/>
                <a:gridCol w="2438400"/>
              </a:tblGrid>
              <a:tr h="274320">
                <a:tc>
                  <a:txBody>
                    <a:bodyPr/>
                    <a:lstStyle/>
                    <a:p>
                      <a:pPr>
                        <a:defRPr sz="1200"/>
                      </a:pPr>
                      <a:r>
                        <a:t>Leçon</a:t>
                      </a:r>
                    </a:p>
                  </a:txBody>
                  <a:tcPr>
                    <a:solidFill>
                      <a:srgbClr val="85B3DE"/>
                    </a:solidFill>
                  </a:tcPr>
                </a:tc>
                <a:tc>
                  <a:txBody>
                    <a:bodyPr/>
                    <a:lstStyle/>
                    <a:p>
                      <a:pPr>
                        <a:defRPr sz="1200"/>
                      </a:pPr>
                      <a:r>
                        <a:t>Description</a:t>
                      </a:r>
                    </a:p>
                  </a:txBody>
                  <a:tcPr>
                    <a:solidFill>
                      <a:srgbClr val="85B3DE"/>
                    </a:solidFill>
                  </a:tcPr>
                </a:tc>
                <a:tc>
                  <a:txBody>
                    <a:bodyPr/>
                    <a:lstStyle/>
                    <a:p>
                      <a:pPr>
                        <a:defRPr sz="1200"/>
                      </a:pPr>
                      <a:r>
                        <a:t>Exemple</a:t>
                      </a:r>
                    </a:p>
                  </a:txBody>
                  <a:tcPr>
                    <a:solidFill>
                      <a:srgbClr val="85B3DE"/>
                    </a:solidFill>
                  </a:tcPr>
                </a:tc>
              </a:tr>
              <a:tr h="274320">
                <a:tc>
                  <a:txBody>
                    <a:bodyPr/>
                    <a:lstStyle/>
                    <a:p>
                      <a:pPr>
                        <a:defRPr sz="1200"/>
                      </a:pPr>
                      <a:r>
                        <a:t>Planification</a:t>
                      </a:r>
                    </a:p>
                  </a:txBody>
                  <a:tcPr>
                    <a:solidFill>
                      <a:srgbClr val="F7F5F5"/>
                    </a:solidFill>
                  </a:tcPr>
                </a:tc>
                <a:tc>
                  <a:txBody>
                    <a:bodyPr/>
                    <a:lstStyle/>
                    <a:p>
                      <a:pPr>
                        <a:defRPr sz="1200"/>
                      </a:pPr>
                      <a:r>
                        <a:t>Une bonne planification est essentielle pour éviter les pièges.</a:t>
                      </a:r>
                    </a:p>
                  </a:txBody>
                  <a:tcPr>
                    <a:solidFill>
                      <a:srgbClr val="F7F5F5"/>
                    </a:solidFill>
                  </a:tcPr>
                </a:tc>
                <a:tc>
                  <a:txBody>
                    <a:bodyPr/>
                    <a:lstStyle/>
                    <a:p>
                      <a:pPr>
                        <a:defRPr sz="1200"/>
                      </a:pPr>
                      <a:r>
                        <a:t>Définir clairement les limites des services.</a:t>
                      </a:r>
                    </a:p>
                  </a:txBody>
                  <a:tcPr>
                    <a:solidFill>
                      <a:srgbClr val="F7F5F5"/>
                    </a:solidFill>
                  </a:tcPr>
                </a:tc>
              </a:tr>
              <a:tr h="274320">
                <a:tc>
                  <a:txBody>
                    <a:bodyPr/>
                    <a:lstStyle/>
                    <a:p>
                      <a:pPr>
                        <a:defRPr sz="1200"/>
                      </a:pPr>
                      <a:r>
                        <a:t>Culture DevOps</a:t>
                      </a:r>
                    </a:p>
                  </a:txBody>
                  <a:tcPr>
                    <a:solidFill>
                      <a:srgbClr val="F7F5F5"/>
                    </a:solidFill>
                  </a:tcPr>
                </a:tc>
                <a:tc>
                  <a:txBody>
                    <a:bodyPr/>
                    <a:lstStyle/>
                    <a:p>
                      <a:pPr>
                        <a:defRPr sz="1200"/>
                      </a:pPr>
                      <a:r>
                        <a:t>Une culture DevOps est nécessaire pour gérer les déploiements fréquents.</a:t>
                      </a:r>
                    </a:p>
                  </a:txBody>
                  <a:tcPr>
                    <a:solidFill>
                      <a:srgbClr val="F7F5F5"/>
                    </a:solidFill>
                  </a:tcPr>
                </a:tc>
                <a:tc>
                  <a:txBody>
                    <a:bodyPr/>
                    <a:lstStyle/>
                    <a:p>
                      <a:pPr>
                        <a:defRPr sz="1200"/>
                      </a:pPr>
                      <a:r>
                        <a:t>Utilisation de pipelines CI/CD pour les microservices.</a:t>
                      </a:r>
                    </a:p>
                  </a:txBody>
                  <a:tcPr>
                    <a:solidFill>
                      <a:srgbClr val="F7F5F5"/>
                    </a:solidFill>
                  </a:tcPr>
                </a:tc>
              </a:tr>
              <a:tr h="274320">
                <a:tc>
                  <a:txBody>
                    <a:bodyPr/>
                    <a:lstStyle/>
                    <a:p>
                      <a:pPr>
                        <a:defRPr sz="1200"/>
                      </a:pPr>
                      <a:r>
                        <a:t>Tests automatisés</a:t>
                      </a:r>
                    </a:p>
                  </a:txBody>
                  <a:tcPr>
                    <a:solidFill>
                      <a:srgbClr val="F7F5F5"/>
                    </a:solidFill>
                  </a:tcPr>
                </a:tc>
                <a:tc>
                  <a:txBody>
                    <a:bodyPr/>
                    <a:lstStyle/>
                    <a:p>
                      <a:pPr>
                        <a:defRPr sz="1200"/>
                      </a:pPr>
                      <a:r>
                        <a:t>Les tests automatisés sont cruciaux pour garantir la qualité.</a:t>
                      </a:r>
                    </a:p>
                  </a:txBody>
                  <a:tcPr>
                    <a:solidFill>
                      <a:srgbClr val="F7F5F5"/>
                    </a:solidFill>
                  </a:tcPr>
                </a:tc>
                <a:tc>
                  <a:txBody>
                    <a:bodyPr/>
                    <a:lstStyle/>
                    <a:p>
                      <a:pPr>
                        <a:defRPr sz="1200"/>
                      </a:pPr>
                      <a:r>
                        <a:t>Tests unitaires et d'intégration pour chaque service.</a:t>
                      </a:r>
                    </a:p>
                  </a:txBody>
                  <a:tcPr>
                    <a:solidFill>
                      <a:srgbClr val="F7F5F5"/>
                    </a:solidFill>
                  </a:tcPr>
                </a:tc>
              </a:tr>
              <a:tr h="274320">
                <a:tc>
                  <a:txBody>
                    <a:bodyPr/>
                    <a:lstStyle/>
                    <a:p>
                      <a:pPr>
                        <a:defRPr sz="1200"/>
                      </a:pPr>
                      <a:r>
                        <a:t>Gestion des dépendances</a:t>
                      </a:r>
                    </a:p>
                  </a:txBody>
                  <a:tcPr>
                    <a:solidFill>
                      <a:srgbClr val="F7F5F5"/>
                    </a:solidFill>
                  </a:tcPr>
                </a:tc>
                <a:tc>
                  <a:txBody>
                    <a:bodyPr/>
                    <a:lstStyle/>
                    <a:p>
                      <a:pPr>
                        <a:defRPr sz="1200"/>
                      </a:pPr>
                      <a:r>
                        <a:t>Les dépendances entre services doivent être gérées avec soin.</a:t>
                      </a:r>
                    </a:p>
                  </a:txBody>
                  <a:tcPr>
                    <a:solidFill>
                      <a:srgbClr val="F7F5F5"/>
                    </a:solidFill>
                  </a:tcPr>
                </a:tc>
                <a:tc>
                  <a:txBody>
                    <a:bodyPr/>
                    <a:lstStyle/>
                    <a:p>
                      <a:pPr>
                        <a:defRPr sz="1200"/>
                      </a:pPr>
                      <a:r>
                        <a:t>Utilisation de contrats d'API pour garantir la compatibilité.</a:t>
                      </a:r>
                    </a:p>
                  </a:txBody>
                  <a:tcPr>
                    <a:solidFill>
                      <a:srgbClr val="F7F5F5"/>
                    </a:solidFill>
                  </a:tcPr>
                </a:tc>
              </a:tr>
            </a:tbl>
          </a:graphicData>
        </a:graphic>
      </p:graphicFrame>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2000" b="1">
                <a:solidFill>
                  <a:srgbClr val="FF7900"/>
                </a:solidFill>
                <a:latin typeface="Inter"/>
              </a:rPr>
              <a:t>Jour 1</a:t>
            </a:r>
          </a:p>
        </p:txBody>
      </p:sp>
      <p:sp>
        <p:nvSpPr>
          <p:cNvPr id="4" name="TextBox 3"/>
          <p:cNvSpPr txBox="1"/>
          <p:nvPr/>
        </p:nvSpPr>
        <p:spPr>
          <a:xfrm>
            <a:off x="731520" y="914400"/>
            <a:ext cx="7315200" cy="457200"/>
          </a:xfrm>
          <a:prstGeom prst="rect">
            <a:avLst/>
          </a:prstGeom>
          <a:noFill/>
        </p:spPr>
        <p:txBody>
          <a:bodyPr wrap="none">
            <a:spAutoFit/>
          </a:bodyPr>
          <a:lstStyle/>
          <a:p>
            <a:r>
              <a:rPr sz="1600" b="1">
                <a:solidFill>
                  <a:srgbClr val="000000"/>
                </a:solidFill>
                <a:latin typeface="Inter"/>
              </a:rPr>
              <a:t>• Programme du Jour 1</a:t>
            </a:r>
          </a:p>
        </p:txBody>
      </p:sp>
      <p:sp>
        <p:nvSpPr>
          <p:cNvPr id="5" name="TextBox 4"/>
          <p:cNvSpPr txBox="1"/>
          <p:nvPr/>
        </p:nvSpPr>
        <p:spPr>
          <a:xfrm>
            <a:off x="731520" y="1463040"/>
            <a:ext cx="7315200" cy="365760"/>
          </a:xfrm>
          <a:prstGeom prst="rect">
            <a:avLst/>
          </a:prstGeom>
          <a:noFill/>
        </p:spPr>
        <p:txBody>
          <a:bodyPr wrap="square">
            <a:spAutoFit/>
          </a:bodyPr>
          <a:lstStyle/>
          <a:p/>
          <a:p>
            <a:pPr>
              <a:lnSpc>
                <a:spcPct val="150000"/>
              </a:lnSpc>
            </a:pPr>
            <a:r>
              <a:rPr sz="1300">
                <a:latin typeface="Inter"/>
              </a:rPr>
              <a:t>Voici le contenu de la formation pour le jour 1.</a:t>
            </a:r>
          </a:p>
        </p:txBody>
      </p:sp>
      <p:sp>
        <p:nvSpPr>
          <p:cNvPr id="6" name="TextBox 5"/>
          <p:cNvSpPr txBox="1"/>
          <p:nvPr/>
        </p:nvSpPr>
        <p:spPr>
          <a:xfrm>
            <a:off x="731520" y="2194560"/>
            <a:ext cx="7315200" cy="457200"/>
          </a:xfrm>
          <a:prstGeom prst="rect">
            <a:avLst/>
          </a:prstGeom>
          <a:noFill/>
        </p:spPr>
        <p:txBody>
          <a:bodyPr wrap="none">
            <a:spAutoFit/>
          </a:bodyPr>
          <a:lstStyle/>
          <a:p>
            <a:r>
              <a:rPr sz="2000" b="1">
                <a:solidFill>
                  <a:srgbClr val="FF7900"/>
                </a:solidFill>
                <a:latin typeface="Inter"/>
              </a:rPr>
              <a:t>Introduction à l'architecture Microservices</a:t>
            </a:r>
          </a:p>
        </p:txBody>
      </p:sp>
      <p:sp>
        <p:nvSpPr>
          <p:cNvPr id="7" name="TextBox 6"/>
          <p:cNvSpPr txBox="1"/>
          <p:nvPr/>
        </p:nvSpPr>
        <p:spPr>
          <a:xfrm>
            <a:off x="731520" y="2743200"/>
            <a:ext cx="7315200" cy="457200"/>
          </a:xfrm>
          <a:prstGeom prst="rect">
            <a:avLst/>
          </a:prstGeom>
          <a:noFill/>
        </p:spPr>
        <p:txBody>
          <a:bodyPr wrap="none">
            <a:spAutoFit/>
          </a:bodyPr>
          <a:lstStyle/>
          <a:p>
            <a:r>
              <a:rPr sz="1600" b="1">
                <a:solidFill>
                  <a:srgbClr val="000000"/>
                </a:solidFill>
                <a:latin typeface="Inter"/>
              </a:rPr>
              <a:t>• Définition des microservices</a:t>
            </a:r>
          </a:p>
        </p:txBody>
      </p:sp>
      <p:sp>
        <p:nvSpPr>
          <p:cNvPr id="8" name="TextBox 7"/>
          <p:cNvSpPr txBox="1"/>
          <p:nvPr/>
        </p:nvSpPr>
        <p:spPr>
          <a:xfrm>
            <a:off x="731520" y="3291840"/>
            <a:ext cx="7315200" cy="2194560"/>
          </a:xfrm>
          <a:prstGeom prst="rect">
            <a:avLst/>
          </a:prstGeom>
          <a:noFill/>
        </p:spPr>
        <p:txBody>
          <a:bodyPr wrap="square">
            <a:spAutoFit/>
          </a:bodyPr>
          <a:lstStyle/>
          <a:p/>
          <a:p>
            <a:pPr>
              <a:lnSpc>
                <a:spcPct val="150000"/>
              </a:lnSpc>
            </a:pPr>
            <a:r>
              <a:rPr sz="1300">
                <a:latin typeface="Inter"/>
              </a:rPr>
              <a:t>Les microservices sont une approche architecturale pour développer des applications en tant que suite de petits services indépendants, chacun exécuté dans son propre processus et communiquant via des mécanismes légers, généralement des API HTTP. Chaque microservice est conçu pour accomplir une fonction métier spécifique et peut être développé, déployé et mis à l'échelle indépendamment.</a:t>
            </a:r>
          </a:p>
        </p:txBody>
      </p:sp>
      <p:sp>
        <p:nvSpPr>
          <p:cNvPr id="9" name="TextBox 8"/>
          <p:cNvSpPr txBox="1"/>
          <p:nvPr/>
        </p:nvSpPr>
        <p:spPr>
          <a:xfrm>
            <a:off x="731520" y="4023360"/>
            <a:ext cx="7315200" cy="2926080"/>
          </a:xfrm>
          <a:prstGeom prst="rect">
            <a:avLst/>
          </a:prstGeom>
          <a:noFill/>
        </p:spPr>
        <p:txBody>
          <a:bodyPr wrap="none">
            <a:spAutoFit/>
          </a:bodyPr>
          <a:lstStyle/>
          <a:p/>
          <a:p>
            <a:pPr>
              <a:lnSpc>
                <a:spcPct val="150000"/>
              </a:lnSpc>
            </a:pPr>
            <a:r>
              <a:rPr sz="500">
                <a:latin typeface="Inter"/>
              </a:rPr>
              <a:t>• Indépendance : Chaque microservice est autonome et peut être développé et déployé séparément.</a:t>
            </a:r>
          </a:p>
          <a:p>
            <a:pPr>
              <a:lnSpc>
                <a:spcPct val="150000"/>
              </a:lnSpc>
            </a:pPr>
            <a:r>
              <a:rPr sz="500">
                <a:latin typeface="Inter"/>
              </a:rPr>
              <a:t>• Spécialisation : Chaque service est conçu pour une fonction métier spécifique.</a:t>
            </a:r>
          </a:p>
          <a:p>
            <a:pPr>
              <a:lnSpc>
                <a:spcPct val="150000"/>
              </a:lnSpc>
            </a:pPr>
            <a:r>
              <a:rPr sz="500">
                <a:latin typeface="Inter"/>
              </a:rPr>
              <a:t>• Communication : Les services communiquent via des API légères, souvent HTTP ou des messages asynchrones.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1600" b="1">
                <a:solidFill>
                  <a:srgbClr val="000000"/>
                </a:solidFill>
                <a:latin typeface="Inter"/>
              </a:rPr>
              <a:t>• Comparaison avec l'architecture monolithique</a:t>
            </a:r>
          </a:p>
        </p:txBody>
      </p:sp>
      <p:sp>
        <p:nvSpPr>
          <p:cNvPr id="4" name="TextBox 3"/>
          <p:cNvSpPr txBox="1"/>
          <p:nvPr/>
        </p:nvSpPr>
        <p:spPr>
          <a:xfrm>
            <a:off x="731520" y="914400"/>
            <a:ext cx="7315200" cy="2194560"/>
          </a:xfrm>
          <a:prstGeom prst="rect">
            <a:avLst/>
          </a:prstGeom>
          <a:noFill/>
        </p:spPr>
        <p:txBody>
          <a:bodyPr wrap="square">
            <a:spAutoFit/>
          </a:bodyPr>
          <a:lstStyle/>
          <a:p/>
          <a:p>
            <a:pPr>
              <a:lnSpc>
                <a:spcPct val="150000"/>
              </a:lnSpc>
            </a:pPr>
            <a:r>
              <a:rPr sz="1300">
                <a:latin typeface="Inter"/>
              </a:rPr>
              <a:t>L'architecture monolithique est une approche traditionnelle où une application est développée comme un seul bloc de code, avec toutes les fonctionnalités intégrées dans un seul et même déploiement. Contrairement aux microservices, une application monolithique est généralement plus simple à développer initialement, mais peut devenir difficile à maintenir et à mettre à l'échelle à mesure qu'elle grandit.</a:t>
            </a:r>
          </a:p>
        </p:txBody>
      </p:sp>
      <p:graphicFrame>
        <p:nvGraphicFramePr>
          <p:cNvPr id="5" name="Table 4"/>
          <p:cNvGraphicFramePr>
            <a:graphicFrameLocks noGrp="1"/>
          </p:cNvGraphicFramePr>
          <p:nvPr/>
        </p:nvGraphicFramePr>
        <p:xfrm>
          <a:off x="731520" y="1645920"/>
          <a:ext cx="7315200" cy="1371600"/>
        </p:xfrm>
        <a:graphic>
          <a:graphicData uri="http://schemas.openxmlformats.org/drawingml/2006/table">
            <a:tbl>
              <a:tblPr firstRow="1" bandRow="1">
                <a:tableStyleId>{5C22544A-7EE6-4342-B048-85BDC9FD1C3A}</a:tableStyleId>
              </a:tblPr>
              <a:tblGrid>
                <a:gridCol w="2438400"/>
                <a:gridCol w="2438400"/>
                <a:gridCol w="2438400"/>
              </a:tblGrid>
              <a:tr h="274320">
                <a:tc>
                  <a:txBody>
                    <a:bodyPr/>
                    <a:lstStyle/>
                    <a:p>
                      <a:pPr>
                        <a:defRPr sz="1200"/>
                      </a:pPr>
                      <a:r>
                        <a:t>Aspect</a:t>
                      </a:r>
                    </a:p>
                  </a:txBody>
                  <a:tcPr>
                    <a:solidFill>
                      <a:srgbClr val="85B3DE"/>
                    </a:solidFill>
                  </a:tcPr>
                </a:tc>
                <a:tc>
                  <a:txBody>
                    <a:bodyPr/>
                    <a:lstStyle/>
                    <a:p>
                      <a:pPr>
                        <a:defRPr sz="1200"/>
                      </a:pPr>
                      <a:r>
                        <a:t>Monolithique</a:t>
                      </a:r>
                    </a:p>
                  </a:txBody>
                  <a:tcPr>
                    <a:solidFill>
                      <a:srgbClr val="85B3DE"/>
                    </a:solidFill>
                  </a:tcPr>
                </a:tc>
                <a:tc>
                  <a:txBody>
                    <a:bodyPr/>
                    <a:lstStyle/>
                    <a:p>
                      <a:pPr>
                        <a:defRPr sz="1200"/>
                      </a:pPr>
                      <a:r>
                        <a:t>Microservices</a:t>
                      </a:r>
                    </a:p>
                  </a:txBody>
                  <a:tcPr>
                    <a:solidFill>
                      <a:srgbClr val="85B3DE"/>
                    </a:solidFill>
                  </a:tcPr>
                </a:tc>
              </a:tr>
              <a:tr h="274320">
                <a:tc>
                  <a:txBody>
                    <a:bodyPr/>
                    <a:lstStyle/>
                    <a:p>
                      <a:pPr>
                        <a:defRPr sz="1200"/>
                      </a:pPr>
                      <a:r>
                        <a:t>Développement</a:t>
                      </a:r>
                    </a:p>
                  </a:txBody>
                  <a:tcPr>
                    <a:solidFill>
                      <a:srgbClr val="F7F5F5"/>
                    </a:solidFill>
                  </a:tcPr>
                </a:tc>
                <a:tc>
                  <a:txBody>
                    <a:bodyPr/>
                    <a:lstStyle/>
                    <a:p>
                      <a:pPr>
                        <a:defRPr sz="1200"/>
                      </a:pPr>
                      <a:r>
                        <a:t>Toute l'application est développée comme un seul bloc.</a:t>
                      </a:r>
                    </a:p>
                  </a:txBody>
                  <a:tcPr>
                    <a:solidFill>
                      <a:srgbClr val="F7F5F5"/>
                    </a:solidFill>
                  </a:tcPr>
                </a:tc>
                <a:tc>
                  <a:txBody>
                    <a:bodyPr/>
                    <a:lstStyle/>
                    <a:p>
                      <a:pPr>
                        <a:defRPr sz="1200"/>
                      </a:pPr>
                      <a:r>
                        <a:t>L'application est divisée en plusieurs services indépendants.</a:t>
                      </a:r>
                    </a:p>
                  </a:txBody>
                  <a:tcPr>
                    <a:solidFill>
                      <a:srgbClr val="F7F5F5"/>
                    </a:solidFill>
                  </a:tcPr>
                </a:tc>
              </a:tr>
              <a:tr h="274320">
                <a:tc>
                  <a:txBody>
                    <a:bodyPr/>
                    <a:lstStyle/>
                    <a:p>
                      <a:pPr>
                        <a:defRPr sz="1200"/>
                      </a:pPr>
                      <a:r>
                        <a:t>Déploiement</a:t>
                      </a:r>
                    </a:p>
                  </a:txBody>
                  <a:tcPr>
                    <a:solidFill>
                      <a:srgbClr val="F7F5F5"/>
                    </a:solidFill>
                  </a:tcPr>
                </a:tc>
                <a:tc>
                  <a:txBody>
                    <a:bodyPr/>
                    <a:lstStyle/>
                    <a:p>
                      <a:pPr>
                        <a:defRPr sz="1200"/>
                      </a:pPr>
                      <a:r>
                        <a:t>Un seul déploiement pour toute l'application.</a:t>
                      </a:r>
                    </a:p>
                  </a:txBody>
                  <a:tcPr>
                    <a:solidFill>
                      <a:srgbClr val="F7F5F5"/>
                    </a:solidFill>
                  </a:tcPr>
                </a:tc>
                <a:tc>
                  <a:txBody>
                    <a:bodyPr/>
                    <a:lstStyle/>
                    <a:p>
                      <a:pPr>
                        <a:defRPr sz="1200"/>
                      </a:pPr>
                      <a:r>
                        <a:t>Chaque service peut être déployé indépendamment.</a:t>
                      </a:r>
                    </a:p>
                  </a:txBody>
                  <a:tcPr>
                    <a:solidFill>
                      <a:srgbClr val="F7F5F5"/>
                    </a:solidFill>
                  </a:tcPr>
                </a:tc>
              </a:tr>
              <a:tr h="274320">
                <a:tc>
                  <a:txBody>
                    <a:bodyPr/>
                    <a:lstStyle/>
                    <a:p>
                      <a:pPr>
                        <a:defRPr sz="1200"/>
                      </a:pPr>
                      <a:r>
                        <a:t>Mise à l'échelle</a:t>
                      </a:r>
                    </a:p>
                  </a:txBody>
                  <a:tcPr>
                    <a:solidFill>
                      <a:srgbClr val="F7F5F5"/>
                    </a:solidFill>
                  </a:tcPr>
                </a:tc>
                <a:tc>
                  <a:txBody>
                    <a:bodyPr/>
                    <a:lstStyle/>
                    <a:p>
                      <a:pPr>
                        <a:defRPr sz="1200"/>
                      </a:pPr>
                      <a:r>
                        <a:t>Mise à l'échelle de l'ensemble de l'application.</a:t>
                      </a:r>
                    </a:p>
                  </a:txBody>
                  <a:tcPr>
                    <a:solidFill>
                      <a:srgbClr val="F7F5F5"/>
                    </a:solidFill>
                  </a:tcPr>
                </a:tc>
                <a:tc>
                  <a:txBody>
                    <a:bodyPr/>
                    <a:lstStyle/>
                    <a:p>
                      <a:pPr>
                        <a:defRPr sz="1200"/>
                      </a:pPr>
                      <a:r>
                        <a:t>Mise à l'échelle individuelle des services.</a:t>
                      </a:r>
                    </a:p>
                  </a:txBody>
                  <a:tcPr>
                    <a:solidFill>
                      <a:srgbClr val="F7F5F5"/>
                    </a:solidFill>
                  </a:tcPr>
                </a:tc>
              </a:tr>
              <a:tr h="274320">
                <a:tc>
                  <a:txBody>
                    <a:bodyPr/>
                    <a:lstStyle/>
                    <a:p>
                      <a:pPr>
                        <a:defRPr sz="1200"/>
                      </a:pPr>
                      <a:r>
                        <a:t>Maintenance</a:t>
                      </a:r>
                    </a:p>
                  </a:txBody>
                  <a:tcPr>
                    <a:solidFill>
                      <a:srgbClr val="F7F5F5"/>
                    </a:solidFill>
                  </a:tcPr>
                </a:tc>
                <a:tc>
                  <a:txBody>
                    <a:bodyPr/>
                    <a:lstStyle/>
                    <a:p>
                      <a:pPr>
                        <a:defRPr sz="1200"/>
                      </a:pPr>
                      <a:r>
                        <a:t>Difficile à maintenir à mesure que l'application grandit.</a:t>
                      </a:r>
                    </a:p>
                  </a:txBody>
                  <a:tcPr>
                    <a:solidFill>
                      <a:srgbClr val="F7F5F5"/>
                    </a:solidFill>
                  </a:tcPr>
                </a:tc>
                <a:tc>
                  <a:txBody>
                    <a:bodyPr/>
                    <a:lstStyle/>
                    <a:p>
                      <a:pPr>
                        <a:defRPr sz="1200"/>
                      </a:pPr>
                      <a:r>
                        <a:t>Plus facile à maintenir grâce à la modularité.</a:t>
                      </a:r>
                    </a:p>
                  </a:txBody>
                  <a:tcPr>
                    <a:solidFill>
                      <a:srgbClr val="F7F5F5"/>
                    </a:solidFill>
                  </a:tcPr>
                </a:tc>
              </a:tr>
            </a:tbl>
          </a:graphicData>
        </a:graphic>
      </p:graphicFrame>
      <p:sp>
        <p:nvSpPr>
          <p:cNvPr id="6" name="TextBox 5"/>
          <p:cNvSpPr txBox="1"/>
          <p:nvPr/>
        </p:nvSpPr>
        <p:spPr>
          <a:xfrm>
            <a:off x="731520" y="3200400"/>
            <a:ext cx="7315200" cy="457200"/>
          </a:xfrm>
          <a:prstGeom prst="rect">
            <a:avLst/>
          </a:prstGeom>
          <a:noFill/>
        </p:spPr>
        <p:txBody>
          <a:bodyPr wrap="none">
            <a:spAutoFit/>
          </a:bodyPr>
          <a:lstStyle/>
          <a:p>
            <a:r>
              <a:rPr sz="1600" b="1">
                <a:solidFill>
                  <a:srgbClr val="000000"/>
                </a:solidFill>
                <a:latin typeface="Inter"/>
              </a:rPr>
              <a:t>• Avantages et inconvénients des microservices</a:t>
            </a:r>
          </a:p>
        </p:txBody>
      </p:sp>
      <p:sp>
        <p:nvSpPr>
          <p:cNvPr id="7" name="TextBox 6"/>
          <p:cNvSpPr txBox="1"/>
          <p:nvPr/>
        </p:nvSpPr>
        <p:spPr>
          <a:xfrm>
            <a:off x="731520" y="3749040"/>
            <a:ext cx="7315200" cy="1463040"/>
          </a:xfrm>
          <a:prstGeom prst="rect">
            <a:avLst/>
          </a:prstGeom>
          <a:noFill/>
        </p:spPr>
        <p:txBody>
          <a:bodyPr wrap="square">
            <a:spAutoFit/>
          </a:bodyPr>
          <a:lstStyle/>
          <a:p/>
          <a:p>
            <a:pPr>
              <a:lnSpc>
                <a:spcPct val="150000"/>
              </a:lnSpc>
            </a:pPr>
            <a:r>
              <a:rPr sz="1300">
                <a:latin typeface="Inter"/>
              </a:rPr>
              <a:t>L'architecture microservices offre plusieurs avantages, mais elle présente également certains inconvénients. Il est important de comprendre ces aspects pour décider si cette approche est adaptée à un projet donné.</a:t>
            </a:r>
          </a:p>
        </p:txBody>
      </p:sp>
      <p:sp>
        <p:nvSpPr>
          <p:cNvPr id="8" name="TextBox 7"/>
          <p:cNvSpPr txBox="1"/>
          <p:nvPr/>
        </p:nvSpPr>
        <p:spPr>
          <a:xfrm>
            <a:off x="731520" y="4480560"/>
            <a:ext cx="7315200" cy="6949440"/>
          </a:xfrm>
          <a:prstGeom prst="rect">
            <a:avLst/>
          </a:prstGeom>
          <a:noFill/>
        </p:spPr>
        <p:txBody>
          <a:bodyPr wrap="none">
            <a:spAutoFit/>
          </a:bodyPr>
          <a:lstStyle/>
          <a:p/>
          <a:p>
            <a:pPr>
              <a:lnSpc>
                <a:spcPct val="150000"/>
              </a:lnSpc>
            </a:pPr>
            <a:r>
              <a:rPr sz="500">
                <a:latin typeface="Inter"/>
              </a:rPr>
              <a:t>• Avantages :</a:t>
            </a:r>
          </a:p>
          <a:p>
            <a:pPr>
              <a:lnSpc>
                <a:spcPct val="150000"/>
              </a:lnSpc>
            </a:pPr>
            <a:r>
              <a:rPr sz="500">
                <a:latin typeface="Inter"/>
              </a:rPr>
              <a:t>• Modularité : Les services peuvent être développés, déployés et mis à l'échelle indépendamment.</a:t>
            </a:r>
          </a:p>
          <a:p>
            <a:pPr>
              <a:lnSpc>
                <a:spcPct val="150000"/>
              </a:lnSpc>
            </a:pPr>
            <a:r>
              <a:rPr sz="500">
                <a:latin typeface="Inter"/>
              </a:rPr>
              <a:t>• Flexibilité technologique : Chaque service peut être développé dans un langage ou un framework différent.</a:t>
            </a:r>
          </a:p>
          <a:p>
            <a:pPr>
              <a:lnSpc>
                <a:spcPct val="150000"/>
              </a:lnSpc>
            </a:pPr>
            <a:r>
              <a:rPr sz="500">
                <a:latin typeface="Inter"/>
              </a:rPr>
              <a:t>• Résilience : Un échec dans un service n'affecte pas nécessairement les autres.</a:t>
            </a:r>
          </a:p>
          <a:p>
            <a:pPr>
              <a:lnSpc>
                <a:spcPct val="150000"/>
              </a:lnSpc>
            </a:pPr>
            <a:r>
              <a:rPr sz="500">
                <a:latin typeface="Inter"/>
              </a:rPr>
              <a:t>• Inconvénients :</a:t>
            </a:r>
          </a:p>
          <a:p>
            <a:pPr>
              <a:lnSpc>
                <a:spcPct val="150000"/>
              </a:lnSpc>
            </a:pPr>
            <a:r>
              <a:rPr sz="500">
                <a:latin typeface="Inter"/>
              </a:rPr>
              <a:t>• Complexité : La gestion de plusieurs services et leur communication peut être complexe.</a:t>
            </a:r>
          </a:p>
          <a:p>
            <a:pPr>
              <a:lnSpc>
                <a:spcPct val="150000"/>
              </a:lnSpc>
            </a:pPr>
            <a:r>
              <a:rPr sz="500">
                <a:latin typeface="Inter"/>
              </a:rPr>
              <a:t>• Latence : La communication entre services peut introduire de la latence.</a:t>
            </a:r>
          </a:p>
          <a:p>
            <a:pPr>
              <a:lnSpc>
                <a:spcPct val="150000"/>
              </a:lnSpc>
            </a:pPr>
            <a:r>
              <a:rPr sz="500">
                <a:latin typeface="Inter"/>
              </a:rPr>
              <a:t>• Gestion des données : La cohérence des données entre les services peut être difficile à maintenir.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2000" b="1">
                <a:solidFill>
                  <a:srgbClr val="FF7900"/>
                </a:solidFill>
                <a:latin typeface="Inter"/>
              </a:rPr>
              <a:t>Principes fondamentaux des microservices</a:t>
            </a:r>
          </a:p>
        </p:txBody>
      </p:sp>
      <p:sp>
        <p:nvSpPr>
          <p:cNvPr id="4" name="TextBox 3"/>
          <p:cNvSpPr txBox="1"/>
          <p:nvPr/>
        </p:nvSpPr>
        <p:spPr>
          <a:xfrm>
            <a:off x="731520" y="914400"/>
            <a:ext cx="7315200" cy="457200"/>
          </a:xfrm>
          <a:prstGeom prst="rect">
            <a:avLst/>
          </a:prstGeom>
          <a:noFill/>
        </p:spPr>
        <p:txBody>
          <a:bodyPr wrap="none">
            <a:spAutoFit/>
          </a:bodyPr>
          <a:lstStyle/>
          <a:p>
            <a:r>
              <a:rPr sz="1600" b="1">
                <a:solidFill>
                  <a:srgbClr val="000000"/>
                </a:solidFill>
                <a:latin typeface="Inter"/>
              </a:rPr>
              <a:t>• Indépendance des services</a:t>
            </a:r>
          </a:p>
        </p:txBody>
      </p:sp>
      <p:sp>
        <p:nvSpPr>
          <p:cNvPr id="5" name="TextBox 4"/>
          <p:cNvSpPr txBox="1"/>
          <p:nvPr/>
        </p:nvSpPr>
        <p:spPr>
          <a:xfrm>
            <a:off x="731520" y="1463040"/>
            <a:ext cx="7315200" cy="1828800"/>
          </a:xfrm>
          <a:prstGeom prst="rect">
            <a:avLst/>
          </a:prstGeom>
          <a:noFill/>
        </p:spPr>
        <p:txBody>
          <a:bodyPr wrap="square">
            <a:spAutoFit/>
          </a:bodyPr>
          <a:lstStyle/>
          <a:p/>
          <a:p>
            <a:pPr>
              <a:lnSpc>
                <a:spcPct val="150000"/>
              </a:lnSpc>
            </a:pPr>
            <a:r>
              <a:rPr sz="1300">
                <a:latin typeface="Inter"/>
              </a:rPr>
              <a:t>L'indépendance des services est un principe clé des microservices. Chaque service doit être autonome, c'est-à-dire qu'il doit pouvoir être développé, déployé et mis à l'échelle indépendamment des autres services. Cela permet une plus grande flexibilité et une réduction des risques lors des mises à jour.</a:t>
            </a:r>
          </a:p>
        </p:txBody>
      </p:sp>
      <p:sp>
        <p:nvSpPr>
          <p:cNvPr id="6" name="TextBox 5"/>
          <p:cNvSpPr txBox="1"/>
          <p:nvPr/>
        </p:nvSpPr>
        <p:spPr>
          <a:xfrm>
            <a:off x="731520" y="2194560"/>
            <a:ext cx="7315200" cy="3291840"/>
          </a:xfrm>
          <a:prstGeom prst="rect">
            <a:avLst/>
          </a:prstGeom>
          <a:noFill/>
        </p:spPr>
        <p:txBody>
          <a:bodyPr wrap="none">
            <a:spAutoFit/>
          </a:bodyPr>
          <a:lstStyle/>
          <a:p/>
          <a:p>
            <a:pPr>
              <a:lnSpc>
                <a:spcPct val="150000"/>
              </a:lnSpc>
            </a:pPr>
            <a:r>
              <a:rPr sz="500">
                <a:latin typeface="Inter"/>
              </a:rPr>
              <a:t>• Développement indépendant : Les équipes peuvent travailler sur différents services sans se coordonner étroitement.</a:t>
            </a:r>
          </a:p>
          <a:p>
            <a:pPr>
              <a:lnSpc>
                <a:spcPct val="150000"/>
              </a:lnSpc>
            </a:pPr>
            <a:r>
              <a:rPr sz="500">
                <a:latin typeface="Inter"/>
              </a:rPr>
              <a:t>• Déploiement indépendant : Chaque service peut être déployé sans affecter les autres.</a:t>
            </a:r>
          </a:p>
          <a:p>
            <a:pPr>
              <a:lnSpc>
                <a:spcPct val="150000"/>
              </a:lnSpc>
            </a:pPr>
            <a:r>
              <a:rPr sz="500">
                <a:latin typeface="Inter"/>
              </a:rPr>
              <a:t>• Mise à l'échelle indépendante : Les services peuvent être mis à l'échelle en fonction de leurs besoins spécifiques.</a:t>
            </a:r>
          </a:p>
        </p:txBody>
      </p:sp>
      <p:sp>
        <p:nvSpPr>
          <p:cNvPr id="7" name="TextBox 6"/>
          <p:cNvSpPr txBox="1"/>
          <p:nvPr/>
        </p:nvSpPr>
        <p:spPr>
          <a:xfrm>
            <a:off x="731520" y="5669280"/>
            <a:ext cx="7315200" cy="457200"/>
          </a:xfrm>
          <a:prstGeom prst="rect">
            <a:avLst/>
          </a:prstGeom>
          <a:noFill/>
        </p:spPr>
        <p:txBody>
          <a:bodyPr wrap="none">
            <a:spAutoFit/>
          </a:bodyPr>
          <a:lstStyle/>
          <a:p>
            <a:r>
              <a:rPr sz="1600" b="1">
                <a:solidFill>
                  <a:srgbClr val="000000"/>
                </a:solidFill>
                <a:latin typeface="Inter"/>
              </a:rPr>
              <a:t>• Scalabilité et résilience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1828800"/>
          </a:xfrm>
          <a:prstGeom prst="rect">
            <a:avLst/>
          </a:prstGeom>
          <a:noFill/>
        </p:spPr>
        <p:txBody>
          <a:bodyPr wrap="square">
            <a:spAutoFit/>
          </a:bodyPr>
          <a:lstStyle/>
          <a:p/>
          <a:p>
            <a:pPr>
              <a:lnSpc>
                <a:spcPct val="150000"/>
              </a:lnSpc>
            </a:pPr>
            <a:r>
              <a:rPr sz="1300">
                <a:latin typeface="Inter"/>
              </a:rPr>
              <a:t>La scalabilité et la résilience sont des aspects essentiels des microservices. La scalabilité permet de gérer une augmentation de la charge en ajoutant des instances de services, tandis que la résilience garantit que le système continue de fonctionner même en cas de défaillance d'un service.</a:t>
            </a:r>
          </a:p>
        </p:txBody>
      </p:sp>
      <p:sp>
        <p:nvSpPr>
          <p:cNvPr id="4" name="TextBox 3"/>
          <p:cNvSpPr txBox="1"/>
          <p:nvPr/>
        </p:nvSpPr>
        <p:spPr>
          <a:xfrm>
            <a:off x="731520" y="1097280"/>
            <a:ext cx="7315200" cy="2194560"/>
          </a:xfrm>
          <a:prstGeom prst="rect">
            <a:avLst/>
          </a:prstGeom>
          <a:noFill/>
        </p:spPr>
        <p:txBody>
          <a:bodyPr wrap="none">
            <a:spAutoFit/>
          </a:bodyPr>
          <a:lstStyle/>
          <a:p/>
          <a:p>
            <a:pPr>
              <a:lnSpc>
                <a:spcPct val="150000"/>
              </a:lnSpc>
            </a:pPr>
            <a:r>
              <a:rPr sz="1500">
                <a:latin typeface="Inter"/>
              </a:rPr>
              <a:t>• Scalabilité horizontale : Ajout de nouvelles instances de services pour gérer une charge accrue.</a:t>
            </a:r>
          </a:p>
          <a:p>
            <a:pPr>
              <a:lnSpc>
                <a:spcPct val="150000"/>
              </a:lnSpc>
            </a:pPr>
            <a:r>
              <a:rPr sz="1500">
                <a:latin typeface="Inter"/>
              </a:rPr>
              <a:t>• Résilience : Utilisation de mécanismes comme les retries, les timeouts et les circuit breakers pour gérer les défaillances.</a:t>
            </a:r>
          </a:p>
        </p:txBody>
      </p:sp>
      <p:graphicFrame>
        <p:nvGraphicFramePr>
          <p:cNvPr id="5" name="Table 4"/>
          <p:cNvGraphicFramePr>
            <a:graphicFrameLocks noGrp="1"/>
          </p:cNvGraphicFramePr>
          <p:nvPr/>
        </p:nvGraphicFramePr>
        <p:xfrm>
          <a:off x="731520" y="3474720"/>
          <a:ext cx="7315200" cy="1371600"/>
        </p:xfrm>
        <a:graphic>
          <a:graphicData uri="http://schemas.openxmlformats.org/drawingml/2006/table">
            <a:tbl>
              <a:tblPr firstRow="1" bandRow="1">
                <a:tableStyleId>{5C22544A-7EE6-4342-B048-85BDC9FD1C3A}</a:tableStyleId>
              </a:tblPr>
              <a:tblGrid>
                <a:gridCol w="2438400"/>
                <a:gridCol w="2438400"/>
                <a:gridCol w="2438400"/>
              </a:tblGrid>
              <a:tr h="457200">
                <a:tc>
                  <a:txBody>
                    <a:bodyPr/>
                    <a:lstStyle/>
                    <a:p>
                      <a:pPr>
                        <a:defRPr sz="1200"/>
                      </a:pPr>
                      <a:r>
                        <a:t>Concept</a:t>
                      </a:r>
                    </a:p>
                  </a:txBody>
                  <a:tcPr>
                    <a:solidFill>
                      <a:srgbClr val="85B3DE"/>
                    </a:solidFill>
                  </a:tcPr>
                </a:tc>
                <a:tc>
                  <a:txBody>
                    <a:bodyPr/>
                    <a:lstStyle/>
                    <a:p>
                      <a:pPr>
                        <a:defRPr sz="1200"/>
                      </a:pPr>
                      <a:r>
                        <a:t>Description</a:t>
                      </a:r>
                    </a:p>
                  </a:txBody>
                  <a:tcPr>
                    <a:solidFill>
                      <a:srgbClr val="85B3DE"/>
                    </a:solidFill>
                  </a:tcPr>
                </a:tc>
                <a:tc>
                  <a:txBody>
                    <a:bodyPr/>
                    <a:lstStyle/>
                    <a:p>
                      <a:pPr>
                        <a:defRPr sz="1200"/>
                      </a:pPr>
                      <a:r>
                        <a:t>Exemple</a:t>
                      </a:r>
                    </a:p>
                  </a:txBody>
                  <a:tcPr>
                    <a:solidFill>
                      <a:srgbClr val="85B3DE"/>
                    </a:solidFill>
                  </a:tcPr>
                </a:tc>
              </a:tr>
              <a:tr h="457200">
                <a:tc>
                  <a:txBody>
                    <a:bodyPr/>
                    <a:lstStyle/>
                    <a:p>
                      <a:pPr>
                        <a:defRPr sz="1200"/>
                      </a:pPr>
                      <a:r>
                        <a:t>Scalabilité horizontale</a:t>
                      </a:r>
                    </a:p>
                  </a:txBody>
                  <a:tcPr>
                    <a:solidFill>
                      <a:srgbClr val="F7F5F5"/>
                    </a:solidFill>
                  </a:tcPr>
                </a:tc>
                <a:tc>
                  <a:txBody>
                    <a:bodyPr/>
                    <a:lstStyle/>
                    <a:p>
                      <a:pPr>
                        <a:defRPr sz="1200"/>
                      </a:pPr>
                      <a:r>
                        <a:t>Ajout de nouvelles instances de services</a:t>
                      </a:r>
                    </a:p>
                  </a:txBody>
                  <a:tcPr>
                    <a:solidFill>
                      <a:srgbClr val="F7F5F5"/>
                    </a:solidFill>
                  </a:tcPr>
                </a:tc>
                <a:tc>
                  <a:txBody>
                    <a:bodyPr/>
                    <a:lstStyle/>
                    <a:p>
                      <a:pPr>
                        <a:defRPr sz="1200"/>
                      </a:pPr>
                      <a:r>
                        <a:t>Ajout de serveurs supplémentaires pour gérer une augmentation du trafic</a:t>
                      </a:r>
                    </a:p>
                  </a:txBody>
                  <a:tcPr>
                    <a:solidFill>
                      <a:srgbClr val="F7F5F5"/>
                    </a:solidFill>
                  </a:tcPr>
                </a:tc>
              </a:tr>
              <a:tr h="457200">
                <a:tc>
                  <a:txBody>
                    <a:bodyPr/>
                    <a:lstStyle/>
                    <a:p>
                      <a:pPr>
                        <a:defRPr sz="1200"/>
                      </a:pPr>
                      <a:r>
                        <a:t>Résilience</a:t>
                      </a:r>
                    </a:p>
                  </a:txBody>
                  <a:tcPr>
                    <a:solidFill>
                      <a:srgbClr val="F7F5F5"/>
                    </a:solidFill>
                  </a:tcPr>
                </a:tc>
                <a:tc>
                  <a:txBody>
                    <a:bodyPr/>
                    <a:lstStyle/>
                    <a:p>
                      <a:pPr>
                        <a:defRPr sz="1200"/>
                      </a:pPr>
                      <a:r>
                        <a:t>Gestion des défaillances</a:t>
                      </a:r>
                    </a:p>
                  </a:txBody>
                  <a:tcPr>
                    <a:solidFill>
                      <a:srgbClr val="F7F5F5"/>
                    </a:solidFill>
                  </a:tcPr>
                </a:tc>
                <a:tc>
                  <a:txBody>
                    <a:bodyPr/>
                    <a:lstStyle/>
                    <a:p>
                      <a:pPr>
                        <a:defRPr sz="1200"/>
                      </a:pPr>
                      <a:r>
                        <a:t>Utilisation d'un circuit breaker pour éviter les appels répétés à un service défaillant</a:t>
                      </a:r>
                    </a:p>
                  </a:txBody>
                  <a:tcPr>
                    <a:solidFill>
                      <a:srgbClr val="F7F5F5"/>
                    </a:solidFill>
                  </a:tcPr>
                </a:tc>
              </a:tr>
            </a:tbl>
          </a:graphicData>
        </a:graphic>
      </p:graphicFrame>
      <p:sp>
        <p:nvSpPr>
          <p:cNvPr id="6" name="TextBox 5"/>
          <p:cNvSpPr txBox="1"/>
          <p:nvPr/>
        </p:nvSpPr>
        <p:spPr>
          <a:xfrm>
            <a:off x="731520" y="5029200"/>
            <a:ext cx="7315200" cy="457200"/>
          </a:xfrm>
          <a:prstGeom prst="rect">
            <a:avLst/>
          </a:prstGeom>
          <a:noFill/>
        </p:spPr>
        <p:txBody>
          <a:bodyPr wrap="none">
            <a:spAutoFit/>
          </a:bodyPr>
          <a:lstStyle/>
          <a:p>
            <a:r>
              <a:rPr sz="1600" b="1">
                <a:solidFill>
                  <a:srgbClr val="000000"/>
                </a:solidFill>
                <a:latin typeface="Inter"/>
              </a:rPr>
              <a:t>• Décentralisation des données</a:t>
            </a:r>
          </a:p>
        </p:txBody>
      </p:sp>
      <p:sp>
        <p:nvSpPr>
          <p:cNvPr id="7" name="TextBox 6"/>
          <p:cNvSpPr txBox="1"/>
          <p:nvPr/>
        </p:nvSpPr>
        <p:spPr>
          <a:xfrm>
            <a:off x="731520" y="5577840"/>
            <a:ext cx="7315200" cy="1463040"/>
          </a:xfrm>
          <a:prstGeom prst="rect">
            <a:avLst/>
          </a:prstGeom>
          <a:noFill/>
        </p:spPr>
        <p:txBody>
          <a:bodyPr wrap="square">
            <a:spAutoFit/>
          </a:bodyPr>
          <a:lstStyle/>
          <a:p/>
          <a:p>
            <a:pPr>
              <a:lnSpc>
                <a:spcPct val="150000"/>
              </a:lnSpc>
            </a:pPr>
            <a:r>
              <a:rPr sz="1300">
                <a:latin typeface="Inter"/>
              </a:rPr>
              <a:t>La décentralisation des données est un principe qui consiste à ce que chaque service gère ses propres données, plutôt que de partager une base de données centrale. Cela permet une meilleure isolation des services et une réduction des dépendances.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2194560"/>
          </a:xfrm>
          <a:prstGeom prst="rect">
            <a:avLst/>
          </a:prstGeom>
          <a:noFill/>
        </p:spPr>
        <p:txBody>
          <a:bodyPr wrap="none">
            <a:spAutoFit/>
          </a:bodyPr>
          <a:lstStyle/>
          <a:p/>
          <a:p>
            <a:pPr>
              <a:lnSpc>
                <a:spcPct val="150000"/>
              </a:lnSpc>
            </a:pPr>
            <a:r>
              <a:rPr sz="1500">
                <a:latin typeface="Inter"/>
              </a:rPr>
              <a:t>• Base de données par service : Chaque service a sa propre base de données, ce qui réduit les dépendances.</a:t>
            </a:r>
          </a:p>
          <a:p>
            <a:pPr>
              <a:lnSpc>
                <a:spcPct val="150000"/>
              </a:lnSpc>
            </a:pPr>
            <a:r>
              <a:rPr sz="1500">
                <a:latin typeface="Inter"/>
              </a:rPr>
              <a:t>• Synchronisation des données : Utilisation de mécanismes comme les événements pour synchroniser les données entre services.</a:t>
            </a:r>
          </a:p>
        </p:txBody>
      </p:sp>
      <p:sp>
        <p:nvSpPr>
          <p:cNvPr id="4" name="TextBox 3"/>
          <p:cNvSpPr txBox="1"/>
          <p:nvPr/>
        </p:nvSpPr>
        <p:spPr>
          <a:xfrm>
            <a:off x="731520" y="2743200"/>
            <a:ext cx="7315200" cy="457200"/>
          </a:xfrm>
          <a:prstGeom prst="rect">
            <a:avLst/>
          </a:prstGeom>
          <a:noFill/>
        </p:spPr>
        <p:txBody>
          <a:bodyPr wrap="none">
            <a:spAutoFit/>
          </a:bodyPr>
          <a:lstStyle/>
          <a:p>
            <a:r>
              <a:rPr sz="2000" b="1">
                <a:solidFill>
                  <a:srgbClr val="FF7900"/>
                </a:solidFill>
                <a:latin typeface="Inter"/>
              </a:rPr>
              <a:t>Patterns courants dans les microservices</a:t>
            </a:r>
          </a:p>
        </p:txBody>
      </p:sp>
      <p:sp>
        <p:nvSpPr>
          <p:cNvPr id="5" name="TextBox 4"/>
          <p:cNvSpPr txBox="1"/>
          <p:nvPr/>
        </p:nvSpPr>
        <p:spPr>
          <a:xfrm>
            <a:off x="731520" y="3291840"/>
            <a:ext cx="7315200" cy="457200"/>
          </a:xfrm>
          <a:prstGeom prst="rect">
            <a:avLst/>
          </a:prstGeom>
          <a:noFill/>
        </p:spPr>
        <p:txBody>
          <a:bodyPr wrap="none">
            <a:spAutoFit/>
          </a:bodyPr>
          <a:lstStyle/>
          <a:p>
            <a:r>
              <a:rPr sz="1600" b="1">
                <a:solidFill>
                  <a:srgbClr val="000000"/>
                </a:solidFill>
                <a:latin typeface="Inter"/>
              </a:rPr>
              <a:t>• API Gateway</a:t>
            </a:r>
          </a:p>
        </p:txBody>
      </p:sp>
      <p:sp>
        <p:nvSpPr>
          <p:cNvPr id="6" name="TextBox 5"/>
          <p:cNvSpPr txBox="1"/>
          <p:nvPr/>
        </p:nvSpPr>
        <p:spPr>
          <a:xfrm>
            <a:off x="731520" y="3840480"/>
            <a:ext cx="7315200" cy="1828800"/>
          </a:xfrm>
          <a:prstGeom prst="rect">
            <a:avLst/>
          </a:prstGeom>
          <a:noFill/>
        </p:spPr>
        <p:txBody>
          <a:bodyPr wrap="square">
            <a:spAutoFit/>
          </a:bodyPr>
          <a:lstStyle/>
          <a:p/>
          <a:p>
            <a:pPr>
              <a:lnSpc>
                <a:spcPct val="150000"/>
              </a:lnSpc>
            </a:pPr>
            <a:r>
              <a:rPr sz="1300">
                <a:latin typeface="Inter"/>
              </a:rPr>
              <a:t>L'API Gateway est un point d'entrée unique pour toutes les requêtes provenant des clients. Il agit comme un intermédiaire entre les clients et les microservices, en gérant des tâches telles que le routage, l'authentification, la limitation de débit, et la transformation des données.</a:t>
            </a:r>
          </a:p>
        </p:txBody>
      </p:sp>
      <p:sp>
        <p:nvSpPr>
          <p:cNvPr id="7" name="TextBox 6"/>
          <p:cNvSpPr txBox="1"/>
          <p:nvPr/>
        </p:nvSpPr>
        <p:spPr>
          <a:xfrm>
            <a:off x="731520" y="4572000"/>
            <a:ext cx="7315200" cy="2194560"/>
          </a:xfrm>
          <a:prstGeom prst="rect">
            <a:avLst/>
          </a:prstGeom>
          <a:noFill/>
        </p:spPr>
        <p:txBody>
          <a:bodyPr wrap="none">
            <a:spAutoFit/>
          </a:bodyPr>
          <a:lstStyle/>
          <a:p/>
          <a:p>
            <a:pPr>
              <a:lnSpc>
                <a:spcPct val="150000"/>
              </a:lnSpc>
            </a:pPr>
            <a:r>
              <a:rPr sz="1500">
                <a:latin typeface="Inter"/>
              </a:rPr>
              <a:t>• Centralise la gestion des requêtes</a:t>
            </a:r>
          </a:p>
          <a:p>
            <a:pPr>
              <a:lnSpc>
                <a:spcPct val="150000"/>
              </a:lnSpc>
            </a:pPr>
            <a:r>
              <a:rPr sz="1500">
                <a:latin typeface="Inter"/>
              </a:rPr>
              <a:t>• Améliore la sécurité en gérant l'authentification et l'autorisation</a:t>
            </a:r>
          </a:p>
          <a:p>
            <a:pPr>
              <a:lnSpc>
                <a:spcPct val="150000"/>
              </a:lnSpc>
            </a:pPr>
            <a:r>
              <a:rPr sz="1500">
                <a:latin typeface="Inter"/>
              </a:rPr>
              <a:t>• Réduit la complexité côté client en masquant les détails des microservices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3" name="Table 2"/>
          <p:cNvGraphicFramePr>
            <a:graphicFrameLocks noGrp="1"/>
          </p:cNvGraphicFramePr>
          <p:nvPr/>
        </p:nvGraphicFramePr>
        <p:xfrm>
          <a:off x="731520" y="365760"/>
          <a:ext cx="7315200" cy="1371600"/>
        </p:xfrm>
        <a:graphic>
          <a:graphicData uri="http://schemas.openxmlformats.org/drawingml/2006/table">
            <a:tbl>
              <a:tblPr firstRow="1" bandRow="1">
                <a:tableStyleId>{5C22544A-7EE6-4342-B048-85BDC9FD1C3A}</a:tableStyleId>
              </a:tblPr>
              <a:tblGrid>
                <a:gridCol w="3657600"/>
                <a:gridCol w="3657600"/>
              </a:tblGrid>
              <a:tr h="274320">
                <a:tc>
                  <a:txBody>
                    <a:bodyPr/>
                    <a:lstStyle/>
                    <a:p>
                      <a:pPr>
                        <a:defRPr sz="1200"/>
                      </a:pPr>
                      <a:r>
                        <a:t>Fonctionnalité</a:t>
                      </a:r>
                    </a:p>
                  </a:txBody>
                  <a:tcPr>
                    <a:solidFill>
                      <a:srgbClr val="85B3DE"/>
                    </a:solidFill>
                  </a:tcPr>
                </a:tc>
                <a:tc>
                  <a:txBody>
                    <a:bodyPr/>
                    <a:lstStyle/>
                    <a:p>
                      <a:pPr>
                        <a:defRPr sz="1200"/>
                      </a:pPr>
                      <a:r>
                        <a:t>Description</a:t>
                      </a:r>
                    </a:p>
                  </a:txBody>
                  <a:tcPr>
                    <a:solidFill>
                      <a:srgbClr val="85B3DE"/>
                    </a:solidFill>
                  </a:tcPr>
                </a:tc>
              </a:tr>
              <a:tr h="274320">
                <a:tc>
                  <a:txBody>
                    <a:bodyPr/>
                    <a:lstStyle/>
                    <a:p>
                      <a:pPr>
                        <a:defRPr sz="1200"/>
                      </a:pPr>
                      <a:r>
                        <a:t>Routage</a:t>
                      </a:r>
                    </a:p>
                  </a:txBody>
                  <a:tcPr>
                    <a:solidFill>
                      <a:srgbClr val="F7F5F5"/>
                    </a:solidFill>
                  </a:tcPr>
                </a:tc>
                <a:tc>
                  <a:txBody>
                    <a:bodyPr/>
                    <a:lstStyle/>
                    <a:p>
                      <a:pPr>
                        <a:defRPr sz="1200"/>
                      </a:pPr>
                      <a:r>
                        <a:t>Dirige les requêtes vers le bon microservice</a:t>
                      </a:r>
                    </a:p>
                  </a:txBody>
                  <a:tcPr>
                    <a:solidFill>
                      <a:srgbClr val="F7F5F5"/>
                    </a:solidFill>
                  </a:tcPr>
                </a:tc>
              </a:tr>
              <a:tr h="274320">
                <a:tc>
                  <a:txBody>
                    <a:bodyPr/>
                    <a:lstStyle/>
                    <a:p>
                      <a:pPr>
                        <a:defRPr sz="1200"/>
                      </a:pPr>
                      <a:r>
                        <a:t>Authentification</a:t>
                      </a:r>
                    </a:p>
                  </a:txBody>
                  <a:tcPr>
                    <a:solidFill>
                      <a:srgbClr val="F7F5F5"/>
                    </a:solidFill>
                  </a:tcPr>
                </a:tc>
                <a:tc>
                  <a:txBody>
                    <a:bodyPr/>
                    <a:lstStyle/>
                    <a:p>
                      <a:pPr>
                        <a:defRPr sz="1200"/>
                      </a:pPr>
                      <a:r>
                        <a:t>Vérifie l'identité des utilisateurs</a:t>
                      </a:r>
                    </a:p>
                  </a:txBody>
                  <a:tcPr>
                    <a:solidFill>
                      <a:srgbClr val="F7F5F5"/>
                    </a:solidFill>
                  </a:tcPr>
                </a:tc>
              </a:tr>
              <a:tr h="274320">
                <a:tc>
                  <a:txBody>
                    <a:bodyPr/>
                    <a:lstStyle/>
                    <a:p>
                      <a:pPr>
                        <a:defRPr sz="1200"/>
                      </a:pPr>
                      <a:r>
                        <a:t>Limitation de débit</a:t>
                      </a:r>
                    </a:p>
                  </a:txBody>
                  <a:tcPr>
                    <a:solidFill>
                      <a:srgbClr val="F7F5F5"/>
                    </a:solidFill>
                  </a:tcPr>
                </a:tc>
                <a:tc>
                  <a:txBody>
                    <a:bodyPr/>
                    <a:lstStyle/>
                    <a:p>
                      <a:pPr>
                        <a:defRPr sz="1200"/>
                      </a:pPr>
                      <a:r>
                        <a:t>Contrôle le nombre de requêtes par seconde</a:t>
                      </a:r>
                    </a:p>
                  </a:txBody>
                  <a:tcPr>
                    <a:solidFill>
                      <a:srgbClr val="F7F5F5"/>
                    </a:solidFill>
                  </a:tcPr>
                </a:tc>
              </a:tr>
              <a:tr h="274320">
                <a:tc>
                  <a:txBody>
                    <a:bodyPr/>
                    <a:lstStyle/>
                    <a:p>
                      <a:pPr>
                        <a:defRPr sz="1200"/>
                      </a:pPr>
                      <a:r>
                        <a:t>Transformation des données</a:t>
                      </a:r>
                    </a:p>
                  </a:txBody>
                  <a:tcPr>
                    <a:solidFill>
                      <a:srgbClr val="F7F5F5"/>
                    </a:solidFill>
                  </a:tcPr>
                </a:tc>
                <a:tc>
                  <a:txBody>
                    <a:bodyPr/>
                    <a:lstStyle/>
                    <a:p>
                      <a:pPr>
                        <a:defRPr sz="1200"/>
                      </a:pPr>
                      <a:r>
                        <a:t>Convertit les données entre différents formats</a:t>
                      </a:r>
                    </a:p>
                  </a:txBody>
                  <a:tcPr>
                    <a:solidFill>
                      <a:srgbClr val="F7F5F5"/>
                    </a:solidFill>
                  </a:tcPr>
                </a:tc>
              </a:tr>
            </a:tbl>
          </a:graphicData>
        </a:graphic>
      </p:graphicFrame>
      <p:sp>
        <p:nvSpPr>
          <p:cNvPr id="4" name="TextBox 3"/>
          <p:cNvSpPr txBox="1"/>
          <p:nvPr/>
        </p:nvSpPr>
        <p:spPr>
          <a:xfrm>
            <a:off x="731520" y="1920240"/>
            <a:ext cx="7315200" cy="457200"/>
          </a:xfrm>
          <a:prstGeom prst="rect">
            <a:avLst/>
          </a:prstGeom>
          <a:noFill/>
        </p:spPr>
        <p:txBody>
          <a:bodyPr wrap="none">
            <a:spAutoFit/>
          </a:bodyPr>
          <a:lstStyle/>
          <a:p>
            <a:r>
              <a:rPr sz="1600" b="1">
                <a:solidFill>
                  <a:srgbClr val="000000"/>
                </a:solidFill>
                <a:latin typeface="Inter"/>
              </a:rPr>
              <a:t>• Circuit Breaker</a:t>
            </a:r>
          </a:p>
        </p:txBody>
      </p:sp>
      <p:sp>
        <p:nvSpPr>
          <p:cNvPr id="5" name="TextBox 4"/>
          <p:cNvSpPr txBox="1"/>
          <p:nvPr/>
        </p:nvSpPr>
        <p:spPr>
          <a:xfrm>
            <a:off x="731520" y="2468880"/>
            <a:ext cx="7315200" cy="1463040"/>
          </a:xfrm>
          <a:prstGeom prst="rect">
            <a:avLst/>
          </a:prstGeom>
          <a:noFill/>
        </p:spPr>
        <p:txBody>
          <a:bodyPr wrap="square">
            <a:spAutoFit/>
          </a:bodyPr>
          <a:lstStyle/>
          <a:p/>
          <a:p>
            <a:pPr>
              <a:lnSpc>
                <a:spcPct val="150000"/>
              </a:lnSpc>
            </a:pPr>
            <a:r>
              <a:rPr sz="1300">
                <a:latin typeface="Inter"/>
              </a:rPr>
              <a:t>Le pattern Circuit Breaker est utilisé pour gérer les défaillances dans les appels entre microservices. Il permet d'éviter qu'une défaillance dans un service ne se propage à d'autres services, en interrompant temporairement les appels vers le service défaillant.</a:t>
            </a:r>
          </a:p>
        </p:txBody>
      </p:sp>
      <p:sp>
        <p:nvSpPr>
          <p:cNvPr id="6" name="TextBox 5"/>
          <p:cNvSpPr txBox="1"/>
          <p:nvPr/>
        </p:nvSpPr>
        <p:spPr>
          <a:xfrm>
            <a:off x="731520" y="3200400"/>
            <a:ext cx="7315200" cy="1828800"/>
          </a:xfrm>
          <a:prstGeom prst="rect">
            <a:avLst/>
          </a:prstGeom>
          <a:noFill/>
        </p:spPr>
        <p:txBody>
          <a:bodyPr wrap="none">
            <a:spAutoFit/>
          </a:bodyPr>
          <a:lstStyle/>
          <a:p/>
          <a:p>
            <a:pPr>
              <a:lnSpc>
                <a:spcPct val="150000"/>
              </a:lnSpc>
            </a:pPr>
            <a:r>
              <a:rPr sz="1500">
                <a:latin typeface="Inter"/>
              </a:rPr>
              <a:t>• Protège contre les défaillances en cascade</a:t>
            </a:r>
          </a:p>
          <a:p>
            <a:pPr>
              <a:lnSpc>
                <a:spcPct val="150000"/>
              </a:lnSpc>
            </a:pPr>
            <a:r>
              <a:rPr sz="1500">
                <a:latin typeface="Inter"/>
              </a:rPr>
              <a:t>• Permet de redémarrer les appels après un certain temps</a:t>
            </a:r>
          </a:p>
          <a:p>
            <a:pPr>
              <a:lnSpc>
                <a:spcPct val="150000"/>
              </a:lnSpc>
            </a:pPr>
            <a:r>
              <a:rPr sz="1500">
                <a:latin typeface="Inter"/>
              </a:rPr>
              <a:t>• Améliore la résilience du système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