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64" r:id="rId3"/>
    <p:sldId id="265" r:id="rId4"/>
    <p:sldId id="258" r:id="rId5"/>
    <p:sldId id="259" r:id="rId6"/>
    <p:sldId id="260" r:id="rId7"/>
    <p:sldId id="263" r:id="rId8"/>
    <p:sldId id="262"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8" name="7 Marcador de número de diapositiva"/>
          <p:cNvSpPr>
            <a:spLocks noGrp="1"/>
          </p:cNvSpPr>
          <p:nvPr>
            <p:ph type="sldNum" sz="quarter" idx="11"/>
          </p:nvPr>
        </p:nvSpPr>
        <p:spPr/>
        <p:txBody>
          <a:bodyPr/>
          <a:lstStyle/>
          <a:p>
            <a:fld id="{6F48B465-27D9-4FAF-BAE9-18C3D0283D73}" type="slidenum">
              <a:rPr lang="es-MX" smtClean="0"/>
              <a:pPr/>
              <a:t>‹Nº›</a:t>
            </a:fld>
            <a:endParaRPr lang="es-MX"/>
          </a:p>
        </p:txBody>
      </p:sp>
      <p:sp>
        <p:nvSpPr>
          <p:cNvPr id="9" name="8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3F68213-9900-4006-B471-DF920486DC60}" type="datetimeFigureOut">
              <a:rPr lang="es-MX" smtClean="0"/>
              <a:pPr/>
              <a:t>11/08/2016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156448" y="6422064"/>
            <a:ext cx="762000" cy="365125"/>
          </a:xfrm>
        </p:spPr>
        <p:txBody>
          <a:bodyPr/>
          <a:lstStyle/>
          <a:p>
            <a:fld id="{6F48B465-27D9-4FAF-BAE9-18C3D0283D73}"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03F68213-9900-4006-B471-DF920486DC60}" type="datetimeFigureOut">
              <a:rPr lang="es-MX" smtClean="0"/>
              <a:pPr/>
              <a:t>11/08/2016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F48B465-27D9-4FAF-BAE9-18C3D0283D73}"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3F68213-9900-4006-B471-DF920486DC60}" type="datetimeFigureOut">
              <a:rPr lang="es-MX" smtClean="0"/>
              <a:pPr/>
              <a:t>11/08/2016</a:t>
            </a:fld>
            <a:endParaRPr lang="es-MX"/>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MX"/>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F48B465-27D9-4FAF-BAE9-18C3D0283D73}" type="slidenum">
              <a:rPr lang="es-MX" smtClean="0"/>
              <a:pPr/>
              <a:t>‹Nº›</a:t>
            </a:fld>
            <a:endParaRPr lang="es-MX"/>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728" y="142852"/>
            <a:ext cx="6454500" cy="3161512"/>
          </a:xfrm>
        </p:spPr>
        <p:txBody>
          <a:bodyPr>
            <a:normAutofit fontScale="90000"/>
          </a:bodyPr>
          <a:lstStyle/>
          <a:p>
            <a:pPr algn="ctr"/>
            <a:r>
              <a:rPr lang="es-ES" dirty="0" smtClean="0"/>
              <a:t/>
            </a:r>
            <a:br>
              <a:rPr lang="es-ES" dirty="0" smtClean="0"/>
            </a:br>
            <a:r>
              <a:rPr lang="es-ES" dirty="0" smtClean="0"/>
              <a:t/>
            </a:r>
            <a:br>
              <a:rPr lang="es-ES" dirty="0" smtClean="0"/>
            </a:br>
            <a:r>
              <a:rPr lang="es-E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Los sistemas de información en los negocios globales contemporáneos</a:t>
            </a:r>
            <a:r>
              <a:rPr lang="es-MX" dirty="0" smtClean="0"/>
              <a:t/>
            </a:r>
            <a:br>
              <a:rPr lang="es-MX" dirty="0" smtClean="0"/>
            </a:br>
            <a:r>
              <a:rPr lang="es-MX" dirty="0" smtClean="0"/>
              <a:t/>
            </a:r>
            <a:br>
              <a:rPr lang="es-MX" dirty="0" smtClean="0"/>
            </a:br>
            <a:endParaRPr lang="es-MX" dirty="0"/>
          </a:p>
        </p:txBody>
      </p:sp>
      <p:sp>
        <p:nvSpPr>
          <p:cNvPr id="4" name="3 CuadroTexto"/>
          <p:cNvSpPr txBox="1"/>
          <p:nvPr/>
        </p:nvSpPr>
        <p:spPr>
          <a:xfrm>
            <a:off x="2643174" y="3500438"/>
            <a:ext cx="3714776" cy="1815882"/>
          </a:xfrm>
          <a:prstGeom prst="rect">
            <a:avLst/>
          </a:prstGeom>
          <a:noFill/>
        </p:spPr>
        <p:txBody>
          <a:bodyPr wrap="square" rtlCol="0">
            <a:spAutoFit/>
          </a:bodyPr>
          <a:lstStyle/>
          <a:p>
            <a:pPr algn="ctr"/>
            <a:r>
              <a:rPr lang="es-ES" sz="2000" b="1" dirty="0" smtClean="0"/>
              <a:t>Grupo 1</a:t>
            </a:r>
          </a:p>
          <a:p>
            <a:pPr algn="ctr"/>
            <a:endParaRPr lang="es-ES" sz="2000" b="1" dirty="0" smtClean="0"/>
          </a:p>
          <a:p>
            <a:pPr algn="ctr"/>
            <a:r>
              <a:rPr lang="es-ES" b="1" dirty="0" smtClean="0"/>
              <a:t>Integrantes:</a:t>
            </a:r>
          </a:p>
          <a:p>
            <a:pPr algn="ctr"/>
            <a:r>
              <a:rPr lang="es-ES" dirty="0" smtClean="0"/>
              <a:t> </a:t>
            </a:r>
            <a:r>
              <a:rPr lang="es-ES" b="1" dirty="0" smtClean="0"/>
              <a:t>Argani Amorraga Brigida Paola</a:t>
            </a:r>
          </a:p>
          <a:p>
            <a:pPr algn="ctr"/>
            <a:r>
              <a:rPr lang="es-ES" b="1" dirty="0" smtClean="0"/>
              <a:t>Huampo Laura Maria Isabel</a:t>
            </a:r>
          </a:p>
          <a:p>
            <a:pPr algn="ctr"/>
            <a:r>
              <a:rPr lang="es-ES" b="1" dirty="0" smtClean="0"/>
              <a:t>Quispe Cala Edyth Ivon</a:t>
            </a:r>
            <a:endParaRPr lang="es-ES" b="1" dirty="0"/>
          </a:p>
        </p:txBody>
      </p:sp>
    </p:spTree>
    <p:extLst>
      <p:ext uri="{BB962C8B-B14F-4D97-AF65-F5344CB8AC3E}">
        <p14:creationId xmlns="" xmlns:p14="http://schemas.microsoft.com/office/powerpoint/2010/main" val="3098809095"/>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4912" t="28814" r="7018" b="33898"/>
          <a:stretch>
            <a:fillRect/>
          </a:stretch>
        </p:blipFill>
        <p:spPr bwMode="auto">
          <a:xfrm>
            <a:off x="1071538" y="1071546"/>
            <a:ext cx="7215238" cy="4357718"/>
          </a:xfrm>
          <a:prstGeom prst="rect">
            <a:avLst/>
          </a:prstGeom>
          <a:noFill/>
          <a:ln w="9525">
            <a:noFill/>
            <a:miter lim="800000"/>
            <a:headEnd/>
            <a:tailEnd/>
          </a:ln>
          <a:effectLst/>
        </p:spPr>
      </p:pic>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57167"/>
            <a:ext cx="8501122" cy="830997"/>
          </a:xfrm>
          <a:prstGeom prst="rect">
            <a:avLst/>
          </a:prstGeom>
          <a:noFill/>
        </p:spPr>
        <p:txBody>
          <a:bodyPr wrap="square" rtlCol="0">
            <a:spAutoFit/>
          </a:bodyPr>
          <a:lstStyle/>
          <a:p>
            <a:r>
              <a:rPr lang="es-ES" sz="2400" dirty="0" smtClean="0"/>
              <a:t>DESAFIOS Y OPURTUNIDADES DE LA GLOBALIZACION :</a:t>
            </a:r>
          </a:p>
          <a:p>
            <a:r>
              <a:rPr lang="es-ES" sz="2400" dirty="0" smtClean="0"/>
              <a:t>UN MUNDO PLANO</a:t>
            </a:r>
            <a:endParaRPr lang="es-ES" sz="2400" dirty="0"/>
          </a:p>
        </p:txBody>
      </p:sp>
      <p:sp>
        <p:nvSpPr>
          <p:cNvPr id="3" name="2 CuadroTexto"/>
          <p:cNvSpPr txBox="1"/>
          <p:nvPr/>
        </p:nvSpPr>
        <p:spPr>
          <a:xfrm>
            <a:off x="1000100" y="1571612"/>
            <a:ext cx="6786610" cy="4524315"/>
          </a:xfrm>
          <a:prstGeom prst="rect">
            <a:avLst/>
          </a:prstGeom>
          <a:noFill/>
        </p:spPr>
        <p:txBody>
          <a:bodyPr wrap="square" rtlCol="0">
            <a:spAutoFit/>
          </a:bodyPr>
          <a:lstStyle/>
          <a:p>
            <a:pPr>
              <a:buClr>
                <a:srgbClr val="C00000"/>
              </a:buClr>
              <a:buFont typeface="Wingdings" pitchFamily="2" charset="2"/>
              <a:buChar char="Ø"/>
            </a:pPr>
            <a:r>
              <a:rPr lang="es-BO" dirty="0" smtClean="0"/>
              <a:t>En 2005, el periodista Thomas Friedman escribió un libro inspirador que declaraba que ahora el mundo era “plano”, con lo cual quería decir que Internet y las comunicaciones globales han reducido en forma considerable las ventajas económicas y culturales de los países desarrollados.</a:t>
            </a:r>
            <a:endParaRPr lang="es-ES" dirty="0" smtClean="0"/>
          </a:p>
          <a:p>
            <a:pPr>
              <a:buClr>
                <a:srgbClr val="C00000"/>
              </a:buClr>
              <a:buFont typeface="Wingdings" pitchFamily="2" charset="2"/>
              <a:buChar char="Ø"/>
            </a:pPr>
            <a:r>
              <a:rPr lang="es-BO" dirty="0" smtClean="0"/>
              <a:t>Friedman argumentó que Estados Unidos y los países europeos luchaban por sus vidas económicas, compitiendo por empleos, mercados, recursos e incluso ideas con poblaciones muy motivadas y con un alto nivel de educación, en áreas laborales de bajos sueldos en países con menos </a:t>
            </a:r>
            <a:r>
              <a:rPr lang="es-BO" dirty="0" smtClean="0"/>
              <a:t>desarrollo</a:t>
            </a:r>
          </a:p>
          <a:p>
            <a:pPr>
              <a:buClr>
                <a:srgbClr val="C00000"/>
              </a:buClr>
            </a:pPr>
            <a:r>
              <a:rPr lang="es-BO" b="1" dirty="0" smtClean="0"/>
              <a:t>¿Qué tiene que ver la globalización con los sistemas de información gerencial</a:t>
            </a:r>
            <a:r>
              <a:rPr lang="es-BO" b="1" dirty="0" smtClean="0"/>
              <a:t>?</a:t>
            </a:r>
          </a:p>
          <a:p>
            <a:pPr>
              <a:buClr>
                <a:srgbClr val="C00000"/>
              </a:buClr>
              <a:buFont typeface="Wingdings" pitchFamily="2" charset="2"/>
              <a:buChar char="Ø"/>
            </a:pPr>
            <a:r>
              <a:rPr lang="es-BO" dirty="0" smtClean="0"/>
              <a:t> </a:t>
            </a:r>
            <a:r>
              <a:rPr lang="es-BO" dirty="0" smtClean="0"/>
              <a:t>Eso es simple: todo. El surgimiento de Internet para convertirse en un sistema de comunicaciones mundial ha reducido de manera drástica los costos de operar y realizar transacciones a una escala </a:t>
            </a:r>
            <a:r>
              <a:rPr lang="es-BO" dirty="0" smtClean="0"/>
              <a:t>global</a:t>
            </a:r>
            <a:endParaRPr lang="es-ES" dirty="0"/>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857232"/>
            <a:ext cx="5857916" cy="1200329"/>
          </a:xfrm>
          <a:prstGeom prst="rect">
            <a:avLst/>
          </a:prstGeom>
          <a:noFill/>
        </p:spPr>
        <p:txBody>
          <a:bodyPr wrap="square" rtlCol="0">
            <a:spAutoFit/>
          </a:bodyPr>
          <a:lstStyle/>
          <a:p>
            <a:r>
              <a:rPr lang="es-ES" b="1" dirty="0" smtClean="0"/>
              <a:t>OPORTUNIDADES DE LA BLOBALIZACION</a:t>
            </a:r>
          </a:p>
          <a:p>
            <a:pPr>
              <a:buClr>
                <a:srgbClr val="C00000"/>
              </a:buClr>
              <a:buFont typeface="Wingdings" pitchFamily="2" charset="2"/>
              <a:buChar char="v"/>
            </a:pPr>
            <a:r>
              <a:rPr lang="es-ES" dirty="0" smtClean="0"/>
              <a:t>Con el internet se han reducido drásticamente los costos de operación a escala mundial</a:t>
            </a:r>
          </a:p>
          <a:p>
            <a:pPr>
              <a:buClr>
                <a:srgbClr val="C00000"/>
              </a:buClr>
              <a:buFont typeface="Wingdings" pitchFamily="2" charset="2"/>
              <a:buChar char="v"/>
            </a:pPr>
            <a:r>
              <a:rPr lang="es-ES" dirty="0" smtClean="0"/>
              <a:t>Se presenta tanto desafíos como oportunidades</a:t>
            </a:r>
            <a:endParaRPr lang="es-ES" dirty="0"/>
          </a:p>
        </p:txBody>
      </p:sp>
      <p:sp>
        <p:nvSpPr>
          <p:cNvPr id="4" name="3 CuadroTexto"/>
          <p:cNvSpPr txBox="1"/>
          <p:nvPr/>
        </p:nvSpPr>
        <p:spPr>
          <a:xfrm>
            <a:off x="714348" y="2714620"/>
            <a:ext cx="6072230" cy="3139321"/>
          </a:xfrm>
          <a:prstGeom prst="rect">
            <a:avLst/>
          </a:prstGeom>
          <a:noFill/>
        </p:spPr>
        <p:txBody>
          <a:bodyPr wrap="square" rtlCol="0">
            <a:spAutoFit/>
          </a:bodyPr>
          <a:lstStyle/>
          <a:p>
            <a:r>
              <a:rPr lang="es-ES" dirty="0" smtClean="0"/>
              <a:t>      </a:t>
            </a:r>
            <a:r>
              <a:rPr lang="es-ES" b="1" dirty="0" smtClean="0"/>
              <a:t>LA EMPRESA DIGITAL EMERGENTE</a:t>
            </a:r>
          </a:p>
          <a:p>
            <a:pPr>
              <a:buClr>
                <a:srgbClr val="C00000"/>
              </a:buClr>
              <a:buFont typeface="Wingdings" pitchFamily="2" charset="2"/>
              <a:buChar char="v"/>
            </a:pPr>
            <a:r>
              <a:rPr lang="es-ES" dirty="0" smtClean="0"/>
              <a:t>La relaciones de negocios significativas están habitadas y mediadas en forma digital</a:t>
            </a:r>
          </a:p>
          <a:p>
            <a:pPr>
              <a:buClr>
                <a:srgbClr val="C00000"/>
              </a:buClr>
              <a:buFont typeface="Wingdings" pitchFamily="2" charset="2"/>
              <a:buChar char="v"/>
            </a:pPr>
            <a:r>
              <a:rPr lang="es-ES" dirty="0" smtClean="0"/>
              <a:t>Los procesos de negocios básicos se realizan por medio de redes digitales</a:t>
            </a:r>
          </a:p>
          <a:p>
            <a:pPr>
              <a:buClr>
                <a:srgbClr val="C00000"/>
              </a:buClr>
              <a:buFont typeface="Wingdings" pitchFamily="2" charset="2"/>
              <a:buChar char="v"/>
            </a:pPr>
            <a:r>
              <a:rPr lang="es-ES" dirty="0" smtClean="0"/>
              <a:t>Los activos corporativos clave se administran por medios digitales</a:t>
            </a:r>
          </a:p>
          <a:p>
            <a:pPr>
              <a:buClr>
                <a:srgbClr val="C00000"/>
              </a:buClr>
              <a:buFont typeface="Wingdings" pitchFamily="2" charset="2"/>
              <a:buChar char="v"/>
            </a:pPr>
            <a:r>
              <a:rPr lang="es-BO" dirty="0" smtClean="0"/>
              <a:t>Los activos corporativos clave —propiedad intelectual, competencias básicas, activos financieros y humanos— se administran por medios digitales</a:t>
            </a:r>
            <a:endParaRPr lang="es-ES" dirty="0" smtClean="0"/>
          </a:p>
          <a:p>
            <a:endParaRPr lang="es-ES" dirty="0"/>
          </a:p>
        </p:txBody>
      </p:sp>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85786" y="642918"/>
            <a:ext cx="7715304" cy="4524315"/>
          </a:xfrm>
          <a:prstGeom prst="rect">
            <a:avLst/>
          </a:prstGeom>
          <a:noFill/>
        </p:spPr>
        <p:txBody>
          <a:bodyPr wrap="square" rtlCol="0">
            <a:spAutoFit/>
          </a:bodyPr>
          <a:lstStyle/>
          <a:p>
            <a:r>
              <a:rPr lang="es-ES" sz="2400" b="1" dirty="0" smtClean="0"/>
              <a:t>FIRMAS DIGITALES OFRECEN UNA MAYOR FLEXIBILIDAD EN LA ORGANIZACION Y LA ADMINISTRACION GLOBAL</a:t>
            </a:r>
          </a:p>
          <a:p>
            <a:endParaRPr lang="es-ES" b="1" dirty="0" smtClean="0"/>
          </a:p>
          <a:p>
            <a:pPr>
              <a:buClr>
                <a:srgbClr val="C00000"/>
              </a:buClr>
              <a:buFont typeface="Wingdings" pitchFamily="2" charset="2"/>
              <a:buChar char="v"/>
            </a:pPr>
            <a:r>
              <a:rPr lang="es-ES" dirty="0" smtClean="0"/>
              <a:t>Desplazamiento en tiempo, el espacio cambiante ósea que el trabajo se llevo a cabo de manera física en cualquier parte del mundo en donde se realice mejor </a:t>
            </a:r>
          </a:p>
          <a:p>
            <a:pPr>
              <a:buClr>
                <a:srgbClr val="C00000"/>
              </a:buClr>
              <a:buFont typeface="Wingdings" pitchFamily="2" charset="2"/>
              <a:buChar char="v"/>
            </a:pPr>
            <a:r>
              <a:rPr lang="es-BO" dirty="0" smtClean="0"/>
              <a:t>Muchas empresas, como Cisco Systems, 3M e IBM, están cerca de convertirse en empresas digitales, mediante el uso de Internet para controlar todos los aspectos de sus negocios. La mayoría de las demás compañías no son totalmente digitales, pero se están acercando a una estrecha integración digital con proveedores, clientes y </a:t>
            </a:r>
            <a:r>
              <a:rPr lang="es-BO" dirty="0" smtClean="0"/>
              <a:t>empleados</a:t>
            </a:r>
          </a:p>
          <a:p>
            <a:pPr>
              <a:buClr>
                <a:srgbClr val="C00000"/>
              </a:buClr>
              <a:buFont typeface="Wingdings" pitchFamily="2" charset="2"/>
              <a:buChar char="v"/>
            </a:pPr>
            <a:r>
              <a:rPr lang="es-BO" dirty="0" smtClean="0"/>
              <a:t>Por </a:t>
            </a:r>
            <a:r>
              <a:rPr lang="es-BO" dirty="0" smtClean="0"/>
              <a:t>ejemplo, muchas empresas están reemplazando las reuniones tradicionales cara a cara con reuniones “virtuales” mediante el uso de la tecnología de conferencias de video y conferencias </a:t>
            </a:r>
            <a:r>
              <a:rPr lang="es-BO" dirty="0" smtClean="0"/>
              <a:t>Web</a:t>
            </a:r>
            <a:endParaRPr lang="es-ES" dirty="0"/>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71472" y="571480"/>
            <a:ext cx="7858180" cy="830997"/>
          </a:xfrm>
          <a:prstGeom prst="rect">
            <a:avLst/>
          </a:prstGeom>
        </p:spPr>
        <p:txBody>
          <a:bodyPr wrap="square">
            <a:spAutoFit/>
          </a:bodyPr>
          <a:lstStyle/>
          <a:p>
            <a:r>
              <a:rPr lang="es-ES" sz="2400" b="1" dirty="0" smtClean="0"/>
              <a:t>OBJETIVOS DE NEGOCIOS ESTRATÉGICOS DE LOS SISTEMAS DE INFORMACIÓN</a:t>
            </a:r>
            <a:endParaRPr lang="es-ES" sz="2400" dirty="0"/>
          </a:p>
        </p:txBody>
      </p:sp>
      <p:sp>
        <p:nvSpPr>
          <p:cNvPr id="3" name="2 Rectángulo"/>
          <p:cNvSpPr/>
          <p:nvPr/>
        </p:nvSpPr>
        <p:spPr>
          <a:xfrm>
            <a:off x="642910" y="1714488"/>
            <a:ext cx="7358114" cy="4247317"/>
          </a:xfrm>
          <a:prstGeom prst="rect">
            <a:avLst/>
          </a:prstGeom>
        </p:spPr>
        <p:txBody>
          <a:bodyPr wrap="square">
            <a:spAutoFit/>
          </a:bodyPr>
          <a:lstStyle/>
          <a:p>
            <a:pPr>
              <a:buNone/>
            </a:pPr>
            <a:r>
              <a:rPr lang="es-ES" dirty="0" smtClean="0"/>
              <a:t> ¿Por qué son tan esenciales los sistemas de información en la actualidad? ¿Por qué los negocios están invirtiendo tanto en sistemas y tecnologías de información?; los sistemas de información son esenciales para realizar las actividades comerciales diarias en la mayoría de los países avanzados, así como para lograr los objetivos de negocios estratégicos</a:t>
            </a:r>
            <a:r>
              <a:rPr lang="es-ES" dirty="0" smtClean="0"/>
              <a:t>.</a:t>
            </a:r>
          </a:p>
          <a:p>
            <a:pPr>
              <a:buNone/>
            </a:pPr>
            <a:r>
              <a:rPr lang="es-ES" dirty="0" smtClean="0"/>
              <a:t> En específico, las empresas de negocios invierten mucho en sistemas de información para lograr seis objetivos de negocios estratégicos: </a:t>
            </a:r>
          </a:p>
          <a:p>
            <a:pPr>
              <a:buClr>
                <a:srgbClr val="C00000"/>
              </a:buClr>
              <a:buFont typeface="Wingdings" pitchFamily="2" charset="2"/>
              <a:buChar char="q"/>
            </a:pPr>
            <a:r>
              <a:rPr lang="es-ES" dirty="0" smtClean="0"/>
              <a:t>Excelencia operacional</a:t>
            </a:r>
          </a:p>
          <a:p>
            <a:pPr>
              <a:buClr>
                <a:srgbClr val="C00000"/>
              </a:buClr>
              <a:buFont typeface="Wingdings" pitchFamily="2" charset="2"/>
              <a:buChar char="q"/>
            </a:pPr>
            <a:r>
              <a:rPr lang="es-ES" dirty="0" smtClean="0"/>
              <a:t>Nuevos productos, servicios y modelos de negocios</a:t>
            </a:r>
          </a:p>
          <a:p>
            <a:pPr>
              <a:buClr>
                <a:srgbClr val="C00000"/>
              </a:buClr>
              <a:buFont typeface="Wingdings" pitchFamily="2" charset="2"/>
              <a:buChar char="q"/>
            </a:pPr>
            <a:r>
              <a:rPr lang="es-ES" dirty="0" smtClean="0"/>
              <a:t>Intimidad con clientes y proveedores</a:t>
            </a:r>
          </a:p>
          <a:p>
            <a:pPr>
              <a:buClr>
                <a:srgbClr val="C00000"/>
              </a:buClr>
              <a:buFont typeface="Wingdings" pitchFamily="2" charset="2"/>
              <a:buChar char="q"/>
            </a:pPr>
            <a:r>
              <a:rPr lang="es-ES" dirty="0" smtClean="0"/>
              <a:t>Toma de decisiones mejorada</a:t>
            </a:r>
          </a:p>
          <a:p>
            <a:pPr>
              <a:buClr>
                <a:srgbClr val="C00000"/>
              </a:buClr>
              <a:buFont typeface="Wingdings" pitchFamily="2" charset="2"/>
              <a:buChar char="q"/>
            </a:pPr>
            <a:r>
              <a:rPr lang="es-ES" dirty="0" smtClean="0"/>
              <a:t>Ventaja competitiva</a:t>
            </a:r>
          </a:p>
          <a:p>
            <a:pPr>
              <a:buClr>
                <a:srgbClr val="C00000"/>
              </a:buClr>
              <a:buFont typeface="Wingdings" pitchFamily="2" charset="2"/>
              <a:buChar char="q"/>
            </a:pPr>
            <a:r>
              <a:rPr lang="es-ES" dirty="0" smtClean="0"/>
              <a:t>Sobrevivencia</a:t>
            </a:r>
            <a:r>
              <a:rPr lang="es-ES" dirty="0" smtClean="0"/>
              <a:t>.</a:t>
            </a:r>
            <a:endParaRPr lang="es-ES" dirty="0"/>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0100" y="785794"/>
            <a:ext cx="5072098" cy="584775"/>
          </a:xfrm>
          <a:prstGeom prst="rect">
            <a:avLst/>
          </a:prstGeom>
        </p:spPr>
        <p:txBody>
          <a:bodyPr wrap="square">
            <a:spAutoFit/>
          </a:bodyPr>
          <a:lstStyle/>
          <a:p>
            <a:pPr>
              <a:buClr>
                <a:srgbClr val="C00000"/>
              </a:buClr>
              <a:buFont typeface="Wingdings" pitchFamily="2" charset="2"/>
              <a:buChar char="v"/>
            </a:pPr>
            <a:r>
              <a:rPr lang="es-ES" sz="3200" dirty="0" smtClean="0"/>
              <a:t>Excelencia Operacional</a:t>
            </a:r>
            <a:endParaRPr lang="es-ES" sz="3200" dirty="0"/>
          </a:p>
        </p:txBody>
      </p:sp>
      <p:sp>
        <p:nvSpPr>
          <p:cNvPr id="3" name="2 Rectángulo"/>
          <p:cNvSpPr/>
          <p:nvPr/>
        </p:nvSpPr>
        <p:spPr>
          <a:xfrm>
            <a:off x="928662" y="2071678"/>
            <a:ext cx="6143668" cy="2862322"/>
          </a:xfrm>
          <a:prstGeom prst="rect">
            <a:avLst/>
          </a:prstGeom>
        </p:spPr>
        <p:txBody>
          <a:bodyPr wrap="square">
            <a:spAutoFit/>
          </a:bodyPr>
          <a:lstStyle/>
          <a:p>
            <a:r>
              <a:rPr lang="es-ES" dirty="0" smtClean="0"/>
              <a:t> Los negocios buscan de manera continua mejorar la eficiencia de sus operaciones para poder obtener una mayor rentabilidad. Los sistemas y tecnologías de información son algunas de las herramientas más importantes disponibles para que los gerentes obtengan mayores niveles de eficiencia y productividad en las operaciones de negocios, en especial al adaptarse a los cambios en las prácticas de negocios y el comportamiento gerencial</a:t>
            </a:r>
            <a:r>
              <a:rPr lang="es-ES" dirty="0" smtClean="0"/>
              <a:t>.</a:t>
            </a:r>
          </a:p>
          <a:p>
            <a:endParaRPr lang="es-ES" dirty="0"/>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0034" y="428604"/>
            <a:ext cx="7572428" cy="830997"/>
          </a:xfrm>
          <a:prstGeom prst="rect">
            <a:avLst/>
          </a:prstGeom>
        </p:spPr>
        <p:txBody>
          <a:bodyPr wrap="square">
            <a:spAutoFit/>
          </a:bodyPr>
          <a:lstStyle/>
          <a:p>
            <a:pPr>
              <a:buClr>
                <a:srgbClr val="C00000"/>
              </a:buClr>
              <a:buFont typeface="Wingdings" pitchFamily="2" charset="2"/>
              <a:buChar char="v"/>
            </a:pPr>
            <a:r>
              <a:rPr lang="es-ES" sz="2400" b="1" dirty="0" smtClean="0"/>
              <a:t>Nuevos productos, servicios y modelos de negocios</a:t>
            </a:r>
            <a:endParaRPr lang="es-ES" sz="2400" b="1" dirty="0"/>
          </a:p>
        </p:txBody>
      </p:sp>
      <p:sp>
        <p:nvSpPr>
          <p:cNvPr id="3" name="2 Rectángulo"/>
          <p:cNvSpPr/>
          <p:nvPr/>
        </p:nvSpPr>
        <p:spPr>
          <a:xfrm>
            <a:off x="642910" y="1357298"/>
            <a:ext cx="6715172" cy="1477328"/>
          </a:xfrm>
          <a:prstGeom prst="rect">
            <a:avLst/>
          </a:prstGeom>
        </p:spPr>
        <p:txBody>
          <a:bodyPr wrap="square">
            <a:spAutoFit/>
          </a:bodyPr>
          <a:lstStyle/>
          <a:p>
            <a:pPr>
              <a:buNone/>
            </a:pPr>
            <a:r>
              <a:rPr lang="es-ES" dirty="0" smtClean="0"/>
              <a:t> Un </a:t>
            </a:r>
            <a:r>
              <a:rPr lang="es-ES" b="1" dirty="0" smtClean="0"/>
              <a:t>modelo de negocios</a:t>
            </a:r>
            <a:r>
              <a:rPr lang="es-ES" dirty="0" smtClean="0"/>
              <a:t> describe la forma en que una</a:t>
            </a:r>
            <a:r>
              <a:rPr lang="es-ES" b="1" dirty="0" smtClean="0"/>
              <a:t> </a:t>
            </a:r>
            <a:r>
              <a:rPr lang="es-ES" dirty="0" smtClean="0"/>
              <a:t>empresa produce, entrega y vende un producto o servicio para crear riqueza.</a:t>
            </a:r>
          </a:p>
          <a:p>
            <a:pPr>
              <a:buNone/>
            </a:pPr>
            <a:r>
              <a:rPr lang="es-ES" dirty="0" smtClean="0"/>
              <a:t> Un </a:t>
            </a:r>
            <a:r>
              <a:rPr lang="es-ES" dirty="0" smtClean="0"/>
              <a:t>ejemplo claro seria la industria de la música que fue transformada por Apple Inc.</a:t>
            </a:r>
            <a:endParaRPr lang="es-ES" dirty="0"/>
          </a:p>
        </p:txBody>
      </p:sp>
      <p:sp>
        <p:nvSpPr>
          <p:cNvPr id="4" name="3 Rectángulo"/>
          <p:cNvSpPr/>
          <p:nvPr/>
        </p:nvSpPr>
        <p:spPr>
          <a:xfrm>
            <a:off x="571472" y="3071810"/>
            <a:ext cx="6036606" cy="461665"/>
          </a:xfrm>
          <a:prstGeom prst="rect">
            <a:avLst/>
          </a:prstGeom>
        </p:spPr>
        <p:txBody>
          <a:bodyPr wrap="square">
            <a:spAutoFit/>
          </a:bodyPr>
          <a:lstStyle/>
          <a:p>
            <a:pPr>
              <a:buClr>
                <a:srgbClr val="C00000"/>
              </a:buClr>
              <a:buFont typeface="Wingdings" pitchFamily="2" charset="2"/>
              <a:buChar char="v"/>
            </a:pPr>
            <a:r>
              <a:rPr lang="es-ES" sz="2400" b="1" dirty="0" smtClean="0"/>
              <a:t>Intimidad con clientes y proveedores</a:t>
            </a:r>
            <a:endParaRPr lang="es-ES" sz="2400" b="1" dirty="0"/>
          </a:p>
        </p:txBody>
      </p:sp>
      <p:sp>
        <p:nvSpPr>
          <p:cNvPr id="5" name="4 Rectángulo"/>
          <p:cNvSpPr/>
          <p:nvPr/>
        </p:nvSpPr>
        <p:spPr>
          <a:xfrm>
            <a:off x="642910" y="3857628"/>
            <a:ext cx="7143800" cy="1754326"/>
          </a:xfrm>
          <a:prstGeom prst="rect">
            <a:avLst/>
          </a:prstGeom>
        </p:spPr>
        <p:txBody>
          <a:bodyPr wrap="square">
            <a:spAutoFit/>
          </a:bodyPr>
          <a:lstStyle/>
          <a:p>
            <a:pPr>
              <a:buNone/>
            </a:pPr>
            <a:r>
              <a:rPr lang="es-ES" dirty="0" smtClean="0"/>
              <a:t> El hecho de cómo conocer a los clientes o proveedores es un problema central para las empresas con millones de clientes tanto convencionales como en línea.</a:t>
            </a:r>
          </a:p>
          <a:p>
            <a:pPr>
              <a:buNone/>
            </a:pPr>
            <a:r>
              <a:rPr lang="es-ES" dirty="0" smtClean="0"/>
              <a:t> </a:t>
            </a:r>
            <a:r>
              <a:rPr lang="es-ES" dirty="0" smtClean="0"/>
              <a:t>Un ejemplo serian el hotel Mandarin Oriental en Manhattan, junto con otros hoteles de gama alta, ejemplifican el uso de los sistemas y tecnologías de información para lograr una intimidad con el cliente.</a:t>
            </a:r>
            <a:endParaRPr lang="es-ES" dirty="0"/>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2910" y="714356"/>
            <a:ext cx="4829784" cy="461665"/>
          </a:xfrm>
          <a:prstGeom prst="rect">
            <a:avLst/>
          </a:prstGeom>
        </p:spPr>
        <p:txBody>
          <a:bodyPr wrap="none">
            <a:spAutoFit/>
          </a:bodyPr>
          <a:lstStyle/>
          <a:p>
            <a:pPr>
              <a:buClr>
                <a:srgbClr val="C00000"/>
              </a:buClr>
              <a:buFont typeface="Wingdings" pitchFamily="2" charset="2"/>
              <a:buChar char="v"/>
            </a:pPr>
            <a:r>
              <a:rPr lang="es-ES" sz="2400" b="1" dirty="0" smtClean="0"/>
              <a:t>Toma de decisiones mejorada</a:t>
            </a:r>
            <a:endParaRPr lang="es-ES" sz="2400" b="1" dirty="0"/>
          </a:p>
        </p:txBody>
      </p:sp>
      <p:sp>
        <p:nvSpPr>
          <p:cNvPr id="3" name="2 Rectángulo"/>
          <p:cNvSpPr/>
          <p:nvPr/>
        </p:nvSpPr>
        <p:spPr>
          <a:xfrm>
            <a:off x="785786" y="1357298"/>
            <a:ext cx="7286676" cy="1754326"/>
          </a:xfrm>
          <a:prstGeom prst="rect">
            <a:avLst/>
          </a:prstGeom>
        </p:spPr>
        <p:txBody>
          <a:bodyPr wrap="square">
            <a:spAutoFit/>
          </a:bodyPr>
          <a:lstStyle/>
          <a:p>
            <a:pPr>
              <a:buNone/>
            </a:pPr>
            <a:r>
              <a:rPr lang="es-ES" dirty="0" smtClean="0"/>
              <a:t>Los gerentes dependen de las proyecciones, los mejores planteamientos y la suerte. El resultado es una producción excesiva o baja de bienes y servicios, una mala asignación de los recursos y de los tiempos de respuesta deficientes. </a:t>
            </a:r>
            <a:endParaRPr lang="es-ES" dirty="0" smtClean="0"/>
          </a:p>
          <a:p>
            <a:pPr>
              <a:buNone/>
            </a:pPr>
            <a:r>
              <a:rPr lang="es-ES" dirty="0" smtClean="0"/>
              <a:t> </a:t>
            </a:r>
            <a:r>
              <a:rPr lang="es-ES" dirty="0" smtClean="0"/>
              <a:t>Estos resultados negativos elevan los costos y provocan la pérdida de clientes.</a:t>
            </a:r>
            <a:endParaRPr lang="es-ES" dirty="0"/>
          </a:p>
        </p:txBody>
      </p:sp>
      <p:sp>
        <p:nvSpPr>
          <p:cNvPr id="4" name="3 Rectángulo"/>
          <p:cNvSpPr/>
          <p:nvPr/>
        </p:nvSpPr>
        <p:spPr>
          <a:xfrm>
            <a:off x="714348" y="3286124"/>
            <a:ext cx="3332002" cy="461665"/>
          </a:xfrm>
          <a:prstGeom prst="rect">
            <a:avLst/>
          </a:prstGeom>
        </p:spPr>
        <p:txBody>
          <a:bodyPr wrap="none">
            <a:spAutoFit/>
          </a:bodyPr>
          <a:lstStyle/>
          <a:p>
            <a:pPr>
              <a:buClr>
                <a:srgbClr val="C00000"/>
              </a:buClr>
              <a:buFont typeface="Wingdings" pitchFamily="2" charset="2"/>
              <a:buChar char="v"/>
            </a:pPr>
            <a:r>
              <a:rPr lang="es-ES" sz="2400" b="1" dirty="0" smtClean="0"/>
              <a:t>Ventaja competitiva</a:t>
            </a:r>
            <a:endParaRPr lang="es-ES" sz="2400" b="1" dirty="0"/>
          </a:p>
        </p:txBody>
      </p:sp>
      <p:sp>
        <p:nvSpPr>
          <p:cNvPr id="5" name="4 Rectángulo"/>
          <p:cNvSpPr/>
          <p:nvPr/>
        </p:nvSpPr>
        <p:spPr>
          <a:xfrm>
            <a:off x="785786" y="3929066"/>
            <a:ext cx="7215238" cy="2031325"/>
          </a:xfrm>
          <a:prstGeom prst="rect">
            <a:avLst/>
          </a:prstGeom>
        </p:spPr>
        <p:txBody>
          <a:bodyPr wrap="square">
            <a:spAutoFit/>
          </a:bodyPr>
          <a:lstStyle/>
          <a:p>
            <a:pPr>
              <a:buNone/>
            </a:pPr>
            <a:r>
              <a:rPr lang="es-ES" dirty="0" smtClean="0"/>
              <a:t>Cuando las empresas obtienen uno o más de estos objetivos de negocios —excelencia operacional; nuevos productos, servicios y modelos de negocios; intimidad con los clientes/proveedores; y toma de decisiones mejorada—, es probable que ya hayan logrado una ventaja competitiva.</a:t>
            </a:r>
          </a:p>
          <a:p>
            <a:pPr>
              <a:buNone/>
            </a:pPr>
            <a:r>
              <a:rPr lang="es-ES" dirty="0" smtClean="0"/>
              <a:t> </a:t>
            </a:r>
            <a:r>
              <a:rPr lang="es-ES" dirty="0" smtClean="0"/>
              <a:t>Apple Inc., Walmart y UPS son líderes en la industria debido a que saben cómo usar los sistemas de información para este propósito.</a:t>
            </a:r>
            <a:endParaRPr lang="es-ES" dirty="0"/>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42976" y="1214422"/>
            <a:ext cx="2545890" cy="461665"/>
          </a:xfrm>
          <a:prstGeom prst="rect">
            <a:avLst/>
          </a:prstGeom>
        </p:spPr>
        <p:txBody>
          <a:bodyPr wrap="none">
            <a:spAutoFit/>
          </a:bodyPr>
          <a:lstStyle/>
          <a:p>
            <a:pPr>
              <a:buClr>
                <a:srgbClr val="C00000"/>
              </a:buClr>
              <a:buFont typeface="Wingdings" pitchFamily="2" charset="2"/>
              <a:buChar char="v"/>
            </a:pPr>
            <a:r>
              <a:rPr lang="es-ES" sz="2400" b="1" dirty="0" smtClean="0"/>
              <a:t>Sobrevivencia</a:t>
            </a:r>
            <a:endParaRPr lang="es-ES" sz="2400" b="1" dirty="0"/>
          </a:p>
        </p:txBody>
      </p:sp>
      <p:sp>
        <p:nvSpPr>
          <p:cNvPr id="3" name="2 Rectángulo"/>
          <p:cNvSpPr/>
          <p:nvPr/>
        </p:nvSpPr>
        <p:spPr>
          <a:xfrm>
            <a:off x="1000100" y="2285992"/>
            <a:ext cx="6215106" cy="1477328"/>
          </a:xfrm>
          <a:prstGeom prst="rect">
            <a:avLst/>
          </a:prstGeom>
        </p:spPr>
        <p:txBody>
          <a:bodyPr wrap="square">
            <a:spAutoFit/>
          </a:bodyPr>
          <a:lstStyle/>
          <a:p>
            <a:pPr>
              <a:buNone/>
            </a:pPr>
            <a:r>
              <a:rPr lang="es-ES" dirty="0" smtClean="0"/>
              <a:t> Las empresas de negocios también invierten en sistemas de información y tecnologías debido a que son indispensables para realizar las actividades comerciales.</a:t>
            </a:r>
          </a:p>
          <a:p>
            <a:pPr>
              <a:buNone/>
            </a:pPr>
            <a:r>
              <a:rPr lang="es-ES" dirty="0" smtClean="0"/>
              <a:t> </a:t>
            </a:r>
            <a:r>
              <a:rPr lang="es-ES" dirty="0" smtClean="0"/>
              <a:t>Algunas </a:t>
            </a:r>
            <a:r>
              <a:rPr lang="es-ES" dirty="0" smtClean="0"/>
              <a:t>veces, estas “necesidades” se ven impulsadas por los cambios a nivel industrial.</a:t>
            </a:r>
            <a:endParaRPr lang="es-ES" dirty="0"/>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43042" y="2500306"/>
            <a:ext cx="6357638" cy="584775"/>
          </a:xfrm>
          <a:prstGeom prst="rect">
            <a:avLst/>
          </a:prstGeom>
          <a:noFill/>
        </p:spPr>
        <p:txBody>
          <a:bodyPr wrap="none" rtlCol="0">
            <a:spAutoFit/>
          </a:bodyPr>
          <a:lstStyle/>
          <a:p>
            <a:r>
              <a:rPr lang="es-ES" sz="3200" dirty="0" smtClean="0"/>
              <a:t>GRACIAS POR SU ATENCION !!!</a:t>
            </a:r>
            <a:endParaRPr lang="es-E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Objetivos</a:t>
            </a:r>
            <a:endParaRPr lang="es-ES" dirty="0"/>
          </a:p>
        </p:txBody>
      </p:sp>
      <p:sp>
        <p:nvSpPr>
          <p:cNvPr id="3" name="2 CuadroTexto"/>
          <p:cNvSpPr txBox="1"/>
          <p:nvPr/>
        </p:nvSpPr>
        <p:spPr>
          <a:xfrm>
            <a:off x="1142977" y="1643050"/>
            <a:ext cx="5572164" cy="3108543"/>
          </a:xfrm>
          <a:prstGeom prst="rect">
            <a:avLst/>
          </a:prstGeom>
          <a:noFill/>
        </p:spPr>
        <p:txBody>
          <a:bodyPr wrap="square" rtlCol="0">
            <a:spAutoFit/>
          </a:bodyPr>
          <a:lstStyle/>
          <a:p>
            <a:pPr>
              <a:buClr>
                <a:srgbClr val="C00000"/>
              </a:buClr>
              <a:buFont typeface="Wingdings" pitchFamily="2" charset="2"/>
              <a:buChar char="v"/>
            </a:pPr>
            <a:r>
              <a:rPr lang="es-ES" sz="2800" dirty="0" smtClean="0"/>
              <a:t>La comprensión de los efectos de los sistemas de información en las empresas y su relación con la globalización.</a:t>
            </a:r>
          </a:p>
          <a:p>
            <a:pPr>
              <a:buClr>
                <a:srgbClr val="FF0000"/>
              </a:buClr>
              <a:buFont typeface="Wingdings" pitchFamily="2" charset="2"/>
              <a:buChar char="v"/>
            </a:pPr>
            <a:r>
              <a:rPr lang="es-ES" sz="2800" dirty="0" smtClean="0"/>
              <a:t>Explique porque los sistemas de información son tan esenciales en los negocios hoy en día.</a:t>
            </a:r>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583044"/>
          </a:xfrm>
        </p:spPr>
        <p:txBody>
          <a:bodyPr>
            <a:normAutofit/>
          </a:bodyPr>
          <a:lstStyle/>
          <a:p>
            <a:pPr algn="ctr"/>
            <a:r>
              <a:rPr lang="es-ES" sz="3600" dirty="0" smtClean="0"/>
              <a:t>El nuevo estadio de los Yanquis con miras al futuro </a:t>
            </a:r>
            <a:endParaRPr lang="es-ES" sz="3600" dirty="0"/>
          </a:p>
        </p:txBody>
      </p:sp>
      <p:sp>
        <p:nvSpPr>
          <p:cNvPr id="3" name="2 CuadroTexto"/>
          <p:cNvSpPr txBox="1"/>
          <p:nvPr/>
        </p:nvSpPr>
        <p:spPr>
          <a:xfrm>
            <a:off x="571472" y="1928802"/>
            <a:ext cx="7786742" cy="4524315"/>
          </a:xfrm>
          <a:prstGeom prst="rect">
            <a:avLst/>
          </a:prstGeom>
          <a:noFill/>
        </p:spPr>
        <p:txBody>
          <a:bodyPr wrap="square" rtlCol="0">
            <a:spAutoFit/>
          </a:bodyPr>
          <a:lstStyle/>
          <a:p>
            <a:pPr>
              <a:buClr>
                <a:srgbClr val="C00000"/>
              </a:buClr>
              <a:buFont typeface="Wingdings" pitchFamily="2" charset="2"/>
              <a:buChar char="q"/>
            </a:pPr>
            <a:r>
              <a:rPr lang="es-ES" b="1" dirty="0" smtClean="0"/>
              <a:t>Problemas</a:t>
            </a:r>
            <a:r>
              <a:rPr lang="es-ES" dirty="0" smtClean="0"/>
              <a:t> Los </a:t>
            </a:r>
            <a:r>
              <a:rPr lang="es-ES" dirty="0" smtClean="0"/>
              <a:t>fanáticos de los yankees </a:t>
            </a:r>
            <a:r>
              <a:rPr lang="es-ES" dirty="0" smtClean="0"/>
              <a:t>elegían </a:t>
            </a:r>
            <a:r>
              <a:rPr lang="es-ES" dirty="0" smtClean="0"/>
              <a:t>ver los partidos en la televisión o </a:t>
            </a:r>
            <a:r>
              <a:rPr lang="es-ES" dirty="0" smtClean="0"/>
              <a:t>elegían otras </a:t>
            </a:r>
            <a:r>
              <a:rPr lang="es-ES" dirty="0" smtClean="0"/>
              <a:t>formas de entretenimiento.</a:t>
            </a:r>
          </a:p>
          <a:p>
            <a:pPr>
              <a:buClr>
                <a:srgbClr val="C00000"/>
              </a:buClr>
              <a:buFont typeface="Wingdings" pitchFamily="2" charset="2"/>
              <a:buChar char="q"/>
            </a:pPr>
            <a:r>
              <a:rPr lang="es-ES" b="1" dirty="0" smtClean="0"/>
              <a:t>Soluciones </a:t>
            </a:r>
            <a:r>
              <a:rPr lang="es-ES" dirty="0" smtClean="0"/>
              <a:t>Utilizar los sistemas de información para mejorar la experiencia, cobertura de juego, estadísticas emitido atreves de los monitores de televisión de alta definición en todas partes, los móviles pueden pedir concesiones, ver repeticiones.</a:t>
            </a:r>
          </a:p>
          <a:p>
            <a:pPr>
              <a:buClr>
                <a:srgbClr val="C00000"/>
              </a:buClr>
              <a:buFont typeface="Wingdings" pitchFamily="2" charset="2"/>
              <a:buChar char="q"/>
            </a:pPr>
            <a:r>
              <a:rPr lang="es-ES" b="1" dirty="0" smtClean="0"/>
              <a:t>CISCO SYSTEMS proporciona la tecnología de información </a:t>
            </a:r>
            <a:r>
              <a:rPr lang="es-ES" dirty="0" smtClean="0"/>
              <a:t>para hacer el yankee stadium el mejor, el que tiene mas cables, conexiones y capacidad de video en todo el beisbol .</a:t>
            </a:r>
          </a:p>
          <a:p>
            <a:pPr>
              <a:buClr>
                <a:srgbClr val="C00000"/>
              </a:buClr>
              <a:buFont typeface="Wingdings" pitchFamily="2" charset="2"/>
              <a:buChar char="q"/>
            </a:pPr>
            <a:r>
              <a:rPr lang="es-ES" dirty="0" smtClean="0"/>
              <a:t>Demuestra el rol de TI (tecnología de información) en el suministro de productos y servicios nuevos .</a:t>
            </a:r>
          </a:p>
          <a:p>
            <a:pPr>
              <a:buClr>
                <a:srgbClr val="C00000"/>
              </a:buClr>
              <a:buFont typeface="Wingdings" pitchFamily="2" charset="2"/>
              <a:buChar char="q"/>
            </a:pPr>
            <a:r>
              <a:rPr lang="es-ES" dirty="0" smtClean="0"/>
              <a:t>Ilustra los beneficios de la utilización de redes y aplicaciones móviles para mejorar la información del </a:t>
            </a:r>
            <a:r>
              <a:rPr lang="es-ES" dirty="0" smtClean="0"/>
              <a:t>entretenimiento.</a:t>
            </a:r>
            <a:r>
              <a:rPr lang="es-ES" dirty="0" smtClean="0"/>
              <a:t> </a:t>
            </a:r>
            <a:endParaRPr lang="es-ES" dirty="0" smtClean="0"/>
          </a:p>
          <a:p>
            <a:pPr>
              <a:buClr>
                <a:srgbClr val="C00000"/>
              </a:buClr>
              <a:buFont typeface="Wingdings" pitchFamily="2" charset="2"/>
              <a:buChar char="q"/>
            </a:pPr>
            <a:r>
              <a:rPr lang="es-ES" dirty="0" smtClean="0"/>
              <a:t>Hay </a:t>
            </a:r>
            <a:r>
              <a:rPr lang="es-ES" dirty="0" smtClean="0"/>
              <a:t>1 200 monitores de pantalla plana, HDTV de alta definición, que muestran la cobertura en vivo de los juegos, las puntuaciones deportivas a la fecha, video histórico y de las jugadas más importantes</a:t>
            </a:r>
            <a:endParaRPr lang="es-ES" dirty="0" smtClean="0"/>
          </a:p>
        </p:txBody>
      </p:sp>
    </p:spTree>
  </p:cSld>
  <p:clrMapOvr>
    <a:masterClrMapping/>
  </p:clrMapOvr>
  <p:transition>
    <p:comb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p:nvPr/>
        </p:nvPicPr>
        <p:blipFill rotWithShape="1">
          <a:blip r:embed="rId2"/>
          <a:srcRect l="42543" t="49886" r="20381" b="17084"/>
          <a:stretch/>
        </p:blipFill>
        <p:spPr bwMode="auto">
          <a:xfrm>
            <a:off x="857224" y="571480"/>
            <a:ext cx="3714776" cy="2571768"/>
          </a:xfrm>
          <a:prstGeom prst="rect">
            <a:avLst/>
          </a:prstGeom>
          <a:ln>
            <a:noFill/>
          </a:ln>
          <a:effectLst>
            <a:softEdge rad="112500"/>
          </a:effectLst>
          <a:extLst>
            <a:ext uri="{53640926-AAD7-44D8-BBD7-CCE9431645EC}">
              <a14:shadowObscured xmlns="" xmlns:a14="http://schemas.microsoft.com/office/drawing/2010/main"/>
            </a:ext>
          </a:extLst>
        </p:spPr>
      </p:pic>
      <p:pic>
        <p:nvPicPr>
          <p:cNvPr id="2052" name="Picture 4" descr="Puerta cuatro"/>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16710" r="6991" b="16953"/>
          <a:stretch/>
        </p:blipFill>
        <p:spPr bwMode="auto">
          <a:xfrm>
            <a:off x="1571604" y="3500438"/>
            <a:ext cx="5850176" cy="3071834"/>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4" name="3 CuadroTexto"/>
          <p:cNvSpPr txBox="1"/>
          <p:nvPr/>
        </p:nvSpPr>
        <p:spPr>
          <a:xfrm>
            <a:off x="5072066" y="1357298"/>
            <a:ext cx="2714644" cy="1477328"/>
          </a:xfrm>
          <a:prstGeom prst="rect">
            <a:avLst/>
          </a:prstGeom>
          <a:noFill/>
        </p:spPr>
        <p:txBody>
          <a:bodyPr wrap="square" rtlCol="0">
            <a:spAutoFit/>
          </a:bodyPr>
          <a:lstStyle/>
          <a:p>
            <a:r>
              <a:rPr lang="es-ES" dirty="0" smtClean="0"/>
              <a:t>El primero creado fue en 1923 </a:t>
            </a:r>
          </a:p>
          <a:p>
            <a:r>
              <a:rPr lang="es-ES" dirty="0" smtClean="0"/>
              <a:t>El nuevo stadium de los yankees abrió su puerta el 2 de abril de 2009</a:t>
            </a:r>
            <a:endParaRPr lang="es-ES" dirty="0"/>
          </a:p>
        </p:txBody>
      </p:sp>
    </p:spTree>
    <p:extLst>
      <p:ext uri="{BB962C8B-B14F-4D97-AF65-F5344CB8AC3E}">
        <p14:creationId xmlns="" xmlns:p14="http://schemas.microsoft.com/office/powerpoint/2010/main" val="3810289543"/>
      </p:ext>
    </p:extLst>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4/44/Yankee_Stadium_upper_deck_201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845" y="142852"/>
            <a:ext cx="6072230" cy="671514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2 CuadroTexto"/>
          <p:cNvSpPr txBox="1"/>
          <p:nvPr/>
        </p:nvSpPr>
        <p:spPr>
          <a:xfrm>
            <a:off x="6500826" y="857232"/>
            <a:ext cx="2286015" cy="4524315"/>
          </a:xfrm>
          <a:prstGeom prst="rect">
            <a:avLst/>
          </a:prstGeom>
          <a:noFill/>
        </p:spPr>
        <p:txBody>
          <a:bodyPr wrap="square" rtlCol="0">
            <a:spAutoFit/>
          </a:bodyPr>
          <a:lstStyle/>
          <a:p>
            <a:r>
              <a:rPr lang="es-ES" dirty="0" smtClean="0"/>
              <a:t>Para incrementar la asistencia a los estadios y los ingresos, los Yanquis de Nueva York optaron por modernizar el Yankee Stadium y depender de la tecnología de la información para ofrecer nuevos servicios interactivos a los aficionados, dentro y fuera del estadio.</a:t>
            </a:r>
            <a:endParaRPr lang="es-ES" dirty="0"/>
          </a:p>
        </p:txBody>
      </p:sp>
    </p:spTree>
    <p:extLst>
      <p:ext uri="{BB962C8B-B14F-4D97-AF65-F5344CB8AC3E}">
        <p14:creationId xmlns="" xmlns:p14="http://schemas.microsoft.com/office/powerpoint/2010/main" val="4060234798"/>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857356" y="285729"/>
            <a:ext cx="5643602" cy="954107"/>
          </a:xfrm>
          <a:prstGeom prst="rect">
            <a:avLst/>
          </a:prstGeom>
        </p:spPr>
        <p:txBody>
          <a:bodyPr wrap="square">
            <a:spAutoFit/>
          </a:bodyPr>
          <a:lstStyle/>
          <a:p>
            <a:pPr algn="ctr" fontAlgn="b"/>
            <a:r>
              <a:rPr lang="es-ES" sz="2800" dirty="0" smtClean="0"/>
              <a:t>El papel actual de los sistemas de información en los negocios</a:t>
            </a:r>
            <a:endParaRPr lang="es-ES" sz="2800" dirty="0">
              <a:solidFill>
                <a:srgbClr val="000000"/>
              </a:solidFill>
            </a:endParaRPr>
          </a:p>
        </p:txBody>
      </p:sp>
      <p:sp>
        <p:nvSpPr>
          <p:cNvPr id="5" name="4 Rectángulo"/>
          <p:cNvSpPr/>
          <p:nvPr/>
        </p:nvSpPr>
        <p:spPr>
          <a:xfrm>
            <a:off x="928662" y="1357298"/>
            <a:ext cx="7643866" cy="1754326"/>
          </a:xfrm>
          <a:prstGeom prst="rect">
            <a:avLst/>
          </a:prstGeom>
        </p:spPr>
        <p:txBody>
          <a:bodyPr wrap="square">
            <a:spAutoFit/>
          </a:bodyPr>
          <a:lstStyle/>
          <a:p>
            <a:r>
              <a:rPr lang="es-ES" dirty="0" smtClean="0"/>
              <a:t>En 2010</a:t>
            </a:r>
            <a:r>
              <a:rPr lang="es-ES" dirty="0" smtClean="0"/>
              <a:t>, las empresas estadounidenses invirtieron cerca de $562 miles de millones en hardware, software y equipo de telecomunicaciones para los sistemas de información y tenían planeado invertir otros $800 miles de millones en consultoría y servicios de negocios y administración: lo cual implica el rediseño de las transacciones de las empresas para sacar provecho de estas nuevas tecnologías. </a:t>
            </a:r>
            <a:endParaRPr lang="es-ES" dirty="0"/>
          </a:p>
        </p:txBody>
      </p:sp>
      <p:pic>
        <p:nvPicPr>
          <p:cNvPr id="6" name="5 Imagen"/>
          <p:cNvPicPr/>
          <p:nvPr/>
        </p:nvPicPr>
        <p:blipFill rotWithShape="1">
          <a:blip r:embed="rId2"/>
          <a:srcRect l="19355" t="29653" r="23939" b="29830"/>
          <a:stretch/>
        </p:blipFill>
        <p:spPr bwMode="auto">
          <a:xfrm>
            <a:off x="285720" y="3143248"/>
            <a:ext cx="5032524" cy="3308573"/>
          </a:xfrm>
          <a:prstGeom prst="rect">
            <a:avLst/>
          </a:prstGeom>
          <a:ln>
            <a:noFill/>
          </a:ln>
          <a:extLst>
            <a:ext uri="{53640926-AAD7-44D8-BBD7-CCE9431645EC}">
              <a14:shadowObscured xmlns="" xmlns:a14="http://schemas.microsoft.com/office/drawing/2010/main"/>
            </a:ext>
          </a:extLst>
        </p:spPr>
      </p:pic>
      <p:sp>
        <p:nvSpPr>
          <p:cNvPr id="7" name="6 Rectángulo"/>
          <p:cNvSpPr/>
          <p:nvPr/>
        </p:nvSpPr>
        <p:spPr>
          <a:xfrm>
            <a:off x="5500694" y="3500438"/>
            <a:ext cx="3000396" cy="2862322"/>
          </a:xfrm>
          <a:prstGeom prst="rect">
            <a:avLst/>
          </a:prstGeom>
        </p:spPr>
        <p:txBody>
          <a:bodyPr wrap="square">
            <a:spAutoFit/>
          </a:bodyPr>
          <a:lstStyle/>
          <a:p>
            <a:r>
              <a:rPr lang="es-ES" dirty="0" smtClean="0"/>
              <a:t>La figura </a:t>
            </a:r>
            <a:r>
              <a:rPr lang="es-ES" dirty="0" smtClean="0"/>
              <a:t>muestra </a:t>
            </a:r>
            <a:r>
              <a:rPr lang="es-ES" dirty="0" smtClean="0"/>
              <a:t>que entre 1980 y 2009, la inversión de negocios privados en la tecnología de la información consistente en hardware, software y equipo de comunicaciones aumentó del 32 al 52 por ciento de todo el capital invertido.</a:t>
            </a:r>
            <a:endParaRPr lang="es-ES" dirty="0"/>
          </a:p>
        </p:txBody>
      </p:sp>
    </p:spTree>
    <p:extLst>
      <p:ext uri="{BB962C8B-B14F-4D97-AF65-F5344CB8AC3E}">
        <p14:creationId xmlns="" xmlns:p14="http://schemas.microsoft.com/office/powerpoint/2010/main" val="3657576817"/>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14480" y="500042"/>
            <a:ext cx="5418896" cy="830997"/>
          </a:xfrm>
          <a:prstGeom prst="rect">
            <a:avLst/>
          </a:prstGeom>
          <a:noFill/>
        </p:spPr>
        <p:txBody>
          <a:bodyPr wrap="square" rtlCol="0">
            <a:spAutoFit/>
          </a:bodyPr>
          <a:lstStyle/>
          <a:p>
            <a:pPr algn="ctr"/>
            <a:r>
              <a:rPr lang="es-ES" sz="2400" dirty="0" smtClean="0"/>
              <a:t>Como los sistemas de información transforman los negocios</a:t>
            </a:r>
            <a:endParaRPr lang="es-ES" sz="2400" dirty="0"/>
          </a:p>
        </p:txBody>
      </p:sp>
      <p:sp>
        <p:nvSpPr>
          <p:cNvPr id="4" name="3 CuadroTexto"/>
          <p:cNvSpPr txBox="1"/>
          <p:nvPr/>
        </p:nvSpPr>
        <p:spPr>
          <a:xfrm>
            <a:off x="857224" y="1500174"/>
            <a:ext cx="7643866" cy="4801314"/>
          </a:xfrm>
          <a:prstGeom prst="rect">
            <a:avLst/>
          </a:prstGeom>
          <a:noFill/>
        </p:spPr>
        <p:txBody>
          <a:bodyPr wrap="square" rtlCol="0">
            <a:spAutoFit/>
          </a:bodyPr>
          <a:lstStyle/>
          <a:p>
            <a:pPr>
              <a:buClr>
                <a:srgbClr val="C00000"/>
              </a:buClr>
              <a:buFont typeface="Wingdings" pitchFamily="2" charset="2"/>
              <a:buChar char="q"/>
            </a:pPr>
            <a:r>
              <a:rPr lang="es-ES" dirty="0" smtClean="0"/>
              <a:t>En 2009 se abrieron más cuentas de teléfonos celulares (móviles) que líneas </a:t>
            </a:r>
            <a:r>
              <a:rPr lang="es-ES" dirty="0" smtClean="0"/>
              <a:t>alambicas </a:t>
            </a:r>
            <a:r>
              <a:rPr lang="es-ES" dirty="0" smtClean="0"/>
              <a:t>(fijas) </a:t>
            </a:r>
            <a:r>
              <a:rPr lang="es-ES" dirty="0" smtClean="0"/>
              <a:t>instaladas</a:t>
            </a:r>
          </a:p>
          <a:p>
            <a:pPr>
              <a:buClr>
                <a:srgbClr val="C00000"/>
              </a:buClr>
              <a:buFont typeface="Wingdings" pitchFamily="2" charset="2"/>
              <a:buChar char="q"/>
            </a:pPr>
            <a:r>
              <a:rPr lang="es-ES" dirty="0" smtClean="0"/>
              <a:t>Ochenta y nueve millones de personas en Estados Unidos accedieron a Internet mediante dispositivos móviles en </a:t>
            </a:r>
            <a:r>
              <a:rPr lang="es-ES" dirty="0" smtClean="0"/>
              <a:t>2010</a:t>
            </a:r>
          </a:p>
          <a:p>
            <a:pPr>
              <a:buClr>
                <a:srgbClr val="C00000"/>
              </a:buClr>
              <a:buFont typeface="Wingdings" pitchFamily="2" charset="2"/>
              <a:buChar char="q"/>
            </a:pPr>
            <a:r>
              <a:rPr lang="es-ES" dirty="0" smtClean="0"/>
              <a:t>En el 2010 </a:t>
            </a:r>
            <a:r>
              <a:rPr lang="es-ES" dirty="0" smtClean="0"/>
              <a:t>Hubo 285 </a:t>
            </a:r>
            <a:r>
              <a:rPr lang="es-ES" dirty="0" smtClean="0"/>
              <a:t>millones de suscriptores de teléfonos celulares en Estados Unidos y casi 5 mil millones en todo el mundo </a:t>
            </a:r>
            <a:r>
              <a:rPr lang="es-ES" dirty="0" smtClean="0"/>
              <a:t>(Da taxis, </a:t>
            </a:r>
            <a:r>
              <a:rPr lang="es-ES" dirty="0" smtClean="0"/>
              <a:t>2010</a:t>
            </a:r>
            <a:r>
              <a:rPr lang="es-ES" dirty="0" smtClean="0"/>
              <a:t>).</a:t>
            </a:r>
          </a:p>
          <a:p>
            <a:pPr>
              <a:buClr>
                <a:srgbClr val="C00000"/>
              </a:buClr>
              <a:buFont typeface="Wingdings" pitchFamily="2" charset="2"/>
              <a:buChar char="q"/>
            </a:pPr>
            <a:r>
              <a:rPr lang="es-ES" dirty="0" smtClean="0"/>
              <a:t>Más </a:t>
            </a:r>
            <a:r>
              <a:rPr lang="es-ES" dirty="0" smtClean="0"/>
              <a:t>de 78 millones de personas reciben sus noticias en </a:t>
            </a:r>
            <a:r>
              <a:rPr lang="es-ES" dirty="0" smtClean="0"/>
              <a:t>línea</a:t>
            </a:r>
          </a:p>
          <a:p>
            <a:pPr>
              <a:buClr>
                <a:srgbClr val="C00000"/>
              </a:buClr>
              <a:buFont typeface="Wingdings" pitchFamily="2" charset="2"/>
              <a:buChar char="q"/>
            </a:pPr>
            <a:r>
              <a:rPr lang="es-ES" dirty="0" smtClean="0"/>
              <a:t>El sitio de redes sociales </a:t>
            </a:r>
            <a:r>
              <a:rPr lang="es-ES" dirty="0" err="1" smtClean="0"/>
              <a:t>Facebook</a:t>
            </a:r>
            <a:r>
              <a:rPr lang="es-ES" dirty="0" smtClean="0"/>
              <a:t> atrajo 134 millones de visitantes mensuales en 2010 en Estados Unidos, y cerca de 500 millones en todo el </a:t>
            </a:r>
            <a:r>
              <a:rPr lang="es-ES" dirty="0" smtClean="0"/>
              <a:t>mundo.</a:t>
            </a:r>
          </a:p>
          <a:p>
            <a:pPr>
              <a:buClr>
                <a:srgbClr val="C00000"/>
              </a:buClr>
              <a:buFont typeface="Wingdings" pitchFamily="2" charset="2"/>
              <a:buChar char="q"/>
            </a:pPr>
            <a:r>
              <a:rPr lang="es-ES" dirty="0" smtClean="0"/>
              <a:t>El </a:t>
            </a:r>
            <a:r>
              <a:rPr lang="es-ES" dirty="0" smtClean="0"/>
              <a:t>comercio electrónico y la publicidad en Internet continúan en expansión. Los ingresos por anuncios en línea de Google sobrepasaron los $25 mil millones en 2009 y la publicidad en Internet continúa en aumento a un ritmo de más del 10 por ciento anual, con lo cual superará los $25 mil millones en ingresos en los próximos años</a:t>
            </a:r>
            <a:r>
              <a:rPr lang="es-ES" dirty="0" smtClean="0"/>
              <a:t>.</a:t>
            </a:r>
            <a:endParaRPr lang="es-ES" dirty="0" smtClean="0"/>
          </a:p>
          <a:p>
            <a:pPr>
              <a:buClr>
                <a:srgbClr val="C00000"/>
              </a:buClr>
            </a:pPr>
            <a:endParaRPr lang="es-ES" dirty="0" smtClean="0"/>
          </a:p>
        </p:txBody>
      </p:sp>
    </p:spTree>
    <p:extLst>
      <p:ext uri="{BB962C8B-B14F-4D97-AF65-F5344CB8AC3E}">
        <p14:creationId xmlns="" xmlns:p14="http://schemas.microsoft.com/office/powerpoint/2010/main" val="1863740849"/>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571604" y="714356"/>
            <a:ext cx="6135013" cy="369332"/>
          </a:xfrm>
          <a:prstGeom prst="rect">
            <a:avLst/>
          </a:prstGeom>
          <a:noFill/>
        </p:spPr>
        <p:txBody>
          <a:bodyPr wrap="none" rtlCol="0">
            <a:spAutoFit/>
          </a:bodyPr>
          <a:lstStyle/>
          <a:p>
            <a:r>
              <a:rPr lang="es-ES" dirty="0" smtClean="0"/>
              <a:t>¿NOVEDADES EN LOS SISTEMAS DE INFORMACION?</a:t>
            </a:r>
            <a:endParaRPr lang="es-ES" dirty="0"/>
          </a:p>
        </p:txBody>
      </p:sp>
      <p:pic>
        <p:nvPicPr>
          <p:cNvPr id="1026" name="Picture 2"/>
          <p:cNvPicPr>
            <a:picLocks noChangeAspect="1" noChangeArrowheads="1"/>
          </p:cNvPicPr>
          <p:nvPr/>
        </p:nvPicPr>
        <p:blipFill>
          <a:blip r:embed="rId2"/>
          <a:srcRect l="14648" t="21973" r="6836" b="38036"/>
          <a:stretch>
            <a:fillRect/>
          </a:stretch>
        </p:blipFill>
        <p:spPr bwMode="auto">
          <a:xfrm>
            <a:off x="1071538" y="1428736"/>
            <a:ext cx="7215238" cy="4429156"/>
          </a:xfrm>
          <a:prstGeom prst="rect">
            <a:avLst/>
          </a:prstGeom>
          <a:noFill/>
          <a:ln w="9525">
            <a:noFill/>
            <a:miter lim="800000"/>
            <a:headEnd/>
            <a:tailEnd/>
          </a:ln>
          <a:effectLst/>
        </p:spPr>
      </p:pic>
    </p:spTree>
    <p:extLst>
      <p:ext uri="{BB962C8B-B14F-4D97-AF65-F5344CB8AC3E}">
        <p14:creationId xmlns="" xmlns:p14="http://schemas.microsoft.com/office/powerpoint/2010/main" val="19199158"/>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5000" t="9812" r="7500" b="57072"/>
          <a:stretch>
            <a:fillRect/>
          </a:stretch>
        </p:blipFill>
        <p:spPr bwMode="auto">
          <a:xfrm>
            <a:off x="1000100" y="1214422"/>
            <a:ext cx="7500990" cy="4286280"/>
          </a:xfrm>
          <a:prstGeom prst="rect">
            <a:avLst/>
          </a:prstGeom>
          <a:noFill/>
          <a:ln w="9525">
            <a:noFill/>
            <a:miter lim="800000"/>
            <a:headEnd/>
            <a:tailEnd/>
          </a:ln>
          <a:effectLst/>
        </p:spPr>
      </p:pic>
    </p:spTree>
  </p:cSld>
  <p:clrMapOvr>
    <a:masterClrMapping/>
  </p:clrMapOvr>
  <p:transition>
    <p:checker/>
  </p:transition>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189</TotalTime>
  <Words>1449</Words>
  <Application>Microsoft Office PowerPoint</Application>
  <PresentationFormat>Presentación en pantalla (4:3)</PresentationFormat>
  <Paragraphs>77</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Técnico</vt:lpstr>
      <vt:lpstr>  Los sistemas de información en los negocios globales contemporáneos  </vt:lpstr>
      <vt:lpstr>Objetivos</vt:lpstr>
      <vt:lpstr>El nuevo estadio de los Yanquis con miras al futuro </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Company>RDCorp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sistemas de información en los negocios globales contemporáneos</dc:title>
  <dc:creator>Doble V7 V3</dc:creator>
  <cp:lastModifiedBy>Luffi</cp:lastModifiedBy>
  <cp:revision>19</cp:revision>
  <dcterms:created xsi:type="dcterms:W3CDTF">2016-08-12T04:55:37Z</dcterms:created>
  <dcterms:modified xsi:type="dcterms:W3CDTF">2016-08-11T22:01:22Z</dcterms:modified>
</cp:coreProperties>
</file>