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6600"/>
    <a:srgbClr val="FF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-56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14F776-AD75-4157-A2F0-93CB34EF3F1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F1F723C9-4B8F-4A5F-A280-5ACBD0D69C3C}">
      <dgm:prSet phldrT="[Texto]"/>
      <dgm:spPr>
        <a:solidFill>
          <a:srgbClr val="FFFF00"/>
        </a:solidFill>
      </dgm:spPr>
      <dgm:t>
        <a:bodyPr/>
        <a:lstStyle/>
        <a:p>
          <a:endParaRPr lang="es-ES" dirty="0" smtClean="0"/>
        </a:p>
        <a:p>
          <a:r>
            <a:rPr lang="es-ES" dirty="0" smtClean="0"/>
            <a:t>Gerencia </a:t>
          </a:r>
        </a:p>
        <a:p>
          <a:r>
            <a:rPr lang="es-ES" dirty="0" smtClean="0"/>
            <a:t>de nivel superior</a:t>
          </a:r>
          <a:endParaRPr lang="es-ES" dirty="0"/>
        </a:p>
      </dgm:t>
    </dgm:pt>
    <dgm:pt modelId="{FFC68FFF-070E-43CA-BE6E-AF146609D129}" type="parTrans" cxnId="{10B1A5A3-10C5-4BF0-A7A4-AA13ECB7439A}">
      <dgm:prSet/>
      <dgm:spPr/>
      <dgm:t>
        <a:bodyPr/>
        <a:lstStyle/>
        <a:p>
          <a:endParaRPr lang="es-ES"/>
        </a:p>
      </dgm:t>
    </dgm:pt>
    <dgm:pt modelId="{726FE31F-1689-4C12-AD29-47EB4EF0B9E7}" type="sibTrans" cxnId="{10B1A5A3-10C5-4BF0-A7A4-AA13ECB7439A}">
      <dgm:prSet/>
      <dgm:spPr/>
      <dgm:t>
        <a:bodyPr/>
        <a:lstStyle/>
        <a:p>
          <a:endParaRPr lang="es-ES"/>
        </a:p>
      </dgm:t>
    </dgm:pt>
    <dgm:pt modelId="{2309214D-71D1-4EFB-8C0D-4EBB94E9F8F0}">
      <dgm:prSet phldrT="[Texto]"/>
      <dgm:spPr>
        <a:solidFill>
          <a:srgbClr val="FF0000"/>
        </a:solidFill>
      </dgm:spPr>
      <dgm:t>
        <a:bodyPr/>
        <a:lstStyle/>
        <a:p>
          <a:r>
            <a:rPr lang="es-ES" dirty="0" smtClean="0"/>
            <a:t>Gerencia operacional</a:t>
          </a:r>
          <a:endParaRPr lang="es-ES" dirty="0"/>
        </a:p>
      </dgm:t>
    </dgm:pt>
    <dgm:pt modelId="{27B20A6F-1F56-4FD3-A06E-1EE377E11AD4}" type="parTrans" cxnId="{13D97E15-E1BE-431C-A552-9C170EECE971}">
      <dgm:prSet/>
      <dgm:spPr/>
      <dgm:t>
        <a:bodyPr/>
        <a:lstStyle/>
        <a:p>
          <a:endParaRPr lang="es-ES"/>
        </a:p>
      </dgm:t>
    </dgm:pt>
    <dgm:pt modelId="{DB8FBA4A-3BBE-48CD-8AF2-BE7117082C7B}" type="sibTrans" cxnId="{13D97E15-E1BE-431C-A552-9C170EECE971}">
      <dgm:prSet/>
      <dgm:spPr/>
      <dgm:t>
        <a:bodyPr/>
        <a:lstStyle/>
        <a:p>
          <a:endParaRPr lang="es-ES"/>
        </a:p>
      </dgm:t>
    </dgm:pt>
    <dgm:pt modelId="{90743110-F661-4C47-BF18-D394C05C3527}">
      <dgm:prSet phldrT="[Texto]"/>
      <dgm:spPr>
        <a:solidFill>
          <a:srgbClr val="FF6600"/>
        </a:solidFill>
      </dgm:spPr>
      <dgm:t>
        <a:bodyPr/>
        <a:lstStyle/>
        <a:p>
          <a:r>
            <a:rPr lang="es-ES" dirty="0" smtClean="0"/>
            <a:t>Gerencia de nivel medio</a:t>
          </a:r>
          <a:endParaRPr lang="es-ES" dirty="0"/>
        </a:p>
      </dgm:t>
    </dgm:pt>
    <dgm:pt modelId="{1FA33B1E-A867-4517-A6BF-C8487C220C10}" type="parTrans" cxnId="{871D8553-7E8F-4844-84EF-802CA7D9D13E}">
      <dgm:prSet/>
      <dgm:spPr/>
      <dgm:t>
        <a:bodyPr/>
        <a:lstStyle/>
        <a:p>
          <a:endParaRPr lang="es-ES"/>
        </a:p>
      </dgm:t>
    </dgm:pt>
    <dgm:pt modelId="{7D1479D4-326F-49C5-9762-F43335BA762B}" type="sibTrans" cxnId="{871D8553-7E8F-4844-84EF-802CA7D9D13E}">
      <dgm:prSet/>
      <dgm:spPr/>
      <dgm:t>
        <a:bodyPr/>
        <a:lstStyle/>
        <a:p>
          <a:endParaRPr lang="es-ES"/>
        </a:p>
      </dgm:t>
    </dgm:pt>
    <dgm:pt modelId="{BB4A67D1-FDA8-41FD-B6D4-00EA4565D234}" type="pres">
      <dgm:prSet presAssocID="{4214F776-AD75-4157-A2F0-93CB34EF3F10}" presName="Name0" presStyleCnt="0">
        <dgm:presLayoutVars>
          <dgm:dir/>
          <dgm:animLvl val="lvl"/>
          <dgm:resizeHandles val="exact"/>
        </dgm:presLayoutVars>
      </dgm:prSet>
      <dgm:spPr/>
    </dgm:pt>
    <dgm:pt modelId="{D6585484-FCFB-4991-8057-74E34AC17251}" type="pres">
      <dgm:prSet presAssocID="{F1F723C9-4B8F-4A5F-A280-5ACBD0D69C3C}" presName="Name8" presStyleCnt="0"/>
      <dgm:spPr/>
    </dgm:pt>
    <dgm:pt modelId="{9425F553-7EF1-4A7D-8650-34A1490B1C5F}" type="pres">
      <dgm:prSet presAssocID="{F1F723C9-4B8F-4A5F-A280-5ACBD0D69C3C}" presName="level" presStyleLbl="node1" presStyleIdx="0" presStyleCnt="3" custScaleY="28790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E30EE5D-ADDC-483C-B83B-828305C8F4E2}" type="pres">
      <dgm:prSet presAssocID="{F1F723C9-4B8F-4A5F-A280-5ACBD0D69C3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96F4ABB-BACB-4BC8-AC34-891E988543A0}" type="pres">
      <dgm:prSet presAssocID="{90743110-F661-4C47-BF18-D394C05C3527}" presName="Name8" presStyleCnt="0"/>
      <dgm:spPr/>
    </dgm:pt>
    <dgm:pt modelId="{F2DB0C06-EA35-4DD7-B2C5-48E851F3D1AC}" type="pres">
      <dgm:prSet presAssocID="{90743110-F661-4C47-BF18-D394C05C3527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59C6F46-7A42-48C0-8A91-3157F94E9142}" type="pres">
      <dgm:prSet presAssocID="{90743110-F661-4C47-BF18-D394C05C352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4B296ED-BA6F-41A8-9A60-BE28CD9598B6}" type="pres">
      <dgm:prSet presAssocID="{2309214D-71D1-4EFB-8C0D-4EBB94E9F8F0}" presName="Name8" presStyleCnt="0"/>
      <dgm:spPr/>
    </dgm:pt>
    <dgm:pt modelId="{A0076630-0AA5-4C7D-ACE4-1A7AF1460165}" type="pres">
      <dgm:prSet presAssocID="{2309214D-71D1-4EFB-8C0D-4EBB94E9F8F0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A8DB89A-0AD4-4D2A-AA99-624E2D8A5B6F}" type="pres">
      <dgm:prSet presAssocID="{2309214D-71D1-4EFB-8C0D-4EBB94E9F8F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88A52E2-EB4B-4116-AC1E-243D06054D3B}" type="presOf" srcId="{4214F776-AD75-4157-A2F0-93CB34EF3F10}" destId="{BB4A67D1-FDA8-41FD-B6D4-00EA4565D234}" srcOrd="0" destOrd="0" presId="urn:microsoft.com/office/officeart/2005/8/layout/pyramid1"/>
    <dgm:cxn modelId="{07805726-4055-41A2-96C6-9804C540A880}" type="presOf" srcId="{F1F723C9-4B8F-4A5F-A280-5ACBD0D69C3C}" destId="{CE30EE5D-ADDC-483C-B83B-828305C8F4E2}" srcOrd="1" destOrd="0" presId="urn:microsoft.com/office/officeart/2005/8/layout/pyramid1"/>
    <dgm:cxn modelId="{4C8CAC73-A136-4683-9CA0-061CEE5C5883}" type="presOf" srcId="{F1F723C9-4B8F-4A5F-A280-5ACBD0D69C3C}" destId="{9425F553-7EF1-4A7D-8650-34A1490B1C5F}" srcOrd="0" destOrd="0" presId="urn:microsoft.com/office/officeart/2005/8/layout/pyramid1"/>
    <dgm:cxn modelId="{863E74CB-6E31-4D97-8737-35E360D83AD8}" type="presOf" srcId="{2309214D-71D1-4EFB-8C0D-4EBB94E9F8F0}" destId="{4A8DB89A-0AD4-4D2A-AA99-624E2D8A5B6F}" srcOrd="1" destOrd="0" presId="urn:microsoft.com/office/officeart/2005/8/layout/pyramid1"/>
    <dgm:cxn modelId="{954DE2CF-983E-40D0-9447-B927657197D9}" type="presOf" srcId="{90743110-F661-4C47-BF18-D394C05C3527}" destId="{F2DB0C06-EA35-4DD7-B2C5-48E851F3D1AC}" srcOrd="0" destOrd="0" presId="urn:microsoft.com/office/officeart/2005/8/layout/pyramid1"/>
    <dgm:cxn modelId="{13D97E15-E1BE-431C-A552-9C170EECE971}" srcId="{4214F776-AD75-4157-A2F0-93CB34EF3F10}" destId="{2309214D-71D1-4EFB-8C0D-4EBB94E9F8F0}" srcOrd="2" destOrd="0" parTransId="{27B20A6F-1F56-4FD3-A06E-1EE377E11AD4}" sibTransId="{DB8FBA4A-3BBE-48CD-8AF2-BE7117082C7B}"/>
    <dgm:cxn modelId="{9565A667-7200-49B8-8441-CB77989C5B16}" type="presOf" srcId="{90743110-F661-4C47-BF18-D394C05C3527}" destId="{559C6F46-7A42-48C0-8A91-3157F94E9142}" srcOrd="1" destOrd="0" presId="urn:microsoft.com/office/officeart/2005/8/layout/pyramid1"/>
    <dgm:cxn modelId="{10B1A5A3-10C5-4BF0-A7A4-AA13ECB7439A}" srcId="{4214F776-AD75-4157-A2F0-93CB34EF3F10}" destId="{F1F723C9-4B8F-4A5F-A280-5ACBD0D69C3C}" srcOrd="0" destOrd="0" parTransId="{FFC68FFF-070E-43CA-BE6E-AF146609D129}" sibTransId="{726FE31F-1689-4C12-AD29-47EB4EF0B9E7}"/>
    <dgm:cxn modelId="{871D8553-7E8F-4844-84EF-802CA7D9D13E}" srcId="{4214F776-AD75-4157-A2F0-93CB34EF3F10}" destId="{90743110-F661-4C47-BF18-D394C05C3527}" srcOrd="1" destOrd="0" parTransId="{1FA33B1E-A867-4517-A6BF-C8487C220C10}" sibTransId="{7D1479D4-326F-49C5-9762-F43335BA762B}"/>
    <dgm:cxn modelId="{BFCBC6D8-4D08-42BE-85B2-BF947F583CF2}" type="presOf" srcId="{2309214D-71D1-4EFB-8C0D-4EBB94E9F8F0}" destId="{A0076630-0AA5-4C7D-ACE4-1A7AF1460165}" srcOrd="0" destOrd="0" presId="urn:microsoft.com/office/officeart/2005/8/layout/pyramid1"/>
    <dgm:cxn modelId="{18C3A8AA-053C-48CD-BBC6-0200A9504B84}" type="presParOf" srcId="{BB4A67D1-FDA8-41FD-B6D4-00EA4565D234}" destId="{D6585484-FCFB-4991-8057-74E34AC17251}" srcOrd="0" destOrd="0" presId="urn:microsoft.com/office/officeart/2005/8/layout/pyramid1"/>
    <dgm:cxn modelId="{74EE6BA5-D1F4-4F20-BC0F-54FC8097DFCE}" type="presParOf" srcId="{D6585484-FCFB-4991-8057-74E34AC17251}" destId="{9425F553-7EF1-4A7D-8650-34A1490B1C5F}" srcOrd="0" destOrd="0" presId="urn:microsoft.com/office/officeart/2005/8/layout/pyramid1"/>
    <dgm:cxn modelId="{CB1A4CA6-1B14-4ACF-9222-F2A15AD290B9}" type="presParOf" srcId="{D6585484-FCFB-4991-8057-74E34AC17251}" destId="{CE30EE5D-ADDC-483C-B83B-828305C8F4E2}" srcOrd="1" destOrd="0" presId="urn:microsoft.com/office/officeart/2005/8/layout/pyramid1"/>
    <dgm:cxn modelId="{46C76920-BB24-4C4E-90BE-09A605BB2742}" type="presParOf" srcId="{BB4A67D1-FDA8-41FD-B6D4-00EA4565D234}" destId="{996F4ABB-BACB-4BC8-AC34-891E988543A0}" srcOrd="1" destOrd="0" presId="urn:microsoft.com/office/officeart/2005/8/layout/pyramid1"/>
    <dgm:cxn modelId="{8D98C158-DE5C-406C-A2D3-C61DCC349FD2}" type="presParOf" srcId="{996F4ABB-BACB-4BC8-AC34-891E988543A0}" destId="{F2DB0C06-EA35-4DD7-B2C5-48E851F3D1AC}" srcOrd="0" destOrd="0" presId="urn:microsoft.com/office/officeart/2005/8/layout/pyramid1"/>
    <dgm:cxn modelId="{922A93BB-8C7A-4CF7-87AD-6D2D8DBA3163}" type="presParOf" srcId="{996F4ABB-BACB-4BC8-AC34-891E988543A0}" destId="{559C6F46-7A42-48C0-8A91-3157F94E9142}" srcOrd="1" destOrd="0" presId="urn:microsoft.com/office/officeart/2005/8/layout/pyramid1"/>
    <dgm:cxn modelId="{8D8F26DE-3F8B-49B1-8F69-8000C61D1BEC}" type="presParOf" srcId="{BB4A67D1-FDA8-41FD-B6D4-00EA4565D234}" destId="{54B296ED-BA6F-41A8-9A60-BE28CD9598B6}" srcOrd="2" destOrd="0" presId="urn:microsoft.com/office/officeart/2005/8/layout/pyramid1"/>
    <dgm:cxn modelId="{D112BFF8-54C6-452C-B1EB-83339E4DA03E}" type="presParOf" srcId="{54B296ED-BA6F-41A8-9A60-BE28CD9598B6}" destId="{A0076630-0AA5-4C7D-ACE4-1A7AF1460165}" srcOrd="0" destOrd="0" presId="urn:microsoft.com/office/officeart/2005/8/layout/pyramid1"/>
    <dgm:cxn modelId="{E8F31C2D-E830-4339-B021-F7FDA573514B}" type="presParOf" srcId="{54B296ED-BA6F-41A8-9A60-BE28CD9598B6}" destId="{4A8DB89A-0AD4-4D2A-AA99-624E2D8A5B6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25F553-7EF1-4A7D-8650-34A1490B1C5F}">
      <dsp:nvSpPr>
        <dsp:cNvPr id="0" name=""/>
        <dsp:cNvSpPr/>
      </dsp:nvSpPr>
      <dsp:spPr>
        <a:xfrm>
          <a:off x="964632" y="0"/>
          <a:ext cx="2777205" cy="1931817"/>
        </a:xfrm>
        <a:prstGeom prst="trapezoid">
          <a:avLst>
            <a:gd name="adj" fmla="val 71881"/>
          </a:avLst>
        </a:prstGeom>
        <a:solidFill>
          <a:srgbClr val="FFFF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200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Gerencia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de nivel superior</a:t>
          </a:r>
          <a:endParaRPr lang="es-ES" sz="2200" kern="1200" dirty="0"/>
        </a:p>
      </dsp:txBody>
      <dsp:txXfrm>
        <a:off x="964632" y="0"/>
        <a:ext cx="2777205" cy="1931817"/>
      </dsp:txXfrm>
    </dsp:sp>
    <dsp:sp modelId="{F2DB0C06-EA35-4DD7-B2C5-48E851F3D1AC}">
      <dsp:nvSpPr>
        <dsp:cNvPr id="0" name=""/>
        <dsp:cNvSpPr/>
      </dsp:nvSpPr>
      <dsp:spPr>
        <a:xfrm>
          <a:off x="482316" y="1931817"/>
          <a:ext cx="3741838" cy="670996"/>
        </a:xfrm>
        <a:prstGeom prst="trapezoid">
          <a:avLst>
            <a:gd name="adj" fmla="val 71881"/>
          </a:avLst>
        </a:prstGeom>
        <a:solidFill>
          <a:srgbClr val="FF66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Gerencia de nivel medio</a:t>
          </a:r>
          <a:endParaRPr lang="es-ES" sz="2200" kern="1200" dirty="0"/>
        </a:p>
      </dsp:txBody>
      <dsp:txXfrm>
        <a:off x="1137137" y="1931817"/>
        <a:ext cx="2432195" cy="670996"/>
      </dsp:txXfrm>
    </dsp:sp>
    <dsp:sp modelId="{A0076630-0AA5-4C7D-ACE4-1A7AF1460165}">
      <dsp:nvSpPr>
        <dsp:cNvPr id="0" name=""/>
        <dsp:cNvSpPr/>
      </dsp:nvSpPr>
      <dsp:spPr>
        <a:xfrm>
          <a:off x="0" y="2602813"/>
          <a:ext cx="4706470" cy="670996"/>
        </a:xfrm>
        <a:prstGeom prst="trapezoid">
          <a:avLst>
            <a:gd name="adj" fmla="val 71881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Gerencia operacional</a:t>
          </a:r>
          <a:endParaRPr lang="es-ES" sz="2200" kern="1200" dirty="0"/>
        </a:p>
      </dsp:txBody>
      <dsp:txXfrm>
        <a:off x="823632" y="2602813"/>
        <a:ext cx="3059206" cy="670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pPr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8/15/2016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36069"/>
          </a:xfrm>
        </p:spPr>
        <p:txBody>
          <a:bodyPr>
            <a:normAutofit/>
          </a:bodyPr>
          <a:lstStyle/>
          <a:p>
            <a:r>
              <a:rPr lang="es-ES" sz="5400" b="1" dirty="0"/>
              <a:t>Los sistemas de </a:t>
            </a:r>
            <a:r>
              <a:rPr lang="es-ES" sz="5400" b="1" dirty="0" smtClean="0"/>
              <a:t>información en </a:t>
            </a:r>
            <a:r>
              <a:rPr lang="es-ES" sz="5400" b="1" dirty="0"/>
              <a:t>los negocios </a:t>
            </a:r>
            <a:r>
              <a:rPr lang="es-ES" sz="5400" b="1" dirty="0" smtClean="0"/>
              <a:t>globales contemporáneos</a:t>
            </a:r>
            <a:endParaRPr lang="es-ES" sz="5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smtClean="0"/>
              <a:t>Integrantes</a:t>
            </a:r>
            <a:r>
              <a:rPr lang="es-ES" dirty="0" smtClean="0"/>
              <a:t>:</a:t>
            </a:r>
          </a:p>
          <a:p>
            <a:r>
              <a:rPr lang="es-ES" dirty="0" smtClean="0"/>
              <a:t>aquino Paillo alvaro Rodrigo</a:t>
            </a:r>
          </a:p>
          <a:p>
            <a:r>
              <a:rPr lang="es-ES" dirty="0" smtClean="0"/>
              <a:t>ILLANES FERNÁNDEZ GUDNAR RODRIGO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89394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Perspectivas sobre los sistemas de información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Organizaciones</a:t>
            </a:r>
          </a:p>
          <a:p>
            <a:r>
              <a:rPr lang="es-ES" dirty="0" smtClean="0"/>
              <a:t>Los sistemas de información son  una parte integral de las organizaciones, que tiene como elementos clave su gente ,su estructura,  sus procesos de negocios, sus políticas y su cultura. </a:t>
            </a:r>
          </a:p>
          <a:p>
            <a:r>
              <a:rPr lang="es-ES" dirty="0" smtClean="0"/>
              <a:t> </a:t>
            </a:r>
          </a:p>
          <a:p>
            <a:r>
              <a:rPr lang="es-ES" dirty="0" smtClean="0"/>
              <a:t>Las organizaciones tienen una estructura compuesta por niveles y áreas. Donde los niveles superiores consisten en empleados gerenciales, profesionales y  técnicos, mientras en los niveles  base en personal operacional.   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Estructura piramidal de una organización</a:t>
            </a:r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xmlns="" val="551325965"/>
              </p:ext>
            </p:extLst>
          </p:nvPr>
        </p:nvGraphicFramePr>
        <p:xfrm>
          <a:off x="6347011" y="2595282"/>
          <a:ext cx="4706471" cy="3273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82258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Perspectivas sobre los sistemas de información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smtClean="0"/>
              <a:t>Los niveles de una organización son los siguientes: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dirty="0" smtClean="0"/>
              <a:t>La </a:t>
            </a:r>
            <a:r>
              <a:rPr lang="es-ES" b="1" dirty="0"/>
              <a:t>gerencia de nivel superior</a:t>
            </a:r>
            <a:r>
              <a:rPr lang="es-ES" dirty="0"/>
              <a:t> toma decisiones estratégicas de largo alcance </a:t>
            </a:r>
            <a:r>
              <a:rPr lang="es-ES" dirty="0" smtClean="0"/>
              <a:t>sobre productos </a:t>
            </a:r>
            <a:r>
              <a:rPr lang="es-ES" dirty="0"/>
              <a:t>y servicios, además de asegurar el desempeño financiero de la empresa</a:t>
            </a:r>
            <a:r>
              <a:rPr lang="es-ES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dirty="0" smtClean="0"/>
              <a:t>La </a:t>
            </a:r>
            <a:r>
              <a:rPr lang="es-ES" b="1" dirty="0" smtClean="0"/>
              <a:t>gerencia </a:t>
            </a:r>
            <a:r>
              <a:rPr lang="es-ES" b="1" dirty="0"/>
              <a:t>de nivel medio</a:t>
            </a:r>
            <a:r>
              <a:rPr lang="es-ES" dirty="0"/>
              <a:t> lleva a cabo los programas y planes de la gerencia de </a:t>
            </a:r>
            <a:r>
              <a:rPr lang="es-ES" dirty="0" smtClean="0"/>
              <a:t>nivel superior 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dirty="0"/>
              <a:t>L</a:t>
            </a:r>
            <a:r>
              <a:rPr lang="es-ES" dirty="0" smtClean="0"/>
              <a:t>a </a:t>
            </a:r>
            <a:r>
              <a:rPr lang="es-ES" b="1" dirty="0" smtClean="0"/>
              <a:t>gerencia </a:t>
            </a:r>
            <a:r>
              <a:rPr lang="es-ES" b="1" dirty="0"/>
              <a:t>operacional</a:t>
            </a:r>
            <a:r>
              <a:rPr lang="es-ES" dirty="0"/>
              <a:t> es responsable de supervisar las actividades </a:t>
            </a:r>
            <a:r>
              <a:rPr lang="es-ES" dirty="0" smtClean="0"/>
              <a:t>diarias de </a:t>
            </a:r>
            <a:r>
              <a:rPr lang="es-ES" dirty="0"/>
              <a:t>la empresa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Además los </a:t>
            </a:r>
            <a:r>
              <a:rPr lang="es-ES" dirty="0"/>
              <a:t>trabajadores del conocimiento, como los ingenieros, científicos </a:t>
            </a:r>
            <a:r>
              <a:rPr lang="es-ES" dirty="0" smtClean="0"/>
              <a:t>o arquitectos</a:t>
            </a:r>
            <a:r>
              <a:rPr lang="es-ES" dirty="0"/>
              <a:t>, diseñan productos o servicios y crean nuevo conocimiento para la empresa</a:t>
            </a:r>
            <a:r>
              <a:rPr lang="es-ES" dirty="0" smtClean="0"/>
              <a:t>, en </a:t>
            </a:r>
            <a:r>
              <a:rPr lang="es-ES" dirty="0"/>
              <a:t>tanto que los trabajadores de datos (secretarias o asistentes administrativos) </a:t>
            </a:r>
            <a:r>
              <a:rPr lang="es-ES" dirty="0" smtClean="0"/>
              <a:t>ayudan con </a:t>
            </a:r>
            <a:r>
              <a:rPr lang="es-ES" dirty="0"/>
              <a:t>la calendarización y las comunicaciones en todos los niveles de la empresa. </a:t>
            </a:r>
            <a:r>
              <a:rPr lang="es-ES" dirty="0" smtClean="0"/>
              <a:t>Los trabajadores </a:t>
            </a:r>
            <a:r>
              <a:rPr lang="es-ES" dirty="0"/>
              <a:t>de producción o de servicio son los que elaboran el producto y </a:t>
            </a:r>
            <a:r>
              <a:rPr lang="es-ES" dirty="0" smtClean="0"/>
              <a:t>ofrecen el </a:t>
            </a:r>
            <a:r>
              <a:rPr lang="es-ES" dirty="0"/>
              <a:t>servicio</a:t>
            </a:r>
          </a:p>
        </p:txBody>
      </p:sp>
    </p:spTree>
    <p:extLst>
      <p:ext uri="{BB962C8B-B14F-4D97-AF65-F5344CB8AC3E}">
        <p14:creationId xmlns:p14="http://schemas.microsoft.com/office/powerpoint/2010/main" xmlns="" val="506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Perspectivas sobre los sistemas de información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Las principales funciones de negocio o tares que realizan las organizaciones consisten en ventas y marketing, manufactura y producción, finanzas y contabilidad, y recursos humanos. Mostrados en la siguiente tabla. donde los sistemas de información apoyan y automatizan estas funciones .</a:t>
            </a:r>
          </a:p>
          <a:p>
            <a:r>
              <a:rPr lang="es-ES" dirty="0" smtClean="0"/>
              <a:t>      </a:t>
            </a:r>
            <a:endParaRPr lang="es-ES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1" y="2837330"/>
            <a:ext cx="10241280" cy="3140138"/>
          </a:xfrm>
          <a:prstGeom prst="rect">
            <a:avLst/>
          </a:prstGeom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Rectángulo 4"/>
          <p:cNvSpPr/>
          <p:nvPr/>
        </p:nvSpPr>
        <p:spPr>
          <a:xfrm>
            <a:off x="1097280" y="2918012"/>
            <a:ext cx="1444214" cy="161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48472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/>
              <a:t>Perspectivas sobre los sistemas de información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ADMINISTRACION</a:t>
            </a:r>
          </a:p>
          <a:p>
            <a:pPr algn="just"/>
            <a:r>
              <a:rPr lang="es-ES" dirty="0" smtClean="0"/>
              <a:t>El trabajo de la gerencia es dar sentido a las distintas situaciones a las que se enfrentan las organizaciones, tomar decisiones y formular planes para de acción para resolver los problemas organizacionales.</a:t>
            </a:r>
          </a:p>
          <a:p>
            <a:endParaRPr lang="es-ES" dirty="0"/>
          </a:p>
          <a:p>
            <a:pPr algn="just"/>
            <a:r>
              <a:rPr lang="es-ES" dirty="0" smtClean="0"/>
              <a:t>Los sistemas y tecnología de la información desempeñan una poderosa ayuda para los gerentes a la hora de tomar decisiones,  diseñar y ofrecer nuevos productos y servicios. Para redirigir y re diseñar sus organizaciones.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8701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Perspectivas sobre los sistemas de información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TECNOLOGIA DE LA INFORMACION</a:t>
            </a:r>
          </a:p>
          <a:p>
            <a:pPr algn="just"/>
            <a:r>
              <a:rPr lang="es-ES" dirty="0" smtClean="0"/>
              <a:t>La tecnología de la información es un de las diversas herramientas que utilizan los gerentes para lidiar con el cambio.</a:t>
            </a:r>
          </a:p>
          <a:p>
            <a:pPr algn="just"/>
            <a:r>
              <a:rPr lang="es-ES" dirty="0" smtClean="0"/>
              <a:t>El </a:t>
            </a:r>
            <a:r>
              <a:rPr lang="es-ES" b="1" dirty="0" smtClean="0"/>
              <a:t>hardware de computadora </a:t>
            </a:r>
            <a:r>
              <a:rPr lang="es-ES" dirty="0" smtClean="0"/>
              <a:t>es el equipo físico que se utiliza para las actividades de entrada, procesamiento y salida en un sistema de información. Que consisten en los siguientes:</a:t>
            </a:r>
          </a:p>
          <a:p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0473" y="4081034"/>
            <a:ext cx="1938794" cy="1333948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4749501" y="3857414"/>
            <a:ext cx="2753957" cy="1781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DISPOSITIVOS DE: </a:t>
            </a:r>
          </a:p>
          <a:p>
            <a:pPr algn="ctr"/>
            <a:r>
              <a:rPr lang="es-ES" dirty="0" smtClean="0"/>
              <a:t>ENTRADA </a:t>
            </a:r>
          </a:p>
          <a:p>
            <a:pPr algn="ctr"/>
            <a:r>
              <a:rPr lang="es-ES" dirty="0" smtClean="0"/>
              <a:t> SALIDA </a:t>
            </a:r>
          </a:p>
          <a:p>
            <a:pPr algn="ctr"/>
            <a:r>
              <a:rPr lang="es-ES" dirty="0" smtClean="0"/>
              <a:t>Y ALMACENAMIENTO</a:t>
            </a:r>
            <a:endParaRPr lang="es-ES" dirty="0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85625" y="3742980"/>
            <a:ext cx="2162477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425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Perspectivas sobre los sistemas de información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</a:t>
            </a:r>
            <a:r>
              <a:rPr lang="es-ES" b="1" dirty="0"/>
              <a:t>software de computadora </a:t>
            </a:r>
            <a:r>
              <a:rPr lang="es-ES" dirty="0"/>
              <a:t>consiste en las instrucciones detalladas y </a:t>
            </a:r>
            <a:r>
              <a:rPr lang="es-ES" dirty="0" smtClean="0"/>
              <a:t>pre-programadas que </a:t>
            </a:r>
            <a:r>
              <a:rPr lang="es-ES" dirty="0"/>
              <a:t>controlan y coordinan los componentes de hardware de computadora en </a:t>
            </a:r>
            <a:r>
              <a:rPr lang="es-ES" dirty="0" smtClean="0"/>
              <a:t>un sistema </a:t>
            </a:r>
            <a:r>
              <a:rPr lang="es-ES" dirty="0"/>
              <a:t>de </a:t>
            </a:r>
            <a:r>
              <a:rPr lang="es-ES" dirty="0" smtClean="0"/>
              <a:t>información.</a:t>
            </a:r>
          </a:p>
          <a:p>
            <a:endParaRPr lang="es-ES" dirty="0"/>
          </a:p>
          <a:p>
            <a:r>
              <a:rPr lang="es-ES" dirty="0"/>
              <a:t>La </a:t>
            </a:r>
            <a:r>
              <a:rPr lang="es-ES" b="1" dirty="0"/>
              <a:t>tecnología de almacenamiento de datos </a:t>
            </a:r>
            <a:r>
              <a:rPr lang="es-ES" dirty="0"/>
              <a:t>consiste en el software que gobierna </a:t>
            </a:r>
            <a:r>
              <a:rPr lang="es-ES" dirty="0" smtClean="0"/>
              <a:t>la organización de </a:t>
            </a:r>
            <a:r>
              <a:rPr lang="es-ES" dirty="0"/>
              <a:t>los datos en medios de almacenamiento físico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/>
              <a:t>La </a:t>
            </a:r>
            <a:r>
              <a:rPr lang="es-ES" b="1" dirty="0"/>
              <a:t>tecnología de redes y telecomunicaciones, </a:t>
            </a:r>
            <a:r>
              <a:rPr lang="es-ES" dirty="0"/>
              <a:t>que consiste tanto de los </a:t>
            </a:r>
            <a:r>
              <a:rPr lang="es-ES" dirty="0" smtClean="0"/>
              <a:t>dispositivos físicos </a:t>
            </a:r>
            <a:r>
              <a:rPr lang="es-ES" dirty="0"/>
              <a:t>como de software, conecta las diversas piezas de hardware y </a:t>
            </a:r>
            <a:r>
              <a:rPr lang="es-ES" dirty="0" smtClean="0"/>
              <a:t>transfiere datos </a:t>
            </a:r>
            <a:r>
              <a:rPr lang="es-ES" dirty="0"/>
              <a:t>de una ubicación física a otra.</a:t>
            </a:r>
          </a:p>
        </p:txBody>
      </p:sp>
    </p:spTree>
    <p:extLst>
      <p:ext uri="{BB962C8B-B14F-4D97-AF65-F5344CB8AC3E}">
        <p14:creationId xmlns:p14="http://schemas.microsoft.com/office/powerpoint/2010/main" xmlns="" val="254525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0550" y="552004"/>
            <a:ext cx="10972800" cy="1498178"/>
          </a:xfrm>
        </p:spPr>
        <p:txBody>
          <a:bodyPr>
            <a:normAutofit fontScale="90000"/>
          </a:bodyPr>
          <a:lstStyle/>
          <a:p>
            <a:r>
              <a:rPr lang="es-ES" sz="3600" b="1" dirty="0" smtClean="0"/>
              <a:t>NO ES SÓLO TECNOLOGÍA: UNA PERSPECTIVA</a:t>
            </a:r>
            <a:br>
              <a:rPr lang="es-ES" sz="3600" b="1" dirty="0" smtClean="0"/>
            </a:br>
            <a:r>
              <a:rPr lang="es-ES" sz="3600" b="1" dirty="0" smtClean="0"/>
              <a:t>DE NEGOCIOS SOBRE LOS SISTEMAS DE</a:t>
            </a:r>
            <a:br>
              <a:rPr lang="es-ES" sz="3600" b="1" dirty="0" smtClean="0"/>
            </a:br>
            <a:r>
              <a:rPr lang="es-ES" sz="3600" b="1" dirty="0" smtClean="0"/>
              <a:t>INFORMACIÓN</a:t>
            </a:r>
            <a:r>
              <a:rPr lang="es-ES" sz="2000" dirty="0" smtClean="0"/>
              <a:t/>
            </a:r>
            <a:br>
              <a:rPr lang="es-ES" sz="2000" dirty="0" smtClean="0"/>
            </a:br>
            <a:endParaRPr lang="es-ES" sz="2000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609600" y="2190750"/>
            <a:ext cx="10972800" cy="4334595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s-ES" sz="2400" dirty="0" smtClean="0"/>
              <a:t>Un sistema de información es una importante herramienta que puede generar valor para la empresa.</a:t>
            </a:r>
          </a:p>
          <a:p>
            <a:pPr algn="just">
              <a:buFont typeface="Wingdings" pitchFamily="2" charset="2"/>
              <a:buChar char="Ø"/>
            </a:pPr>
            <a:endParaRPr lang="es-E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s-ES" sz="2400" dirty="0" smtClean="0"/>
              <a:t>Los sistemas de información permiten a la empresa incrementar sus ingresos o disminuir sus costos.</a:t>
            </a:r>
          </a:p>
          <a:p>
            <a:pPr algn="just">
              <a:buFont typeface="Wingdings" pitchFamily="2" charset="2"/>
              <a:buChar char="Ø"/>
            </a:pPr>
            <a:endParaRPr lang="es-E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s-ES" sz="2400" dirty="0" smtClean="0"/>
              <a:t>Provee información que ayuda a los gerentes en la toma de decisiones y mejora la ejecución de los procesos de negocios.</a:t>
            </a:r>
            <a:endParaRPr lang="es-E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7558" y="951385"/>
            <a:ext cx="9540941" cy="520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4 Marcador de contenido"/>
          <p:cNvSpPr txBox="1">
            <a:spLocks/>
          </p:cNvSpPr>
          <p:nvPr/>
        </p:nvSpPr>
        <p:spPr>
          <a:xfrm>
            <a:off x="623392" y="404664"/>
            <a:ext cx="10959008" cy="110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Toda empresa tiene una cadena de valor de información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3392" y="548680"/>
            <a:ext cx="10972800" cy="1143000"/>
          </a:xfrm>
        </p:spPr>
        <p:txBody>
          <a:bodyPr>
            <a:noAutofit/>
          </a:bodyPr>
          <a:lstStyle/>
          <a:p>
            <a:r>
              <a:rPr lang="es-ES" sz="3200" b="1" dirty="0" smtClean="0"/>
              <a:t>Activos complementarios: Capital organizacional y el modelo de negocios correcto</a:t>
            </a:r>
            <a:endParaRPr lang="es-ES" sz="3200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7923" y="1753766"/>
            <a:ext cx="8229072" cy="459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800101"/>
            <a:ext cx="10972800" cy="142874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s-ES" sz="2400" dirty="0" smtClean="0"/>
              <a:t>Las empresas comerciales necesitan cambiar la forma en que hacen sus negocios para que realmente puedan cosechar las ventajas de las nueva tecnologías de la información</a:t>
            </a:r>
          </a:p>
          <a:p>
            <a:pPr algn="just">
              <a:buFont typeface="Wingdings" pitchFamily="2" charset="2"/>
              <a:buChar char="Ø"/>
            </a:pPr>
            <a:r>
              <a:rPr lang="es-ES" sz="2400" dirty="0" smtClean="0"/>
              <a:t>Por ejemplo: la distribución de la música.</a:t>
            </a:r>
          </a:p>
          <a:p>
            <a:pPr algn="just">
              <a:buFont typeface="Wingdings" pitchFamily="2" charset="2"/>
              <a:buChar char="Ø"/>
            </a:pPr>
            <a:endParaRPr lang="es-ES" sz="2400" dirty="0" smtClean="0"/>
          </a:p>
          <a:p>
            <a:pPr algn="just">
              <a:buFont typeface="Wingdings" pitchFamily="2" charset="2"/>
              <a:buChar char="Ø"/>
            </a:pPr>
            <a:endParaRPr lang="es-ES" sz="2400" dirty="0" smtClean="0"/>
          </a:p>
          <a:p>
            <a:pPr algn="just">
              <a:buFont typeface="Wingdings" pitchFamily="2" charset="2"/>
              <a:buChar char="Ø"/>
            </a:pPr>
            <a:endParaRPr lang="es-ES" sz="2400" dirty="0" smtClean="0"/>
          </a:p>
          <a:p>
            <a:pPr algn="just">
              <a:buFont typeface="Wingdings" pitchFamily="2" charset="2"/>
              <a:buChar char="Ø"/>
            </a:pPr>
            <a:endParaRPr lang="es-ES" sz="2400" dirty="0" smtClean="0"/>
          </a:p>
          <a:p>
            <a:pPr algn="just">
              <a:buFont typeface="Wingdings" pitchFamily="2" charset="2"/>
              <a:buChar char="Ø"/>
            </a:pPr>
            <a:endParaRPr lang="es-ES" sz="2400" dirty="0" smtClean="0"/>
          </a:p>
          <a:p>
            <a:pPr algn="just">
              <a:buFont typeface="Wingdings" pitchFamily="2" charset="2"/>
              <a:buChar char="Ø"/>
            </a:pPr>
            <a:endParaRPr lang="es-ES" sz="2400" dirty="0" smtClean="0"/>
          </a:p>
          <a:p>
            <a:pPr algn="just">
              <a:buFont typeface="Wingdings" pitchFamily="2" charset="2"/>
              <a:buChar char="Ø"/>
            </a:pPr>
            <a:endParaRPr lang="es-ES" sz="2400" dirty="0" smtClean="0"/>
          </a:p>
          <a:p>
            <a:pPr algn="just">
              <a:buFont typeface="Wingdings" pitchFamily="2" charset="2"/>
              <a:buChar char="Ø"/>
            </a:pPr>
            <a:endParaRPr lang="es-ES" sz="2400" dirty="0"/>
          </a:p>
        </p:txBody>
      </p:sp>
      <p:pic>
        <p:nvPicPr>
          <p:cNvPr id="2050" name="Picture 2" descr="C:\Users\pc\Desktop\Nueva carpeta (4)\Musics-Big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343150"/>
            <a:ext cx="3238500" cy="1943100"/>
          </a:xfrm>
          <a:prstGeom prst="rect">
            <a:avLst/>
          </a:prstGeom>
          <a:noFill/>
        </p:spPr>
      </p:pic>
      <p:pic>
        <p:nvPicPr>
          <p:cNvPr id="2051" name="Picture 3" descr="C:\Users\pc\Desktop\Nueva carpeta (4)\descarga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9349" y="3714750"/>
            <a:ext cx="3503839" cy="1962150"/>
          </a:xfrm>
          <a:prstGeom prst="rect">
            <a:avLst/>
          </a:prstGeom>
          <a:noFill/>
        </p:spPr>
      </p:pic>
      <p:pic>
        <p:nvPicPr>
          <p:cNvPr id="2053" name="Picture 5" descr="C:\Users\pc\Desktop\Nueva carpeta (4)\descarga (3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3663" y="3333750"/>
            <a:ext cx="4778530" cy="2552700"/>
          </a:xfrm>
          <a:prstGeom prst="rect">
            <a:avLst/>
          </a:prstGeom>
          <a:noFill/>
        </p:spPr>
      </p:pic>
      <p:pic>
        <p:nvPicPr>
          <p:cNvPr id="2054" name="Picture 6" descr="C:\Users\pc\Desktop\Nueva carpeta (4)\image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34189" y="2147888"/>
            <a:ext cx="2728912" cy="904961"/>
          </a:xfrm>
          <a:prstGeom prst="rect">
            <a:avLst/>
          </a:prstGeom>
          <a:noFill/>
        </p:spPr>
      </p:pic>
      <p:pic>
        <p:nvPicPr>
          <p:cNvPr id="2052" name="Picture 4" descr="C:\Users\pc\Desktop\Nueva carpeta (4)\images (1)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944100" y="1913152"/>
            <a:ext cx="1485900" cy="1735931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2819400" y="5772150"/>
            <a:ext cx="13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ANTES</a:t>
            </a:r>
            <a:endParaRPr lang="es-ES" sz="24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8172450" y="5810250"/>
            <a:ext cx="13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AHORA</a:t>
            </a:r>
            <a:endParaRPr lang="es-E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8795" y="232815"/>
            <a:ext cx="10058400" cy="1450757"/>
          </a:xfrm>
        </p:spPr>
        <p:txBody>
          <a:bodyPr/>
          <a:lstStyle/>
          <a:p>
            <a:r>
              <a:rPr lang="es-ES" sz="4000" dirty="0" smtClean="0"/>
              <a:t>Los puntos a exponer son:	</a:t>
            </a:r>
            <a:r>
              <a:rPr lang="es-ES" dirty="0" smtClean="0"/>
              <a:t>			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1.2 Perspectivas sobre los sistemas de información</a:t>
            </a:r>
          </a:p>
          <a:p>
            <a:r>
              <a:rPr lang="es-ES" dirty="0" smtClean="0"/>
              <a:t>1.3 metodologías contemporáneas para los sistemas de información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023468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457201"/>
            <a:ext cx="10972800" cy="566896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s-ES" sz="2400" dirty="0" smtClean="0"/>
              <a:t>Los </a:t>
            </a:r>
            <a:r>
              <a:rPr lang="es-ES" sz="2400" b="1" dirty="0" smtClean="0"/>
              <a:t>activos complementarios </a:t>
            </a:r>
            <a:r>
              <a:rPr lang="es-ES" sz="2400" dirty="0" smtClean="0"/>
              <a:t>son aquellos requeridos para derivar valor a partir de una inversión primaria.</a:t>
            </a:r>
          </a:p>
          <a:p>
            <a:pPr algn="just">
              <a:buFont typeface="Wingdings" pitchFamily="2" charset="2"/>
              <a:buChar char="Ø"/>
            </a:pPr>
            <a:r>
              <a:rPr lang="es-ES" sz="2400" dirty="0" smtClean="0"/>
              <a:t>Las inversiones en activos complementarios también se conocen como </a:t>
            </a:r>
            <a:r>
              <a:rPr lang="es-ES" sz="2400" b="1" dirty="0" smtClean="0"/>
              <a:t>capital organizacional y gerencial</a:t>
            </a:r>
            <a:endParaRPr lang="es-ES" sz="2400" b="1" dirty="0"/>
          </a:p>
        </p:txBody>
      </p:sp>
      <p:pic>
        <p:nvPicPr>
          <p:cNvPr id="3074" name="Picture 2" descr="C:\Users\pc\Desktop\Nueva carpeta (4)\descarga (6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0763" y="4767264"/>
            <a:ext cx="1957387" cy="1421524"/>
          </a:xfrm>
          <a:prstGeom prst="rect">
            <a:avLst/>
          </a:prstGeom>
          <a:noFill/>
        </p:spPr>
      </p:pic>
      <p:pic>
        <p:nvPicPr>
          <p:cNvPr id="3075" name="Picture 3" descr="C:\Users\pc\Desktop\Nueva carpeta (4)\descarga (5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1700" y="3352800"/>
            <a:ext cx="2313214" cy="1295400"/>
          </a:xfrm>
          <a:prstGeom prst="rect">
            <a:avLst/>
          </a:prstGeom>
          <a:noFill/>
        </p:spPr>
      </p:pic>
      <p:pic>
        <p:nvPicPr>
          <p:cNvPr id="3076" name="Picture 4" descr="C:\Users\pc\Desktop\Nueva carpeta (4)\descarga (4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81700" y="1924050"/>
            <a:ext cx="2313214" cy="1295400"/>
          </a:xfrm>
          <a:prstGeom prst="rect">
            <a:avLst/>
          </a:prstGeom>
          <a:noFill/>
        </p:spPr>
      </p:pic>
      <p:pic>
        <p:nvPicPr>
          <p:cNvPr id="3077" name="Picture 5" descr="C:\Users\pc\Desktop\Nueva carpeta (4)\images (2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95413" y="2424113"/>
            <a:ext cx="3170445" cy="2109787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1314450" y="4419600"/>
            <a:ext cx="321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Automóvil</a:t>
            </a:r>
          </a:p>
          <a:p>
            <a:r>
              <a:rPr lang="es-ES" sz="2400" b="1" dirty="0" smtClean="0"/>
              <a:t>(Inversión primaria)</a:t>
            </a:r>
            <a:endParaRPr lang="es-ES" sz="240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9010650" y="2419350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Carreteras</a:t>
            </a:r>
            <a:endParaRPr lang="es-ES" sz="24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8972550" y="3581400"/>
            <a:ext cx="2381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Estaciones de gasolina</a:t>
            </a:r>
            <a:endParaRPr lang="es-ES" sz="24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8972550" y="5219700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Control a conductores</a:t>
            </a:r>
            <a:endParaRPr lang="es-ES" sz="2400" b="1" dirty="0"/>
          </a:p>
        </p:txBody>
      </p:sp>
      <p:sp>
        <p:nvSpPr>
          <p:cNvPr id="11" name="10 Flecha derecha"/>
          <p:cNvSpPr/>
          <p:nvPr/>
        </p:nvSpPr>
        <p:spPr>
          <a:xfrm>
            <a:off x="4724400" y="2247900"/>
            <a:ext cx="1047750" cy="781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11 Flecha derecha"/>
          <p:cNvSpPr/>
          <p:nvPr/>
        </p:nvSpPr>
        <p:spPr>
          <a:xfrm>
            <a:off x="4724400" y="3695700"/>
            <a:ext cx="1047750" cy="781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12 Flecha derecha"/>
          <p:cNvSpPr/>
          <p:nvPr/>
        </p:nvSpPr>
        <p:spPr>
          <a:xfrm>
            <a:off x="4724400" y="5143500"/>
            <a:ext cx="1047750" cy="781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4449" y="419522"/>
            <a:ext cx="8928992" cy="5866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smtClean="0"/>
              <a:t>1.3 Metodologías contemporáneas para los sistemas de información</a:t>
            </a:r>
            <a:endParaRPr lang="es-ES" sz="3200" b="1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609600" y="2114550"/>
            <a:ext cx="10972800" cy="4011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Los sistemas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información requieren de considerables inversiones sociales organizacionales e intelectuales para que funcionen de manera apropiada, porque los sistemas de información son sistemas sociotécnicos.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sz="2400" baseline="0" dirty="0" smtClean="0"/>
              <a:t>En general se pueden</a:t>
            </a:r>
            <a:r>
              <a:rPr lang="es-ES" sz="2400" dirty="0" smtClean="0"/>
              <a:t> dividir en: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ES" sz="2000" dirty="0" smtClean="0"/>
          </a:p>
          <a:p>
            <a:pPr marL="2628900" lvl="5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Metodologías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técnicas</a:t>
            </a:r>
          </a:p>
          <a:p>
            <a:pPr marL="2628900" lvl="5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es-ES" sz="2400" baseline="0" dirty="0" smtClean="0"/>
              <a:t>Metodologías</a:t>
            </a:r>
            <a:r>
              <a:rPr lang="es-ES" sz="2400" dirty="0" smtClean="0"/>
              <a:t> del comportamiento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contenido"/>
          <p:cNvSpPr txBox="1">
            <a:spLocks/>
          </p:cNvSpPr>
          <p:nvPr/>
        </p:nvSpPr>
        <p:spPr>
          <a:xfrm>
            <a:off x="719403" y="548680"/>
            <a:ext cx="10972800" cy="12039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Principales disciplinas que contribuyen a los problemas,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las cuestiones y las soluciones en el estudio de los sistemas de información: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827" y="1438672"/>
            <a:ext cx="9074283" cy="4752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smtClean="0"/>
              <a:t>Metodología </a:t>
            </a:r>
            <a:r>
              <a:rPr lang="es-ES" sz="3200" b="1" dirty="0" smtClean="0"/>
              <a:t>técnica</a:t>
            </a:r>
            <a:br>
              <a:rPr lang="es-ES" sz="3200" b="1" dirty="0" smtClean="0"/>
            </a:br>
            <a:r>
              <a:rPr lang="es-ES" sz="3200" b="1" dirty="0" smtClean="0"/>
              <a:t/>
            </a:r>
            <a:br>
              <a:rPr lang="es-ES" sz="3200" b="1" dirty="0" smtClean="0"/>
            </a:br>
            <a:endParaRPr lang="es-ES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46431" y="1158652"/>
            <a:ext cx="10972800" cy="974948"/>
          </a:xfrm>
          <a:solidFill>
            <a:schemeClr val="bg1"/>
          </a:solidFill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s-ES" sz="2400" dirty="0" smtClean="0"/>
              <a:t>Enfatiza los modelos basados en las matemáticas para estudiar los sistemas de información.</a:t>
            </a:r>
          </a:p>
          <a:p>
            <a:endParaRPr lang="es-ES" dirty="0"/>
          </a:p>
        </p:txBody>
      </p:sp>
      <p:pic>
        <p:nvPicPr>
          <p:cNvPr id="1028" name="Picture 4" descr="C:\Users\pc\Desktop\Nueva carpeta (4)\descarga 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559" y="4852989"/>
            <a:ext cx="1338262" cy="1338262"/>
          </a:xfrm>
          <a:prstGeom prst="rect">
            <a:avLst/>
          </a:prstGeom>
          <a:noFill/>
        </p:spPr>
      </p:pic>
      <p:pic>
        <p:nvPicPr>
          <p:cNvPr id="1029" name="Picture 5" descr="C:\Users\pc\Desktop\Nueva carpeta (4)\descarga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5909" y="3690939"/>
            <a:ext cx="1071561" cy="1071561"/>
          </a:xfrm>
          <a:prstGeom prst="rect">
            <a:avLst/>
          </a:prstGeom>
          <a:noFill/>
        </p:spPr>
      </p:pic>
      <p:pic>
        <p:nvPicPr>
          <p:cNvPr id="1030" name="Picture 6" descr="C:\Users\pc\Desktop\Nueva carpeta (4)\descarg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3265" y="2185989"/>
            <a:ext cx="1433511" cy="1433511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2657070" y="2647951"/>
            <a:ext cx="2228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INFORMÁTICA</a:t>
            </a:r>
            <a:endParaRPr lang="es-ES" sz="24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2657070" y="3943351"/>
            <a:ext cx="2552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CIENCIAS DE LA ADMINISTRACIÓN</a:t>
            </a:r>
            <a:endParaRPr lang="es-ES" sz="24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695170" y="5200651"/>
            <a:ext cx="2571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INVESTIGACIÓN DE OPERACIONES</a:t>
            </a:r>
            <a:endParaRPr lang="es-ES" sz="2400" b="1" dirty="0"/>
          </a:p>
        </p:txBody>
      </p:sp>
      <p:sp>
        <p:nvSpPr>
          <p:cNvPr id="12" name="11 Flecha derecha"/>
          <p:cNvSpPr/>
          <p:nvPr/>
        </p:nvSpPr>
        <p:spPr>
          <a:xfrm>
            <a:off x="5295900" y="2457450"/>
            <a:ext cx="1047750" cy="781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12 Flecha derecha"/>
          <p:cNvSpPr/>
          <p:nvPr/>
        </p:nvSpPr>
        <p:spPr>
          <a:xfrm>
            <a:off x="5353050" y="3886200"/>
            <a:ext cx="1047750" cy="781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13 Flecha derecha"/>
          <p:cNvSpPr/>
          <p:nvPr/>
        </p:nvSpPr>
        <p:spPr>
          <a:xfrm>
            <a:off x="5353050" y="5200650"/>
            <a:ext cx="1047750" cy="781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6562320" y="2247901"/>
            <a:ext cx="5629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Tratamiento automático de la información, métodos de almacenamiento y acceso eficiente de datos.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6638520" y="3905251"/>
            <a:ext cx="4810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Desarrollo de modelos para la toma de decisiones y practicas gerenciales</a:t>
            </a:r>
            <a:endParaRPr lang="es-ES" sz="24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695670" y="5010151"/>
            <a:ext cx="5039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Técnicas matemáticas para optimizar parámetros seleccionados de las organizaciones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smtClean="0"/>
              <a:t>Metodología del </a:t>
            </a:r>
            <a:r>
              <a:rPr lang="es-ES" sz="3200" b="1" dirty="0" smtClean="0"/>
              <a:t>comportamiento</a:t>
            </a:r>
            <a:br>
              <a:rPr lang="es-ES" sz="3200" b="1" dirty="0" smtClean="0"/>
            </a:br>
            <a:r>
              <a:rPr lang="es-ES" sz="3200" b="1" dirty="0" smtClean="0"/>
              <a:t/>
            </a:r>
            <a:br>
              <a:rPr lang="es-ES" sz="3200" b="1" dirty="0" smtClean="0"/>
            </a:br>
            <a:endParaRPr lang="es-ES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46431" y="1040161"/>
            <a:ext cx="10972800" cy="398903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s-ES" sz="2400" dirty="0" smtClean="0"/>
              <a:t>Se encarga de los aspectos del comportamiento que surgen en el desarrollo y mantenimiento a largo plazo de los sistemas de información.</a:t>
            </a:r>
            <a:endParaRPr lang="es-ES" sz="2400" dirty="0"/>
          </a:p>
        </p:txBody>
      </p:sp>
      <p:pic>
        <p:nvPicPr>
          <p:cNvPr id="4098" name="Picture 2" descr="C:\Users\pc\Desktop\Nueva carpeta (4)\descarga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9" y="4933951"/>
            <a:ext cx="1281111" cy="1281111"/>
          </a:xfrm>
          <a:prstGeom prst="rect">
            <a:avLst/>
          </a:prstGeom>
          <a:noFill/>
        </p:spPr>
      </p:pic>
      <p:pic>
        <p:nvPicPr>
          <p:cNvPr id="4099" name="Picture 3" descr="C:\Users\pc\Desktop\Nueva carpeta (4)\images (3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888" y="1938338"/>
            <a:ext cx="1452561" cy="1452561"/>
          </a:xfrm>
          <a:prstGeom prst="rect">
            <a:avLst/>
          </a:prstGeom>
          <a:noFill/>
        </p:spPr>
      </p:pic>
      <p:pic>
        <p:nvPicPr>
          <p:cNvPr id="4100" name="Picture 4" descr="C:\Users\pc\Desktop\Nueva carpeta (4)\image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405189"/>
            <a:ext cx="1332313" cy="1338261"/>
          </a:xfrm>
          <a:prstGeom prst="rect">
            <a:avLst/>
          </a:prstGeom>
          <a:noFill/>
        </p:spPr>
      </p:pic>
      <p:sp>
        <p:nvSpPr>
          <p:cNvPr id="10" name="9 CuadroTexto"/>
          <p:cNvSpPr txBox="1"/>
          <p:nvPr/>
        </p:nvSpPr>
        <p:spPr>
          <a:xfrm>
            <a:off x="2447520" y="2514601"/>
            <a:ext cx="2228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SOCIOLOGÍA</a:t>
            </a:r>
            <a:endParaRPr lang="es-ES" sz="24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447520" y="3810001"/>
            <a:ext cx="255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PSICOLOGÍA</a:t>
            </a:r>
            <a:endParaRPr lang="es-ES" sz="24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485620" y="5067301"/>
            <a:ext cx="257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ECONOMÍA</a:t>
            </a:r>
            <a:endParaRPr lang="es-ES" sz="2400" b="1" dirty="0"/>
          </a:p>
        </p:txBody>
      </p:sp>
      <p:sp>
        <p:nvSpPr>
          <p:cNvPr id="13" name="12 Flecha derecha"/>
          <p:cNvSpPr/>
          <p:nvPr/>
        </p:nvSpPr>
        <p:spPr>
          <a:xfrm>
            <a:off x="5086350" y="2324100"/>
            <a:ext cx="1047750" cy="781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13 Flecha derecha"/>
          <p:cNvSpPr/>
          <p:nvPr/>
        </p:nvSpPr>
        <p:spPr>
          <a:xfrm>
            <a:off x="5143500" y="3752850"/>
            <a:ext cx="1047750" cy="781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14 Flecha derecha"/>
          <p:cNvSpPr/>
          <p:nvPr/>
        </p:nvSpPr>
        <p:spPr>
          <a:xfrm>
            <a:off x="5143500" y="5067300"/>
            <a:ext cx="1047750" cy="781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6352770" y="2114551"/>
            <a:ext cx="5629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Estudia la manera en que los grupos y las organizaciones dan forma al desarrollo de los sistemas, y en cómo los afectan.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6390870" y="3524251"/>
            <a:ext cx="5305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Estudian la forma en que los humanos toman las decisiones, perciben y utilizan la información formal.</a:t>
            </a:r>
            <a:endParaRPr lang="es-ES" sz="24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486120" y="4876801"/>
            <a:ext cx="5039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Comprensión de la producción de bienes digitales y la forma en que los sistemas cambian a la organización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b="1" dirty="0" smtClean="0"/>
              <a:t>Metodología de este libro:</a:t>
            </a:r>
            <a:br>
              <a:rPr lang="es-ES" sz="3200" b="1" dirty="0" smtClean="0"/>
            </a:br>
            <a:r>
              <a:rPr lang="es-ES" sz="3200" b="1" dirty="0" smtClean="0"/>
              <a:t>Sistemas sociotécnicos</a:t>
            </a:r>
            <a:endParaRPr lang="es-ES" sz="3200" b="1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1097280" y="2133600"/>
            <a:ext cx="10058400" cy="3735494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s-ES" sz="2400" dirty="0" smtClean="0"/>
              <a:t>El estudio de los Sistemas de información gerencial (MIS) surgió para enfocarse en el uso de los sistemas de información basados en computadora en las empresas comerciales y agencias gubernamentales.</a:t>
            </a:r>
          </a:p>
          <a:p>
            <a:pPr algn="just">
              <a:buNone/>
            </a:pPr>
            <a:endParaRPr lang="es-E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s-ES" sz="2400" dirty="0" smtClean="0"/>
              <a:t>Combinan el trabajo de la informática, la ciencia de la administración y la investigación de operaciones.</a:t>
            </a:r>
            <a:endParaRPr lang="es-ES" sz="2400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3392" y="571500"/>
            <a:ext cx="10972800" cy="10573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2400" dirty="0" smtClean="0"/>
              <a:t>Al adoptar una perspectiva sociotécnica de sistemas es más fácil evitar una metodología solo técnica para los sistemas de información.</a:t>
            </a:r>
            <a:endParaRPr lang="es-ES" sz="24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7370" y="1410867"/>
            <a:ext cx="9463980" cy="4828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157512"/>
            <a:ext cx="10058400" cy="1450757"/>
          </a:xfrm>
        </p:spPr>
        <p:txBody>
          <a:bodyPr>
            <a:normAutofit/>
          </a:bodyPr>
          <a:lstStyle/>
          <a:p>
            <a:r>
              <a:rPr lang="es-ES" sz="4000" dirty="0" smtClean="0"/>
              <a:t>Perspectivas </a:t>
            </a:r>
            <a:r>
              <a:rPr lang="es-ES" sz="4000" dirty="0"/>
              <a:t>sobre los sistemas de </a:t>
            </a:r>
            <a:r>
              <a:rPr lang="es-ES" sz="4000" dirty="0" smtClean="0"/>
              <a:t>información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007099"/>
            <a:ext cx="10058400" cy="4023360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pPr algn="just"/>
            <a:r>
              <a:rPr lang="es-ES" dirty="0" smtClean="0"/>
              <a:t>La tecnología de la información consiste en todo el hardware  y software que necesita una empresa para cumplir con sus objetivos.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Cuando nos referimos a  hardware y software no indicamos únicamente a equipos de computo,  dispositivos de almacenamiento, dispositivos móviles y al software de los mismos. Sino también a  un conjunto  dispositivos y de software especifico desarrollado para la empresa.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/>
              <a:t> Los “</a:t>
            </a:r>
            <a:r>
              <a:rPr lang="es-ES" b="1" dirty="0"/>
              <a:t>sistemas de información</a:t>
            </a:r>
            <a:r>
              <a:rPr lang="es-ES" dirty="0"/>
              <a:t>” </a:t>
            </a:r>
            <a:r>
              <a:rPr lang="es-ES" dirty="0" smtClean="0"/>
              <a:t>son más </a:t>
            </a:r>
            <a:r>
              <a:rPr lang="es-ES" dirty="0"/>
              <a:t>complejos y la mejor manera de comprenderlos es analizarlos desde una </a:t>
            </a:r>
            <a:r>
              <a:rPr lang="es-ES" dirty="0" smtClean="0"/>
              <a:t>perspectiva de </a:t>
            </a:r>
            <a:r>
              <a:rPr lang="es-ES" dirty="0"/>
              <a:t>tecnología y de negocios.</a:t>
            </a:r>
          </a:p>
        </p:txBody>
      </p:sp>
    </p:spTree>
    <p:extLst>
      <p:ext uri="{BB962C8B-B14F-4D97-AF65-F5344CB8AC3E}">
        <p14:creationId xmlns:p14="http://schemas.microsoft.com/office/powerpoint/2010/main" xmlns="" val="4149171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Perspectivas </a:t>
            </a:r>
            <a:r>
              <a:rPr lang="es-ES" sz="4000" dirty="0"/>
              <a:t>sobre los sistemas de información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b="1" dirty="0" smtClean="0"/>
              <a:t>¿ Que es un sistema de información?</a:t>
            </a:r>
          </a:p>
          <a:p>
            <a:r>
              <a:rPr lang="es-ES" dirty="0" smtClean="0"/>
              <a:t>Un sistema de información es un conjunto de componentes interrelacionados que recolectan, procesan, almacenan y distribuyen información para la toma de decisiones y de control en una organización.  </a:t>
            </a:r>
          </a:p>
          <a:p>
            <a:endParaRPr lang="es-ES" dirty="0"/>
          </a:p>
          <a:p>
            <a:r>
              <a:rPr lang="es-ES" b="1" dirty="0" smtClean="0"/>
              <a:t>¿ Que contiene un sistema de información?</a:t>
            </a:r>
          </a:p>
          <a:p>
            <a:r>
              <a:rPr lang="es-ES" dirty="0" smtClean="0"/>
              <a:t>Los sistemas de información contienen información sobre personas, lugares y datos importantes dentro de la organización.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004241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Perspectivas sobre los sistemas de información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b="1" dirty="0" smtClean="0"/>
              <a:t>¿Qué es información y que son los datos?</a:t>
            </a:r>
          </a:p>
          <a:p>
            <a:pPr algn="just"/>
            <a:r>
              <a:rPr lang="es-ES" dirty="0" smtClean="0"/>
              <a:t>Por información nos referimos a los datos que han sido modelados en forma significativa y útil para la organización.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Los datos son flujo de elementos en bruto que representan los eventos que ocurren en la organización para luego ordenarlos e interpretarlos en una forma que las personas puedan comprender y usar.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27804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Perspectivas sobre los sistemas de información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979844" y="1845734"/>
            <a:ext cx="4210722" cy="4023359"/>
          </a:xfrm>
        </p:spPr>
        <p:txBody>
          <a:bodyPr/>
          <a:lstStyle/>
          <a:p>
            <a:r>
              <a:rPr lang="es-ES" dirty="0" smtClean="0"/>
              <a:t>EJEMPLO</a:t>
            </a:r>
          </a:p>
          <a:p>
            <a:pPr algn="just"/>
            <a:r>
              <a:rPr lang="es-ES" dirty="0"/>
              <a:t>Los datos en bruto de la caja de </a:t>
            </a:r>
            <a:r>
              <a:rPr lang="es-ES" dirty="0" smtClean="0"/>
              <a:t>un supermercado </a:t>
            </a:r>
            <a:r>
              <a:rPr lang="es-ES" dirty="0"/>
              <a:t>se pueden procesar y organizar para producir información significativa, como el </a:t>
            </a:r>
            <a:r>
              <a:rPr lang="es-ES" dirty="0" smtClean="0"/>
              <a:t>total de </a:t>
            </a:r>
            <a:r>
              <a:rPr lang="es-ES" dirty="0"/>
              <a:t>ventas unitarias de detergente de trastes o el ingreso total de las ventas de dicho producto para una tienda o territorio de </a:t>
            </a:r>
            <a:r>
              <a:rPr lang="es-ES" dirty="0" smtClean="0"/>
              <a:t>ventas específico.</a:t>
            </a:r>
            <a:endParaRPr lang="es-ES" dirty="0"/>
          </a:p>
        </p:txBody>
      </p:sp>
      <p:pic>
        <p:nvPicPr>
          <p:cNvPr id="6" name="Marcador de contenido 5" descr="Recorte de pantalla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0530" y="2030506"/>
            <a:ext cx="5943600" cy="3838587"/>
          </a:xfrm>
        </p:spPr>
      </p:pic>
      <p:sp>
        <p:nvSpPr>
          <p:cNvPr id="7" name="Rectángulo 6"/>
          <p:cNvSpPr/>
          <p:nvPr/>
        </p:nvSpPr>
        <p:spPr>
          <a:xfrm>
            <a:off x="5580529" y="2017059"/>
            <a:ext cx="927847" cy="188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2489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Perspectivas sobre los sistemas de información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Hay tres actividades en un sistema de información que producen los datos necesarios para que las organizaciones tomen decisiones, controlen las operaciones, analicen problemas y creen nuevos productos y servicios: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dirty="0"/>
              <a:t>La </a:t>
            </a:r>
            <a:r>
              <a:rPr lang="es-ES" b="1" dirty="0"/>
              <a:t>entrada</a:t>
            </a:r>
            <a:r>
              <a:rPr lang="es-ES" dirty="0"/>
              <a:t> captura o recolecta los datos en </a:t>
            </a:r>
            <a:r>
              <a:rPr lang="es-ES" dirty="0" smtClean="0"/>
              <a:t>crudo desde </a:t>
            </a:r>
            <a:r>
              <a:rPr lang="es-ES" dirty="0"/>
              <a:t>el interior de la organización o a través de su entorno externo.</a:t>
            </a:r>
            <a:endParaRPr lang="es-E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dirty="0" smtClean="0"/>
              <a:t> El </a:t>
            </a:r>
            <a:r>
              <a:rPr lang="es-ES" b="1" dirty="0" smtClean="0"/>
              <a:t>procesamiento</a:t>
            </a:r>
            <a:r>
              <a:rPr lang="es-ES" dirty="0" smtClean="0"/>
              <a:t> convierte </a:t>
            </a:r>
            <a:r>
              <a:rPr lang="es-ES" dirty="0"/>
              <a:t>esta entrada en bruto en un formato significativo. </a:t>
            </a:r>
            <a:endParaRPr lang="es-E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dirty="0" smtClean="0"/>
              <a:t>La </a:t>
            </a:r>
            <a:r>
              <a:rPr lang="es-ES" b="1" dirty="0"/>
              <a:t>salida</a:t>
            </a:r>
            <a:r>
              <a:rPr lang="es-ES" dirty="0"/>
              <a:t> transfiere </a:t>
            </a:r>
            <a:r>
              <a:rPr lang="es-ES" dirty="0" smtClean="0"/>
              <a:t>la información </a:t>
            </a:r>
            <a:r>
              <a:rPr lang="es-ES" dirty="0"/>
              <a:t>procesada a las personas que harán uso de ella, o a las actividades para </a:t>
            </a:r>
            <a:r>
              <a:rPr lang="es-ES" dirty="0" smtClean="0"/>
              <a:t>las que </a:t>
            </a:r>
            <a:r>
              <a:rPr lang="es-ES" dirty="0"/>
              <a:t>se utilizará</a:t>
            </a:r>
            <a:r>
              <a:rPr lang="es-ES" dirty="0" smtClean="0"/>
              <a:t>.</a:t>
            </a:r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r>
              <a:rPr lang="es-ES" dirty="0" smtClean="0"/>
              <a:t>Además los sistemas de información también requieren retroalimentación, pues las salidas del sistema de información pueden ayudar a evaluar o corregir la etapa de entrada.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65260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Perspectivas sobre los sistemas de información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442908" cy="4023359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Un sistema de información contiene datos sobre una organización y el entorno que la rodea. Tres </a:t>
            </a:r>
            <a:r>
              <a:rPr lang="es-ES" dirty="0" smtClean="0"/>
              <a:t>actividades básicas </a:t>
            </a:r>
            <a:r>
              <a:rPr lang="es-ES" dirty="0"/>
              <a:t>(entrada, procesamiento y salida) producen la información que necesitan las empresas. La </a:t>
            </a:r>
            <a:r>
              <a:rPr lang="es-ES" dirty="0" smtClean="0"/>
              <a:t>retroalimentación es </a:t>
            </a:r>
            <a:r>
              <a:rPr lang="es-ES" dirty="0"/>
              <a:t>la salida que se devuelve a las personas o actividades apropiadas en la organización para evaluar y </a:t>
            </a:r>
            <a:r>
              <a:rPr lang="es-ES" dirty="0" smtClean="0"/>
              <a:t>refinar la </a:t>
            </a:r>
            <a:r>
              <a:rPr lang="es-ES" dirty="0"/>
              <a:t>entrada. Los actores ambientales, como clientes, proveedores, competidores, accionistas y agencias regulatorias</a:t>
            </a:r>
            <a:r>
              <a:rPr lang="es-ES" dirty="0" smtClean="0"/>
              <a:t>, interactúan </a:t>
            </a:r>
            <a:r>
              <a:rPr lang="es-ES" dirty="0"/>
              <a:t>con la organización y sus sistemas de información.</a:t>
            </a:r>
          </a:p>
        </p:txBody>
      </p:sp>
      <p:pic>
        <p:nvPicPr>
          <p:cNvPr id="6" name="Marcador de contenido 5" descr="Recorte de pantalla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03260" y="1845734"/>
            <a:ext cx="5607422" cy="4023359"/>
          </a:xfrm>
        </p:spPr>
      </p:pic>
      <p:sp>
        <p:nvSpPr>
          <p:cNvPr id="7" name="Rectángulo 6"/>
          <p:cNvSpPr/>
          <p:nvPr/>
        </p:nvSpPr>
        <p:spPr>
          <a:xfrm>
            <a:off x="5916706" y="1845734"/>
            <a:ext cx="1008529" cy="22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0537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Perspectivas sobre los sistemas de información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DIMENCIONES DE LOS SISTEMAS DE INFORMACION </a:t>
            </a:r>
          </a:p>
          <a:p>
            <a:r>
              <a:rPr lang="es-ES" dirty="0" smtClean="0"/>
              <a:t>Tenemos como dimensiones de los sistemas de información a: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Elipse 4"/>
          <p:cNvSpPr/>
          <p:nvPr/>
        </p:nvSpPr>
        <p:spPr>
          <a:xfrm>
            <a:off x="2022437" y="3429000"/>
            <a:ext cx="3168127" cy="59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Organización</a:t>
            </a:r>
          </a:p>
        </p:txBody>
      </p:sp>
      <p:sp>
        <p:nvSpPr>
          <p:cNvPr id="6" name="Elipse 5"/>
          <p:cNvSpPr/>
          <p:nvPr/>
        </p:nvSpPr>
        <p:spPr>
          <a:xfrm>
            <a:off x="7019365" y="3429000"/>
            <a:ext cx="3334870" cy="658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Administración</a:t>
            </a:r>
          </a:p>
        </p:txBody>
      </p:sp>
      <p:sp>
        <p:nvSpPr>
          <p:cNvPr id="7" name="Elipse 6"/>
          <p:cNvSpPr/>
          <p:nvPr/>
        </p:nvSpPr>
        <p:spPr>
          <a:xfrm>
            <a:off x="3980329" y="4485939"/>
            <a:ext cx="4343400" cy="97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Tecnología de la información</a:t>
            </a:r>
          </a:p>
        </p:txBody>
      </p:sp>
    </p:spTree>
    <p:extLst>
      <p:ext uri="{BB962C8B-B14F-4D97-AF65-F5344CB8AC3E}">
        <p14:creationId xmlns:p14="http://schemas.microsoft.com/office/powerpoint/2010/main" xmlns="" val="382391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Retrospección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655</TotalTime>
  <Words>1560</Words>
  <Application>Microsoft Office PowerPoint</Application>
  <PresentationFormat>Personalizado</PresentationFormat>
  <Paragraphs>143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Retrospección</vt:lpstr>
      <vt:lpstr>Los sistemas de información en los negocios globales contemporáneos</vt:lpstr>
      <vt:lpstr>Los puntos a exponer son:     </vt:lpstr>
      <vt:lpstr>Perspectivas sobre los sistemas de información</vt:lpstr>
      <vt:lpstr>Perspectivas sobre los sistemas de información</vt:lpstr>
      <vt:lpstr>Perspectivas sobre los sistemas de información</vt:lpstr>
      <vt:lpstr>Perspectivas sobre los sistemas de información</vt:lpstr>
      <vt:lpstr>Perspectivas sobre los sistemas de información</vt:lpstr>
      <vt:lpstr>Perspectivas sobre los sistemas de información</vt:lpstr>
      <vt:lpstr>Perspectivas sobre los sistemas de información</vt:lpstr>
      <vt:lpstr>Perspectivas sobre los sistemas de información</vt:lpstr>
      <vt:lpstr>Perspectivas sobre los sistemas de información</vt:lpstr>
      <vt:lpstr>Perspectivas sobre los sistemas de información</vt:lpstr>
      <vt:lpstr>Perspectivas sobre los sistemas de información</vt:lpstr>
      <vt:lpstr>Perspectivas sobre los sistemas de información</vt:lpstr>
      <vt:lpstr>Perspectivas sobre los sistemas de información</vt:lpstr>
      <vt:lpstr>NO ES SÓLO TECNOLOGÍA: UNA PERSPECTIVA DE NEGOCIOS SOBRE LOS SISTEMAS DE INFORMACIÓN </vt:lpstr>
      <vt:lpstr>Diapositiva 17</vt:lpstr>
      <vt:lpstr>Activos complementarios: Capital organizacional y el modelo de negocios correcto</vt:lpstr>
      <vt:lpstr>Diapositiva 19</vt:lpstr>
      <vt:lpstr>Diapositiva 20</vt:lpstr>
      <vt:lpstr>Diapositiva 21</vt:lpstr>
      <vt:lpstr>1.3 Metodologías contemporáneas para los sistemas de información</vt:lpstr>
      <vt:lpstr>Diapositiva 23</vt:lpstr>
      <vt:lpstr>Metodología técnica  </vt:lpstr>
      <vt:lpstr>Metodología del comportamiento  </vt:lpstr>
      <vt:lpstr>Metodología de este libro: Sistemas sociotécnicos</vt:lpstr>
      <vt:lpstr>Diapositiva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sistemas de información en los negocios globales contemporáneos</dc:title>
  <dc:creator>Asrock</dc:creator>
  <cp:lastModifiedBy>pc</cp:lastModifiedBy>
  <cp:revision>49</cp:revision>
  <dcterms:created xsi:type="dcterms:W3CDTF">2016-08-12T22:49:55Z</dcterms:created>
  <dcterms:modified xsi:type="dcterms:W3CDTF">2016-08-15T12:57:05Z</dcterms:modified>
</cp:coreProperties>
</file>