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0" y="-39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899B18-8E8A-4740-A009-C2EA0F00560D}"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172203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5899B18-8E8A-4740-A009-C2EA0F00560D}"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304234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5899B18-8E8A-4740-A009-C2EA0F00560D}"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1080EF4-B41A-4044-848D-41D9A536F5F8}" type="slidenum">
              <a:rPr lang="es-ES" smtClean="0"/>
              <a:t>‹Nº›</a:t>
            </a:fld>
            <a:endParaRPr lang="es-E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286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5899B18-8E8A-4740-A009-C2EA0F00560D}"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3757728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5899B18-8E8A-4740-A009-C2EA0F00560D}"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1080EF4-B41A-4044-848D-41D9A536F5F8}" type="slidenum">
              <a:rPr lang="es-ES" smtClean="0"/>
              <a:t>‹Nº›</a:t>
            </a:fld>
            <a:endParaRPr lang="es-E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344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5899B18-8E8A-4740-A009-C2EA0F00560D}"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1334394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899B18-8E8A-4740-A009-C2EA0F00560D}"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2542234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899B18-8E8A-4740-A009-C2EA0F00560D}"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163535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899B18-8E8A-4740-A009-C2EA0F00560D}"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328929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5899B18-8E8A-4740-A009-C2EA0F00560D}"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284286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899B18-8E8A-4740-A009-C2EA0F00560D}"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237920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5899B18-8E8A-4740-A009-C2EA0F00560D}" type="datetimeFigureOut">
              <a:rPr lang="es-ES" smtClean="0"/>
              <a:t>19/08/2016</a:t>
            </a:fld>
            <a:endParaRPr lang="es-ES"/>
          </a:p>
        </p:txBody>
      </p:sp>
      <p:sp>
        <p:nvSpPr>
          <p:cNvPr id="8" name="Footer Placeholder 7"/>
          <p:cNvSpPr>
            <a:spLocks noGrp="1"/>
          </p:cNvSpPr>
          <p:nvPr>
            <p:ph type="ftr" sz="quarter" idx="11"/>
          </p:nvPr>
        </p:nvSpPr>
        <p:spPr/>
        <p:txBody>
          <a:bodyPr/>
          <a:lstStyle/>
          <a:p>
            <a:endParaRPr lang="es-E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367854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5899B18-8E8A-4740-A009-C2EA0F00560D}" type="datetimeFigureOut">
              <a:rPr lang="es-ES" smtClean="0"/>
              <a:t>19/08/2016</a:t>
            </a:fld>
            <a:endParaRPr lang="es-ES"/>
          </a:p>
        </p:txBody>
      </p:sp>
      <p:sp>
        <p:nvSpPr>
          <p:cNvPr id="4" name="Footer Placeholder 3"/>
          <p:cNvSpPr>
            <a:spLocks noGrp="1"/>
          </p:cNvSpPr>
          <p:nvPr>
            <p:ph type="ftr" sz="quarter" idx="11"/>
          </p:nvPr>
        </p:nvSpPr>
        <p:spPr/>
        <p:txBody>
          <a:bodyPr/>
          <a:lstStyle/>
          <a:p>
            <a:endParaRPr lang="es-E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22264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99B18-8E8A-4740-A009-C2EA0F00560D}" type="datetimeFigureOut">
              <a:rPr lang="es-ES" smtClean="0"/>
              <a:t>19/08/2016</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41363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899B18-8E8A-4740-A009-C2EA0F00560D}"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277360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899B18-8E8A-4740-A009-C2EA0F00560D}"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1080EF4-B41A-4044-848D-41D9A536F5F8}" type="slidenum">
              <a:rPr lang="es-ES" smtClean="0"/>
              <a:t>‹Nº›</a:t>
            </a:fld>
            <a:endParaRPr lang="es-ES"/>
          </a:p>
        </p:txBody>
      </p:sp>
    </p:spTree>
    <p:extLst>
      <p:ext uri="{BB962C8B-B14F-4D97-AF65-F5344CB8AC3E}">
        <p14:creationId xmlns:p14="http://schemas.microsoft.com/office/powerpoint/2010/main" val="358636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05899B18-8E8A-4740-A009-C2EA0F00560D}" type="datetimeFigureOut">
              <a:rPr lang="es-ES" smtClean="0"/>
              <a:t>19/08/2016</a:t>
            </a:fld>
            <a:endParaRPr lang="es-E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1080EF4-B41A-4044-848D-41D9A536F5F8}" type="slidenum">
              <a:rPr lang="es-ES" smtClean="0"/>
              <a:t>‹Nº›</a:t>
            </a:fld>
            <a:endParaRPr lang="es-ES"/>
          </a:p>
        </p:txBody>
      </p:sp>
    </p:spTree>
    <p:extLst>
      <p:ext uri="{BB962C8B-B14F-4D97-AF65-F5344CB8AC3E}">
        <p14:creationId xmlns:p14="http://schemas.microsoft.com/office/powerpoint/2010/main" val="31174824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49639" y="836712"/>
            <a:ext cx="6840760" cy="1077218"/>
          </a:xfrm>
          <a:prstGeom prst="rect">
            <a:avLst/>
          </a:prstGeom>
        </p:spPr>
        <p:txBody>
          <a:bodyPr wrap="square">
            <a:spAutoFit/>
          </a:bodyPr>
          <a:lstStyle/>
          <a:p>
            <a:r>
              <a:rPr lang="es-BO" sz="1400" dirty="0" smtClean="0">
                <a:latin typeface="Century Gothic" panose="020B0502020202020204" pitchFamily="34" charset="0"/>
              </a:rPr>
              <a:t> </a:t>
            </a:r>
            <a:r>
              <a:rPr lang="es-BO" sz="3200" b="1" dirty="0">
                <a:latin typeface="Century Gothic" panose="020B0502020202020204" pitchFamily="34" charset="0"/>
              </a:rPr>
              <a:t>Comercio electrónico global y colaboración </a:t>
            </a:r>
            <a:endParaRPr lang="es-BO" sz="3200" dirty="0"/>
          </a:p>
        </p:txBody>
      </p:sp>
      <p:sp>
        <p:nvSpPr>
          <p:cNvPr id="6" name="Rectángulo 5"/>
          <p:cNvSpPr/>
          <p:nvPr/>
        </p:nvSpPr>
        <p:spPr>
          <a:xfrm>
            <a:off x="1721647" y="2924944"/>
            <a:ext cx="6696744" cy="1815882"/>
          </a:xfrm>
          <a:prstGeom prst="rect">
            <a:avLst/>
          </a:prstGeom>
        </p:spPr>
        <p:txBody>
          <a:bodyPr wrap="square">
            <a:spAutoFit/>
          </a:bodyPr>
          <a:lstStyle/>
          <a:p>
            <a:pPr marL="342900" indent="-342900">
              <a:buFont typeface="Wingdings" panose="05000000000000000000" pitchFamily="2" charset="2"/>
              <a:buChar char="Ø"/>
            </a:pPr>
            <a:r>
              <a:rPr lang="es-BO" sz="2000" i="1" dirty="0" smtClean="0">
                <a:latin typeface="Book Antiqua" panose="02040602050305030304" pitchFamily="18" charset="0"/>
              </a:rPr>
              <a:t>INTRODUCCIÓN</a:t>
            </a:r>
          </a:p>
          <a:p>
            <a:pPr marL="342900" indent="-342900">
              <a:buFont typeface="Wingdings" panose="05000000000000000000" pitchFamily="2" charset="2"/>
              <a:buChar char="Ø"/>
            </a:pPr>
            <a:endParaRPr lang="es-BO" sz="2000" i="1" dirty="0" smtClean="0">
              <a:latin typeface="Book Antiqua" panose="02040602050305030304" pitchFamily="18" charset="0"/>
            </a:endParaRPr>
          </a:p>
          <a:p>
            <a:pPr marL="285750" indent="-285750">
              <a:buFont typeface="Wingdings" panose="05000000000000000000" pitchFamily="2" charset="2"/>
              <a:buChar char="Ø"/>
            </a:pPr>
            <a:r>
              <a:rPr lang="es-BO" i="1" dirty="0" smtClean="0">
                <a:latin typeface="Book Antiqua" panose="02040602050305030304" pitchFamily="18" charset="0"/>
              </a:rPr>
              <a:t>2.1 </a:t>
            </a:r>
            <a:r>
              <a:rPr lang="es-BO" i="1" dirty="0">
                <a:latin typeface="Book Antiqua" panose="02040602050305030304" pitchFamily="18" charset="0"/>
              </a:rPr>
              <a:t>PROCESOS DE NEGOCIOS Y SISTEMAS DE INFORMACIÓN </a:t>
            </a:r>
            <a:endParaRPr lang="es-BO" dirty="0">
              <a:latin typeface="Book Antiqua" panose="02040602050305030304" pitchFamily="18" charset="0"/>
            </a:endParaRPr>
          </a:p>
          <a:p>
            <a:pPr marL="285750" indent="-285750">
              <a:buFont typeface="Wingdings" panose="05000000000000000000" pitchFamily="2" charset="2"/>
              <a:buChar char="Ø"/>
            </a:pPr>
            <a:endParaRPr lang="es-BO" i="1" dirty="0" smtClean="0">
              <a:latin typeface="Book Antiqua" panose="02040602050305030304" pitchFamily="18" charset="0"/>
            </a:endParaRPr>
          </a:p>
          <a:p>
            <a:pPr marL="285750" indent="-285750">
              <a:buFont typeface="Wingdings" panose="05000000000000000000" pitchFamily="2" charset="2"/>
              <a:buChar char="Ø"/>
            </a:pPr>
            <a:r>
              <a:rPr lang="es-BO" i="1" dirty="0" smtClean="0">
                <a:latin typeface="Book Antiqua" panose="02040602050305030304" pitchFamily="18" charset="0"/>
              </a:rPr>
              <a:t>2.2 </a:t>
            </a:r>
            <a:r>
              <a:rPr lang="es-BO" i="1" dirty="0">
                <a:latin typeface="Book Antiqua" panose="02040602050305030304" pitchFamily="18" charset="0"/>
              </a:rPr>
              <a:t>TIPOS DE SISTEMAS DE INFORMACIÓN </a:t>
            </a:r>
            <a:endParaRPr lang="es-BO" dirty="0">
              <a:latin typeface="Book Antiqua" panose="02040602050305030304" pitchFamily="18" charset="0"/>
            </a:endParaRPr>
          </a:p>
        </p:txBody>
      </p:sp>
    </p:spTree>
    <p:extLst>
      <p:ext uri="{BB962C8B-B14F-4D97-AF65-F5344CB8AC3E}">
        <p14:creationId xmlns:p14="http://schemas.microsoft.com/office/powerpoint/2010/main" val="693645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l="12017" t="17487" r="28989" b="16446"/>
          <a:stretch/>
        </p:blipFill>
        <p:spPr>
          <a:xfrm>
            <a:off x="827584" y="1124744"/>
            <a:ext cx="7891230" cy="4968552"/>
          </a:xfrm>
          <a:prstGeom prst="rect">
            <a:avLst/>
          </a:prstGeom>
        </p:spPr>
      </p:pic>
    </p:spTree>
    <p:extLst>
      <p:ext uri="{BB962C8B-B14F-4D97-AF65-F5344CB8AC3E}">
        <p14:creationId xmlns:p14="http://schemas.microsoft.com/office/powerpoint/2010/main" val="3612797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75656" y="692696"/>
            <a:ext cx="6984776" cy="646331"/>
          </a:xfrm>
          <a:prstGeom prst="rect">
            <a:avLst/>
          </a:prstGeom>
        </p:spPr>
        <p:txBody>
          <a:bodyPr wrap="square">
            <a:spAutoFit/>
          </a:bodyPr>
          <a:lstStyle/>
          <a:p>
            <a:r>
              <a:rPr lang="es-BO" sz="3600" b="1" dirty="0" smtClean="0">
                <a:latin typeface="Century Gothic" panose="020B0502020202020204" pitchFamily="34" charset="0"/>
              </a:rPr>
              <a:t>2.2 </a:t>
            </a:r>
            <a:r>
              <a:rPr lang="es-BO" sz="3600" b="1" dirty="0">
                <a:latin typeface="Century Gothic" panose="020B0502020202020204" pitchFamily="34" charset="0"/>
              </a:rPr>
              <a:t>T</a:t>
            </a:r>
            <a:r>
              <a:rPr lang="es-BO" sz="2400" b="1" dirty="0">
                <a:latin typeface="Century Gothic" panose="020B0502020202020204" pitchFamily="34" charset="0"/>
              </a:rPr>
              <a:t>IPOS DE SISTEMAS DE INFORMACIÓN </a:t>
            </a:r>
            <a:endParaRPr lang="es-BO" sz="2400" dirty="0">
              <a:latin typeface="Century Gothic" panose="020B0502020202020204" pitchFamily="34" charset="0"/>
            </a:endParaRPr>
          </a:p>
        </p:txBody>
      </p:sp>
      <p:sp>
        <p:nvSpPr>
          <p:cNvPr id="7" name="Rectángulo 6"/>
          <p:cNvSpPr/>
          <p:nvPr/>
        </p:nvSpPr>
        <p:spPr>
          <a:xfrm>
            <a:off x="1691680" y="1628800"/>
            <a:ext cx="6552728" cy="369332"/>
          </a:xfrm>
          <a:prstGeom prst="rect">
            <a:avLst/>
          </a:prstGeom>
        </p:spPr>
        <p:txBody>
          <a:bodyPr wrap="square">
            <a:spAutoFit/>
          </a:bodyPr>
          <a:lstStyle/>
          <a:p>
            <a:r>
              <a:rPr lang="es-BO" b="1" u="sng" dirty="0">
                <a:latin typeface="Century Gothic" panose="020B0502020202020204" pitchFamily="34" charset="0"/>
              </a:rPr>
              <a:t>SISTEMAS PARA DISTINTOS GRUPOS GERENCIALES </a:t>
            </a:r>
            <a:endParaRPr lang="es-BO" u="sng" dirty="0"/>
          </a:p>
        </p:txBody>
      </p:sp>
      <p:sp>
        <p:nvSpPr>
          <p:cNvPr id="8" name="Rectángulo 7"/>
          <p:cNvSpPr/>
          <p:nvPr/>
        </p:nvSpPr>
        <p:spPr>
          <a:xfrm>
            <a:off x="2286000" y="2413338"/>
            <a:ext cx="5598368" cy="2031325"/>
          </a:xfrm>
          <a:prstGeom prst="rect">
            <a:avLst/>
          </a:prstGeom>
        </p:spPr>
        <p:txBody>
          <a:bodyPr wrap="square">
            <a:spAutoFit/>
          </a:bodyPr>
          <a:lstStyle/>
          <a:p>
            <a:pPr algn="just"/>
            <a:r>
              <a:rPr lang="es-BO" b="1" dirty="0">
                <a:latin typeface="Garamond" panose="02020404030301010803" pitchFamily="18" charset="0"/>
              </a:rPr>
              <a:t>Una empresa de negocios tiene sistemas para dar soporte a los distintos grupos de </a:t>
            </a:r>
            <a:r>
              <a:rPr lang="es-BO" b="1" dirty="0" smtClean="0">
                <a:latin typeface="Garamond" panose="02020404030301010803" pitchFamily="18" charset="0"/>
              </a:rPr>
              <a:t>niveles </a:t>
            </a:r>
            <a:r>
              <a:rPr lang="es-BO" b="1" dirty="0">
                <a:latin typeface="Garamond" panose="02020404030301010803" pitchFamily="18" charset="0"/>
              </a:rPr>
              <a:t>de administración. Estos sistemas incluyen sistemas de procesamiento de </a:t>
            </a:r>
            <a:r>
              <a:rPr lang="es-BO" b="1" dirty="0" smtClean="0">
                <a:latin typeface="Garamond" panose="02020404030301010803" pitchFamily="18" charset="0"/>
              </a:rPr>
              <a:t>transacciones </a:t>
            </a:r>
            <a:r>
              <a:rPr lang="es-BO" b="1" dirty="0">
                <a:latin typeface="Garamond" panose="02020404030301010803" pitchFamily="18" charset="0"/>
              </a:rPr>
              <a:t>(TPS), sistemas de información gerencial (MIS), sistemas de soporte de decisiones (DSS) y sistemas para inteligencia de negocios (BIS). </a:t>
            </a:r>
            <a:endParaRPr lang="es-BO" b="1" dirty="0"/>
          </a:p>
        </p:txBody>
      </p:sp>
    </p:spTree>
    <p:extLst>
      <p:ext uri="{BB962C8B-B14F-4D97-AF65-F5344CB8AC3E}">
        <p14:creationId xmlns:p14="http://schemas.microsoft.com/office/powerpoint/2010/main" val="2989216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71600" y="1340768"/>
            <a:ext cx="7488832" cy="504056"/>
          </a:xfrm>
        </p:spPr>
        <p:txBody>
          <a:bodyPr>
            <a:noAutofit/>
          </a:bodyPr>
          <a:lstStyle/>
          <a:p>
            <a:r>
              <a:rPr lang="es-BO" sz="2800" b="1" dirty="0" smtClean="0">
                <a:solidFill>
                  <a:schemeClr val="tx1"/>
                </a:solidFill>
                <a:latin typeface="Garamond" panose="02020404030301010803" pitchFamily="18" charset="0"/>
              </a:rPr>
              <a:t>Sistemas </a:t>
            </a:r>
            <a:r>
              <a:rPr lang="es-BO" sz="2800" b="1" dirty="0">
                <a:solidFill>
                  <a:schemeClr val="tx1"/>
                </a:solidFill>
                <a:latin typeface="Garamond" panose="02020404030301010803" pitchFamily="18" charset="0"/>
              </a:rPr>
              <a:t>de procesamiento de transacciones (TPS</a:t>
            </a:r>
            <a:r>
              <a:rPr lang="es-BO" sz="2800" b="1" dirty="0" smtClean="0">
                <a:solidFill>
                  <a:schemeClr val="tx1"/>
                </a:solidFill>
                <a:latin typeface="Garamond" panose="02020404030301010803" pitchFamily="18" charset="0"/>
              </a:rPr>
              <a:t>)</a:t>
            </a:r>
            <a:endParaRPr lang="es-BO" sz="2800" dirty="0">
              <a:solidFill>
                <a:schemeClr val="tx1"/>
              </a:solidFill>
            </a:endParaRPr>
          </a:p>
        </p:txBody>
      </p:sp>
      <p:sp>
        <p:nvSpPr>
          <p:cNvPr id="5" name="Rectángulo 4"/>
          <p:cNvSpPr/>
          <p:nvPr/>
        </p:nvSpPr>
        <p:spPr>
          <a:xfrm>
            <a:off x="1907704" y="2924944"/>
            <a:ext cx="6219565" cy="1754326"/>
          </a:xfrm>
          <a:prstGeom prst="rect">
            <a:avLst/>
          </a:prstGeom>
        </p:spPr>
        <p:txBody>
          <a:bodyPr wrap="square">
            <a:spAutoFit/>
          </a:bodyPr>
          <a:lstStyle/>
          <a:p>
            <a:pPr algn="just"/>
            <a:r>
              <a:rPr lang="es-BO" b="1" dirty="0">
                <a:latin typeface="Garamond" panose="02020404030301010803" pitchFamily="18" charset="0"/>
              </a:rPr>
              <a:t>Los gerentes operacionales necesitan sistemas que lleven el registro de las actividades y transacciones elementales de la organización, como ventas, recibos, depósitos en </a:t>
            </a:r>
            <a:r>
              <a:rPr lang="es-BO" b="1" dirty="0" smtClean="0">
                <a:latin typeface="Garamond" panose="02020404030301010803" pitchFamily="18" charset="0"/>
              </a:rPr>
              <a:t>efectivo</a:t>
            </a:r>
            <a:r>
              <a:rPr lang="es-BO" b="1" dirty="0">
                <a:latin typeface="Garamond" panose="02020404030301010803" pitchFamily="18" charset="0"/>
              </a:rPr>
              <a:t>, nóminas, decisiones de créditos y el flujo de materiales en una fábrica. Los </a:t>
            </a:r>
            <a:r>
              <a:rPr lang="es-BO" b="1" dirty="0" smtClean="0">
                <a:latin typeface="Book Antiqua" panose="02040602050305030304" pitchFamily="18" charset="0"/>
              </a:rPr>
              <a:t>Sistemas </a:t>
            </a:r>
            <a:r>
              <a:rPr lang="es-BO" b="1" dirty="0">
                <a:latin typeface="Book Antiqua" panose="02040602050305030304" pitchFamily="18" charset="0"/>
              </a:rPr>
              <a:t>de Procesamiento de Transacciones (TPS) </a:t>
            </a:r>
            <a:r>
              <a:rPr lang="es-BO" b="1" dirty="0">
                <a:latin typeface="Garamond" panose="02020404030301010803" pitchFamily="18" charset="0"/>
              </a:rPr>
              <a:t>proveen este tipo de información. </a:t>
            </a:r>
            <a:endParaRPr lang="es-BO" b="1" dirty="0"/>
          </a:p>
        </p:txBody>
      </p:sp>
    </p:spTree>
    <p:extLst>
      <p:ext uri="{BB962C8B-B14F-4D97-AF65-F5344CB8AC3E}">
        <p14:creationId xmlns:p14="http://schemas.microsoft.com/office/powerpoint/2010/main" val="3487537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547664" y="548680"/>
            <a:ext cx="4572000" cy="369332"/>
          </a:xfrm>
          <a:prstGeom prst="rect">
            <a:avLst/>
          </a:prstGeom>
        </p:spPr>
        <p:txBody>
          <a:bodyPr>
            <a:spAutoFit/>
          </a:bodyPr>
          <a:lstStyle/>
          <a:p>
            <a:r>
              <a:rPr lang="es-BO" b="1" dirty="0" smtClean="0">
                <a:solidFill>
                  <a:srgbClr val="000000"/>
                </a:solidFill>
                <a:latin typeface="Book Antiqua" panose="02040602050305030304" pitchFamily="18" charset="0"/>
              </a:rPr>
              <a:t>Un tps de nómina</a:t>
            </a:r>
            <a:endParaRPr lang="es-BO" dirty="0"/>
          </a:p>
        </p:txBody>
      </p:sp>
      <p:pic>
        <p:nvPicPr>
          <p:cNvPr id="2050" name="Picture 2" descr="https://sistematransaccional.wikispaces.com/file/view/tps%203.jpg/341796590/tps%2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24744"/>
            <a:ext cx="7130132" cy="526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692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548680"/>
            <a:ext cx="7772400" cy="1512167"/>
          </a:xfrm>
        </p:spPr>
        <p:txBody>
          <a:bodyPr>
            <a:noAutofit/>
          </a:bodyPr>
          <a:lstStyle/>
          <a:p>
            <a:r>
              <a:rPr lang="es-ES" sz="3600" dirty="0" smtClean="0"/>
              <a:t>SISTEMAS DE INFORMACION GERENCIAL PARA EL SOPORTE DE DESICIONES</a:t>
            </a:r>
            <a:endParaRPr lang="es-MX" sz="3600" dirty="0"/>
          </a:p>
        </p:txBody>
      </p:sp>
      <p:sp>
        <p:nvSpPr>
          <p:cNvPr id="3" name="2 Subtítulo"/>
          <p:cNvSpPr>
            <a:spLocks noGrp="1"/>
          </p:cNvSpPr>
          <p:nvPr>
            <p:ph type="subTitle" idx="1"/>
          </p:nvPr>
        </p:nvSpPr>
        <p:spPr>
          <a:xfrm>
            <a:off x="755576" y="2060848"/>
            <a:ext cx="7488832" cy="3888432"/>
          </a:xfrm>
        </p:spPr>
        <p:txBody>
          <a:bodyPr>
            <a:normAutofit/>
          </a:bodyPr>
          <a:lstStyle/>
          <a:p>
            <a:pPr marL="342900" indent="-342900" algn="l">
              <a:buFont typeface="Wingdings" pitchFamily="2" charset="2"/>
              <a:buChar char="§"/>
            </a:pPr>
            <a:r>
              <a:rPr lang="es-MX" sz="2400" dirty="0" smtClean="0"/>
              <a:t> </a:t>
            </a:r>
            <a:r>
              <a:rPr lang="es-ES" sz="2400" dirty="0"/>
              <a:t>El término sistemas de información gerencial (MIS) también se designa  a la categoría de sistemas de información que dan servicio a la gerencia de nivel medio.</a:t>
            </a:r>
          </a:p>
          <a:p>
            <a:pPr marL="342900" indent="-342900" algn="l">
              <a:buFont typeface="Wingdings" pitchFamily="2" charset="2"/>
              <a:buChar char="§"/>
            </a:pPr>
            <a:r>
              <a:rPr lang="es-ES" sz="2400" dirty="0"/>
              <a:t>Los MIS sintetizan e informan sobre las operaciones básicas de la compañía mediante el uso de datos suministrados por los sistemas de procesamiento de transacciones.</a:t>
            </a:r>
            <a:endParaRPr lang="es-MX" sz="2400" dirty="0"/>
          </a:p>
          <a:p>
            <a:pPr algn="l"/>
            <a:endParaRPr lang="es-MX" sz="2400" dirty="0"/>
          </a:p>
        </p:txBody>
      </p:sp>
    </p:spTree>
    <p:extLst>
      <p:ext uri="{BB962C8B-B14F-4D97-AF65-F5344CB8AC3E}">
        <p14:creationId xmlns:p14="http://schemas.microsoft.com/office/powerpoint/2010/main" val="713084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260648"/>
            <a:ext cx="7787208" cy="5505475"/>
          </a:xfrm>
        </p:spPr>
        <p:txBody>
          <a:bodyPr>
            <a:normAutofit/>
          </a:bodyPr>
          <a:lstStyle/>
          <a:p>
            <a:pPr>
              <a:buFont typeface="Wingdings" pitchFamily="2" charset="2"/>
              <a:buChar char="§"/>
            </a:pPr>
            <a:r>
              <a:rPr lang="es-ES" sz="2400" dirty="0" smtClean="0"/>
              <a:t>En el gráfico se muestra como un MIS típico transforma los datos a nivel de transacción que provienen del procesamiento</a:t>
            </a:r>
            <a:r>
              <a:rPr lang="es-MX" sz="2400" dirty="0" smtClean="0"/>
              <a:t> de pedidos, la producción y la contabilidad en archivos que se encargan de proveer informes a los gerentes.</a:t>
            </a:r>
            <a:endParaRPr lang="es-ES" sz="2400" dirty="0" smtClean="0"/>
          </a:p>
        </p:txBody>
      </p:sp>
      <p:pic>
        <p:nvPicPr>
          <p:cNvPr id="4" name="3 Imagen"/>
          <p:cNvPicPr/>
          <p:nvPr/>
        </p:nvPicPr>
        <p:blipFill rotWithShape="1">
          <a:blip r:embed="rId2"/>
          <a:srcRect l="12001" t="21577" r="13252" b="18561"/>
          <a:stretch/>
        </p:blipFill>
        <p:spPr bwMode="auto">
          <a:xfrm>
            <a:off x="683568" y="2132856"/>
            <a:ext cx="7920880" cy="439248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4663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404664"/>
            <a:ext cx="7859216" cy="5721499"/>
          </a:xfrm>
        </p:spPr>
        <p:txBody>
          <a:bodyPr>
            <a:normAutofit/>
          </a:bodyPr>
          <a:lstStyle/>
          <a:p>
            <a:pPr>
              <a:buFont typeface="Wingdings" pitchFamily="2" charset="2"/>
              <a:buChar char="§"/>
            </a:pPr>
            <a:r>
              <a:rPr lang="es-ES" sz="2400" dirty="0" smtClean="0"/>
              <a:t>Muestra de un ejemplo de un informe de este sistema.</a:t>
            </a:r>
            <a:endParaRPr lang="es-MX" sz="2400" dirty="0"/>
          </a:p>
        </p:txBody>
      </p:sp>
      <p:pic>
        <p:nvPicPr>
          <p:cNvPr id="4" name="3 Imagen"/>
          <p:cNvPicPr/>
          <p:nvPr/>
        </p:nvPicPr>
        <p:blipFill rotWithShape="1">
          <a:blip r:embed="rId2"/>
          <a:srcRect l="29483" t="19023" r="15077" b="22971"/>
          <a:stretch/>
        </p:blipFill>
        <p:spPr bwMode="auto">
          <a:xfrm>
            <a:off x="899592" y="1268760"/>
            <a:ext cx="7776864" cy="5328592"/>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9053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260648"/>
            <a:ext cx="7941568" cy="6192688"/>
          </a:xfrm>
        </p:spPr>
        <p:txBody>
          <a:bodyPr/>
          <a:lstStyle/>
          <a:p>
            <a:pPr marL="0" indent="0">
              <a:buNone/>
            </a:pPr>
            <a:r>
              <a:rPr lang="es-ES" dirty="0" smtClean="0"/>
              <a:t>Sistemas de Soporte de Decisiones (DSS)</a:t>
            </a:r>
          </a:p>
          <a:p>
            <a:r>
              <a:rPr lang="es-ES" sz="2000" dirty="0" smtClean="0"/>
              <a:t>En contraste al anterior estos brinda apoyo a la toma de decisiones que no es rutinaria. Se enfocan en problemas que son únicos y cambian con rapidez.</a:t>
            </a:r>
          </a:p>
          <a:p>
            <a:r>
              <a:rPr lang="es-ES" sz="2000" dirty="0" smtClean="0"/>
              <a:t>En el gráfico, el sistema opera sobre una computadora personal que provee un sistema de menús.</a:t>
            </a:r>
            <a:endParaRPr lang="es-MX" sz="2000" dirty="0"/>
          </a:p>
        </p:txBody>
      </p:sp>
      <p:pic>
        <p:nvPicPr>
          <p:cNvPr id="4" name="3 Imagen"/>
          <p:cNvPicPr/>
          <p:nvPr/>
        </p:nvPicPr>
        <p:blipFill rotWithShape="1">
          <a:blip r:embed="rId2"/>
          <a:srcRect l="13045" t="19026" r="29167" b="18793"/>
          <a:stretch/>
        </p:blipFill>
        <p:spPr bwMode="auto">
          <a:xfrm>
            <a:off x="848272" y="2564904"/>
            <a:ext cx="7776864" cy="388843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4926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404664"/>
            <a:ext cx="7848872" cy="6048672"/>
          </a:xfrm>
        </p:spPr>
        <p:txBody>
          <a:bodyPr>
            <a:normAutofit lnSpcReduction="10000"/>
          </a:bodyPr>
          <a:lstStyle/>
          <a:p>
            <a:pPr marL="0" indent="0">
              <a:buNone/>
            </a:pPr>
            <a:r>
              <a:rPr lang="es-ES" dirty="0" smtClean="0"/>
              <a:t>Inteligencia de Negocios.</a:t>
            </a:r>
          </a:p>
          <a:p>
            <a:pPr>
              <a:buFont typeface="Courier New" pitchFamily="49" charset="0"/>
              <a:buChar char="o"/>
            </a:pPr>
            <a:r>
              <a:rPr lang="es-ES" sz="2400" dirty="0" smtClean="0"/>
              <a:t>Es un término contemporáneo que se refiere a los datos y herramientas de software para organizar, analizar y proveer acceso a la información para ayudar a los gerentes a tomar decisiones más documentadas.</a:t>
            </a:r>
          </a:p>
          <a:p>
            <a:pPr marL="0" indent="0">
              <a:buNone/>
            </a:pPr>
            <a:endParaRPr lang="es-ES" sz="2400" dirty="0"/>
          </a:p>
          <a:p>
            <a:pPr marL="0" indent="0">
              <a:buNone/>
            </a:pPr>
            <a:r>
              <a:rPr lang="es-ES" dirty="0" smtClean="0"/>
              <a:t>Sistemas de apoyo a ejecutivos (ESS)</a:t>
            </a:r>
          </a:p>
          <a:p>
            <a:pPr>
              <a:buFont typeface="Courier New" pitchFamily="49" charset="0"/>
              <a:buChar char="o"/>
            </a:pPr>
            <a:r>
              <a:rPr lang="es-ES" sz="2400" dirty="0" smtClean="0"/>
              <a:t>Ayudan a la gerencia de nivel superior a tomar estas resoluciones.</a:t>
            </a:r>
          </a:p>
          <a:p>
            <a:pPr>
              <a:buFont typeface="Courier New" pitchFamily="49" charset="0"/>
              <a:buChar char="o"/>
            </a:pPr>
            <a:r>
              <a:rPr lang="es-ES" sz="2400" dirty="0" smtClean="0"/>
              <a:t>Se encargan de las decisiones no rutinarias que requieren de juicio, evaluación y perspectiva.</a:t>
            </a:r>
          </a:p>
          <a:p>
            <a:pPr>
              <a:buFont typeface="Courier New" pitchFamily="49" charset="0"/>
              <a:buChar char="o"/>
            </a:pPr>
            <a:r>
              <a:rPr lang="es-ES" sz="2400" dirty="0" smtClean="0"/>
              <a:t>Los ESS presentan gráficos y datos de muchas fuentes a través de una interfaz sencilla de manejar para los gerentes de nivel superior.</a:t>
            </a:r>
          </a:p>
          <a:p>
            <a:pPr>
              <a:buFont typeface="Courier New" pitchFamily="49" charset="0"/>
              <a:buChar char="o"/>
            </a:pPr>
            <a:endParaRPr lang="es-MX" sz="2400" dirty="0"/>
          </a:p>
        </p:txBody>
      </p:sp>
    </p:spTree>
    <p:extLst>
      <p:ext uri="{BB962C8B-B14F-4D97-AF65-F5344CB8AC3E}">
        <p14:creationId xmlns:p14="http://schemas.microsoft.com/office/powerpoint/2010/main" val="2306356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706090"/>
          </a:xfrm>
        </p:spPr>
        <p:txBody>
          <a:bodyPr>
            <a:normAutofit fontScale="90000"/>
          </a:bodyPr>
          <a:lstStyle/>
          <a:p>
            <a:r>
              <a:rPr lang="es-ES" sz="3600" dirty="0" smtClean="0"/>
              <a:t>SISTEMAS PARA ENLAZAR LA EMPRESA </a:t>
            </a:r>
            <a:endParaRPr lang="es-MX" sz="3600" dirty="0"/>
          </a:p>
        </p:txBody>
      </p:sp>
      <p:sp>
        <p:nvSpPr>
          <p:cNvPr id="3" name="2 Marcador de contenido"/>
          <p:cNvSpPr>
            <a:spLocks noGrp="1"/>
          </p:cNvSpPr>
          <p:nvPr>
            <p:ph idx="1"/>
          </p:nvPr>
        </p:nvSpPr>
        <p:spPr>
          <a:xfrm>
            <a:off x="611560" y="1052736"/>
            <a:ext cx="7859216" cy="5472608"/>
          </a:xfrm>
        </p:spPr>
        <p:txBody>
          <a:bodyPr>
            <a:normAutofit fontScale="92500" lnSpcReduction="20000"/>
          </a:bodyPr>
          <a:lstStyle/>
          <a:p>
            <a:pPr marL="0" indent="0">
              <a:buNone/>
            </a:pPr>
            <a:r>
              <a:rPr lang="es-ES" sz="2800" dirty="0" smtClean="0"/>
              <a:t>Aplicaciones Empresariales.</a:t>
            </a:r>
          </a:p>
          <a:p>
            <a:pPr>
              <a:buFont typeface="Wingdings" pitchFamily="2" charset="2"/>
              <a:buChar char="ü"/>
            </a:pPr>
            <a:r>
              <a:rPr lang="es-ES" sz="2400" dirty="0" smtClean="0"/>
              <a:t>Para que los sistemas de una compañía se comuniquen entre sí y trabajen juntos como un sistema corporativo, se precisa buscar soluciones para solucionar el problema, una de estas soluciones es implementar </a:t>
            </a:r>
            <a:r>
              <a:rPr lang="es-ES" sz="2400" b="1" dirty="0" smtClean="0"/>
              <a:t>aplicaciones empresariales .</a:t>
            </a:r>
          </a:p>
          <a:p>
            <a:pPr>
              <a:buFont typeface="Wingdings" pitchFamily="2" charset="2"/>
              <a:buChar char="ü"/>
            </a:pPr>
            <a:r>
              <a:rPr lang="es-ES" sz="2400" dirty="0" smtClean="0"/>
              <a:t>Las cuales son sistemas que abarcan áreas funcionales, que se enfocan en ejecutar procesos de negocios a través de la empresa comercial e incluyen todos los niveles gerenciales.</a:t>
            </a:r>
          </a:p>
          <a:p>
            <a:pPr>
              <a:buFont typeface="Wingdings" pitchFamily="2" charset="2"/>
              <a:buChar char="ü"/>
            </a:pPr>
            <a:r>
              <a:rPr lang="es-ES" sz="2400" dirty="0" smtClean="0"/>
              <a:t>Existen 4 aplicaciones empresariales importantes:</a:t>
            </a:r>
          </a:p>
          <a:p>
            <a:pPr marL="857250" lvl="1" indent="-457200">
              <a:buFont typeface="+mj-lt"/>
              <a:buAutoNum type="alphaLcPeriod"/>
            </a:pPr>
            <a:r>
              <a:rPr lang="es-ES" sz="2000" dirty="0" smtClean="0"/>
              <a:t>Sistemas Empresariales.</a:t>
            </a:r>
          </a:p>
          <a:p>
            <a:pPr marL="857250" lvl="1" indent="-457200">
              <a:buFont typeface="+mj-lt"/>
              <a:buAutoNum type="alphaLcPeriod"/>
            </a:pPr>
            <a:r>
              <a:rPr lang="es-ES" sz="2000" dirty="0" smtClean="0"/>
              <a:t>Sistemas de Administración de la cadena de Suministros.</a:t>
            </a:r>
          </a:p>
          <a:p>
            <a:pPr marL="857250" lvl="1" indent="-457200">
              <a:buFont typeface="+mj-lt"/>
              <a:buAutoNum type="alphaLcPeriod"/>
            </a:pPr>
            <a:r>
              <a:rPr lang="es-ES" sz="2000" dirty="0" smtClean="0"/>
              <a:t>Sistemas de Administración de las relaciones con los clientes.</a:t>
            </a:r>
          </a:p>
          <a:p>
            <a:pPr marL="857250" lvl="1" indent="-457200">
              <a:buFont typeface="+mj-lt"/>
              <a:buAutoNum type="alphaLcPeriod"/>
            </a:pPr>
            <a:r>
              <a:rPr lang="es-ES" sz="2000" dirty="0" smtClean="0"/>
              <a:t>Sistemas de Administración del conocimiento.</a:t>
            </a:r>
          </a:p>
        </p:txBody>
      </p:sp>
    </p:spTree>
    <p:extLst>
      <p:ext uri="{BB962C8B-B14F-4D97-AF65-F5344CB8AC3E}">
        <p14:creationId xmlns:p14="http://schemas.microsoft.com/office/powerpoint/2010/main" val="190251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9720" y="1052736"/>
            <a:ext cx="7344816" cy="1280890"/>
          </a:xfrm>
        </p:spPr>
        <p:txBody>
          <a:bodyPr>
            <a:normAutofit fontScale="90000"/>
          </a:bodyPr>
          <a:lstStyle/>
          <a:p>
            <a:r>
              <a:rPr lang="es-BO" b="1" dirty="0"/>
              <a:t>COPA AMÉRICA 2010: ESTADOS UNIDOS GANA CON LA TECNOLOGÍA DE LA INFORMACIÓN </a:t>
            </a:r>
            <a:endParaRPr lang="es-BO" dirty="0"/>
          </a:p>
        </p:txBody>
      </p:sp>
      <p:sp>
        <p:nvSpPr>
          <p:cNvPr id="3" name="Marcador de contenido 2"/>
          <p:cNvSpPr>
            <a:spLocks noGrp="1"/>
          </p:cNvSpPr>
          <p:nvPr>
            <p:ph idx="1"/>
          </p:nvPr>
        </p:nvSpPr>
        <p:spPr>
          <a:xfrm>
            <a:off x="1489720" y="3140968"/>
            <a:ext cx="6591985" cy="2592288"/>
          </a:xfrm>
        </p:spPr>
        <p:txBody>
          <a:bodyPr>
            <a:normAutofit fontScale="92500" lnSpcReduction="20000"/>
          </a:bodyPr>
          <a:lstStyle/>
          <a:p>
            <a:pPr algn="just"/>
            <a:r>
              <a:rPr lang="es-BO" b="1" dirty="0"/>
              <a:t>a organización BMW Oracle Racing ganó la 33a carrera de yates de la Copa América en Valencia, España, el 18 de febrero de 2010. El bote USA de BMW Oracle, respaldado por el multimillonario del software Larry </a:t>
            </a:r>
            <a:r>
              <a:rPr lang="es-BO" b="1" dirty="0" err="1"/>
              <a:t>Ellison</a:t>
            </a:r>
            <a:r>
              <a:rPr lang="es-BO" b="1" dirty="0"/>
              <a:t>, venció a </a:t>
            </a:r>
            <a:r>
              <a:rPr lang="es-BO" b="1" dirty="0" err="1"/>
              <a:t>Alinghi</a:t>
            </a:r>
            <a:r>
              <a:rPr lang="es-BO" b="1" dirty="0"/>
              <a:t>, el bote suizo apoyado por Ernesto </a:t>
            </a:r>
            <a:r>
              <a:rPr lang="es-BO" b="1" dirty="0" err="1"/>
              <a:t>Bertarelli</a:t>
            </a:r>
            <a:r>
              <a:rPr lang="es-BO" b="1" dirty="0"/>
              <a:t> </a:t>
            </a:r>
            <a:endParaRPr lang="es-BO" b="1" dirty="0" smtClean="0"/>
          </a:p>
          <a:p>
            <a:pPr marL="0" indent="0" algn="just">
              <a:buNone/>
            </a:pPr>
            <a:endParaRPr lang="es-BO" b="1" dirty="0"/>
          </a:p>
          <a:p>
            <a:pPr algn="just"/>
            <a:r>
              <a:rPr lang="es-BO" b="1" dirty="0" smtClean="0"/>
              <a:t>El bote USA gano con facilidad las dos primeras carreras de una serie de tres. Donde alcanzo una velocidad de 35 </a:t>
            </a:r>
            <a:r>
              <a:rPr lang="es-BO" b="1" dirty="0" err="1" smtClean="0"/>
              <a:t>milas</a:t>
            </a:r>
            <a:r>
              <a:rPr lang="es-BO" b="1" dirty="0" smtClean="0"/>
              <a:t> por hora, tres veces mas que el viento.</a:t>
            </a:r>
            <a:endParaRPr lang="es-BO" b="1" dirty="0" smtClean="0"/>
          </a:p>
          <a:p>
            <a:endParaRPr lang="es-BO" b="1" dirty="0"/>
          </a:p>
        </p:txBody>
      </p:sp>
    </p:spTree>
    <p:extLst>
      <p:ext uri="{BB962C8B-B14F-4D97-AF65-F5344CB8AC3E}">
        <p14:creationId xmlns:p14="http://schemas.microsoft.com/office/powerpoint/2010/main" val="3410854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260648"/>
            <a:ext cx="7992888" cy="6120680"/>
          </a:xfrm>
        </p:spPr>
        <p:txBody>
          <a:bodyPr>
            <a:normAutofit/>
          </a:bodyPr>
          <a:lstStyle/>
          <a:p>
            <a:pPr>
              <a:buFont typeface="Wingdings" pitchFamily="2" charset="2"/>
              <a:buChar char="ü"/>
            </a:pPr>
            <a:r>
              <a:rPr lang="es-ES" sz="2400" dirty="0" smtClean="0"/>
              <a:t>En el gráfico se muestra la arquitectura de para las aplicaciones empresariales, que abarca procesos que cubren la compañía, y se extiende hacia los clientes, proveedores y otros socios.</a:t>
            </a:r>
            <a:endParaRPr lang="es-MX" sz="2400" dirty="0"/>
          </a:p>
        </p:txBody>
      </p:sp>
      <p:pic>
        <p:nvPicPr>
          <p:cNvPr id="4" name="3 Imagen"/>
          <p:cNvPicPr/>
          <p:nvPr/>
        </p:nvPicPr>
        <p:blipFill rotWithShape="1">
          <a:blip r:embed="rId2"/>
          <a:srcRect l="34178" t="12065" r="17501" b="5336"/>
          <a:stretch/>
        </p:blipFill>
        <p:spPr bwMode="auto">
          <a:xfrm>
            <a:off x="1403648" y="1846993"/>
            <a:ext cx="6264696" cy="482453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2736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332656"/>
            <a:ext cx="7931224" cy="6336704"/>
          </a:xfrm>
        </p:spPr>
        <p:txBody>
          <a:bodyPr>
            <a:normAutofit lnSpcReduction="10000"/>
          </a:bodyPr>
          <a:lstStyle/>
          <a:p>
            <a:pPr marL="0" indent="0">
              <a:buNone/>
            </a:pPr>
            <a:r>
              <a:rPr lang="es-ES" dirty="0" smtClean="0"/>
              <a:t>Sistemas Empresariales.</a:t>
            </a:r>
            <a:r>
              <a:rPr lang="es-ES" b="1" dirty="0" smtClean="0"/>
              <a:t> </a:t>
            </a:r>
          </a:p>
          <a:p>
            <a:pPr>
              <a:buFont typeface="Wingdings" pitchFamily="2" charset="2"/>
              <a:buChar char="Ø"/>
            </a:pPr>
            <a:r>
              <a:rPr lang="es-ES" sz="2400" dirty="0" smtClean="0"/>
              <a:t>Las empresas usan sistemas empresariales también conocidos como Sistemas de planificación de recursos empresariales (ERP), para integrar los procesos de negocios en manufactura y producción, finanzas y contabilidad, ventas y marketing, y recursos humanos.</a:t>
            </a:r>
            <a:endParaRPr lang="es-ES" sz="2400" dirty="0"/>
          </a:p>
          <a:p>
            <a:pPr marL="0" indent="0">
              <a:buNone/>
            </a:pPr>
            <a:r>
              <a:rPr lang="es-ES" dirty="0" smtClean="0"/>
              <a:t>Sistemas de Administración de la cadena de suministros(SCM).</a:t>
            </a:r>
          </a:p>
          <a:p>
            <a:pPr>
              <a:buFont typeface="Wingdings" pitchFamily="2" charset="2"/>
              <a:buChar char="v"/>
            </a:pPr>
            <a:r>
              <a:rPr lang="es-ES" sz="2400" dirty="0" smtClean="0"/>
              <a:t>Las empresas los usan para ayudar a administrar las relaciones con sus proveedores.</a:t>
            </a:r>
          </a:p>
          <a:p>
            <a:pPr>
              <a:buFont typeface="Wingdings" pitchFamily="2" charset="2"/>
              <a:buChar char="v"/>
            </a:pPr>
            <a:r>
              <a:rPr lang="es-ES" sz="2400" dirty="0" smtClean="0"/>
              <a:t>Ayudan a proveedores, empresas de compras, distribuidores y compañías de logística a compartir información sobre pedidos, producción, niveles de inventario, entrega de productos y servicios, de modo que puedan surtir producir y entregar bienes y servicios.</a:t>
            </a:r>
          </a:p>
          <a:p>
            <a:pPr>
              <a:buFont typeface="Wingdings" pitchFamily="2" charset="2"/>
              <a:buChar char="v"/>
            </a:pPr>
            <a:endParaRPr lang="es-ES" sz="2400" dirty="0" smtClean="0"/>
          </a:p>
          <a:p>
            <a:pPr marL="0" indent="0">
              <a:buNone/>
            </a:pPr>
            <a:endParaRPr lang="es-ES" sz="2800" dirty="0" smtClean="0"/>
          </a:p>
          <a:p>
            <a:pPr>
              <a:buFont typeface="Wingdings" pitchFamily="2" charset="2"/>
              <a:buChar char="Ø"/>
            </a:pPr>
            <a:endParaRPr lang="es-MX" sz="2400" dirty="0" smtClean="0"/>
          </a:p>
          <a:p>
            <a:pPr marL="0" indent="0">
              <a:buNone/>
            </a:pPr>
            <a:endParaRPr lang="es-MX" dirty="0"/>
          </a:p>
        </p:txBody>
      </p:sp>
    </p:spTree>
    <p:extLst>
      <p:ext uri="{BB962C8B-B14F-4D97-AF65-F5344CB8AC3E}">
        <p14:creationId xmlns:p14="http://schemas.microsoft.com/office/powerpoint/2010/main" val="2647918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76672"/>
            <a:ext cx="7992888" cy="5616624"/>
          </a:xfrm>
        </p:spPr>
        <p:txBody>
          <a:bodyPr>
            <a:normAutofit/>
          </a:bodyPr>
          <a:lstStyle/>
          <a:p>
            <a:pPr>
              <a:buFont typeface="Wingdings" pitchFamily="2" charset="2"/>
              <a:buChar char="v"/>
            </a:pPr>
            <a:r>
              <a:rPr lang="es-ES" sz="2400" dirty="0" smtClean="0"/>
              <a:t>Los SCM  son un tipo de Sistema </a:t>
            </a:r>
            <a:r>
              <a:rPr lang="es-ES" sz="2400" dirty="0" err="1" smtClean="0"/>
              <a:t>interorganizacional</a:t>
            </a:r>
            <a:r>
              <a:rPr lang="es-ES" sz="2400" dirty="0" smtClean="0"/>
              <a:t>, debido a que automatizan el flujo de información a través de los límites organizacionales.</a:t>
            </a:r>
          </a:p>
          <a:p>
            <a:pPr marL="0" indent="0">
              <a:buNone/>
            </a:pPr>
            <a:endParaRPr lang="es-ES" sz="2400" dirty="0"/>
          </a:p>
          <a:p>
            <a:pPr marL="0" indent="0">
              <a:buNone/>
            </a:pPr>
            <a:r>
              <a:rPr lang="es-ES" dirty="0" smtClean="0"/>
              <a:t>Sistemas de Administración de Relaciones con el Cliente (CRM)</a:t>
            </a:r>
          </a:p>
          <a:p>
            <a:pPr>
              <a:buFont typeface="Wingdings" pitchFamily="2" charset="2"/>
              <a:buChar char="§"/>
            </a:pPr>
            <a:r>
              <a:rPr lang="es-ES" sz="2400" dirty="0" smtClean="0"/>
              <a:t>Las empresas las usan para que les ayuden a administrar las relaciones con sus clientes.</a:t>
            </a:r>
          </a:p>
          <a:p>
            <a:pPr>
              <a:buFont typeface="Wingdings" pitchFamily="2" charset="2"/>
              <a:buChar char="§"/>
            </a:pPr>
            <a:r>
              <a:rPr lang="es-ES" sz="2400" dirty="0" smtClean="0"/>
              <a:t>Los CRM proveen información para coordinar todos los procesos de negocios que tratan con los clientes en ventas, marketing y servicios para optimizar los ingresos, la satisfacción de los clientes y la retención de estos. </a:t>
            </a:r>
            <a:endParaRPr lang="es-MX" sz="2400" dirty="0"/>
          </a:p>
        </p:txBody>
      </p:sp>
    </p:spTree>
    <p:extLst>
      <p:ext uri="{BB962C8B-B14F-4D97-AF65-F5344CB8AC3E}">
        <p14:creationId xmlns:p14="http://schemas.microsoft.com/office/powerpoint/2010/main" val="13729381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476672"/>
            <a:ext cx="7992888" cy="6192688"/>
          </a:xfrm>
        </p:spPr>
        <p:txBody>
          <a:bodyPr/>
          <a:lstStyle/>
          <a:p>
            <a:pPr marL="0" indent="0">
              <a:buNone/>
            </a:pPr>
            <a:r>
              <a:rPr lang="es-ES" dirty="0" smtClean="0"/>
              <a:t>Sistemas de Administración del conocimiento (MKS).</a:t>
            </a:r>
          </a:p>
          <a:p>
            <a:r>
              <a:rPr lang="es-ES" sz="2400" dirty="0" smtClean="0"/>
              <a:t>Estos permiten a las organizaciones administrar mejor los procesos para capturar y aplicar el conocimiento y la experiencia.</a:t>
            </a:r>
          </a:p>
          <a:p>
            <a:r>
              <a:rPr lang="es-ES" sz="2400" dirty="0" smtClean="0"/>
              <a:t>Estos sistemas recolectan todo el conocimiento y experiencia relevantes en la empresa, para hacerlos disponibles en cualquier parte.</a:t>
            </a:r>
          </a:p>
          <a:p>
            <a:pPr marL="0" indent="0">
              <a:buNone/>
            </a:pPr>
            <a:r>
              <a:rPr lang="es-ES" sz="2800" dirty="0" smtClean="0"/>
              <a:t>INTRANET Y EXTRANET</a:t>
            </a:r>
          </a:p>
          <a:p>
            <a:pPr marL="0" indent="0">
              <a:buNone/>
            </a:pPr>
            <a:r>
              <a:rPr lang="es-ES" sz="2800" dirty="0" smtClean="0"/>
              <a:t>1.-Intranet</a:t>
            </a:r>
          </a:p>
          <a:p>
            <a:pPr>
              <a:buFont typeface="Courier New" pitchFamily="49" charset="0"/>
              <a:buChar char="o"/>
            </a:pPr>
            <a:r>
              <a:rPr lang="es-ES" sz="2400" dirty="0" smtClean="0"/>
              <a:t>Las intranet son simplemente sitios web internos de una compañía en donde sólo los empleados pueden acceder.</a:t>
            </a:r>
          </a:p>
          <a:p>
            <a:pPr marL="0" indent="0">
              <a:buNone/>
            </a:pPr>
            <a:endParaRPr lang="es-MX" sz="2400" dirty="0"/>
          </a:p>
        </p:txBody>
      </p:sp>
    </p:spTree>
    <p:extLst>
      <p:ext uri="{BB962C8B-B14F-4D97-AF65-F5344CB8AC3E}">
        <p14:creationId xmlns:p14="http://schemas.microsoft.com/office/powerpoint/2010/main" val="3794986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548680"/>
            <a:ext cx="7992888" cy="6048672"/>
          </a:xfrm>
        </p:spPr>
        <p:txBody>
          <a:bodyPr>
            <a:normAutofit lnSpcReduction="10000"/>
          </a:bodyPr>
          <a:lstStyle/>
          <a:p>
            <a:pPr>
              <a:buFont typeface="Courier New" pitchFamily="49" charset="0"/>
              <a:buChar char="o"/>
            </a:pPr>
            <a:r>
              <a:rPr lang="es-ES" sz="2400" dirty="0" smtClean="0"/>
              <a:t>El término intranet se refiere al hecho de que es una red interna, en contraste con el Internet, una red pública que enlaza organizaciones y otras redes externas.</a:t>
            </a:r>
            <a:endParaRPr lang="es-ES" sz="2400" dirty="0"/>
          </a:p>
          <a:p>
            <a:pPr marL="0" indent="0">
              <a:buNone/>
            </a:pPr>
            <a:r>
              <a:rPr lang="es-ES" sz="2800" dirty="0" smtClean="0"/>
              <a:t>2.- Extranet</a:t>
            </a:r>
          </a:p>
          <a:p>
            <a:r>
              <a:rPr lang="es-ES" sz="2400" dirty="0" smtClean="0"/>
              <a:t>Son sitios web de una compañía accesibles para los distribuidores y proveedores autorizados, y </a:t>
            </a:r>
            <a:r>
              <a:rPr lang="es-ES" sz="2400" dirty="0" err="1" smtClean="0"/>
              <a:t>tambien</a:t>
            </a:r>
            <a:r>
              <a:rPr lang="es-ES" sz="2400" dirty="0" smtClean="0"/>
              <a:t> se utiliza para coordinar el movimiento de las provisiones al entorno de producción de una empresa.</a:t>
            </a:r>
          </a:p>
          <a:p>
            <a:r>
              <a:rPr lang="es-ES" sz="2400" dirty="0" smtClean="0"/>
              <a:t>Como un ejemplo esta </a:t>
            </a:r>
            <a:r>
              <a:rPr lang="es-ES" sz="2400" dirty="0" err="1" smtClean="0"/>
              <a:t>Six</a:t>
            </a:r>
            <a:r>
              <a:rPr lang="es-ES" sz="2400" dirty="0" smtClean="0"/>
              <a:t> </a:t>
            </a:r>
            <a:r>
              <a:rPr lang="es-ES" sz="2400" dirty="0" err="1" smtClean="0"/>
              <a:t>Flags</a:t>
            </a:r>
            <a:r>
              <a:rPr lang="es-ES" sz="2400" dirty="0" smtClean="0"/>
              <a:t> que opera mas de 19 parques temáticos en </a:t>
            </a:r>
            <a:r>
              <a:rPr lang="es-ES" sz="2400" dirty="0" err="1" smtClean="0"/>
              <a:t>Norteamerica</a:t>
            </a:r>
            <a:r>
              <a:rPr lang="es-ES" sz="2400" dirty="0" smtClean="0"/>
              <a:t>, mantiene una intranet para sus 2500 empleados de tiempo completo que provee noticias relacionadas con la empresa e información sobre las operaciones diarias en cada parque.</a:t>
            </a:r>
          </a:p>
        </p:txBody>
      </p:sp>
    </p:spTree>
    <p:extLst>
      <p:ext uri="{BB962C8B-B14F-4D97-AF65-F5344CB8AC3E}">
        <p14:creationId xmlns:p14="http://schemas.microsoft.com/office/powerpoint/2010/main" val="4130710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548680"/>
            <a:ext cx="8013576" cy="5976664"/>
          </a:xfrm>
        </p:spPr>
        <p:txBody>
          <a:bodyPr/>
          <a:lstStyle/>
          <a:p>
            <a:pPr marL="0" indent="0" algn="ctr">
              <a:buNone/>
            </a:pPr>
            <a:r>
              <a:rPr lang="es-ES" dirty="0"/>
              <a:t> NEGOCIO ELECTRÓNICO, COMERCIO ELECTRÓNICO Y GOBIERNO ELECTRÓNICO</a:t>
            </a:r>
          </a:p>
          <a:p>
            <a:pPr marL="0" indent="0">
              <a:buNone/>
            </a:pPr>
            <a:r>
              <a:rPr lang="es-ES" sz="2000" dirty="0" smtClean="0"/>
              <a:t>Se dividen en</a:t>
            </a:r>
            <a:r>
              <a:rPr lang="es-ES" sz="2000" dirty="0"/>
              <a:t>:</a:t>
            </a:r>
          </a:p>
          <a:p>
            <a:pPr marL="857250" lvl="1" indent="-457200">
              <a:buFont typeface="+mj-lt"/>
              <a:buAutoNum type="arabicPeriod"/>
            </a:pPr>
            <a:r>
              <a:rPr lang="es-ES" sz="2400" dirty="0"/>
              <a:t>El Negocio Electrónico.</a:t>
            </a:r>
          </a:p>
          <a:p>
            <a:pPr marL="857250" lvl="1" indent="-457200">
              <a:buFont typeface="+mj-lt"/>
              <a:buAutoNum type="arabicPeriod"/>
            </a:pPr>
            <a:r>
              <a:rPr lang="es-ES" sz="2400" dirty="0"/>
              <a:t>El Comercio Electrónico.</a:t>
            </a:r>
          </a:p>
          <a:p>
            <a:pPr marL="857250" lvl="1" indent="-457200">
              <a:buFont typeface="+mj-lt"/>
              <a:buAutoNum type="arabicPeriod"/>
            </a:pPr>
            <a:r>
              <a:rPr lang="es-ES" sz="2400" dirty="0"/>
              <a:t>El Gobierno Electrónico.</a:t>
            </a:r>
            <a:endParaRPr lang="es-MX" dirty="0" smtClean="0"/>
          </a:p>
          <a:p>
            <a:pPr marL="0" indent="0">
              <a:buNone/>
            </a:pPr>
            <a:r>
              <a:rPr lang="es-MX" dirty="0" smtClean="0"/>
              <a:t>Negocio Electrónico o E-</a:t>
            </a:r>
            <a:r>
              <a:rPr lang="es-MX" dirty="0" err="1" smtClean="0"/>
              <a:t>business</a:t>
            </a:r>
            <a:endParaRPr lang="es-MX" dirty="0" smtClean="0"/>
          </a:p>
          <a:p>
            <a:pPr>
              <a:buFont typeface="Wingdings" pitchFamily="2" charset="2"/>
              <a:buChar char="q"/>
            </a:pPr>
            <a:r>
              <a:rPr lang="es-MX" sz="2400" dirty="0" smtClean="0"/>
              <a:t>Se refiere al uso de la tecnología digital e Internet para ejecutar los principales procesos de negocios en la empresa.</a:t>
            </a:r>
          </a:p>
          <a:p>
            <a:pPr>
              <a:buFont typeface="Wingdings" pitchFamily="2" charset="2"/>
              <a:buChar char="q"/>
            </a:pPr>
            <a:r>
              <a:rPr lang="es-MX" sz="2400" dirty="0" smtClean="0"/>
              <a:t>Incluye las actividades para la administración interna de la empresa y para la coordinación con los proveedores y otros socios de negocios .</a:t>
            </a:r>
            <a:endParaRPr lang="es-MX" sz="2400" dirty="0"/>
          </a:p>
          <a:p>
            <a:pPr>
              <a:buFont typeface="Wingdings" pitchFamily="2" charset="2"/>
              <a:buChar char="q"/>
            </a:pPr>
            <a:r>
              <a:rPr lang="es-MX" sz="2400" dirty="0" smtClean="0"/>
              <a:t>También incluye el comercio electrónico.</a:t>
            </a:r>
            <a:endParaRPr lang="es-MX" dirty="0"/>
          </a:p>
        </p:txBody>
      </p:sp>
    </p:spTree>
    <p:extLst>
      <p:ext uri="{BB962C8B-B14F-4D97-AF65-F5344CB8AC3E}">
        <p14:creationId xmlns:p14="http://schemas.microsoft.com/office/powerpoint/2010/main" val="1982114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332656"/>
            <a:ext cx="7941568" cy="6048672"/>
          </a:xfrm>
        </p:spPr>
        <p:txBody>
          <a:bodyPr>
            <a:normAutofit fontScale="85000" lnSpcReduction="20000"/>
          </a:bodyPr>
          <a:lstStyle/>
          <a:p>
            <a:pPr marL="0" indent="0">
              <a:buNone/>
            </a:pPr>
            <a:r>
              <a:rPr lang="es-MX" dirty="0"/>
              <a:t>Comercio Electrónico o E-Commerce</a:t>
            </a:r>
          </a:p>
          <a:p>
            <a:pPr>
              <a:buFont typeface="Wingdings" pitchFamily="2" charset="2"/>
              <a:buChar char="ü"/>
            </a:pPr>
            <a:r>
              <a:rPr lang="es-MX" sz="2600" dirty="0"/>
              <a:t>Es la parte del e-</a:t>
            </a:r>
            <a:r>
              <a:rPr lang="es-MX" sz="2600" dirty="0" err="1"/>
              <a:t>business</a:t>
            </a:r>
            <a:r>
              <a:rPr lang="es-MX" sz="2600" dirty="0"/>
              <a:t> que trata que trata sobre la compra y venta de bienes y servicios a través de Internet.</a:t>
            </a:r>
          </a:p>
          <a:p>
            <a:pPr>
              <a:buFont typeface="Wingdings" pitchFamily="2" charset="2"/>
              <a:buChar char="ü"/>
            </a:pPr>
            <a:r>
              <a:rPr lang="es-MX" sz="2600" dirty="0"/>
              <a:t>También abarca  a las actividades que dan soporte como publicidad, marketing, soporte al cliente, seguridad, entrega y pago. </a:t>
            </a:r>
            <a:endParaRPr lang="es-BO" sz="2600" dirty="0" smtClean="0"/>
          </a:p>
          <a:p>
            <a:pPr marL="0" indent="0">
              <a:buNone/>
            </a:pPr>
            <a:r>
              <a:rPr lang="es-BO" dirty="0" smtClean="0"/>
              <a:t>Gobierno Electrónico o E-</a:t>
            </a:r>
            <a:r>
              <a:rPr lang="es-BO" dirty="0" err="1" smtClean="0"/>
              <a:t>Governmet</a:t>
            </a:r>
            <a:endParaRPr lang="es-BO" dirty="0" smtClean="0"/>
          </a:p>
          <a:p>
            <a:pPr>
              <a:buFont typeface="Wingdings" pitchFamily="2" charset="2"/>
              <a:buChar char="Ø"/>
            </a:pPr>
            <a:r>
              <a:rPr lang="es-BO" sz="2600" dirty="0" smtClean="0"/>
              <a:t>Se refiere a la aplicación de las tecnologías de internet y de redes para habilitar de manera digital las relaciones del gobierno y las agencias del sector público con los ciudadanos, empresas y otras ramas del gobierno.</a:t>
            </a:r>
          </a:p>
          <a:p>
            <a:pPr>
              <a:buFont typeface="Wingdings" pitchFamily="2" charset="2"/>
              <a:buChar char="Ø"/>
            </a:pPr>
            <a:r>
              <a:rPr lang="es-BO" sz="2600" dirty="0" smtClean="0"/>
              <a:t>Mejora el ofrecimiento de los servicios gubernamentales.</a:t>
            </a:r>
          </a:p>
          <a:p>
            <a:pPr>
              <a:buFont typeface="Wingdings" pitchFamily="2" charset="2"/>
              <a:buChar char="Ø"/>
            </a:pPr>
            <a:r>
              <a:rPr lang="es-BO" sz="2600" dirty="0" smtClean="0"/>
              <a:t>Aumenta la eficiencia de las operaciones del gobierno y también confiere a los ciudadanos el poder de acceder a la información con facilidad, junto con la habilidad de conectarse en red con otros ciudadanos por medios telefónicos.</a:t>
            </a:r>
          </a:p>
          <a:p>
            <a:pPr>
              <a:buFont typeface="Wingdings" pitchFamily="2" charset="2"/>
              <a:buChar char="Ø"/>
            </a:pPr>
            <a:endParaRPr lang="es-BO" sz="2400" dirty="0"/>
          </a:p>
        </p:txBody>
      </p:sp>
    </p:spTree>
    <p:extLst>
      <p:ext uri="{BB962C8B-B14F-4D97-AF65-F5344CB8AC3E}">
        <p14:creationId xmlns:p14="http://schemas.microsoft.com/office/powerpoint/2010/main" val="3955303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75656" y="653894"/>
            <a:ext cx="6591985" cy="974906"/>
          </a:xfrm>
        </p:spPr>
        <p:txBody>
          <a:bodyPr/>
          <a:lstStyle/>
          <a:p>
            <a:pPr algn="just"/>
            <a:r>
              <a:rPr lang="es-BO" b="1" dirty="0"/>
              <a:t>¿Y qué tipo de tecnología puede uno obtener por un velero de $300 millones? </a:t>
            </a:r>
          </a:p>
        </p:txBody>
      </p:sp>
      <p:sp>
        <p:nvSpPr>
          <p:cNvPr id="4" name="Rectángulo 3"/>
          <p:cNvSpPr/>
          <p:nvPr/>
        </p:nvSpPr>
        <p:spPr>
          <a:xfrm>
            <a:off x="1475656" y="1340768"/>
            <a:ext cx="7056784" cy="5324535"/>
          </a:xfrm>
          <a:prstGeom prst="rect">
            <a:avLst/>
          </a:prstGeom>
        </p:spPr>
        <p:txBody>
          <a:bodyPr wrap="square">
            <a:spAutoFit/>
          </a:bodyPr>
          <a:lstStyle/>
          <a:p>
            <a:pPr algn="just"/>
            <a:r>
              <a:rPr lang="es-BO" sz="2000" dirty="0">
                <a:latin typeface="Century Gothic (Cuerpo)"/>
              </a:rPr>
              <a:t>estructura física: un trimarán de tres cascos, con 114 pies de longitud, creado a partir de fibra óptica moldeada en un formato descendiente de los botes polinesios con estabilizadores de más de 1 000 años de antigüedad. El casco es tan ligero que sólo se extiende seis pulgadas en el agua </a:t>
            </a:r>
            <a:endParaRPr lang="es-BO" sz="2000" dirty="0" smtClean="0">
              <a:latin typeface="Century Gothic (Cuerpo)"/>
            </a:endParaRPr>
          </a:p>
          <a:p>
            <a:pPr algn="just"/>
            <a:r>
              <a:rPr lang="es-BO" sz="2000" dirty="0">
                <a:latin typeface="Century Gothic (Cuerpo)"/>
              </a:rPr>
              <a:t>Olvídese de un mástil tradicional (el poste que sostiene las velas) y también de las velas. Piense en el ala de un aeroplano de 233 pies, fabricada también de fibra de carbón que se alza sobre la cubierta del bote a 20 pisos de altura. </a:t>
            </a:r>
            <a:endParaRPr lang="es-BO" sz="2000" dirty="0" smtClean="0">
              <a:latin typeface="Century Gothic (Cuerpo)"/>
            </a:endParaRPr>
          </a:p>
          <a:p>
            <a:endParaRPr lang="es-BO" sz="2000" dirty="0" smtClean="0">
              <a:latin typeface="Adobe Caslon Pro" panose="0205050205050A020403" pitchFamily="18" charset="0"/>
            </a:endParaRPr>
          </a:p>
          <a:p>
            <a:pPr algn="just"/>
            <a:r>
              <a:rPr lang="es-BO" sz="2000" dirty="0"/>
              <a:t>Para controlar este bote increíblemente delgado se requiere una colección mega rápida de cantidades masivas de datos, una administración de datos poderosa, un análisis de datos rápido en tiempo real, un proceso rápido de toma de decisiones y una medición inmediata de los resultados. </a:t>
            </a:r>
            <a:endParaRPr lang="es-BO" sz="2000" dirty="0">
              <a:latin typeface="Adobe Caslon Pro" panose="0205050205050A020403" pitchFamily="18" charset="0"/>
            </a:endParaRPr>
          </a:p>
        </p:txBody>
      </p:sp>
    </p:spTree>
    <p:extLst>
      <p:ext uri="{BB962C8B-B14F-4D97-AF65-F5344CB8AC3E}">
        <p14:creationId xmlns:p14="http://schemas.microsoft.com/office/powerpoint/2010/main" val="2771604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9632" y="476672"/>
            <a:ext cx="7488832" cy="1944216"/>
          </a:xfrm>
        </p:spPr>
        <p:txBody>
          <a:bodyPr>
            <a:normAutofit/>
          </a:bodyPr>
          <a:lstStyle/>
          <a:p>
            <a:pPr algn="just"/>
            <a:r>
              <a:rPr lang="es-BO" dirty="0"/>
              <a:t>Para el bote USA, esto significó tener que usar 250 sensores en el ala, casco y timón para recopilar datos en tiempo real sobre presión, ángulos, cargas y tensiones para monitorear la efectividad de cada ajuste. Los sensores rastrean 4 000 variables, 10 veces por segundo, con lo cual producen 90 millones de puntos de datos por hora. </a:t>
            </a:r>
            <a:endParaRPr lang="es-BO" dirty="0" smtClean="0"/>
          </a:p>
        </p:txBody>
      </p:sp>
      <p:pic>
        <p:nvPicPr>
          <p:cNvPr id="4" name="Picture 2" descr="https://nauticajonkepa.files.wordpress.com/2010/09/bmw-orac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708920"/>
            <a:ext cx="4608512" cy="307042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899592" y="2400325"/>
            <a:ext cx="3240360" cy="4247317"/>
          </a:xfrm>
          <a:prstGeom prst="rect">
            <a:avLst/>
          </a:prstGeom>
        </p:spPr>
        <p:txBody>
          <a:bodyPr wrap="square">
            <a:spAutoFit/>
          </a:bodyPr>
          <a:lstStyle/>
          <a:p>
            <a:pPr algn="just"/>
            <a:r>
              <a:rPr lang="es-BO" dirty="0"/>
              <a:t>Para administrarlos todos se utiliza el software de gestión de datos Oracle </a:t>
            </a:r>
            <a:r>
              <a:rPr lang="es-BO" dirty="0" err="1" smtClean="0"/>
              <a:t>Database</a:t>
            </a:r>
            <a:r>
              <a:rPr lang="es-BO" dirty="0" smtClean="0"/>
              <a:t>.</a:t>
            </a:r>
          </a:p>
          <a:p>
            <a:pPr algn="just"/>
            <a:r>
              <a:rPr lang="es-BO" dirty="0" smtClean="0"/>
              <a:t>ejecuta </a:t>
            </a:r>
            <a:r>
              <a:rPr lang="es-BO" dirty="0"/>
              <a:t>Oracle 11g para un análisis casi en tiempo real mediante una familia de fórmulas </a:t>
            </a:r>
            <a:endParaRPr lang="es-BO" dirty="0" smtClean="0"/>
          </a:p>
          <a:p>
            <a:pPr algn="just"/>
            <a:endParaRPr lang="es-BO" dirty="0"/>
          </a:p>
          <a:p>
            <a:pPr algn="just"/>
            <a:r>
              <a:rPr lang="es-BO" dirty="0"/>
              <a:t>Cada miembro de la tripulación utilizaba una pequeña computadora móvil de bolsillo en su muñeca</a:t>
            </a:r>
          </a:p>
          <a:p>
            <a:endParaRPr lang="es-BO" dirty="0"/>
          </a:p>
        </p:txBody>
      </p:sp>
    </p:spTree>
    <p:extLst>
      <p:ext uri="{BB962C8B-B14F-4D97-AF65-F5344CB8AC3E}">
        <p14:creationId xmlns:p14="http://schemas.microsoft.com/office/powerpoint/2010/main" val="3115553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4148" y="908720"/>
            <a:ext cx="6673552" cy="1296144"/>
          </a:xfrm>
        </p:spPr>
        <p:txBody>
          <a:bodyPr>
            <a:normAutofit fontScale="90000"/>
          </a:bodyPr>
          <a:lstStyle/>
          <a:p>
            <a:pPr algn="just"/>
            <a:r>
              <a:rPr lang="es-BO" sz="2200" dirty="0"/>
              <a:t>L</a:t>
            </a:r>
            <a:r>
              <a:rPr lang="es-BO" sz="2200" dirty="0" smtClean="0"/>
              <a:t>a </a:t>
            </a:r>
            <a:r>
              <a:rPr lang="es-BO" sz="2200" dirty="0"/>
              <a:t>experiencia del bote USA de BMW Oracle en la competencia de la Copa América 2010 ilustra </a:t>
            </a:r>
            <a:r>
              <a:rPr lang="es-BO" sz="2200" dirty="0" smtClean="0"/>
              <a:t>qué tanto </a:t>
            </a:r>
            <a:r>
              <a:rPr lang="es-BO" sz="2200" dirty="0"/>
              <a:t>dependen las organizaciones actuales</a:t>
            </a:r>
            <a:r>
              <a:rPr lang="es-BO" dirty="0"/>
              <a:t>, </a:t>
            </a:r>
          </a:p>
        </p:txBody>
      </p:sp>
      <p:sp>
        <p:nvSpPr>
          <p:cNvPr id="4" name="Rectángulo 3"/>
          <p:cNvSpPr/>
          <p:nvPr/>
        </p:nvSpPr>
        <p:spPr>
          <a:xfrm>
            <a:off x="1619672" y="2708920"/>
            <a:ext cx="6648028" cy="2554545"/>
          </a:xfrm>
          <a:prstGeom prst="rect">
            <a:avLst/>
          </a:prstGeom>
        </p:spPr>
        <p:txBody>
          <a:bodyPr wrap="square">
            <a:spAutoFit/>
          </a:bodyPr>
          <a:lstStyle/>
          <a:p>
            <a:pPr algn="just"/>
            <a:r>
              <a:rPr lang="es-BO" sz="2000" dirty="0"/>
              <a:t>Puesto que Oracle es uno de los principales proveedores de tecnología de la </a:t>
            </a:r>
            <a:r>
              <a:rPr lang="es-BO" sz="2000" dirty="0" smtClean="0"/>
              <a:t>información </a:t>
            </a:r>
            <a:r>
              <a:rPr lang="es-BO" sz="2000" dirty="0"/>
              <a:t>en el mundo, esta empresa era ideal para usar la tecnología de información más </a:t>
            </a:r>
            <a:r>
              <a:rPr lang="es-BO" sz="2000" dirty="0" smtClean="0"/>
              <a:t>avanzada </a:t>
            </a:r>
            <a:r>
              <a:rPr lang="es-BO" sz="2000" dirty="0"/>
              <a:t>con el fin de mejorar de manera continua el diseño y el desempeño del bote USA. No obstante, la tecnología de la información por sí sola no hubiera producido un bote ganador. </a:t>
            </a:r>
          </a:p>
        </p:txBody>
      </p:sp>
    </p:spTree>
    <p:extLst>
      <p:ext uri="{BB962C8B-B14F-4D97-AF65-F5344CB8AC3E}">
        <p14:creationId xmlns:p14="http://schemas.microsoft.com/office/powerpoint/2010/main" val="4252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l="22815" t="18191" r="29981" b="34232"/>
          <a:stretch/>
        </p:blipFill>
        <p:spPr>
          <a:xfrm>
            <a:off x="611560" y="1264555"/>
            <a:ext cx="8132669" cy="4608512"/>
          </a:xfrm>
          <a:prstGeom prst="rect">
            <a:avLst/>
          </a:prstGeom>
        </p:spPr>
      </p:pic>
    </p:spTree>
    <p:extLst>
      <p:ext uri="{BB962C8B-B14F-4D97-AF65-F5344CB8AC3E}">
        <p14:creationId xmlns:p14="http://schemas.microsoft.com/office/powerpoint/2010/main" val="1746148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19672" y="620688"/>
            <a:ext cx="7344816" cy="892552"/>
          </a:xfrm>
          <a:prstGeom prst="rect">
            <a:avLst/>
          </a:prstGeom>
        </p:spPr>
        <p:txBody>
          <a:bodyPr wrap="square">
            <a:spAutoFit/>
          </a:bodyPr>
          <a:lstStyle/>
          <a:p>
            <a:r>
              <a:rPr lang="es-BO" sz="3200" b="1" dirty="0">
                <a:latin typeface="Century Gothic" panose="020B0502020202020204" pitchFamily="34" charset="0"/>
              </a:rPr>
              <a:t>2.1 P</a:t>
            </a:r>
            <a:r>
              <a:rPr lang="es-BO" sz="2000" b="1" dirty="0">
                <a:latin typeface="Century Gothic" panose="020B0502020202020204" pitchFamily="34" charset="0"/>
              </a:rPr>
              <a:t>ROCESOS DE NEGOCIOS Y SISTEMAS DE INFORMACIÓN </a:t>
            </a:r>
            <a:endParaRPr lang="es-BO" sz="2000" dirty="0"/>
          </a:p>
        </p:txBody>
      </p:sp>
      <p:sp>
        <p:nvSpPr>
          <p:cNvPr id="5" name="Rectángulo 4"/>
          <p:cNvSpPr/>
          <p:nvPr/>
        </p:nvSpPr>
        <p:spPr>
          <a:xfrm>
            <a:off x="1599208" y="1628800"/>
            <a:ext cx="6336704" cy="1508105"/>
          </a:xfrm>
          <a:prstGeom prst="rect">
            <a:avLst/>
          </a:prstGeom>
        </p:spPr>
        <p:txBody>
          <a:bodyPr wrap="square">
            <a:spAutoFit/>
          </a:bodyPr>
          <a:lstStyle/>
          <a:p>
            <a:pPr algn="just"/>
            <a:r>
              <a:rPr lang="es-BO" b="1" dirty="0" smtClean="0">
                <a:latin typeface="Garamond" panose="02020404030301010803" pitchFamily="18" charset="0"/>
              </a:rPr>
              <a:t>Para </a:t>
            </a:r>
            <a:r>
              <a:rPr lang="es-BO" b="1" dirty="0">
                <a:latin typeface="Garamond" panose="02020404030301010803" pitchFamily="18" charset="0"/>
              </a:rPr>
              <a:t>poder operar, las empresas deben lidiar con muchas piezas distintas de </a:t>
            </a:r>
            <a:r>
              <a:rPr lang="es-BO" b="1" dirty="0" smtClean="0">
                <a:latin typeface="Garamond" panose="02020404030301010803" pitchFamily="18" charset="0"/>
              </a:rPr>
              <a:t>información </a:t>
            </a:r>
            <a:r>
              <a:rPr lang="es-BO" b="1" dirty="0">
                <a:latin typeface="Garamond" panose="02020404030301010803" pitchFamily="18" charset="0"/>
              </a:rPr>
              <a:t>sobre proveedores, clientes, empleados, facturas, pagos, y desde luego con sus productos y servicios. </a:t>
            </a:r>
            <a:endParaRPr lang="es-BO" b="1" dirty="0" smtClean="0">
              <a:latin typeface="Garamond" panose="02020404030301010803" pitchFamily="18" charset="0"/>
            </a:endParaRPr>
          </a:p>
          <a:p>
            <a:pPr algn="just"/>
            <a:endParaRPr lang="es-BO" sz="2000" b="1" dirty="0"/>
          </a:p>
        </p:txBody>
      </p:sp>
      <p:sp>
        <p:nvSpPr>
          <p:cNvPr id="2" name="Rectángulo 1"/>
          <p:cNvSpPr/>
          <p:nvPr/>
        </p:nvSpPr>
        <p:spPr>
          <a:xfrm>
            <a:off x="1798464" y="3049940"/>
            <a:ext cx="4698722" cy="523220"/>
          </a:xfrm>
          <a:prstGeom prst="rect">
            <a:avLst/>
          </a:prstGeom>
        </p:spPr>
        <p:txBody>
          <a:bodyPr wrap="none">
            <a:spAutoFit/>
          </a:bodyPr>
          <a:lstStyle/>
          <a:p>
            <a:r>
              <a:rPr lang="es-BO" sz="2800" b="1" dirty="0">
                <a:latin typeface="Century Gothic" panose="020B0502020202020204" pitchFamily="34" charset="0"/>
              </a:rPr>
              <a:t>PROCESOS DE NEGOCIOS </a:t>
            </a:r>
            <a:endParaRPr lang="es-BO" sz="2800" dirty="0"/>
          </a:p>
        </p:txBody>
      </p:sp>
      <p:sp>
        <p:nvSpPr>
          <p:cNvPr id="3" name="Rectángulo 2"/>
          <p:cNvSpPr/>
          <p:nvPr/>
        </p:nvSpPr>
        <p:spPr>
          <a:xfrm>
            <a:off x="2057896" y="3665493"/>
            <a:ext cx="6264696" cy="646331"/>
          </a:xfrm>
          <a:prstGeom prst="rect">
            <a:avLst/>
          </a:prstGeom>
        </p:spPr>
        <p:txBody>
          <a:bodyPr wrap="square">
            <a:spAutoFit/>
          </a:bodyPr>
          <a:lstStyle/>
          <a:p>
            <a:pPr algn="just"/>
            <a:r>
              <a:rPr lang="es-BO" b="1" dirty="0">
                <a:latin typeface="Garamond" panose="02020404030301010803" pitchFamily="18" charset="0"/>
              </a:rPr>
              <a:t>se refieren a la forma en que se organiza, coordina y enfoca el trabajo para producir un producto o servicio valioso. </a:t>
            </a:r>
            <a:endParaRPr lang="es-BO" b="1" dirty="0"/>
          </a:p>
        </p:txBody>
      </p:sp>
      <p:sp>
        <p:nvSpPr>
          <p:cNvPr id="6" name="Rectángulo 5"/>
          <p:cNvSpPr/>
          <p:nvPr/>
        </p:nvSpPr>
        <p:spPr>
          <a:xfrm>
            <a:off x="2032496" y="4671134"/>
            <a:ext cx="6239908" cy="646331"/>
          </a:xfrm>
          <a:prstGeom prst="rect">
            <a:avLst/>
          </a:prstGeom>
        </p:spPr>
        <p:txBody>
          <a:bodyPr wrap="square">
            <a:spAutoFit/>
          </a:bodyPr>
          <a:lstStyle/>
          <a:p>
            <a:pPr algn="just"/>
            <a:r>
              <a:rPr lang="es-BO" b="1" dirty="0">
                <a:latin typeface="Garamond" panose="02020404030301010803" pitchFamily="18" charset="0"/>
              </a:rPr>
              <a:t>Los procesos de negocios son el conjunto de actividades requeridas para crear un producto o servicio </a:t>
            </a:r>
            <a:r>
              <a:rPr lang="es-BO" b="1" dirty="0" smtClean="0">
                <a:latin typeface="Garamond" panose="02020404030301010803" pitchFamily="18" charset="0"/>
              </a:rPr>
              <a:t>.</a:t>
            </a:r>
            <a:endParaRPr lang="es-BO" b="1" dirty="0"/>
          </a:p>
        </p:txBody>
      </p:sp>
    </p:spTree>
    <p:extLst>
      <p:ext uri="{BB962C8B-B14F-4D97-AF65-F5344CB8AC3E}">
        <p14:creationId xmlns:p14="http://schemas.microsoft.com/office/powerpoint/2010/main" val="612421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6557" y="585493"/>
            <a:ext cx="6048672" cy="898616"/>
          </a:xfrm>
        </p:spPr>
        <p:txBody>
          <a:bodyPr>
            <a:noAutofit/>
          </a:bodyPr>
          <a:lstStyle/>
          <a:p>
            <a:r>
              <a:rPr lang="es-BO" sz="1800" b="1" dirty="0" smtClean="0">
                <a:solidFill>
                  <a:schemeClr val="tx1"/>
                </a:solidFill>
              </a:rPr>
              <a:t>Ejemplo de procesos de negocios funcionales</a:t>
            </a:r>
            <a:endParaRPr lang="es-BO" sz="1800" b="1" dirty="0">
              <a:solidFill>
                <a:schemeClr val="tx1"/>
              </a:solidFill>
            </a:endParaRPr>
          </a:p>
        </p:txBody>
      </p:sp>
      <p:sp>
        <p:nvSpPr>
          <p:cNvPr id="5" name="Marcador de texto 4"/>
          <p:cNvSpPr>
            <a:spLocks noGrp="1"/>
          </p:cNvSpPr>
          <p:nvPr>
            <p:ph type="body" idx="1"/>
          </p:nvPr>
        </p:nvSpPr>
        <p:spPr/>
        <p:txBody>
          <a:bodyPr/>
          <a:lstStyle/>
          <a:p>
            <a:endParaRPr lang="es-BO"/>
          </a:p>
        </p:txBody>
      </p:sp>
      <p:pic>
        <p:nvPicPr>
          <p:cNvPr id="4" name="Marcador de contenido 3"/>
          <p:cNvPicPr>
            <a:picLocks noGrp="1" noChangeAspect="1"/>
          </p:cNvPicPr>
          <p:nvPr>
            <p:ph idx="4294967295"/>
          </p:nvPr>
        </p:nvPicPr>
        <p:blipFill rotWithShape="1">
          <a:blip r:embed="rId2"/>
          <a:srcRect l="2740" t="21759" r="39192" b="21331"/>
          <a:stretch/>
        </p:blipFill>
        <p:spPr>
          <a:xfrm>
            <a:off x="683568" y="1503729"/>
            <a:ext cx="7994650" cy="4405313"/>
          </a:xfrm>
          <a:prstGeom prst="rect">
            <a:avLst/>
          </a:prstGeom>
        </p:spPr>
      </p:pic>
    </p:spTree>
    <p:extLst>
      <p:ext uri="{BB962C8B-B14F-4D97-AF65-F5344CB8AC3E}">
        <p14:creationId xmlns:p14="http://schemas.microsoft.com/office/powerpoint/2010/main" val="3117071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576" y="980728"/>
            <a:ext cx="8102004" cy="1280890"/>
          </a:xfrm>
        </p:spPr>
        <p:txBody>
          <a:bodyPr>
            <a:noAutofit/>
          </a:bodyPr>
          <a:lstStyle/>
          <a:p>
            <a:r>
              <a:rPr lang="es-BO" sz="2800" b="1" dirty="0" smtClean="0">
                <a:solidFill>
                  <a:schemeClr val="tx1"/>
                </a:solidFill>
              </a:rPr>
              <a:t>COMO MEJORA LA TECNOLOGÍA DE LA INFORMACIÓN LOS PROCESOS DE NEGOCIOS</a:t>
            </a:r>
            <a:endParaRPr lang="es-BO" sz="2800" b="1" dirty="0">
              <a:solidFill>
                <a:schemeClr val="tx1"/>
              </a:solidFill>
            </a:endParaRPr>
          </a:p>
        </p:txBody>
      </p:sp>
      <p:sp>
        <p:nvSpPr>
          <p:cNvPr id="6" name="Rectángulo 5"/>
          <p:cNvSpPr/>
          <p:nvPr/>
        </p:nvSpPr>
        <p:spPr>
          <a:xfrm>
            <a:off x="1060252" y="2420888"/>
            <a:ext cx="7056784" cy="969496"/>
          </a:xfrm>
          <a:prstGeom prst="rect">
            <a:avLst/>
          </a:prstGeom>
        </p:spPr>
        <p:txBody>
          <a:bodyPr wrap="square">
            <a:spAutoFit/>
          </a:bodyPr>
          <a:lstStyle/>
          <a:p>
            <a:pPr algn="just"/>
            <a:r>
              <a:rPr lang="es-BO" sz="1900" b="1" dirty="0">
                <a:latin typeface="Garamond" panose="02020404030301010803" pitchFamily="18" charset="0"/>
              </a:rPr>
              <a:t>Los sistemas de información automatizan muchos de los pasos en los procesos de negocios que antes se realizaban en forma </a:t>
            </a:r>
            <a:r>
              <a:rPr lang="es-BO" sz="1900" b="1" dirty="0" smtClean="0">
                <a:latin typeface="Garamond" panose="02020404030301010803" pitchFamily="18" charset="0"/>
              </a:rPr>
              <a:t>manual.</a:t>
            </a:r>
          </a:p>
          <a:p>
            <a:endParaRPr lang="es-BO" sz="1900" b="1" dirty="0"/>
          </a:p>
        </p:txBody>
      </p:sp>
      <p:sp>
        <p:nvSpPr>
          <p:cNvPr id="7" name="Rectángulo 6"/>
          <p:cNvSpPr/>
          <p:nvPr/>
        </p:nvSpPr>
        <p:spPr>
          <a:xfrm>
            <a:off x="1060252" y="3528694"/>
            <a:ext cx="7200800" cy="1846659"/>
          </a:xfrm>
          <a:prstGeom prst="rect">
            <a:avLst/>
          </a:prstGeom>
        </p:spPr>
        <p:txBody>
          <a:bodyPr wrap="square">
            <a:spAutoFit/>
          </a:bodyPr>
          <a:lstStyle/>
          <a:p>
            <a:pPr algn="just"/>
            <a:r>
              <a:rPr lang="es-BO" sz="1900" b="1" dirty="0">
                <a:latin typeface="Garamond" panose="02020404030301010803" pitchFamily="18" charset="0"/>
              </a:rPr>
              <a:t>La nueva tecnología puede incluso cambiar el flujo de la información, con lo cual es posible que muchas más </a:t>
            </a:r>
            <a:r>
              <a:rPr lang="es-BO" sz="1900" b="1" dirty="0" smtClean="0">
                <a:latin typeface="Garamond" panose="02020404030301010803" pitchFamily="18" charset="0"/>
              </a:rPr>
              <a:t>personas </a:t>
            </a:r>
            <a:r>
              <a:rPr lang="es-BO" sz="1900" b="1" dirty="0">
                <a:latin typeface="Garamond" panose="02020404030301010803" pitchFamily="18" charset="0"/>
              </a:rPr>
              <a:t>tengan acceso a la información y la compartan, para reemplazar los pasos </a:t>
            </a:r>
            <a:r>
              <a:rPr lang="es-BO" sz="1900" b="1" dirty="0" smtClean="0">
                <a:latin typeface="Garamond" panose="02020404030301010803" pitchFamily="18" charset="0"/>
              </a:rPr>
              <a:t>secuen</a:t>
            </a:r>
            <a:r>
              <a:rPr lang="es-BO" sz="1900" b="1" dirty="0">
                <a:latin typeface="Garamond" panose="02020404030301010803" pitchFamily="18" charset="0"/>
              </a:rPr>
              <a:t>ciales con tareas que se pueden realizar en forma simultánea y mediante la eliminación de los retardos en la toma de decisiones. </a:t>
            </a:r>
          </a:p>
        </p:txBody>
      </p:sp>
    </p:spTree>
    <p:extLst>
      <p:ext uri="{BB962C8B-B14F-4D97-AF65-F5344CB8AC3E}">
        <p14:creationId xmlns:p14="http://schemas.microsoft.com/office/powerpoint/2010/main" val="987921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675</TotalTime>
  <Words>1814</Words>
  <Application>Microsoft Office PowerPoint</Application>
  <PresentationFormat>Presentación en pantalla (4:3)</PresentationFormat>
  <Paragraphs>100</Paragraphs>
  <Slides>26</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26</vt:i4>
      </vt:variant>
    </vt:vector>
  </HeadingPairs>
  <TitlesOfParts>
    <vt:vector size="36" baseType="lpstr">
      <vt:lpstr>Adobe Caslon Pro</vt:lpstr>
      <vt:lpstr>Arial</vt:lpstr>
      <vt:lpstr>Book Antiqua</vt:lpstr>
      <vt:lpstr>Century Gothic</vt:lpstr>
      <vt:lpstr>Century Gothic (Cuerpo)</vt:lpstr>
      <vt:lpstr>Courier New</vt:lpstr>
      <vt:lpstr>Garamond</vt:lpstr>
      <vt:lpstr>Wingdings</vt:lpstr>
      <vt:lpstr>Wingdings 3</vt:lpstr>
      <vt:lpstr>Espiral</vt:lpstr>
      <vt:lpstr>Presentación de PowerPoint</vt:lpstr>
      <vt:lpstr>COPA AMÉRICA 2010: ESTADOS UNIDOS GANA CON LA TECNOLOGÍA DE LA INFORMACIÓN </vt:lpstr>
      <vt:lpstr>Presentación de PowerPoint</vt:lpstr>
      <vt:lpstr>Presentación de PowerPoint</vt:lpstr>
      <vt:lpstr>La experiencia del bote USA de BMW Oracle en la competencia de la Copa América 2010 ilustra qué tanto dependen las organizaciones actuales, </vt:lpstr>
      <vt:lpstr>Presentación de PowerPoint</vt:lpstr>
      <vt:lpstr>Presentación de PowerPoint</vt:lpstr>
      <vt:lpstr>Ejemplo de procesos de negocios funcionales</vt:lpstr>
      <vt:lpstr>COMO MEJORA LA TECNOLOGÍA DE LA INFORMACIÓN LOS PROCESOS DE NEGOCIOS</vt:lpstr>
      <vt:lpstr>Presentación de PowerPoint</vt:lpstr>
      <vt:lpstr>Presentación de PowerPoint</vt:lpstr>
      <vt:lpstr>Presentación de PowerPoint</vt:lpstr>
      <vt:lpstr>Presentación de PowerPoint</vt:lpstr>
      <vt:lpstr>SISTEMAS DE INFORMACION GERENCIAL PARA EL SOPORTE DE DESICIONES</vt:lpstr>
      <vt:lpstr>Presentación de PowerPoint</vt:lpstr>
      <vt:lpstr>Presentación de PowerPoint</vt:lpstr>
      <vt:lpstr>Presentación de PowerPoint</vt:lpstr>
      <vt:lpstr>Presentación de PowerPoint</vt:lpstr>
      <vt:lpstr>SISTEMAS PARA ENLAZAR LA EMPRESA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tipo de motivación deben aplicar las empresas para tener buenas utilidades?</dc:title>
  <dc:creator>SERGIO</dc:creator>
  <cp:lastModifiedBy>Usuario</cp:lastModifiedBy>
  <cp:revision>41</cp:revision>
  <cp:lastPrinted>2016-08-19T14:56:04Z</cp:lastPrinted>
  <dcterms:created xsi:type="dcterms:W3CDTF">2015-10-30T19:46:56Z</dcterms:created>
  <dcterms:modified xsi:type="dcterms:W3CDTF">2016-08-19T18:22:10Z</dcterms:modified>
</cp:coreProperties>
</file>