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0" r:id="rId2"/>
    <p:sldId id="276" r:id="rId3"/>
    <p:sldId id="277" r:id="rId4"/>
    <p:sldId id="278" r:id="rId5"/>
    <p:sldId id="279" r:id="rId6"/>
    <p:sldId id="256" r:id="rId7"/>
    <p:sldId id="274" r:id="rId8"/>
    <p:sldId id="257" r:id="rId9"/>
    <p:sldId id="258" r:id="rId10"/>
    <p:sldId id="259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3" r:id="rId2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C904D-824B-41DA-A990-2D1B67649D0C}" type="datetimeFigureOut">
              <a:rPr lang="es-ES" smtClean="0"/>
              <a:t>25/08/2016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E8A5A4B-D5DF-4AE1-8466-615BBCABC8AB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C904D-824B-41DA-A990-2D1B67649D0C}" type="datetimeFigureOut">
              <a:rPr lang="es-ES" smtClean="0"/>
              <a:t>25/08/2016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5A4B-D5DF-4AE1-8466-615BBCABC8A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E8A5A4B-D5DF-4AE1-8466-615BBCABC8AB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C904D-824B-41DA-A990-2D1B67649D0C}" type="datetimeFigureOut">
              <a:rPr lang="es-ES" smtClean="0"/>
              <a:t>25/08/2016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C904D-824B-41DA-A990-2D1B67649D0C}" type="datetimeFigureOut">
              <a:rPr lang="es-ES" smtClean="0"/>
              <a:t>25/08/2016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E8A5A4B-D5DF-4AE1-8466-615BBCABC8AB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C904D-824B-41DA-A990-2D1B67649D0C}" type="datetimeFigureOut">
              <a:rPr lang="es-ES" smtClean="0"/>
              <a:t>25/08/2016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E8A5A4B-D5DF-4AE1-8466-615BBCABC8AB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7DC904D-824B-41DA-A990-2D1B67649D0C}" type="datetimeFigureOut">
              <a:rPr lang="es-ES" smtClean="0"/>
              <a:t>25/08/2016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5A4B-D5DF-4AE1-8466-615BBCABC8AB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C904D-824B-41DA-A990-2D1B67649D0C}" type="datetimeFigureOut">
              <a:rPr lang="es-ES" smtClean="0"/>
              <a:t>25/08/2016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E8A5A4B-D5DF-4AE1-8466-615BBCABC8AB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C904D-824B-41DA-A990-2D1B67649D0C}" type="datetimeFigureOut">
              <a:rPr lang="es-ES" smtClean="0"/>
              <a:t>25/08/2016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E8A5A4B-D5DF-4AE1-8466-615BBCABC8A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C904D-824B-41DA-A990-2D1B67649D0C}" type="datetimeFigureOut">
              <a:rPr lang="es-ES" smtClean="0"/>
              <a:t>25/08/2016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E8A5A4B-D5DF-4AE1-8466-615BBCABC8A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E8A5A4B-D5DF-4AE1-8466-615BBCABC8AB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C904D-824B-41DA-A990-2D1B67649D0C}" type="datetimeFigureOut">
              <a:rPr lang="es-ES" smtClean="0"/>
              <a:t>25/08/2016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E8A5A4B-D5DF-4AE1-8466-615BBCABC8AB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7DC904D-824B-41DA-A990-2D1B67649D0C}" type="datetimeFigureOut">
              <a:rPr lang="es-ES" smtClean="0"/>
              <a:t>25/08/2016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7DC904D-824B-41DA-A990-2D1B67649D0C}" type="datetimeFigureOut">
              <a:rPr lang="es-ES" smtClean="0"/>
              <a:t>25/08/2016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E8A5A4B-D5DF-4AE1-8466-615BBCABC8AB}" type="slidenum">
              <a:rPr lang="es-ES" smtClean="0"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0" y="332656"/>
            <a:ext cx="9036496" cy="1752600"/>
          </a:xfrm>
        </p:spPr>
        <p:txBody>
          <a:bodyPr>
            <a:normAutofit fontScale="90000"/>
          </a:bodyPr>
          <a:lstStyle/>
          <a:p>
            <a:r>
              <a:rPr lang="es-ES" i="1" dirty="0"/>
              <a:t/>
            </a:r>
            <a:br>
              <a:rPr lang="es-ES" i="1" dirty="0"/>
            </a:br>
            <a:r>
              <a:rPr lang="es-ES" sz="6000" dirty="0">
                <a:latin typeface="Bauhaus 93" pitchFamily="82" charset="0"/>
              </a:rPr>
              <a:t>Sistemas de información,</a:t>
            </a:r>
            <a:br>
              <a:rPr lang="es-ES" sz="6000" dirty="0">
                <a:latin typeface="Bauhaus 93" pitchFamily="82" charset="0"/>
              </a:rPr>
            </a:br>
            <a:r>
              <a:rPr lang="es-ES" sz="6000" dirty="0">
                <a:latin typeface="Bauhaus 93" pitchFamily="82" charset="0"/>
              </a:rPr>
              <a:t>organizaciones y estrategia</a:t>
            </a:r>
          </a:p>
        </p:txBody>
      </p:sp>
      <p:sp>
        <p:nvSpPr>
          <p:cNvPr id="6" name="Subtítulo 4"/>
          <p:cNvSpPr>
            <a:spLocks noGrp="1"/>
          </p:cNvSpPr>
          <p:nvPr>
            <p:ph type="subTitle" idx="1"/>
          </p:nvPr>
        </p:nvSpPr>
        <p:spPr>
          <a:xfrm>
            <a:off x="899592" y="2996952"/>
            <a:ext cx="7632848" cy="3168352"/>
          </a:xfrm>
        </p:spPr>
        <p:txBody>
          <a:bodyPr>
            <a:no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s-ES" sz="2400" b="0" dirty="0">
                <a:latin typeface="Bauhaus 93" pitchFamily="82" charset="0"/>
              </a:rPr>
              <a:t>VERIZON O AT&amp;T: ¿CUÁL COMPAÑÍA TIENE</a:t>
            </a:r>
          </a:p>
          <a:p>
            <a:pPr algn="l"/>
            <a:r>
              <a:rPr lang="es-ES" sz="2400" b="0" dirty="0" smtClean="0">
                <a:latin typeface="Bauhaus 93" pitchFamily="82" charset="0"/>
              </a:rPr>
              <a:t>LA </a:t>
            </a:r>
            <a:r>
              <a:rPr lang="es-ES" sz="2400" b="0" dirty="0">
                <a:latin typeface="Bauhaus 93" pitchFamily="82" charset="0"/>
              </a:rPr>
              <a:t>MEJOR ESTRATEGIA DIGITAL</a:t>
            </a:r>
            <a:r>
              <a:rPr lang="es-ES" sz="2400" b="0" dirty="0" smtClean="0">
                <a:latin typeface="Bauhaus 93" pitchFamily="82" charset="0"/>
              </a:rPr>
              <a:t>?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s-ES" sz="2400" b="0" dirty="0">
                <a:solidFill>
                  <a:schemeClr val="tx1"/>
                </a:solidFill>
                <a:latin typeface="Bauhaus 93" pitchFamily="82" charset="0"/>
              </a:rPr>
              <a:t> </a:t>
            </a:r>
            <a:r>
              <a:rPr lang="es-ES" sz="2400" b="0" dirty="0">
                <a:latin typeface="Bauhaus 93" pitchFamily="82" charset="0"/>
              </a:rPr>
              <a:t>ORGANIZACIONES Y SISTEMAS DE </a:t>
            </a:r>
            <a:r>
              <a:rPr lang="es-ES" sz="2400" b="0" dirty="0" smtClean="0">
                <a:latin typeface="Bauhaus 93" pitchFamily="82" charset="0"/>
              </a:rPr>
              <a:t>INFORMACIÓN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s-ES" sz="2400" b="0" dirty="0" smtClean="0">
                <a:latin typeface="Bauhaus 93" pitchFamily="82" charset="0"/>
              </a:rPr>
              <a:t>IMPACTO </a:t>
            </a:r>
            <a:r>
              <a:rPr lang="es-ES" sz="2400" b="0" dirty="0">
                <a:latin typeface="Bauhaus 93" pitchFamily="82" charset="0"/>
              </a:rPr>
              <a:t>DE LOS SISTEMAS DE </a:t>
            </a:r>
            <a:r>
              <a:rPr lang="es-ES" sz="2400" b="0" dirty="0" smtClean="0">
                <a:latin typeface="Bauhaus 93" pitchFamily="82" charset="0"/>
              </a:rPr>
              <a:t>INFORMACIÓN SOBRE </a:t>
            </a:r>
            <a:r>
              <a:rPr lang="es-ES" sz="2400" b="0" dirty="0">
                <a:latin typeface="Bauhaus 93" pitchFamily="82" charset="0"/>
              </a:rPr>
              <a:t>LAS ORGANIZACIONES Y </a:t>
            </a:r>
            <a:r>
              <a:rPr lang="es-ES" sz="2400" b="0" dirty="0" smtClean="0">
                <a:latin typeface="Bauhaus 93" pitchFamily="82" charset="0"/>
              </a:rPr>
              <a:t>EMPRESAS DE </a:t>
            </a:r>
            <a:r>
              <a:rPr lang="es-ES" sz="2400" b="0" dirty="0">
                <a:latin typeface="Bauhaus 93" pitchFamily="82" charset="0"/>
              </a:rPr>
              <a:t>NEGOCIOS</a:t>
            </a:r>
            <a:endParaRPr lang="es-BO" sz="2400" b="0" dirty="0" smtClean="0">
              <a:solidFill>
                <a:schemeClr val="tx1"/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7132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-27384"/>
            <a:ext cx="8534400" cy="758952"/>
          </a:xfrm>
        </p:spPr>
        <p:txBody>
          <a:bodyPr>
            <a:normAutofit/>
          </a:bodyPr>
          <a:lstStyle/>
          <a:p>
            <a:r>
              <a:rPr lang="es-ES" sz="3600" dirty="0" smtClean="0">
                <a:latin typeface="Bauhaus 93" pitchFamily="82" charset="0"/>
                <a:cs typeface="Arial" pitchFamily="34" charset="0"/>
              </a:rPr>
              <a:t>Características de las Organizaciones</a:t>
            </a:r>
            <a:endParaRPr lang="es-ES" sz="3600" dirty="0">
              <a:latin typeface="Bauhaus 93" pitchFamily="82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755576" y="2060848"/>
            <a:ext cx="7776864" cy="403244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s-ES" sz="3000" dirty="0" smtClean="0"/>
              <a:t> Rutina y Procesos de Negocios</a:t>
            </a:r>
          </a:p>
          <a:p>
            <a:pPr marL="0" indent="0">
              <a:buNone/>
            </a:pPr>
            <a:r>
              <a:rPr lang="es-ES" sz="2400" dirty="0"/>
              <a:t>	</a:t>
            </a:r>
            <a:r>
              <a:rPr lang="es-ES" sz="2400" dirty="0" smtClean="0"/>
              <a:t>Rutinas -&gt; Reglas, procedimientos y practicas.</a:t>
            </a:r>
          </a:p>
          <a:p>
            <a:pPr>
              <a:buFont typeface="Wingdings" pitchFamily="2" charset="2"/>
              <a:buChar char="q"/>
            </a:pPr>
            <a:r>
              <a:rPr lang="es-ES" sz="3000" dirty="0"/>
              <a:t> </a:t>
            </a:r>
            <a:r>
              <a:rPr lang="es-ES" sz="3000" dirty="0" smtClean="0"/>
              <a:t>Políticas Organizacionales</a:t>
            </a:r>
          </a:p>
          <a:p>
            <a:pPr marL="0" indent="0">
              <a:buNone/>
            </a:pPr>
            <a:r>
              <a:rPr lang="es-ES" sz="2400" dirty="0"/>
              <a:t>	La resistencia política es una de las grandes </a:t>
            </a:r>
            <a:r>
              <a:rPr lang="es-ES" sz="2400" dirty="0" smtClean="0"/>
              <a:t>	dificultades </a:t>
            </a:r>
            <a:r>
              <a:rPr lang="es-ES" sz="2400" dirty="0"/>
              <a:t>de provocar </a:t>
            </a:r>
            <a:r>
              <a:rPr lang="es-ES" sz="2400" dirty="0" smtClean="0"/>
              <a:t>un cambio 	organizacional.</a:t>
            </a:r>
          </a:p>
          <a:p>
            <a:pPr>
              <a:buFont typeface="Wingdings" pitchFamily="2" charset="2"/>
              <a:buChar char="q"/>
            </a:pPr>
            <a:r>
              <a:rPr lang="es-ES" sz="2800" dirty="0"/>
              <a:t> </a:t>
            </a:r>
            <a:r>
              <a:rPr lang="es-ES" sz="2800" dirty="0" smtClean="0"/>
              <a:t>Cultura Organizacional</a:t>
            </a:r>
          </a:p>
          <a:p>
            <a:pPr marL="0" indent="0">
              <a:buNone/>
            </a:pPr>
            <a:r>
              <a:rPr lang="es-ES" sz="2400" dirty="0" smtClean="0"/>
              <a:t>	Cómo </a:t>
            </a:r>
            <a:r>
              <a:rPr lang="es-ES" sz="2400" dirty="0"/>
              <a:t>debe crearlos, en dónde y para </a:t>
            </a:r>
            <a:r>
              <a:rPr lang="es-ES" sz="2400" dirty="0" smtClean="0"/>
              <a:t>quién.</a:t>
            </a:r>
          </a:p>
        </p:txBody>
      </p:sp>
      <p:cxnSp>
        <p:nvCxnSpPr>
          <p:cNvPr id="4" name="Conector recto 4"/>
          <p:cNvCxnSpPr/>
          <p:nvPr/>
        </p:nvCxnSpPr>
        <p:spPr>
          <a:xfrm>
            <a:off x="539552" y="836712"/>
            <a:ext cx="8064896" cy="0"/>
          </a:xfrm>
          <a:prstGeom prst="line">
            <a:avLst/>
          </a:prstGeom>
          <a:ln w="92075" cmpd="dbl"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6601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44624"/>
            <a:ext cx="8534400" cy="758952"/>
          </a:xfrm>
        </p:spPr>
        <p:txBody>
          <a:bodyPr>
            <a:normAutofit/>
          </a:bodyPr>
          <a:lstStyle/>
          <a:p>
            <a:r>
              <a:rPr lang="es-ES" sz="3600" dirty="0" smtClean="0">
                <a:latin typeface="Bauhaus 93" pitchFamily="82" charset="0"/>
              </a:rPr>
              <a:t>Características de las Organizaciones</a:t>
            </a:r>
            <a:endParaRPr lang="es-ES" sz="3600" dirty="0">
              <a:latin typeface="Bauhaus 93" pitchFamily="82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83568" y="1603439"/>
            <a:ext cx="7776864" cy="6480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s-ES" sz="2800" dirty="0" smtClean="0">
                <a:latin typeface="+mj-lt"/>
              </a:rPr>
              <a:t>Entorno Organizacional</a:t>
            </a:r>
          </a:p>
        </p:txBody>
      </p:sp>
      <p:pic>
        <p:nvPicPr>
          <p:cNvPr id="4098" name="Picture 2" descr="H:\Aivan_Docs\INF-152\Grupo 5\Imágenes\Organizacion y su entorn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7055"/>
            <a:ext cx="7128792" cy="417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4"/>
          <p:cNvCxnSpPr/>
          <p:nvPr/>
        </p:nvCxnSpPr>
        <p:spPr>
          <a:xfrm>
            <a:off x="539552" y="908720"/>
            <a:ext cx="8064896" cy="0"/>
          </a:xfrm>
          <a:prstGeom prst="line">
            <a:avLst/>
          </a:prstGeom>
          <a:ln w="92075" cmpd="dbl"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600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41537"/>
            <a:ext cx="8784976" cy="667183"/>
          </a:xfrm>
        </p:spPr>
        <p:txBody>
          <a:bodyPr>
            <a:noAutofit/>
          </a:bodyPr>
          <a:lstStyle/>
          <a:p>
            <a:r>
              <a:rPr lang="es-ES" sz="3800" dirty="0" smtClean="0">
                <a:latin typeface="Bauhaus 93" pitchFamily="82" charset="0"/>
              </a:rPr>
              <a:t>Características de las Organizaciones</a:t>
            </a:r>
            <a:endParaRPr lang="es-ES" sz="3800" dirty="0">
              <a:latin typeface="Bauhaus 93" pitchFamily="82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755576" y="1558249"/>
            <a:ext cx="7776864" cy="475107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s-ES" sz="3000" dirty="0" smtClean="0">
                <a:latin typeface="+mj-lt"/>
              </a:rPr>
              <a:t>Estructura </a:t>
            </a:r>
            <a:r>
              <a:rPr lang="es-ES" sz="3000" dirty="0" smtClean="0">
                <a:latin typeface="+mj-lt"/>
              </a:rPr>
              <a:t>Organizacional</a:t>
            </a:r>
          </a:p>
          <a:p>
            <a:pPr marL="0" lvl="0" indent="0">
              <a:spcBef>
                <a:spcPts val="1200"/>
              </a:spcBef>
              <a:buClrTx/>
              <a:buSzTx/>
              <a:buNone/>
            </a:pPr>
            <a:r>
              <a:rPr lang="es-ES" sz="1800" dirty="0" smtClean="0">
                <a:solidFill>
                  <a:prstClr val="white"/>
                </a:solidFill>
              </a:rPr>
              <a:t>	</a:t>
            </a:r>
            <a:r>
              <a:rPr lang="es-ES" sz="2400" dirty="0" smtClean="0">
                <a:solidFill>
                  <a:prstClr val="white"/>
                </a:solidFill>
              </a:rPr>
              <a:t>Los </a:t>
            </a:r>
            <a:r>
              <a:rPr lang="es-ES" sz="2400" dirty="0">
                <a:solidFill>
                  <a:prstClr val="white"/>
                </a:solidFill>
              </a:rPr>
              <a:t>tipos de sistemas de información que se </a:t>
            </a:r>
            <a:r>
              <a:rPr lang="es-ES" sz="2400" dirty="0" smtClean="0">
                <a:solidFill>
                  <a:prstClr val="white"/>
                </a:solidFill>
              </a:rPr>
              <a:t>	encuentran </a:t>
            </a:r>
            <a:r>
              <a:rPr lang="es-ES" sz="2400" dirty="0">
                <a:solidFill>
                  <a:prstClr val="white"/>
                </a:solidFill>
              </a:rPr>
              <a:t>en una </a:t>
            </a:r>
            <a:r>
              <a:rPr lang="es-ES" sz="2400" dirty="0" smtClean="0">
                <a:solidFill>
                  <a:prstClr val="white"/>
                </a:solidFill>
              </a:rPr>
              <a:t>empresa </a:t>
            </a:r>
            <a:r>
              <a:rPr lang="es-ES" sz="2400" dirty="0">
                <a:solidFill>
                  <a:prstClr val="white"/>
                </a:solidFill>
              </a:rPr>
              <a:t>de negocios </a:t>
            </a:r>
            <a:r>
              <a:rPr lang="es-ES" sz="2400" dirty="0" smtClean="0">
                <a:solidFill>
                  <a:prstClr val="white"/>
                </a:solidFill>
              </a:rPr>
              <a:t>y </a:t>
            </a:r>
            <a:r>
              <a:rPr lang="es-ES" sz="2400" dirty="0">
                <a:solidFill>
                  <a:prstClr val="white"/>
                </a:solidFill>
              </a:rPr>
              <a:t>la </a:t>
            </a:r>
            <a:r>
              <a:rPr lang="es-ES" sz="2400" dirty="0" smtClean="0">
                <a:solidFill>
                  <a:prstClr val="white"/>
                </a:solidFill>
              </a:rPr>
              <a:t>	naturaleza </a:t>
            </a:r>
            <a:r>
              <a:rPr lang="es-ES" sz="2400" dirty="0">
                <a:solidFill>
                  <a:prstClr val="white"/>
                </a:solidFill>
              </a:rPr>
              <a:t>de los problemas con estos </a:t>
            </a:r>
            <a:r>
              <a:rPr lang="es-ES" sz="2400" dirty="0" smtClean="0">
                <a:solidFill>
                  <a:prstClr val="white"/>
                </a:solidFill>
              </a:rPr>
              <a:t>sistemas; 	reflejan </a:t>
            </a:r>
            <a:r>
              <a:rPr lang="es-ES" sz="2400" dirty="0">
                <a:solidFill>
                  <a:prstClr val="white"/>
                </a:solidFill>
              </a:rPr>
              <a:t>a menudo el tipo de estructura </a:t>
            </a:r>
            <a:r>
              <a:rPr lang="es-ES" sz="2400" dirty="0" smtClean="0">
                <a:solidFill>
                  <a:prstClr val="white"/>
                </a:solidFill>
              </a:rPr>
              <a:t>	organizacional.</a:t>
            </a:r>
            <a:endParaRPr lang="es-ES" sz="2800" dirty="0" smtClean="0"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s-ES" sz="3000" dirty="0" smtClean="0">
                <a:latin typeface="+mj-lt"/>
              </a:rPr>
              <a:t>Otras características</a:t>
            </a:r>
          </a:p>
          <a:p>
            <a:pPr marL="0" indent="0">
              <a:buNone/>
            </a:pPr>
            <a:r>
              <a:rPr lang="es-ES" sz="2400" dirty="0" smtClean="0"/>
              <a:t>	Las </a:t>
            </a:r>
            <a:r>
              <a:rPr lang="es-ES" sz="2400" dirty="0"/>
              <a:t>organizaciones tienen metas y utilizan </a:t>
            </a:r>
            <a:r>
              <a:rPr lang="es-ES" sz="2400" dirty="0" smtClean="0"/>
              <a:t>	distintos </a:t>
            </a:r>
            <a:r>
              <a:rPr lang="es-ES" sz="2400" dirty="0"/>
              <a:t>medios para lograrlas.</a:t>
            </a:r>
            <a:endParaRPr lang="es-ES" sz="2400" dirty="0" smtClean="0">
              <a:latin typeface="+mj-lt"/>
            </a:endParaRPr>
          </a:p>
          <a:p>
            <a:pPr marL="0" indent="0">
              <a:buNone/>
            </a:pPr>
            <a:endParaRPr lang="es-ES" sz="2400" dirty="0" smtClean="0">
              <a:latin typeface="Bauhaus 93" pitchFamily="82" charset="0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539552" y="908720"/>
            <a:ext cx="8064896" cy="0"/>
          </a:xfrm>
          <a:prstGeom prst="line">
            <a:avLst/>
          </a:prstGeom>
          <a:ln w="92075" cmpd="dbl"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603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899592" y="2996952"/>
            <a:ext cx="7632848" cy="316835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BO" sz="2400" b="0" dirty="0" smtClean="0">
                <a:solidFill>
                  <a:schemeClr val="tx1"/>
                </a:solidFill>
                <a:latin typeface="Bauhaus 93" panose="04030905020B02020C02" pitchFamily="82" charset="0"/>
              </a:rPr>
              <a:t>Impactos Económicos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BO" sz="2400" b="0" dirty="0" smtClean="0">
                <a:solidFill>
                  <a:schemeClr val="tx1"/>
                </a:solidFill>
                <a:latin typeface="Bauhaus 93" panose="04030905020B02020C02" pitchFamily="82" charset="0"/>
              </a:rPr>
              <a:t>Impactos Organizacionales y del Comportamiento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BO" sz="2400" b="0" dirty="0" smtClean="0">
                <a:solidFill>
                  <a:schemeClr val="tx1"/>
                </a:solidFill>
                <a:latin typeface="Bauhaus 93" panose="04030905020B02020C02" pitchFamily="82" charset="0"/>
              </a:rPr>
              <a:t>Internet y las Organizaciones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BO" sz="2400" b="0" dirty="0" smtClean="0">
                <a:solidFill>
                  <a:schemeClr val="tx1"/>
                </a:solidFill>
                <a:latin typeface="Bauhaus 93" panose="04030905020B02020C02" pitchFamily="82" charset="0"/>
              </a:rPr>
              <a:t>Implicaciones para el Diseño y la Comprensión de los Sistemas de Información</a:t>
            </a:r>
            <a:endParaRPr lang="es-BO" sz="2400" b="0" dirty="0">
              <a:solidFill>
                <a:schemeClr val="tx1"/>
              </a:solidFill>
              <a:latin typeface="Bauhaus 93" panose="04030905020B02020C02" pitchFamily="82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504" y="-99392"/>
            <a:ext cx="8856984" cy="2278864"/>
          </a:xfrm>
        </p:spPr>
        <p:txBody>
          <a:bodyPr>
            <a:noAutofit/>
          </a:bodyPr>
          <a:lstStyle/>
          <a:p>
            <a:r>
              <a:rPr lang="es-BO" sz="3900" dirty="0" smtClean="0">
                <a:latin typeface="Bauhaus 93" panose="04030905020B02020C02" pitchFamily="82" charset="0"/>
              </a:rPr>
              <a:t>3.2 IMPACTO DE LOS SISTEMAS DE INFORMACION SOBRE LAS EMPRESAS DE </a:t>
            </a:r>
            <a:r>
              <a:rPr lang="es-BO" sz="3900" dirty="0">
                <a:latin typeface="Bauhaus 93" panose="04030905020B02020C02" pitchFamily="82" charset="0"/>
              </a:rPr>
              <a:t>NEGOCIOS </a:t>
            </a:r>
            <a:r>
              <a:rPr lang="es-BO" sz="3900" dirty="0" smtClean="0">
                <a:latin typeface="Bauhaus 93" panose="04030905020B02020C02" pitchFamily="82" charset="0"/>
              </a:rPr>
              <a:t>Y </a:t>
            </a:r>
            <a:r>
              <a:rPr lang="es-BO" sz="3900" dirty="0">
                <a:latin typeface="Bauhaus 93" panose="04030905020B02020C02" pitchFamily="82" charset="0"/>
              </a:rPr>
              <a:t>ORGANIZACIONES</a:t>
            </a:r>
          </a:p>
        </p:txBody>
      </p:sp>
    </p:spTree>
    <p:extLst>
      <p:ext uri="{BB962C8B-B14F-4D97-AF65-F5344CB8AC3E}">
        <p14:creationId xmlns:p14="http://schemas.microsoft.com/office/powerpoint/2010/main" val="2163983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4000" dirty="0" smtClean="0">
                <a:latin typeface="Bauhaus 93" panose="04030905020B02020C02" pitchFamily="82" charset="0"/>
              </a:rPr>
              <a:t>IMPACTOS ECONOMICOS</a:t>
            </a:r>
            <a:endParaRPr lang="es-BO" sz="4000" dirty="0">
              <a:latin typeface="Bauhaus 93" panose="04030905020B02020C02" pitchFamily="8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28650" y="1543614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BO" sz="2400" dirty="0" smtClean="0"/>
          </a:p>
          <a:p>
            <a:pPr marL="0" indent="0" algn="just">
              <a:buNone/>
            </a:pPr>
            <a:r>
              <a:rPr lang="es-BO" sz="2400" dirty="0" smtClean="0"/>
              <a:t>La tecnología de los sistemas de información se puede ver como un factor de producción sustituible por capital y mano de obra tradicionales. </a:t>
            </a:r>
          </a:p>
          <a:p>
            <a:pPr marL="0" indent="0" algn="just">
              <a:buNone/>
            </a:pPr>
            <a:endParaRPr lang="es-BO" sz="2400" dirty="0" smtClean="0"/>
          </a:p>
          <a:p>
            <a:pPr marL="0" indent="0" algn="just">
              <a:buNone/>
            </a:pPr>
            <a:r>
              <a:rPr lang="es-BO" sz="2400" dirty="0" smtClean="0"/>
              <a:t>La tecnología de la información ayuda a las empresas a contraer su tamaño, ya que puede reducir los costos de las transacciones.</a:t>
            </a:r>
          </a:p>
          <a:p>
            <a:pPr marL="0" indent="0" algn="just">
              <a:buNone/>
            </a:pPr>
            <a:endParaRPr lang="es-BO" sz="2400" dirty="0" smtClean="0"/>
          </a:p>
          <a:p>
            <a:pPr marL="0" indent="0" algn="just">
              <a:buNone/>
            </a:pPr>
            <a:r>
              <a:rPr lang="es-BO" sz="2400" dirty="0" smtClean="0"/>
              <a:t>De acuerdo con la </a:t>
            </a:r>
            <a:r>
              <a:rPr lang="es-BO" sz="2400" b="1" dirty="0" smtClean="0"/>
              <a:t>teoría del costo de transacción</a:t>
            </a:r>
            <a:r>
              <a:rPr lang="es-BO" sz="2400" dirty="0" smtClean="0"/>
              <a:t>, las empresas y los individuos buscan economizar en cuanto a los costos de las transacciones, al igual que en los de producción</a:t>
            </a:r>
            <a:endParaRPr lang="es-BO" sz="2400" dirty="0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654128" y="908720"/>
            <a:ext cx="7965000" cy="0"/>
          </a:xfrm>
          <a:prstGeom prst="line">
            <a:avLst/>
          </a:prstGeom>
          <a:ln w="92075" cmpd="dbl"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9808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49768"/>
            <a:ext cx="8534400" cy="758952"/>
          </a:xfrm>
        </p:spPr>
        <p:txBody>
          <a:bodyPr>
            <a:normAutofit/>
          </a:bodyPr>
          <a:lstStyle/>
          <a:p>
            <a:r>
              <a:rPr lang="es-BO" sz="4000" dirty="0" smtClean="0">
                <a:latin typeface="Bauhaus 93" panose="04030905020B02020C02" pitchFamily="82" charset="0"/>
              </a:rPr>
              <a:t>IMPACTOS ECONOMICOS</a:t>
            </a:r>
            <a:endParaRPr lang="es-BO" sz="4000" dirty="0">
              <a:latin typeface="Bauhaus 93" panose="04030905020B02020C02" pitchFamily="8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28650" y="1543614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BO" sz="2400" dirty="0" smtClean="0"/>
              <a:t>Los sistemas de información hacen posible que empresas como Cisco </a:t>
            </a:r>
            <a:r>
              <a:rPr lang="es-BO" sz="2400" dirty="0" err="1" smtClean="0"/>
              <a:t>Systems</a:t>
            </a:r>
            <a:r>
              <a:rPr lang="es-BO" sz="2400" dirty="0" smtClean="0"/>
              <a:t> y Dell Inc. externalicen su producción para contratar fabricantes tales como Flextronics, en vez de manufacturar ellos mismos sus productos. </a:t>
            </a:r>
          </a:p>
          <a:p>
            <a:pPr marL="0" indent="0" algn="just">
              <a:buNone/>
            </a:pPr>
            <a:endParaRPr lang="es-BO" sz="2400" dirty="0"/>
          </a:p>
          <a:p>
            <a:pPr marL="0" indent="0" algn="just">
              <a:buNone/>
            </a:pPr>
            <a:r>
              <a:rPr lang="es-BO" sz="2400" dirty="0" smtClean="0"/>
              <a:t>Cuando la empresa Eastman </a:t>
            </a:r>
            <a:r>
              <a:rPr lang="es-BO" sz="2400" dirty="0" err="1" smtClean="0"/>
              <a:t>Chemical</a:t>
            </a:r>
            <a:r>
              <a:rPr lang="es-BO" sz="2400" dirty="0" smtClean="0"/>
              <a:t> </a:t>
            </a:r>
            <a:r>
              <a:rPr lang="es-BO" sz="2400" dirty="0" err="1" smtClean="0"/>
              <a:t>Company</a:t>
            </a:r>
            <a:r>
              <a:rPr lang="es-BO" sz="2400" dirty="0" smtClean="0"/>
              <a:t> se separó de Kodak en 1994, obtuvo un ingreso de $3.3 mil millones con 24 000 empleados de tiempo completo. En 2009, generó más de $5 mil millones en ingresos con sólo 10 000 empleados. </a:t>
            </a:r>
          </a:p>
          <a:p>
            <a:pPr marL="0" indent="0" algn="just">
              <a:buNone/>
            </a:pPr>
            <a:endParaRPr lang="es-BO" sz="2400" dirty="0"/>
          </a:p>
          <a:p>
            <a:pPr marL="0" indent="0" algn="just">
              <a:buNone/>
            </a:pPr>
            <a:r>
              <a:rPr lang="es-BO" sz="2400" dirty="0" smtClean="0"/>
              <a:t>La tecnología de la información permite a las empresas aumentar sus ingresos, al tiempo que se reduce el número de gerentes de nivel medio y empleados de oficina.</a:t>
            </a:r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654128" y="908720"/>
            <a:ext cx="7965000" cy="0"/>
          </a:xfrm>
          <a:prstGeom prst="line">
            <a:avLst/>
          </a:prstGeom>
          <a:ln w="92075" cmpd="dbl"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026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6072" y="77760"/>
            <a:ext cx="8534400" cy="758952"/>
          </a:xfrm>
        </p:spPr>
        <p:txBody>
          <a:bodyPr>
            <a:normAutofit/>
          </a:bodyPr>
          <a:lstStyle/>
          <a:p>
            <a:r>
              <a:rPr lang="es-BO" sz="4000" dirty="0" smtClean="0">
                <a:latin typeface="Bauhaus 93" panose="04030905020B02020C02" pitchFamily="82" charset="0"/>
              </a:rPr>
              <a:t>IMPACTOS ECONOMICOS</a:t>
            </a:r>
            <a:endParaRPr lang="es-BO" sz="4000" dirty="0">
              <a:latin typeface="Bauhaus 93" panose="04030905020B02020C02" pitchFamily="82" charset="0"/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BO" dirty="0" smtClean="0"/>
              <a:t>Cuando los costos de participar en los mercados (costos de transacción) eran altos, tenía sentido crear empresas grandes y hacer todo dentro de ellas. Pero la Tecnología de Información reduce los costos de transacción en el mercado de la empresa. </a:t>
            </a:r>
            <a:endParaRPr lang="es-BO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32928" y="2060848"/>
            <a:ext cx="3886200" cy="3296776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 flipV="1">
            <a:off x="654128" y="908720"/>
            <a:ext cx="7965000" cy="0"/>
          </a:xfrm>
          <a:prstGeom prst="line">
            <a:avLst/>
          </a:prstGeom>
          <a:ln w="92075" cmpd="dbl"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3593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77760"/>
            <a:ext cx="8534400" cy="758952"/>
          </a:xfrm>
        </p:spPr>
        <p:txBody>
          <a:bodyPr>
            <a:normAutofit/>
          </a:bodyPr>
          <a:lstStyle/>
          <a:p>
            <a:r>
              <a:rPr lang="es-BO" sz="4000" dirty="0" smtClean="0">
                <a:latin typeface="Bauhaus 93" panose="04030905020B02020C02" pitchFamily="82" charset="0"/>
              </a:rPr>
              <a:t>IMPACTOS ECONOMICOS</a:t>
            </a:r>
            <a:endParaRPr lang="es-BO" sz="4000" dirty="0">
              <a:latin typeface="Bauhaus 93" panose="04030905020B02020C02" pitchFamily="82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88024" y="2060848"/>
            <a:ext cx="4015536" cy="3386261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179512" y="1988840"/>
            <a:ext cx="4457116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BO" dirty="0" smtClean="0"/>
              <a:t>Se requieren menos gerentes para manejar a los empleados. La TI hace posible crear empresas globales muy grandes y operarlas de manera eficiente sin tener que expandir la gerencia de manera considerable. </a:t>
            </a:r>
            <a:endParaRPr lang="es-BO" dirty="0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654128" y="836712"/>
            <a:ext cx="7965000" cy="0"/>
          </a:xfrm>
          <a:prstGeom prst="line">
            <a:avLst/>
          </a:prstGeom>
          <a:ln w="92075" cmpd="dbl"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463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6072" y="33265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s-BO" sz="3200" dirty="0" smtClean="0">
                <a:latin typeface="Bauhaus 93" panose="04030905020B02020C02" pitchFamily="82" charset="0"/>
              </a:rPr>
              <a:t>IMPACTOS ORGANIZACIONALES Y DEL COMPORTAMIENTO</a:t>
            </a:r>
            <a:endParaRPr lang="es-BO" sz="3200" dirty="0">
              <a:latin typeface="Bauhaus 93" panose="04030905020B02020C02" pitchFamily="82" charset="0"/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BO" sz="3000" u="sng" dirty="0" smtClean="0">
                <a:latin typeface="Calibri" pitchFamily="34" charset="0"/>
              </a:rPr>
              <a:t>La TI aplana a las organizaciones</a:t>
            </a:r>
          </a:p>
          <a:p>
            <a:pPr marL="0" indent="0">
              <a:buNone/>
            </a:pPr>
            <a:endParaRPr lang="es-BO" dirty="0" smtClean="0">
              <a:latin typeface="Bauhaus 93" panose="04030905020B02020C02" pitchFamily="82" charset="0"/>
            </a:endParaRPr>
          </a:p>
          <a:p>
            <a:pPr marL="0" indent="0">
              <a:buNone/>
            </a:pPr>
            <a:r>
              <a:rPr lang="es-BO" dirty="0">
                <a:latin typeface="Bauhaus 93" panose="04030905020B02020C02" pitchFamily="82" charset="0"/>
              </a:rPr>
              <a:t>	</a:t>
            </a:r>
            <a:r>
              <a:rPr lang="es-BO" sz="2400" dirty="0" smtClean="0"/>
              <a:t>Los investigadores del comportamiento han 	desarrollado la teoría de que la tecnología de la 	información facilita el aplanamiento de las jerarquías.</a:t>
            </a:r>
          </a:p>
          <a:p>
            <a:pPr marL="0" indent="0">
              <a:buNone/>
            </a:pPr>
            <a:r>
              <a:rPr lang="es-BO" sz="2400" dirty="0"/>
              <a:t>	</a:t>
            </a:r>
            <a:endParaRPr lang="es-BO" sz="2400" dirty="0" smtClean="0"/>
          </a:p>
          <a:p>
            <a:pPr marL="0" indent="0">
              <a:buNone/>
            </a:pPr>
            <a:r>
              <a:rPr lang="es-BO" sz="2400" dirty="0"/>
              <a:t>	L</a:t>
            </a:r>
            <a:r>
              <a:rPr lang="es-BO" sz="2400" dirty="0" smtClean="0"/>
              <a:t>os empleados de menor nivel reciben la información 	que necesitan para tomar decisiones sin necesidad de 	supervisión.</a:t>
            </a:r>
          </a:p>
          <a:p>
            <a:pPr marL="0" indent="0">
              <a:buNone/>
            </a:pPr>
            <a:r>
              <a:rPr lang="es-BO" sz="2400" dirty="0"/>
              <a:t>	</a:t>
            </a:r>
            <a:endParaRPr lang="es-BO" sz="2400" dirty="0" smtClean="0"/>
          </a:p>
          <a:p>
            <a:pPr marL="0" indent="0">
              <a:buNone/>
            </a:pPr>
            <a:r>
              <a:rPr lang="es-BO" sz="2400" dirty="0"/>
              <a:t>	</a:t>
            </a:r>
            <a:r>
              <a:rPr lang="es-BO" sz="2400" dirty="0" smtClean="0"/>
              <a:t>Muchas empresas han eliminado miles de gerentes de 	nivel medio como resultado de estos cambios.</a:t>
            </a:r>
            <a:endParaRPr lang="es-BO" sz="2400" dirty="0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654128" y="1196752"/>
            <a:ext cx="7965000" cy="0"/>
          </a:xfrm>
          <a:prstGeom prst="line">
            <a:avLst/>
          </a:prstGeom>
          <a:ln w="92075" cmpd="dbl"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210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28" y="-171400"/>
            <a:ext cx="7886700" cy="1325563"/>
          </a:xfrm>
        </p:spPr>
        <p:txBody>
          <a:bodyPr>
            <a:normAutofit/>
          </a:bodyPr>
          <a:lstStyle/>
          <a:p>
            <a:r>
              <a:rPr lang="es-BO" sz="3200" dirty="0" smtClean="0">
                <a:latin typeface="Bauhaus 93" panose="04030905020B02020C02" pitchFamily="82" charset="0"/>
              </a:rPr>
              <a:t>IMPACTOS ORGANIZACIONALES Y DEL COMPORTAMIENTO</a:t>
            </a:r>
            <a:endParaRPr lang="es-BO" sz="3200" dirty="0">
              <a:latin typeface="Bauhaus 93" panose="04030905020B02020C02" pitchFamily="82" charset="0"/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>
          <a:xfrm>
            <a:off x="251520" y="3463455"/>
            <a:ext cx="3456383" cy="19817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BO" u="sng" dirty="0" smtClean="0">
                <a:latin typeface="Calibri" pitchFamily="34" charset="0"/>
              </a:rPr>
              <a:t>La TI aplana</a:t>
            </a:r>
          </a:p>
          <a:p>
            <a:pPr marL="0" indent="0" algn="ctr">
              <a:buNone/>
            </a:pPr>
            <a:r>
              <a:rPr lang="es-BO" u="sng" dirty="0" smtClean="0">
                <a:latin typeface="Calibri" pitchFamily="34" charset="0"/>
              </a:rPr>
              <a:t> a las organizaciones</a:t>
            </a:r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654128" y="1196752"/>
            <a:ext cx="7965000" cy="0"/>
          </a:xfrm>
          <a:prstGeom prst="line">
            <a:avLst/>
          </a:prstGeom>
          <a:ln w="92075" cmpd="dbl"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138" y="1590716"/>
            <a:ext cx="4960929" cy="478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26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900" y="3901155"/>
            <a:ext cx="3888432" cy="2329062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192377" y="188640"/>
            <a:ext cx="4775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b="1" dirty="0" smtClean="0">
                <a:solidFill>
                  <a:schemeClr val="tx2">
                    <a:lumMod val="75000"/>
                  </a:schemeClr>
                </a:solidFill>
                <a:latin typeface="Bauhaus 93" pitchFamily="82" charset="0"/>
                <a:cs typeface="Arial" pitchFamily="34" charset="0"/>
              </a:rPr>
              <a:t>VERIZON O AT&amp;T</a:t>
            </a:r>
            <a:endParaRPr lang="es-ES_tradnl" sz="4000" b="1" dirty="0">
              <a:solidFill>
                <a:schemeClr val="tx2">
                  <a:lumMod val="75000"/>
                </a:schemeClr>
              </a:solidFill>
              <a:latin typeface="Bauhaus 93" pitchFamily="82" charset="0"/>
              <a:cs typeface="Arial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79512" y="1635765"/>
            <a:ext cx="87129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2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Estas son dos compañías de telecomunicaciones más grandes de Estados Unidos, donde ambas compañías tratan de superarse una a la otra al refinar sus redes inalámbricas, fijas y de internet de alta velocidad, también en expandir sus productos, aplicaciones y servicios que ofrecen ambas compañías.</a:t>
            </a:r>
          </a:p>
          <a:p>
            <a:endParaRPr lang="es-ES_tradnl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683568" y="908720"/>
            <a:ext cx="8064896" cy="0"/>
          </a:xfrm>
          <a:prstGeom prst="line">
            <a:avLst/>
          </a:prstGeom>
          <a:ln w="92075" cmpd="dbl"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492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365792"/>
            <a:ext cx="8534400" cy="758952"/>
          </a:xfrm>
        </p:spPr>
        <p:txBody>
          <a:bodyPr>
            <a:noAutofit/>
          </a:bodyPr>
          <a:lstStyle/>
          <a:p>
            <a:r>
              <a:rPr lang="es-BO" sz="3200" dirty="0" smtClean="0">
                <a:latin typeface="Bauhaus 93" panose="04030905020B02020C02" pitchFamily="82" charset="0"/>
              </a:rPr>
              <a:t>IMPACTOS ORGANIZACIONALES Y DEL COMPORTAMIENTO</a:t>
            </a:r>
            <a:endParaRPr lang="es-BO" sz="3200" dirty="0">
              <a:latin typeface="Bauhaus 93" panose="04030905020B02020C02" pitchFamily="82" charset="0"/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u="sng" dirty="0" smtClean="0">
                <a:latin typeface="Calibri" pitchFamily="34" charset="0"/>
              </a:rPr>
              <a:t>Organizaciones Posindustriales</a:t>
            </a:r>
          </a:p>
          <a:p>
            <a:pPr marL="0" indent="0">
              <a:buNone/>
            </a:pPr>
            <a:r>
              <a:rPr lang="es-BO" dirty="0" smtClean="0">
                <a:latin typeface="Bauhaus 93" panose="04030905020B02020C02" pitchFamily="82" charset="0"/>
              </a:rPr>
              <a:t>	</a:t>
            </a:r>
          </a:p>
          <a:p>
            <a:pPr marL="0" indent="0">
              <a:buNone/>
            </a:pPr>
            <a:r>
              <a:rPr lang="es-BO" sz="2400" dirty="0">
                <a:latin typeface="Bauhaus 93" panose="04030905020B02020C02" pitchFamily="82" charset="0"/>
              </a:rPr>
              <a:t>	</a:t>
            </a:r>
            <a:r>
              <a:rPr lang="es-BO" sz="2400" dirty="0" smtClean="0"/>
              <a:t>En las sociedades postindustriales, la autoridad 	depende cada vez más en el conocimiento y la 	competencia, y no simplemente en las posiciones 	formales.</a:t>
            </a:r>
          </a:p>
          <a:p>
            <a:pPr marL="0" indent="0">
              <a:buNone/>
            </a:pPr>
            <a:endParaRPr lang="es-BO" sz="2400" dirty="0" smtClean="0"/>
          </a:p>
          <a:p>
            <a:pPr marL="0" indent="0">
              <a:buNone/>
            </a:pPr>
            <a:r>
              <a:rPr lang="es-BO" dirty="0" smtClean="0">
                <a:latin typeface="Bauhaus 93" panose="04030905020B02020C02" pitchFamily="82" charset="0"/>
              </a:rPr>
              <a:t>	</a:t>
            </a:r>
            <a:r>
              <a:rPr lang="es-BO" sz="2400" dirty="0" smtClean="0"/>
              <a:t>La tecnología de la información puede alentar a las 	organizaciones con fuerzas de trabajo en red.</a:t>
            </a:r>
          </a:p>
          <a:p>
            <a:pPr marL="0" indent="0">
              <a:buNone/>
            </a:pPr>
            <a:r>
              <a:rPr lang="es-BO" sz="2400" dirty="0">
                <a:latin typeface="Bauhaus 93" panose="04030905020B02020C02" pitchFamily="82" charset="0"/>
              </a:rPr>
              <a:t>	</a:t>
            </a:r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654128" y="1196752"/>
            <a:ext cx="7965000" cy="0"/>
          </a:xfrm>
          <a:prstGeom prst="line">
            <a:avLst/>
          </a:prstGeom>
          <a:ln w="92075" cmpd="dbl"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458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365792"/>
            <a:ext cx="8534400" cy="758952"/>
          </a:xfrm>
        </p:spPr>
        <p:txBody>
          <a:bodyPr>
            <a:noAutofit/>
          </a:bodyPr>
          <a:lstStyle/>
          <a:p>
            <a:r>
              <a:rPr lang="es-BO" sz="3200" dirty="0" smtClean="0">
                <a:latin typeface="Bauhaus 93" panose="04030905020B02020C02" pitchFamily="82" charset="0"/>
              </a:rPr>
              <a:t>IMPACTOS ORGANIZACIONALES Y DEL COMPORTAMIENTO</a:t>
            </a:r>
            <a:endParaRPr lang="es-BO" sz="3200" dirty="0">
              <a:latin typeface="Bauhaus 93" panose="04030905020B02020C02" pitchFamily="82" charset="0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"/>
          </p:nvPr>
        </p:nvSpPr>
        <p:spPr>
          <a:xfrm>
            <a:off x="301751" y="1527048"/>
            <a:ext cx="5859255" cy="4572000"/>
          </a:xfrm>
        </p:spPr>
        <p:txBody>
          <a:bodyPr/>
          <a:lstStyle/>
          <a:p>
            <a:pPr marL="0" indent="0">
              <a:buNone/>
            </a:pPr>
            <a:r>
              <a:rPr lang="es-BO" sz="2800" u="sng" dirty="0" smtClean="0">
                <a:latin typeface="Calibri" pitchFamily="34" charset="0"/>
              </a:rPr>
              <a:t>Compresión de la resistencia organizacional al cambio.</a:t>
            </a:r>
          </a:p>
          <a:p>
            <a:pPr marL="0" indent="0">
              <a:buNone/>
            </a:pPr>
            <a:endParaRPr lang="es-BO" sz="2400" dirty="0" smtClean="0"/>
          </a:p>
          <a:p>
            <a:pPr marL="0" indent="0">
              <a:buNone/>
            </a:pPr>
            <a:r>
              <a:rPr lang="es-BO" sz="2400" dirty="0" smtClean="0"/>
              <a:t>Muchos de los nuevos sistemas de información requieren cambios en las rutinas personales e individuales que pueden ser dolorosos para aquellos que están involucrados.</a:t>
            </a:r>
          </a:p>
          <a:p>
            <a:pPr marL="0" indent="0">
              <a:buNone/>
            </a:pPr>
            <a:endParaRPr lang="es-BO" sz="2400" dirty="0"/>
          </a:p>
          <a:p>
            <a:pPr marL="0" indent="0">
              <a:buNone/>
            </a:pPr>
            <a:endParaRPr lang="es-BO" sz="2400" dirty="0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654128" y="1196752"/>
            <a:ext cx="7965000" cy="0"/>
          </a:xfrm>
          <a:prstGeom prst="line">
            <a:avLst/>
          </a:prstGeom>
          <a:ln w="92075" cmpd="dbl"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820" y="1992338"/>
            <a:ext cx="2949524" cy="388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253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93784"/>
            <a:ext cx="8534400" cy="758952"/>
          </a:xfrm>
        </p:spPr>
        <p:txBody>
          <a:bodyPr>
            <a:noAutofit/>
          </a:bodyPr>
          <a:lstStyle/>
          <a:p>
            <a:r>
              <a:rPr lang="es-BO" sz="2800" dirty="0" smtClean="0">
                <a:latin typeface="Bauhaus 93" panose="04030905020B02020C02" pitchFamily="82" charset="0"/>
              </a:rPr>
              <a:t>IMPLICACIONES PARA EL DISEÑO Y LA COMPRENSION DE LOS SISTEMAS DE INFORMACION</a:t>
            </a:r>
            <a:endParaRPr lang="es-BO" sz="2800" dirty="0">
              <a:latin typeface="Bauhaus 93" panose="04030905020B02020C02" pitchFamily="82" charset="0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"/>
          </p:nvPr>
        </p:nvSpPr>
        <p:spPr>
          <a:xfrm>
            <a:off x="301752" y="1737320"/>
            <a:ext cx="8503920" cy="4572000"/>
          </a:xfrm>
        </p:spPr>
        <p:txBody>
          <a:bodyPr>
            <a:normAutofit/>
          </a:bodyPr>
          <a:lstStyle/>
          <a:p>
            <a:pPr algn="just"/>
            <a:r>
              <a:rPr lang="es-BO" sz="2400" dirty="0" smtClean="0"/>
              <a:t>El entorno en el que debe funcionar la organización</a:t>
            </a:r>
          </a:p>
          <a:p>
            <a:pPr algn="just"/>
            <a:r>
              <a:rPr lang="es-BO" sz="2400" dirty="0" smtClean="0"/>
              <a:t>La estructura de la organización: jerarquía, especialización, rutinas y procesos de negocios</a:t>
            </a:r>
          </a:p>
          <a:p>
            <a:pPr algn="just"/>
            <a:r>
              <a:rPr lang="es-BO" sz="2400" dirty="0" smtClean="0"/>
              <a:t>La cultura y las políticas de la organización</a:t>
            </a:r>
          </a:p>
          <a:p>
            <a:pPr algn="just"/>
            <a:r>
              <a:rPr lang="es-BO" sz="2400" dirty="0" smtClean="0"/>
              <a:t>El tipo de organización y su estilo de liderazgo</a:t>
            </a:r>
          </a:p>
          <a:p>
            <a:pPr algn="just"/>
            <a:r>
              <a:rPr lang="es-BO" sz="2400" dirty="0" smtClean="0"/>
              <a:t>Los grupos de interés principales afectados por el sistema y las posturas de los trabajadores que utilizarán ese sistema</a:t>
            </a:r>
          </a:p>
          <a:p>
            <a:pPr algn="just"/>
            <a:r>
              <a:rPr lang="es-BO" sz="2400" dirty="0" smtClean="0"/>
              <a:t>Los tipos de tareas, decisiones y procesos de negocios en los que el sistema de información está diseñado para ayudar</a:t>
            </a:r>
            <a:endParaRPr lang="es-BO" sz="2400" dirty="0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683568" y="1196752"/>
            <a:ext cx="7965000" cy="0"/>
          </a:xfrm>
          <a:prstGeom prst="line">
            <a:avLst/>
          </a:prstGeom>
          <a:ln w="92075" cmpd="dbl"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955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44624"/>
            <a:ext cx="8534400" cy="758952"/>
          </a:xfrm>
        </p:spPr>
        <p:txBody>
          <a:bodyPr>
            <a:normAutofit/>
          </a:bodyPr>
          <a:lstStyle/>
          <a:p>
            <a:r>
              <a:rPr lang="es-ES_tradnl" sz="4000" dirty="0" smtClean="0">
                <a:latin typeface="Bauhaus 93" pitchFamily="82" charset="0"/>
                <a:cs typeface="Arial" pitchFamily="34" charset="0"/>
              </a:rPr>
              <a:t>VERIZON</a:t>
            </a:r>
            <a:endParaRPr lang="es-ES_tradnl" sz="4000" dirty="0">
              <a:latin typeface="Bauhaus 93" pitchFamily="82" charset="0"/>
              <a:cs typeface="Arial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115616" y="2204864"/>
            <a:ext cx="66967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2400" dirty="0" err="1" smtClean="0">
                <a:latin typeface="+mj-lt"/>
                <a:cs typeface="Arial" pitchFamily="34" charset="0"/>
              </a:rPr>
              <a:t>Verizon</a:t>
            </a:r>
            <a:r>
              <a:rPr lang="es-ES_tradnl" sz="2400" dirty="0" smtClean="0">
                <a:latin typeface="+mj-lt"/>
                <a:cs typeface="Arial" pitchFamily="34" charset="0"/>
              </a:rPr>
              <a:t> durante varios años hizo considerables inversiones en tecnología, tanto en sus redes fijas como inalámbricas. Donde  su red inalámbrica es la más confiable y extensa en Estados Unidos. </a:t>
            </a:r>
          </a:p>
          <a:p>
            <a:pPr algn="just"/>
            <a:endParaRPr lang="es-ES_tradnl" sz="2400" dirty="0" smtClean="0">
              <a:latin typeface="+mj-lt"/>
              <a:cs typeface="Arial" pitchFamily="34" charset="0"/>
            </a:endParaRPr>
          </a:p>
          <a:p>
            <a:pPr algn="just"/>
            <a:r>
              <a:rPr lang="es-ES_tradnl" sz="2400" dirty="0" err="1" smtClean="0">
                <a:latin typeface="+mj-lt"/>
                <a:cs typeface="Arial" pitchFamily="34" charset="0"/>
              </a:rPr>
              <a:t>Verizon</a:t>
            </a:r>
            <a:r>
              <a:rPr lang="es-ES_tradnl" sz="2400" dirty="0" smtClean="0">
                <a:latin typeface="+mj-lt"/>
                <a:cs typeface="Arial" pitchFamily="34" charset="0"/>
              </a:rPr>
              <a:t> tiene un riesgo financiero mayor que los de AT&amp;T, porque sus costos iniciales son muy costosos.</a:t>
            </a:r>
            <a:endParaRPr lang="es-ES_tradnl" sz="2400" dirty="0">
              <a:latin typeface="+mj-lt"/>
              <a:cs typeface="Arial" pitchFamily="34" charset="0"/>
            </a:endParaRPr>
          </a:p>
        </p:txBody>
      </p:sp>
      <p:cxnSp>
        <p:nvCxnSpPr>
          <p:cNvPr id="4" name="Conector recto 4"/>
          <p:cNvCxnSpPr/>
          <p:nvPr/>
        </p:nvCxnSpPr>
        <p:spPr>
          <a:xfrm>
            <a:off x="539552" y="836712"/>
            <a:ext cx="8064896" cy="0"/>
          </a:xfrm>
          <a:prstGeom prst="line">
            <a:avLst/>
          </a:prstGeom>
          <a:ln w="92075" cmpd="dbl"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261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758952"/>
          </a:xfrm>
        </p:spPr>
        <p:txBody>
          <a:bodyPr>
            <a:normAutofit/>
          </a:bodyPr>
          <a:lstStyle/>
          <a:p>
            <a:r>
              <a:rPr lang="es-ES_tradnl" sz="4000" dirty="0" smtClean="0">
                <a:latin typeface="Bauhaus 93" pitchFamily="82" charset="0"/>
                <a:cs typeface="Arial" pitchFamily="34" charset="0"/>
              </a:rPr>
              <a:t>AT&amp;T</a:t>
            </a:r>
            <a:endParaRPr lang="es-ES_tradnl" sz="4000" dirty="0">
              <a:latin typeface="Bauhaus 93" pitchFamily="82" charset="0"/>
              <a:cs typeface="Arial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115616" y="1844824"/>
            <a:ext cx="69847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2400" dirty="0" smtClean="0">
                <a:latin typeface="+mj-lt"/>
                <a:cs typeface="Arial" pitchFamily="34" charset="0"/>
              </a:rPr>
              <a:t>La estrategia de AT&amp;T es mas conservadora, es decir esta compañía se asocia con otras compañías para así poder capitalizar sus innovaciones tecnológicas  y así AT&amp;T obtuvo un contrato con Apple </a:t>
            </a:r>
            <a:r>
              <a:rPr lang="es-ES_tradnl" sz="2400" dirty="0" err="1" smtClean="0">
                <a:latin typeface="+mj-lt"/>
                <a:cs typeface="Arial" pitchFamily="34" charset="0"/>
              </a:rPr>
              <a:t>computer</a:t>
            </a:r>
            <a:r>
              <a:rPr lang="es-ES_tradnl" sz="2400" dirty="0" smtClean="0">
                <a:latin typeface="+mj-lt"/>
                <a:cs typeface="Arial" pitchFamily="34" charset="0"/>
              </a:rPr>
              <a:t> para ser su red exclusiva de su iPhone . El iPhone ha sido el principal motor de crecimiento de AT&amp;T, y la relación con Apple convirtió esta compañía telefónica en el líder del mercado de operadoras de teléfonos inteligentes en </a:t>
            </a:r>
            <a:r>
              <a:rPr lang="es-ES_tradnl" sz="2400" dirty="0">
                <a:latin typeface="+mj-lt"/>
                <a:cs typeface="Arial" pitchFamily="34" charset="0"/>
              </a:rPr>
              <a:t>E</a:t>
            </a:r>
            <a:r>
              <a:rPr lang="es-ES_tradnl" sz="2400" dirty="0" smtClean="0">
                <a:latin typeface="+mj-lt"/>
                <a:cs typeface="Arial" pitchFamily="34" charset="0"/>
              </a:rPr>
              <a:t>stados </a:t>
            </a:r>
            <a:r>
              <a:rPr lang="es-ES_tradnl" sz="2400" dirty="0">
                <a:latin typeface="+mj-lt"/>
                <a:cs typeface="Arial" pitchFamily="34" charset="0"/>
              </a:rPr>
              <a:t>U</a:t>
            </a:r>
            <a:r>
              <a:rPr lang="es-ES_tradnl" sz="2400" dirty="0" smtClean="0">
                <a:latin typeface="+mj-lt"/>
                <a:cs typeface="Arial" pitchFamily="34" charset="0"/>
              </a:rPr>
              <a:t>nidos.</a:t>
            </a:r>
            <a:endParaRPr lang="es-ES_tradnl" sz="2400" dirty="0">
              <a:latin typeface="+mj-lt"/>
              <a:cs typeface="Arial" pitchFamily="34" charset="0"/>
            </a:endParaRPr>
          </a:p>
        </p:txBody>
      </p:sp>
      <p:cxnSp>
        <p:nvCxnSpPr>
          <p:cNvPr id="4" name="Conector recto 4"/>
          <p:cNvCxnSpPr/>
          <p:nvPr/>
        </p:nvCxnSpPr>
        <p:spPr>
          <a:xfrm>
            <a:off x="539552" y="836712"/>
            <a:ext cx="8064896" cy="0"/>
          </a:xfrm>
          <a:prstGeom prst="line">
            <a:avLst/>
          </a:prstGeom>
          <a:ln w="92075" cmpd="dbl"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415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>
            <a:normAutofit/>
          </a:bodyPr>
          <a:lstStyle/>
          <a:p>
            <a:r>
              <a:rPr lang="es-ES_tradnl" sz="4000" dirty="0" smtClean="0">
                <a:latin typeface="Bauhaus 93" pitchFamily="82" charset="0"/>
              </a:rPr>
              <a:t>DIAGRAMA DE APERTURA</a:t>
            </a:r>
            <a:endParaRPr lang="es-ES_tradnl" sz="4000" dirty="0">
              <a:latin typeface="Bauhaus 93" pitchFamily="82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28" y="1718532"/>
            <a:ext cx="7768858" cy="4374764"/>
          </a:xfrm>
          <a:prstGeom prst="rect">
            <a:avLst/>
          </a:prstGeom>
        </p:spPr>
      </p:pic>
      <p:cxnSp>
        <p:nvCxnSpPr>
          <p:cNvPr id="4" name="Conector recto 4"/>
          <p:cNvCxnSpPr/>
          <p:nvPr/>
        </p:nvCxnSpPr>
        <p:spPr>
          <a:xfrm>
            <a:off x="539552" y="908720"/>
            <a:ext cx="8064896" cy="0"/>
          </a:xfrm>
          <a:prstGeom prst="line">
            <a:avLst/>
          </a:prstGeom>
          <a:ln w="92075" cmpd="dbl"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481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683568" y="3284984"/>
            <a:ext cx="8064896" cy="187220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BO" sz="2800" b="0" dirty="0" smtClean="0">
                <a:solidFill>
                  <a:schemeClr val="tx1"/>
                </a:solidFill>
                <a:latin typeface="Bauhaus 93" panose="04030905020B02020C02" pitchFamily="82" charset="0"/>
              </a:rPr>
              <a:t>¿Qué es una Organización?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BO" sz="2800" b="0" dirty="0" smtClean="0">
                <a:solidFill>
                  <a:schemeClr val="tx1"/>
                </a:solidFill>
                <a:latin typeface="Bauhaus 93" panose="04030905020B02020C02" pitchFamily="82" charset="0"/>
              </a:rPr>
              <a:t>Características de las Organizaciones</a:t>
            </a:r>
            <a:endParaRPr lang="es-BO" sz="2800" b="0" dirty="0">
              <a:solidFill>
                <a:schemeClr val="tx1"/>
              </a:solidFill>
              <a:latin typeface="Bauhaus 93" panose="04030905020B02020C02" pitchFamily="82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>
            <a:normAutofit/>
          </a:bodyPr>
          <a:lstStyle/>
          <a:p>
            <a:r>
              <a:rPr lang="es-ES" sz="4000" dirty="0" smtClean="0">
                <a:latin typeface="Bauhaus 93" pitchFamily="82" charset="0"/>
              </a:rPr>
              <a:t>3.1 ORGANIZACIONES Y SISTEMAS DE INFORMACIÓN</a:t>
            </a:r>
            <a:endParaRPr lang="es-ES" sz="4000" dirty="0">
              <a:latin typeface="Bauhaus 93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228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365792"/>
            <a:ext cx="8856984" cy="758952"/>
          </a:xfrm>
        </p:spPr>
        <p:txBody>
          <a:bodyPr>
            <a:noAutofit/>
          </a:bodyPr>
          <a:lstStyle/>
          <a:p>
            <a:r>
              <a:rPr lang="es-ES" sz="3200" dirty="0" smtClean="0">
                <a:solidFill>
                  <a:schemeClr val="tx2">
                    <a:lumMod val="75000"/>
                  </a:schemeClr>
                </a:solidFill>
                <a:latin typeface="Bauhaus 93" pitchFamily="82" charset="0"/>
              </a:rPr>
              <a:t>Relación entre las Organizaciones y la Tecnología de la Información</a:t>
            </a:r>
            <a:endParaRPr lang="es-ES" sz="3200" dirty="0">
              <a:solidFill>
                <a:schemeClr val="tx2">
                  <a:lumMod val="75000"/>
                </a:schemeClr>
              </a:solidFill>
              <a:latin typeface="Bauhaus 93" pitchFamily="82" charset="0"/>
            </a:endParaRPr>
          </a:p>
        </p:txBody>
      </p:sp>
      <p:pic>
        <p:nvPicPr>
          <p:cNvPr id="1026" name="Picture 2" descr="H:\Aivan_Docs\INF-152\Grupo 5\Imágenes\Relacion_Organizacion y Tecnolog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03" y="1772816"/>
            <a:ext cx="6946994" cy="400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 recto 4"/>
          <p:cNvCxnSpPr/>
          <p:nvPr/>
        </p:nvCxnSpPr>
        <p:spPr>
          <a:xfrm>
            <a:off x="539552" y="1196752"/>
            <a:ext cx="8064896" cy="0"/>
          </a:xfrm>
          <a:prstGeom prst="line">
            <a:avLst/>
          </a:prstGeom>
          <a:ln w="92075" cmpd="dbl"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721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2">
                    <a:lumMod val="75000"/>
                  </a:schemeClr>
                </a:solidFill>
                <a:latin typeface="Bauhaus 93" pitchFamily="82" charset="0"/>
              </a:rPr>
              <a:t>¿Qué es una Organización?</a:t>
            </a:r>
            <a:endParaRPr lang="es-ES" dirty="0">
              <a:solidFill>
                <a:schemeClr val="tx2">
                  <a:lumMod val="75000"/>
                </a:schemeClr>
              </a:solidFill>
              <a:latin typeface="Bauhaus 93" pitchFamily="82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25402" y="1700808"/>
            <a:ext cx="7488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Una </a:t>
            </a:r>
            <a:r>
              <a:rPr lang="es-ES" sz="2400" b="1" dirty="0"/>
              <a:t>organización </a:t>
            </a:r>
            <a:r>
              <a:rPr lang="es-ES" sz="2400" dirty="0"/>
              <a:t>es una estructura social formal y estable, que toma </a:t>
            </a:r>
            <a:r>
              <a:rPr lang="es-ES" sz="2400" dirty="0" smtClean="0"/>
              <a:t>los recursos del </a:t>
            </a:r>
            <a:r>
              <a:rPr lang="es-ES" sz="2400" dirty="0"/>
              <a:t>entorno y los procesa para producir salidas.</a:t>
            </a:r>
          </a:p>
        </p:txBody>
      </p:sp>
      <p:pic>
        <p:nvPicPr>
          <p:cNvPr id="2050" name="Picture 2" descr="H:\Aivan_Docs\INF-152\Grupo 5\Imágenes\Organizac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02" y="3356992"/>
            <a:ext cx="7486650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4"/>
          <p:cNvCxnSpPr/>
          <p:nvPr/>
        </p:nvCxnSpPr>
        <p:spPr>
          <a:xfrm>
            <a:off x="539552" y="1196752"/>
            <a:ext cx="8064896" cy="0"/>
          </a:xfrm>
          <a:prstGeom prst="line">
            <a:avLst/>
          </a:prstGeom>
          <a:ln w="92075" cmpd="dbl"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650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:\Aivan_Docs\INF-152\Grupo 5\Imágenes\Organizacion_Form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843" y="3124624"/>
            <a:ext cx="5849263" cy="322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395536" y="1484784"/>
            <a:ext cx="84249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/>
              <a:t>La organización es </a:t>
            </a:r>
            <a:r>
              <a:rPr lang="es-ES" sz="2400" dirty="0"/>
              <a:t>un conjunto de derechos, privilegios, </a:t>
            </a:r>
            <a:r>
              <a:rPr lang="es-ES" sz="2400" dirty="0" smtClean="0"/>
              <a:t>obligaciones y </a:t>
            </a:r>
            <a:r>
              <a:rPr lang="es-ES" sz="2400" dirty="0"/>
              <a:t>responsabilidades que se equilibran de manera delicada sobre un periodo de tiempo </a:t>
            </a:r>
            <a:r>
              <a:rPr lang="es-ES" sz="2400" dirty="0" smtClean="0"/>
              <a:t>a través </a:t>
            </a:r>
            <a:r>
              <a:rPr lang="es-ES" sz="2400" dirty="0"/>
              <a:t>de los conflictos y la resolución de los </a:t>
            </a:r>
            <a:r>
              <a:rPr lang="es-ES" sz="2400" dirty="0" smtClean="0"/>
              <a:t>mismos.</a:t>
            </a:r>
            <a:endParaRPr lang="es-ES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708275" y="0"/>
            <a:ext cx="7772400" cy="821953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>
                <a:latin typeface="Bauhaus 93" pitchFamily="82" charset="0"/>
              </a:rPr>
              <a:t>¿Qué es una Organización?</a:t>
            </a:r>
            <a:endParaRPr lang="es-ES" dirty="0">
              <a:latin typeface="Bauhaus 93" pitchFamily="82" charset="0"/>
            </a:endParaRPr>
          </a:p>
        </p:txBody>
      </p:sp>
      <p:cxnSp>
        <p:nvCxnSpPr>
          <p:cNvPr id="6" name="Conector recto 4"/>
          <p:cNvCxnSpPr/>
          <p:nvPr/>
        </p:nvCxnSpPr>
        <p:spPr>
          <a:xfrm>
            <a:off x="563118" y="936104"/>
            <a:ext cx="8064896" cy="0"/>
          </a:xfrm>
          <a:prstGeom prst="line">
            <a:avLst/>
          </a:prstGeom>
          <a:ln w="92075" cmpd="dbl"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7154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814</Words>
  <Application>Microsoft Office PowerPoint</Application>
  <PresentationFormat>Presentación en pantalla (4:3)</PresentationFormat>
  <Paragraphs>87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Civil</vt:lpstr>
      <vt:lpstr> Sistemas de información, organizaciones y estrategia</vt:lpstr>
      <vt:lpstr>Presentación de PowerPoint</vt:lpstr>
      <vt:lpstr>VERIZON</vt:lpstr>
      <vt:lpstr>AT&amp;T</vt:lpstr>
      <vt:lpstr>DIAGRAMA DE APERTURA</vt:lpstr>
      <vt:lpstr>3.1 ORGANIZACIONES Y SISTEMAS DE INFORMACIÓN</vt:lpstr>
      <vt:lpstr>Relación entre las Organizaciones y la Tecnología de la Información</vt:lpstr>
      <vt:lpstr>¿Qué es una Organización?</vt:lpstr>
      <vt:lpstr>Presentación de PowerPoint</vt:lpstr>
      <vt:lpstr>Características de las Organizaciones</vt:lpstr>
      <vt:lpstr>Características de las Organizaciones</vt:lpstr>
      <vt:lpstr>Características de las Organizaciones</vt:lpstr>
      <vt:lpstr>3.2 IMPACTO DE LOS SISTEMAS DE INFORMACION SOBRE LAS EMPRESAS DE NEGOCIOS Y ORGANIZACIONES</vt:lpstr>
      <vt:lpstr>IMPACTOS ECONOMICOS</vt:lpstr>
      <vt:lpstr>IMPACTOS ECONOMICOS</vt:lpstr>
      <vt:lpstr>IMPACTOS ECONOMICOS</vt:lpstr>
      <vt:lpstr>IMPACTOS ECONOMICOS</vt:lpstr>
      <vt:lpstr>IMPACTOS ORGANIZACIONALES Y DEL COMPORTAMIENTO</vt:lpstr>
      <vt:lpstr>IMPACTOS ORGANIZACIONALES Y DEL COMPORTAMIENTO</vt:lpstr>
      <vt:lpstr>IMPACTOS ORGANIZACIONALES Y DEL COMPORTAMIENTO</vt:lpstr>
      <vt:lpstr>IMPACTOS ORGANIZACIONALES Y DEL COMPORTAMIENTO</vt:lpstr>
      <vt:lpstr>IMPLICACIONES PARA EL DISEÑO Y LA COMPRENSION DE LOS SISTEMAS DE INFORMACION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3.1 Organizaciones y Sistemas de Información</dc:title>
  <dc:creator>usuario</dc:creator>
  <cp:lastModifiedBy>usuario</cp:lastModifiedBy>
  <cp:revision>25</cp:revision>
  <dcterms:created xsi:type="dcterms:W3CDTF">2016-08-19T19:14:34Z</dcterms:created>
  <dcterms:modified xsi:type="dcterms:W3CDTF">2016-08-26T06:54:24Z</dcterms:modified>
</cp:coreProperties>
</file>