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F8F8F8"/>
    <a:srgbClr val="FBFBFB"/>
    <a:srgbClr val="F9F9F9"/>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4660"/>
  </p:normalViewPr>
  <p:slideViewPr>
    <p:cSldViewPr snapToGrid="0">
      <p:cViewPr varScale="1">
        <p:scale>
          <a:sx n="74" d="100"/>
          <a:sy n="74"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8/29/2016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mtClean="0"/>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40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E451C3-0FF4-47C4-B829-773ADF60F88C}" type="datetimeFigureOut">
              <a:rPr lang="en-US" smtClean="0"/>
              <a:t>8/29/2016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528636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23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273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458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640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05190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536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5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318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smtClean="0"/>
              <a:t>8/29/2016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5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8/29/2016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3834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8/29/2016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309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8/29/2016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11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8/29/2016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1303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smtClean="0"/>
              <a:t>8/29/2016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21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smtClean="0"/>
              <a:t>8/29/2016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2023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8/29/2016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757316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BO" dirty="0">
                <a:solidFill>
                  <a:srgbClr val="002060"/>
                </a:solidFill>
              </a:rPr>
              <a:t>Sistemas de información, organizaciones y estrategias</a:t>
            </a:r>
          </a:p>
        </p:txBody>
      </p:sp>
      <p:sp>
        <p:nvSpPr>
          <p:cNvPr id="3" name="Subtítulo 2"/>
          <p:cNvSpPr>
            <a:spLocks noGrp="1"/>
          </p:cNvSpPr>
          <p:nvPr>
            <p:ph type="subTitle" idx="1"/>
          </p:nvPr>
        </p:nvSpPr>
        <p:spPr/>
        <p:txBody>
          <a:bodyPr/>
          <a:lstStyle/>
          <a:p>
            <a:pPr algn="l"/>
            <a:endParaRPr lang="es-BO" dirty="0"/>
          </a:p>
        </p:txBody>
      </p:sp>
    </p:spTree>
    <p:extLst>
      <p:ext uri="{BB962C8B-B14F-4D97-AF65-F5344CB8AC3E}">
        <p14:creationId xmlns:p14="http://schemas.microsoft.com/office/powerpoint/2010/main" val="1185145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Proveedores</a:t>
            </a:r>
            <a:endParaRPr lang="es-BO" dirty="0"/>
          </a:p>
        </p:txBody>
      </p:sp>
      <p:sp>
        <p:nvSpPr>
          <p:cNvPr id="3" name="Marcador de contenido 2"/>
          <p:cNvSpPr>
            <a:spLocks noGrp="1"/>
          </p:cNvSpPr>
          <p:nvPr>
            <p:ph idx="1"/>
          </p:nvPr>
        </p:nvSpPr>
        <p:spPr/>
        <p:txBody>
          <a:bodyPr>
            <a:normAutofit/>
          </a:bodyPr>
          <a:lstStyle/>
          <a:p>
            <a:r>
              <a:rPr lang="es-BO" dirty="0" smtClean="0"/>
              <a:t>El </a:t>
            </a:r>
            <a:r>
              <a:rPr lang="es-BO" dirty="0"/>
              <a:t>poder de mercado de los proveedores puede tener un impacto considerable sobre </a:t>
            </a:r>
            <a:r>
              <a:rPr lang="es-BO" dirty="0" smtClean="0"/>
              <a:t>las ganancias </a:t>
            </a:r>
            <a:r>
              <a:rPr lang="es-BO" dirty="0"/>
              <a:t>de una empresa, en especial cuando ésta no está en condiciones de </a:t>
            </a:r>
            <a:r>
              <a:rPr lang="es-BO" dirty="0" smtClean="0"/>
              <a:t>aumenta sus </a:t>
            </a:r>
            <a:r>
              <a:rPr lang="es-BO" dirty="0"/>
              <a:t>precios a la par que sus suministradores. Cuanto más abastecedores diferentes </a:t>
            </a:r>
            <a:r>
              <a:rPr lang="es-BO" dirty="0" smtClean="0"/>
              <a:t>tenga una </a:t>
            </a:r>
            <a:r>
              <a:rPr lang="es-BO" dirty="0"/>
              <a:t>empresa, mayor será el control que pueda ejercer sobre ellos en términos de </a:t>
            </a:r>
            <a:r>
              <a:rPr lang="es-BO" dirty="0" smtClean="0"/>
              <a:t>precio</a:t>
            </a:r>
            <a:r>
              <a:rPr lang="es-BO" dirty="0"/>
              <a:t>, calidad e itinerarios de entrega. </a:t>
            </a:r>
          </a:p>
        </p:txBody>
      </p:sp>
    </p:spTree>
    <p:extLst>
      <p:ext uri="{BB962C8B-B14F-4D97-AF65-F5344CB8AC3E}">
        <p14:creationId xmlns:p14="http://schemas.microsoft.com/office/powerpoint/2010/main" val="1876643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Ejemplo </a:t>
            </a:r>
            <a:endParaRPr lang="es-BO" dirty="0"/>
          </a:p>
        </p:txBody>
      </p:sp>
      <p:sp>
        <p:nvSpPr>
          <p:cNvPr id="3" name="Marcador de contenido 2"/>
          <p:cNvSpPr>
            <a:spLocks noGrp="1"/>
          </p:cNvSpPr>
          <p:nvPr>
            <p:ph idx="1"/>
          </p:nvPr>
        </p:nvSpPr>
        <p:spPr/>
        <p:txBody>
          <a:bodyPr/>
          <a:lstStyle/>
          <a:p>
            <a:endParaRPr lang="es-BO" dirty="0" smtClean="0"/>
          </a:p>
          <a:p>
            <a:r>
              <a:rPr lang="es-BO" dirty="0"/>
              <a:t>L</a:t>
            </a:r>
            <a:r>
              <a:rPr lang="es-BO" dirty="0" smtClean="0"/>
              <a:t>os </a:t>
            </a:r>
            <a:r>
              <a:rPr lang="es-BO" dirty="0"/>
              <a:t>fabricantes de computadoras laptop casi siempre cuentan con varios proveedores contrincantes de material clave, como teclados, discos duros y pantallas</a:t>
            </a:r>
            <a:r>
              <a:rPr lang="es-BO" dirty="0" smtClean="0"/>
              <a:t>.</a:t>
            </a:r>
          </a:p>
          <a:p>
            <a:endParaRPr lang="es-BO" dirty="0" smtClean="0"/>
          </a:p>
        </p:txBody>
      </p:sp>
    </p:spTree>
    <p:extLst>
      <p:ext uri="{BB962C8B-B14F-4D97-AF65-F5344CB8AC3E}">
        <p14:creationId xmlns:p14="http://schemas.microsoft.com/office/powerpoint/2010/main" val="3111526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9983" y="774314"/>
            <a:ext cx="9746671" cy="5266268"/>
          </a:xfrm>
          <a:solidFill>
            <a:srgbClr val="FCFCFC"/>
          </a:solidFill>
          <a:ln>
            <a:solidFill>
              <a:srgbClr val="F8F8F8"/>
            </a:solidFill>
          </a:ln>
        </p:spPr>
        <p:style>
          <a:lnRef idx="2">
            <a:schemeClr val="accent1"/>
          </a:lnRef>
          <a:fillRef idx="1">
            <a:schemeClr val="lt1"/>
          </a:fillRef>
          <a:effectRef idx="0">
            <a:schemeClr val="accent1"/>
          </a:effectRef>
          <a:fontRef idx="minor">
            <a:schemeClr val="dk1"/>
          </a:fontRef>
        </p:style>
        <p:txBody>
          <a:bodyPr>
            <a:normAutofit/>
          </a:bodyPr>
          <a:lstStyle/>
          <a:p>
            <a:r>
              <a:rPr lang="es-BO" dirty="0"/>
              <a:t>ESTRATEGIAS DE LOS SISTEMAS DE INFORMACIÓN</a:t>
            </a:r>
            <a:br>
              <a:rPr lang="es-BO" dirty="0"/>
            </a:br>
            <a:r>
              <a:rPr lang="es-BO" dirty="0"/>
              <a:t>PARA LIDIAR CON LAS FUERZAS COMPETITIVAS</a:t>
            </a:r>
          </a:p>
        </p:txBody>
      </p:sp>
    </p:spTree>
    <p:extLst>
      <p:ext uri="{BB962C8B-B14F-4D97-AF65-F5344CB8AC3E}">
        <p14:creationId xmlns:p14="http://schemas.microsoft.com/office/powerpoint/2010/main" val="252346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smtClean="0"/>
              <a:t>¿Como me enfrento a estas fuerzas competitivas?</a:t>
            </a:r>
            <a:endParaRPr lang="es-BO" dirty="0"/>
          </a:p>
        </p:txBody>
      </p:sp>
      <p:sp>
        <p:nvSpPr>
          <p:cNvPr id="3" name="Marcador de contenido 2"/>
          <p:cNvSpPr>
            <a:spLocks noGrp="1"/>
          </p:cNvSpPr>
          <p:nvPr>
            <p:ph idx="1"/>
          </p:nvPr>
        </p:nvSpPr>
        <p:spPr/>
        <p:txBody>
          <a:bodyPr/>
          <a:lstStyle/>
          <a:p>
            <a:endParaRPr lang="es-BO" dirty="0" smtClean="0"/>
          </a:p>
          <a:p>
            <a:endParaRPr lang="es-BO" dirty="0"/>
          </a:p>
          <a:p>
            <a:r>
              <a:rPr lang="es-BO" dirty="0" smtClean="0"/>
              <a:t>Existen cuatro estrategias para lidiar con las fuerzas competitivas en las cuales de implementan sistemas de información.</a:t>
            </a:r>
          </a:p>
        </p:txBody>
      </p:sp>
    </p:spTree>
    <p:extLst>
      <p:ext uri="{BB962C8B-B14F-4D97-AF65-F5344CB8AC3E}">
        <p14:creationId xmlns:p14="http://schemas.microsoft.com/office/powerpoint/2010/main" val="813520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1. </a:t>
            </a:r>
            <a:r>
              <a:rPr lang="es-BO" dirty="0"/>
              <a:t>Liderazgo de bajo costo</a:t>
            </a:r>
          </a:p>
        </p:txBody>
      </p:sp>
      <p:sp>
        <p:nvSpPr>
          <p:cNvPr id="3" name="Marcador de contenido 2"/>
          <p:cNvSpPr>
            <a:spLocks noGrp="1"/>
          </p:cNvSpPr>
          <p:nvPr>
            <p:ph idx="1"/>
          </p:nvPr>
        </p:nvSpPr>
        <p:spPr/>
        <p:txBody>
          <a:bodyPr>
            <a:normAutofit/>
          </a:bodyPr>
          <a:lstStyle/>
          <a:p>
            <a:pPr algn="just"/>
            <a:endParaRPr lang="es-BO" dirty="0" smtClean="0"/>
          </a:p>
          <a:p>
            <a:pPr algn="just"/>
            <a:endParaRPr lang="es-BO" dirty="0"/>
          </a:p>
          <a:p>
            <a:pPr algn="just"/>
            <a:r>
              <a:rPr lang="es-BO" dirty="0" smtClean="0"/>
              <a:t>Use </a:t>
            </a:r>
            <a:r>
              <a:rPr lang="es-BO" dirty="0"/>
              <a:t>los sistemas de información para obtener los costos operacionales más bajos y </a:t>
            </a:r>
            <a:r>
              <a:rPr lang="es-BO" dirty="0" smtClean="0"/>
              <a:t>los menores </a:t>
            </a:r>
            <a:r>
              <a:rPr lang="es-BO" dirty="0"/>
              <a:t>precios</a:t>
            </a:r>
            <a:r>
              <a:rPr lang="es-BO" dirty="0" smtClean="0"/>
              <a:t>.</a:t>
            </a:r>
            <a:endParaRPr lang="es-BO" dirty="0"/>
          </a:p>
        </p:txBody>
      </p:sp>
    </p:spTree>
    <p:extLst>
      <p:ext uri="{BB962C8B-B14F-4D97-AF65-F5344CB8AC3E}">
        <p14:creationId xmlns:p14="http://schemas.microsoft.com/office/powerpoint/2010/main" val="1967990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Ejemplo</a:t>
            </a:r>
            <a:endParaRPr lang="es-BO" dirty="0"/>
          </a:p>
        </p:txBody>
      </p:sp>
      <p:sp>
        <p:nvSpPr>
          <p:cNvPr id="3" name="Marcador de contenido 2"/>
          <p:cNvSpPr>
            <a:spLocks noGrp="1"/>
          </p:cNvSpPr>
          <p:nvPr>
            <p:ph idx="1"/>
          </p:nvPr>
        </p:nvSpPr>
        <p:spPr/>
        <p:txBody>
          <a:bodyPr>
            <a:normAutofit/>
          </a:bodyPr>
          <a:lstStyle/>
          <a:p>
            <a:r>
              <a:rPr lang="es-BO" dirty="0" err="1" smtClean="0"/>
              <a:t>Walmart</a:t>
            </a:r>
            <a:r>
              <a:rPr lang="es-BO" dirty="0"/>
              <a:t>. Al mantener los precios bajos y los anaqueles bien surtidos mediante el uso de un sistema de reabastecimiento de </a:t>
            </a:r>
            <a:r>
              <a:rPr lang="es-BO" dirty="0" smtClean="0"/>
              <a:t>inventario legendario, </a:t>
            </a:r>
            <a:r>
              <a:rPr lang="es-BO" dirty="0" err="1"/>
              <a:t>Walmart</a:t>
            </a:r>
            <a:r>
              <a:rPr lang="es-BO" dirty="0"/>
              <a:t> se convirtió en la empresa líder de ventas al detalle en Estados Unidos. </a:t>
            </a:r>
            <a:endParaRPr lang="es-BO" dirty="0" smtClean="0"/>
          </a:p>
          <a:p>
            <a:endParaRPr lang="es-BO" dirty="0" smtClean="0"/>
          </a:p>
          <a:p>
            <a:endParaRPr lang="es-BO" dirty="0" smtClean="0"/>
          </a:p>
          <a:p>
            <a:endParaRPr lang="es-BO" dirty="0"/>
          </a:p>
          <a:p>
            <a:endParaRPr lang="es-BO" dirty="0" smtClean="0"/>
          </a:p>
          <a:p>
            <a:endParaRPr lang="es-BO" dirty="0"/>
          </a:p>
          <a:p>
            <a:endParaRPr lang="es-BO" dirty="0" smtClean="0"/>
          </a:p>
          <a:p>
            <a:endParaRPr lang="es-BO" dirty="0"/>
          </a:p>
          <a:p>
            <a:endParaRPr lang="es-BO" dirty="0" smtClean="0"/>
          </a:p>
          <a:p>
            <a:endParaRPr lang="es-BO" dirty="0"/>
          </a:p>
          <a:p>
            <a:endParaRPr lang="es-BO" dirty="0"/>
          </a:p>
        </p:txBody>
      </p:sp>
      <p:grpSp>
        <p:nvGrpSpPr>
          <p:cNvPr id="27" name="Grupo 26"/>
          <p:cNvGrpSpPr/>
          <p:nvPr/>
        </p:nvGrpSpPr>
        <p:grpSpPr>
          <a:xfrm>
            <a:off x="3067605" y="4056527"/>
            <a:ext cx="5861306" cy="1788825"/>
            <a:chOff x="3956641" y="4056527"/>
            <a:chExt cx="5861306" cy="1788825"/>
          </a:xfrm>
        </p:grpSpPr>
        <p:grpSp>
          <p:nvGrpSpPr>
            <p:cNvPr id="23" name="Grupo 22"/>
            <p:cNvGrpSpPr/>
            <p:nvPr/>
          </p:nvGrpSpPr>
          <p:grpSpPr>
            <a:xfrm>
              <a:off x="5315721" y="4056527"/>
              <a:ext cx="4502226" cy="1788825"/>
              <a:chOff x="3646409" y="3944679"/>
              <a:chExt cx="4502226" cy="1788825"/>
            </a:xfrm>
          </p:grpSpPr>
          <p:sp>
            <p:nvSpPr>
              <p:cNvPr id="5" name="Elipse 4"/>
              <p:cNvSpPr/>
              <p:nvPr/>
            </p:nvSpPr>
            <p:spPr>
              <a:xfrm>
                <a:off x="6161010" y="4811035"/>
                <a:ext cx="925032" cy="818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smtClean="0"/>
                  <a:t>Caja</a:t>
                </a:r>
                <a:endParaRPr lang="es-BO" dirty="0"/>
              </a:p>
            </p:txBody>
          </p:sp>
          <p:sp>
            <p:nvSpPr>
              <p:cNvPr id="6" name="Flecha derecha 5"/>
              <p:cNvSpPr/>
              <p:nvPr/>
            </p:nvSpPr>
            <p:spPr>
              <a:xfrm>
                <a:off x="5220586" y="5243523"/>
                <a:ext cx="820149" cy="234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grpSp>
            <p:nvGrpSpPr>
              <p:cNvPr id="14" name="Grupo 13"/>
              <p:cNvGrpSpPr/>
              <p:nvPr/>
            </p:nvGrpSpPr>
            <p:grpSpPr>
              <a:xfrm>
                <a:off x="3646409" y="4652919"/>
                <a:ext cx="1435396" cy="1080585"/>
                <a:chOff x="4974151" y="3019647"/>
                <a:chExt cx="1435396" cy="1080585"/>
              </a:xfrm>
            </p:grpSpPr>
            <p:sp>
              <p:nvSpPr>
                <p:cNvPr id="8" name="Lágrima 7"/>
                <p:cNvSpPr/>
                <p:nvPr/>
              </p:nvSpPr>
              <p:spPr>
                <a:xfrm>
                  <a:off x="5013366" y="3196266"/>
                  <a:ext cx="393404" cy="31366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9" name="Cruz 8"/>
                <p:cNvSpPr/>
                <p:nvPr/>
              </p:nvSpPr>
              <p:spPr>
                <a:xfrm>
                  <a:off x="5932969" y="3216349"/>
                  <a:ext cx="329609" cy="40935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0" name="Marco 9"/>
                <p:cNvSpPr/>
                <p:nvPr/>
              </p:nvSpPr>
              <p:spPr>
                <a:xfrm>
                  <a:off x="5194004" y="3019647"/>
                  <a:ext cx="813391" cy="70174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1"/>
                    </a:solidFill>
                  </a:endParaRPr>
                </a:p>
              </p:txBody>
            </p:sp>
            <p:sp>
              <p:nvSpPr>
                <p:cNvPr id="4" name="Rectángulo 3"/>
                <p:cNvSpPr/>
                <p:nvPr/>
              </p:nvSpPr>
              <p:spPr>
                <a:xfrm>
                  <a:off x="4974151" y="3409115"/>
                  <a:ext cx="1435396" cy="691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smtClean="0"/>
                    <a:t>Almacenes</a:t>
                  </a:r>
                  <a:endParaRPr lang="es-BO" dirty="0"/>
                </a:p>
              </p:txBody>
            </p:sp>
          </p:grpSp>
          <p:sp>
            <p:nvSpPr>
              <p:cNvPr id="11" name="Cubo 10"/>
              <p:cNvSpPr/>
              <p:nvPr/>
            </p:nvSpPr>
            <p:spPr>
              <a:xfrm>
                <a:off x="7104873" y="5109326"/>
                <a:ext cx="1043762" cy="36150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smtClean="0"/>
                  <a:t>compra</a:t>
                </a:r>
                <a:endParaRPr lang="es-BO" dirty="0"/>
              </a:p>
            </p:txBody>
          </p:sp>
          <p:sp>
            <p:nvSpPr>
              <p:cNvPr id="21" name="Flecha derecha 20"/>
              <p:cNvSpPr/>
              <p:nvPr/>
            </p:nvSpPr>
            <p:spPr>
              <a:xfrm rot="14268856">
                <a:off x="6981031" y="4570868"/>
                <a:ext cx="512000" cy="235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2" name="Disco magnético 21"/>
              <p:cNvSpPr/>
              <p:nvPr/>
            </p:nvSpPr>
            <p:spPr>
              <a:xfrm>
                <a:off x="5220586" y="3944679"/>
                <a:ext cx="1616149" cy="5954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smtClean="0"/>
                  <a:t>Base de datos</a:t>
                </a:r>
                <a:endParaRPr lang="es-BO" dirty="0"/>
              </a:p>
            </p:txBody>
          </p:sp>
        </p:grpSp>
        <p:sp>
          <p:nvSpPr>
            <p:cNvPr id="24" name="Flecha izquierda 23"/>
            <p:cNvSpPr/>
            <p:nvPr/>
          </p:nvSpPr>
          <p:spPr>
            <a:xfrm>
              <a:off x="5711013" y="4283939"/>
              <a:ext cx="988828" cy="3024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5" name="Bisel 24"/>
            <p:cNvSpPr/>
            <p:nvPr/>
          </p:nvSpPr>
          <p:spPr>
            <a:xfrm>
              <a:off x="3956641" y="4056527"/>
              <a:ext cx="1561657" cy="59542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smtClean="0"/>
                <a:t>proveedores</a:t>
              </a:r>
              <a:endParaRPr lang="es-BO" dirty="0"/>
            </a:p>
          </p:txBody>
        </p:sp>
        <p:sp>
          <p:nvSpPr>
            <p:cNvPr id="26" name="Flecha derecha 25"/>
            <p:cNvSpPr/>
            <p:nvPr/>
          </p:nvSpPr>
          <p:spPr>
            <a:xfrm rot="3039033">
              <a:off x="4165537" y="5003411"/>
              <a:ext cx="716898" cy="378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grpSp>
    </p:spTree>
    <p:extLst>
      <p:ext uri="{BB962C8B-B14F-4D97-AF65-F5344CB8AC3E}">
        <p14:creationId xmlns:p14="http://schemas.microsoft.com/office/powerpoint/2010/main" val="2370905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2. </a:t>
            </a:r>
            <a:r>
              <a:rPr lang="es-BO" dirty="0"/>
              <a:t>Diferenciación de productos</a:t>
            </a:r>
          </a:p>
        </p:txBody>
      </p:sp>
      <p:sp>
        <p:nvSpPr>
          <p:cNvPr id="3" name="Marcador de contenido 2"/>
          <p:cNvSpPr>
            <a:spLocks noGrp="1"/>
          </p:cNvSpPr>
          <p:nvPr>
            <p:ph idx="1"/>
          </p:nvPr>
        </p:nvSpPr>
        <p:spPr/>
        <p:txBody>
          <a:bodyPr>
            <a:normAutofit/>
          </a:bodyPr>
          <a:lstStyle/>
          <a:p>
            <a:endParaRPr lang="es-BO" dirty="0" smtClean="0"/>
          </a:p>
          <a:p>
            <a:endParaRPr lang="es-BO" dirty="0"/>
          </a:p>
          <a:p>
            <a:r>
              <a:rPr lang="es-BO" dirty="0" smtClean="0"/>
              <a:t>Use </a:t>
            </a:r>
            <a:r>
              <a:rPr lang="es-BO" dirty="0"/>
              <a:t>los sistemas de información para habilitar nuevos productos y servicios, o </a:t>
            </a:r>
            <a:r>
              <a:rPr lang="es-BO" dirty="0" smtClean="0"/>
              <a:t>modificar de </a:t>
            </a:r>
            <a:r>
              <a:rPr lang="es-BO" dirty="0"/>
              <a:t>manera considerable la conveniencia del cliente al usar sus productos y </a:t>
            </a:r>
            <a:r>
              <a:rPr lang="es-BO" dirty="0" smtClean="0"/>
              <a:t>servicios existentes</a:t>
            </a:r>
            <a:r>
              <a:rPr lang="es-BO" dirty="0"/>
              <a:t>.</a:t>
            </a:r>
          </a:p>
        </p:txBody>
      </p:sp>
    </p:spTree>
    <p:extLst>
      <p:ext uri="{BB962C8B-B14F-4D97-AF65-F5344CB8AC3E}">
        <p14:creationId xmlns:p14="http://schemas.microsoft.com/office/powerpoint/2010/main" val="3771651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Ejemplo</a:t>
            </a:r>
            <a:endParaRPr lang="es-BO" dirty="0"/>
          </a:p>
        </p:txBody>
      </p:sp>
      <p:pic>
        <p:nvPicPr>
          <p:cNvPr id="3074" name="Picture 2" descr="http://www.iostipsandtricks.biz/wp-content/uploads/2015/08/iJBCF.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0570" y="2685055"/>
            <a:ext cx="4455624" cy="25039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brandsoftheworld.com/sites/default/files/styles/logo-thumbnail/public/0021/3308/brand.gif?itok=_s9SfdH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023" y="2685055"/>
            <a:ext cx="2736480" cy="273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867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3. </a:t>
            </a:r>
            <a:r>
              <a:rPr lang="es-BO" dirty="0"/>
              <a:t>Enfoque en nichos de mercado</a:t>
            </a:r>
          </a:p>
        </p:txBody>
      </p:sp>
      <p:sp>
        <p:nvSpPr>
          <p:cNvPr id="3" name="Marcador de contenido 2"/>
          <p:cNvSpPr>
            <a:spLocks noGrp="1"/>
          </p:cNvSpPr>
          <p:nvPr>
            <p:ph idx="1"/>
          </p:nvPr>
        </p:nvSpPr>
        <p:spPr/>
        <p:txBody>
          <a:bodyPr>
            <a:normAutofit/>
          </a:bodyPr>
          <a:lstStyle/>
          <a:p>
            <a:endParaRPr lang="es-BO" dirty="0" smtClean="0"/>
          </a:p>
          <a:p>
            <a:endParaRPr lang="es-BO" dirty="0"/>
          </a:p>
          <a:p>
            <a:r>
              <a:rPr lang="es-BO" dirty="0" smtClean="0"/>
              <a:t>Use los sistemas de información para habilitar el enfoque en un mercado específico, y ofrezca un mejor servicio a este mercado más pequeño que sus competidores.</a:t>
            </a:r>
          </a:p>
        </p:txBody>
      </p:sp>
    </p:spTree>
    <p:extLst>
      <p:ext uri="{BB962C8B-B14F-4D97-AF65-F5344CB8AC3E}">
        <p14:creationId xmlns:p14="http://schemas.microsoft.com/office/powerpoint/2010/main" val="2715109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Ejemplo</a:t>
            </a:r>
            <a:endParaRPr lang="es-BO" dirty="0"/>
          </a:p>
        </p:txBody>
      </p:sp>
      <p:pic>
        <p:nvPicPr>
          <p:cNvPr id="4098" name="Picture 2" descr="https://jcvalda.files.wordpress.com/2013/08/nicho-de-mercado-0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9312" y="2622624"/>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amazonpickingchallenge.org/amazon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49945"/>
            <a:ext cx="2939440" cy="10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64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Que es una ventaja competitiva?</a:t>
            </a:r>
            <a:endParaRPr lang="es-BO" dirty="0"/>
          </a:p>
        </p:txBody>
      </p:sp>
      <p:sp>
        <p:nvSpPr>
          <p:cNvPr id="3" name="Marcador de contenido 2"/>
          <p:cNvSpPr>
            <a:spLocks noGrp="1"/>
          </p:cNvSpPr>
          <p:nvPr>
            <p:ph idx="1"/>
          </p:nvPr>
        </p:nvSpPr>
        <p:spPr>
          <a:xfrm>
            <a:off x="1154954" y="2088345"/>
            <a:ext cx="10099200" cy="3416300"/>
          </a:xfrm>
        </p:spPr>
        <p:txBody>
          <a:bodyPr>
            <a:normAutofit/>
          </a:bodyPr>
          <a:lstStyle/>
          <a:p>
            <a:pPr algn="just"/>
            <a:endParaRPr lang="es-BO" sz="2800" dirty="0" smtClean="0"/>
          </a:p>
          <a:p>
            <a:pPr algn="just"/>
            <a:r>
              <a:rPr lang="es-BO" sz="2800" dirty="0" smtClean="0"/>
              <a:t>Es la capacidad de una empresa de sobreponerse o sobrepasar a otra de la misma industria o sector, debido a que  una empresa tienen </a:t>
            </a:r>
            <a:r>
              <a:rPr lang="es-BO" sz="2800" dirty="0"/>
              <a:t>acceso a recursos especiales y las demás no, o </a:t>
            </a:r>
            <a:r>
              <a:rPr lang="es-BO" sz="2800" dirty="0" smtClean="0"/>
              <a:t>pueden utilizar </a:t>
            </a:r>
            <a:r>
              <a:rPr lang="es-BO" sz="2800" dirty="0"/>
              <a:t>los medios disponibles en forma común con más </a:t>
            </a:r>
            <a:r>
              <a:rPr lang="es-BO" sz="2800" dirty="0" smtClean="0"/>
              <a:t>eficiencia.</a:t>
            </a:r>
          </a:p>
          <a:p>
            <a:pPr algn="just"/>
            <a:endParaRPr lang="es-BO" sz="2800" dirty="0" smtClean="0"/>
          </a:p>
          <a:p>
            <a:pPr algn="just"/>
            <a:endParaRPr lang="es-BO" sz="2800" dirty="0"/>
          </a:p>
        </p:txBody>
      </p:sp>
      <p:pic>
        <p:nvPicPr>
          <p:cNvPr id="5" name="Picture 2" descr="http://www.elmundoesnuestrameta.com/libro/wp-content/uploads/2015/06/competitivid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874" y="4471323"/>
            <a:ext cx="2381693" cy="152384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436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a:t>Fortalecimiento de la intimidad con los clientes</a:t>
            </a:r>
            <a:br>
              <a:rPr lang="es-BO" dirty="0"/>
            </a:br>
            <a:r>
              <a:rPr lang="es-BO" dirty="0"/>
              <a:t>y proveedores</a:t>
            </a:r>
          </a:p>
        </p:txBody>
      </p:sp>
      <p:sp>
        <p:nvSpPr>
          <p:cNvPr id="3" name="Marcador de contenido 2"/>
          <p:cNvSpPr>
            <a:spLocks noGrp="1"/>
          </p:cNvSpPr>
          <p:nvPr>
            <p:ph idx="1"/>
          </p:nvPr>
        </p:nvSpPr>
        <p:spPr/>
        <p:txBody>
          <a:bodyPr/>
          <a:lstStyle/>
          <a:p>
            <a:endParaRPr lang="es-BO" dirty="0" smtClean="0"/>
          </a:p>
          <a:p>
            <a:endParaRPr lang="es-BO" dirty="0"/>
          </a:p>
          <a:p>
            <a:r>
              <a:rPr lang="es-BO" dirty="0" smtClean="0"/>
              <a:t>Use </a:t>
            </a:r>
            <a:r>
              <a:rPr lang="es-BO" dirty="0"/>
              <a:t>los sistemas de información para estrechar los lazos con los proveedores y </a:t>
            </a:r>
            <a:r>
              <a:rPr lang="es-BO" dirty="0" smtClean="0"/>
              <a:t>desarrollar intimidad </a:t>
            </a:r>
            <a:r>
              <a:rPr lang="es-BO" dirty="0"/>
              <a:t>con los clientes.</a:t>
            </a:r>
          </a:p>
        </p:txBody>
      </p:sp>
    </p:spTree>
    <p:extLst>
      <p:ext uri="{BB962C8B-B14F-4D97-AF65-F5344CB8AC3E}">
        <p14:creationId xmlns:p14="http://schemas.microsoft.com/office/powerpoint/2010/main" val="387694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Ejemplo</a:t>
            </a:r>
            <a:endParaRPr lang="es-BO" dirty="0"/>
          </a:p>
        </p:txBody>
      </p:sp>
      <p:pic>
        <p:nvPicPr>
          <p:cNvPr id="4" name="Marcador de contenido 3"/>
          <p:cNvPicPr>
            <a:picLocks noGrp="1" noChangeAspect="1"/>
          </p:cNvPicPr>
          <p:nvPr>
            <p:ph idx="1"/>
          </p:nvPr>
        </p:nvPicPr>
        <p:blipFill>
          <a:blip r:embed="rId2"/>
          <a:stretch>
            <a:fillRect/>
          </a:stretch>
        </p:blipFill>
        <p:spPr>
          <a:xfrm>
            <a:off x="2378258" y="3011932"/>
            <a:ext cx="2714625" cy="1685925"/>
          </a:xfrm>
          <a:prstGeom prst="rect">
            <a:avLst/>
          </a:prstGeom>
        </p:spPr>
      </p:pic>
      <p:pic>
        <p:nvPicPr>
          <p:cNvPr id="5122" name="Picture 2" descr="http://estaticos.elmundo.es/elmundo/imagenes/2013/03/11/ciencia/1363027585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912" y="3011932"/>
            <a:ext cx="3408034" cy="145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560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a:t>IMPACTO DE INTERNET SOBRE </a:t>
            </a:r>
            <a:r>
              <a:rPr lang="es-BO" dirty="0" smtClean="0"/>
              <a:t>LA VENTAJA</a:t>
            </a:r>
            <a:r>
              <a:rPr lang="es-BO" dirty="0"/>
              <a:t> </a:t>
            </a:r>
            <a:r>
              <a:rPr lang="es-BO" dirty="0" smtClean="0"/>
              <a:t>COMPETITIVA</a:t>
            </a:r>
            <a:endParaRPr lang="es-BO" dirty="0"/>
          </a:p>
        </p:txBody>
      </p:sp>
      <p:sp>
        <p:nvSpPr>
          <p:cNvPr id="3" name="Marcador de contenido 2"/>
          <p:cNvSpPr>
            <a:spLocks noGrp="1"/>
          </p:cNvSpPr>
          <p:nvPr>
            <p:ph idx="1"/>
          </p:nvPr>
        </p:nvSpPr>
        <p:spPr/>
        <p:txBody>
          <a:bodyPr/>
          <a:lstStyle/>
          <a:p>
            <a:endParaRPr lang="es-BO" dirty="0" smtClean="0"/>
          </a:p>
          <a:p>
            <a:r>
              <a:rPr lang="es-BO" dirty="0" smtClean="0"/>
              <a:t>El internet no cambio las fuerzas competitivas sino causo el impacto de que las competitividad de las empresas se mucho mas intensa.</a:t>
            </a:r>
          </a:p>
        </p:txBody>
      </p:sp>
    </p:spTree>
    <p:extLst>
      <p:ext uri="{BB962C8B-B14F-4D97-AF65-F5344CB8AC3E}">
        <p14:creationId xmlns:p14="http://schemas.microsoft.com/office/powerpoint/2010/main" val="2520161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Ejemplo</a:t>
            </a:r>
            <a:endParaRPr lang="es-BO" dirty="0"/>
          </a:p>
        </p:txBody>
      </p:sp>
      <p:pic>
        <p:nvPicPr>
          <p:cNvPr id="6146" name="Picture 2" descr="http://www.masquenegocio.com/wp-content/uploads/2014/02/redes-sociales-empres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760" y="2622846"/>
            <a:ext cx="401002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6657753" y="3292697"/>
            <a:ext cx="3705837" cy="2023582"/>
          </a:xfrm>
          <a:prstGeom prst="rect">
            <a:avLst/>
          </a:prstGeom>
        </p:spPr>
      </p:pic>
    </p:spTree>
    <p:extLst>
      <p:ext uri="{BB962C8B-B14F-4D97-AF65-F5344CB8AC3E}">
        <p14:creationId xmlns:p14="http://schemas.microsoft.com/office/powerpoint/2010/main" val="3942619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99656" y="1196753"/>
            <a:ext cx="6840760" cy="954107"/>
          </a:xfrm>
          <a:prstGeom prst="rect">
            <a:avLst/>
          </a:prstGeom>
        </p:spPr>
        <p:txBody>
          <a:bodyPr wrap="square">
            <a:spAutoFit/>
          </a:bodyPr>
          <a:lstStyle/>
          <a:p>
            <a:pPr algn="ctr"/>
            <a:r>
              <a:rPr lang="es-ES" sz="2800" b="1" dirty="0">
                <a:solidFill>
                  <a:srgbClr val="002060"/>
                </a:solidFill>
              </a:rPr>
              <a:t>EL MODELO DE LA CADENA DE VALOR DE NEGOCIOS</a:t>
            </a:r>
            <a:endParaRPr lang="es-BO" sz="2800" b="1" dirty="0">
              <a:solidFill>
                <a:srgbClr val="002060"/>
              </a:solidFill>
            </a:endParaRPr>
          </a:p>
        </p:txBody>
      </p:sp>
      <p:sp>
        <p:nvSpPr>
          <p:cNvPr id="6" name="Rectángulo 5"/>
          <p:cNvSpPr/>
          <p:nvPr/>
        </p:nvSpPr>
        <p:spPr>
          <a:xfrm>
            <a:off x="2711624" y="3068960"/>
            <a:ext cx="6696744" cy="1785104"/>
          </a:xfrm>
          <a:prstGeom prst="rect">
            <a:avLst/>
          </a:prstGeom>
        </p:spPr>
        <p:txBody>
          <a:bodyPr wrap="square">
            <a:spAutoFit/>
          </a:bodyPr>
          <a:lstStyle/>
          <a:p>
            <a:pPr algn="just"/>
            <a:r>
              <a:rPr lang="es-ES" dirty="0">
                <a:solidFill>
                  <a:srgbClr val="002060"/>
                </a:solidFill>
              </a:rPr>
              <a:t>Este </a:t>
            </a:r>
            <a:r>
              <a:rPr lang="es-ES" b="1" dirty="0">
                <a:solidFill>
                  <a:srgbClr val="002060"/>
                </a:solidFill>
              </a:rPr>
              <a:t>modelo  </a:t>
            </a:r>
            <a:r>
              <a:rPr lang="es-ES" dirty="0">
                <a:solidFill>
                  <a:srgbClr val="002060"/>
                </a:solidFill>
              </a:rPr>
              <a:t>resalta las actividades específicas en las empresas en donde se pueden aplicar mejor las estrategias competitivas (</a:t>
            </a:r>
            <a:r>
              <a:rPr lang="es-ES" dirty="0" err="1">
                <a:solidFill>
                  <a:srgbClr val="002060"/>
                </a:solidFill>
              </a:rPr>
              <a:t>Porter</a:t>
            </a:r>
            <a:r>
              <a:rPr lang="es-ES" dirty="0">
                <a:solidFill>
                  <a:srgbClr val="002060"/>
                </a:solidFill>
              </a:rPr>
              <a:t>, 1985) y en donde los sistemas de información tengan un impacto estratégico. donde una empresa puede utilizar la tecnología de la información con la máxima eficiencia</a:t>
            </a:r>
          </a:p>
          <a:p>
            <a:r>
              <a:rPr lang="es-ES" sz="2000" dirty="0"/>
              <a:t>,</a:t>
            </a:r>
            <a:endParaRPr lang="es-BO" sz="2000" i="1" dirty="0">
              <a:latin typeface="Book Antiqua" panose="02040602050305030304" pitchFamily="18" charset="0"/>
            </a:endParaRPr>
          </a:p>
        </p:txBody>
      </p:sp>
    </p:spTree>
    <p:extLst>
      <p:ext uri="{BB962C8B-B14F-4D97-AF65-F5344CB8AC3E}">
        <p14:creationId xmlns:p14="http://schemas.microsoft.com/office/powerpoint/2010/main" val="3707957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07805" y="908720"/>
            <a:ext cx="9590567" cy="4896544"/>
          </a:xfrm>
          <a:solidFill>
            <a:srgbClr val="FBFBFB"/>
          </a:solidFill>
          <a:ln>
            <a:noFill/>
          </a:ln>
        </p:spPr>
        <p:style>
          <a:lnRef idx="2">
            <a:schemeClr val="accent2"/>
          </a:lnRef>
          <a:fillRef idx="1">
            <a:schemeClr val="lt1"/>
          </a:fillRef>
          <a:effectRef idx="0">
            <a:schemeClr val="accent2"/>
          </a:effectRef>
          <a:fontRef idx="minor">
            <a:schemeClr val="dk1"/>
          </a:fontRef>
        </p:style>
        <p:txBody>
          <a:bodyPr>
            <a:normAutofit fontScale="92500"/>
          </a:bodyPr>
          <a:lstStyle/>
          <a:p>
            <a:pPr marL="0" indent="0" algn="just">
              <a:buNone/>
            </a:pPr>
            <a:r>
              <a:rPr lang="es-ES" dirty="0">
                <a:ln w="0"/>
                <a:solidFill>
                  <a:schemeClr val="tx1"/>
                </a:solidFill>
                <a:effectLst>
                  <a:outerShdw blurRad="38100" dist="19050" dir="2700000" algn="tl" rotWithShape="0">
                    <a:schemeClr val="dk1">
                      <a:alpha val="40000"/>
                    </a:schemeClr>
                  </a:outerShdw>
                </a:effectLst>
              </a:rPr>
              <a:t>El modelo de la cadena de valor ve a </a:t>
            </a:r>
            <a:r>
              <a:rPr lang="es-ES" dirty="0" smtClean="0">
                <a:ln w="0"/>
                <a:solidFill>
                  <a:schemeClr val="tx1"/>
                </a:solidFill>
                <a:effectLst>
                  <a:outerShdw blurRad="38100" dist="19050" dir="2700000" algn="tl" rotWithShape="0">
                    <a:schemeClr val="dk1">
                      <a:alpha val="40000"/>
                    </a:schemeClr>
                  </a:outerShdw>
                </a:effectLst>
              </a:rPr>
              <a:t>la empresa </a:t>
            </a:r>
            <a:r>
              <a:rPr lang="es-ES" dirty="0">
                <a:ln w="0"/>
                <a:solidFill>
                  <a:schemeClr val="tx1"/>
                </a:solidFill>
                <a:effectLst>
                  <a:outerShdw blurRad="38100" dist="19050" dir="2700000" algn="tl" rotWithShape="0">
                    <a:schemeClr val="dk1">
                      <a:alpha val="40000"/>
                    </a:schemeClr>
                  </a:outerShdw>
                </a:effectLst>
              </a:rPr>
              <a:t>como una serie o cadena de actividades básicas que añaden un margen </a:t>
            </a:r>
            <a:r>
              <a:rPr lang="es-ES" dirty="0" smtClean="0">
                <a:ln w="0"/>
                <a:solidFill>
                  <a:schemeClr val="tx1"/>
                </a:solidFill>
                <a:effectLst>
                  <a:outerShdw blurRad="38100" dist="19050" dir="2700000" algn="tl" rotWithShape="0">
                    <a:schemeClr val="dk1">
                      <a:alpha val="40000"/>
                    </a:schemeClr>
                  </a:outerShdw>
                </a:effectLst>
              </a:rPr>
              <a:t>de valor </a:t>
            </a:r>
            <a:r>
              <a:rPr lang="es-ES" dirty="0">
                <a:ln w="0"/>
                <a:solidFill>
                  <a:schemeClr val="tx1"/>
                </a:solidFill>
                <a:effectLst>
                  <a:outerShdw blurRad="38100" dist="19050" dir="2700000" algn="tl" rotWithShape="0">
                    <a:schemeClr val="dk1">
                      <a:alpha val="40000"/>
                    </a:schemeClr>
                  </a:outerShdw>
                </a:effectLst>
              </a:rPr>
              <a:t>a los productos o servicios de una firma, y a estas actividades se les pueden </a:t>
            </a:r>
            <a:r>
              <a:rPr lang="es-ES" dirty="0" smtClean="0">
                <a:ln w="0"/>
                <a:solidFill>
                  <a:schemeClr val="tx1"/>
                </a:solidFill>
                <a:effectLst>
                  <a:outerShdw blurRad="38100" dist="19050" dir="2700000" algn="tl" rotWithShape="0">
                    <a:schemeClr val="dk1">
                      <a:alpha val="40000"/>
                    </a:schemeClr>
                  </a:outerShdw>
                </a:effectLst>
              </a:rPr>
              <a:t>categorizar como </a:t>
            </a:r>
            <a:r>
              <a:rPr lang="es-ES" dirty="0">
                <a:ln w="0"/>
                <a:solidFill>
                  <a:schemeClr val="tx1"/>
                </a:solidFill>
                <a:effectLst>
                  <a:outerShdw blurRad="38100" dist="19050" dir="2700000" algn="tl" rotWithShape="0">
                    <a:schemeClr val="dk1">
                      <a:alpha val="40000"/>
                    </a:schemeClr>
                  </a:outerShdw>
                </a:effectLst>
              </a:rPr>
              <a:t>primarias o de </a:t>
            </a:r>
            <a:r>
              <a:rPr lang="es-ES" dirty="0" smtClean="0">
                <a:ln w="0"/>
                <a:solidFill>
                  <a:schemeClr val="tx1"/>
                </a:solidFill>
                <a:effectLst>
                  <a:outerShdw blurRad="38100" dist="19050" dir="2700000" algn="tl" rotWithShape="0">
                    <a:schemeClr val="dk1">
                      <a:alpha val="40000"/>
                    </a:schemeClr>
                  </a:outerShdw>
                </a:effectLst>
              </a:rPr>
              <a:t>apoyo</a:t>
            </a:r>
          </a:p>
          <a:p>
            <a:pPr marL="0" indent="0" algn="just">
              <a:buNone/>
            </a:pPr>
            <a:endParaRPr lang="es-ES" dirty="0" smtClean="0">
              <a:ln w="0"/>
              <a:solidFill>
                <a:schemeClr val="tx1"/>
              </a:solidFill>
              <a:effectLst>
                <a:outerShdw blurRad="38100" dist="19050" dir="2700000" algn="tl" rotWithShape="0">
                  <a:schemeClr val="dk1">
                    <a:alpha val="40000"/>
                  </a:schemeClr>
                </a:outerShdw>
              </a:effectLst>
            </a:endParaRPr>
          </a:p>
          <a:p>
            <a:r>
              <a:rPr lang="es-ES" dirty="0" smtClean="0">
                <a:ln w="0"/>
                <a:solidFill>
                  <a:schemeClr val="tx1"/>
                </a:solidFill>
                <a:effectLst>
                  <a:outerShdw blurRad="38100" dist="19050" dir="2700000" algn="tl" rotWithShape="0">
                    <a:schemeClr val="dk1">
                      <a:alpha val="40000"/>
                    </a:schemeClr>
                  </a:outerShdw>
                </a:effectLst>
              </a:rPr>
              <a:t>actividades primarias </a:t>
            </a:r>
            <a:r>
              <a:rPr lang="es-ES" dirty="0">
                <a:ln w="0"/>
                <a:solidFill>
                  <a:schemeClr val="tx1"/>
                </a:solidFill>
                <a:effectLst>
                  <a:outerShdw blurRad="38100" dist="19050" dir="2700000" algn="tl" rotWithShape="0">
                    <a:schemeClr val="dk1">
                      <a:alpha val="40000"/>
                    </a:schemeClr>
                  </a:outerShdw>
                </a:effectLst>
              </a:rPr>
              <a:t>se relacionan en su mayor parte con la producción </a:t>
            </a:r>
            <a:r>
              <a:rPr lang="es-ES" dirty="0" smtClean="0">
                <a:ln w="0"/>
                <a:solidFill>
                  <a:schemeClr val="tx1"/>
                </a:solidFill>
                <a:effectLst>
                  <a:outerShdw blurRad="38100" dist="19050" dir="2700000" algn="tl" rotWithShape="0">
                    <a:schemeClr val="dk1">
                      <a:alpha val="40000"/>
                    </a:schemeClr>
                  </a:outerShdw>
                </a:effectLst>
              </a:rPr>
              <a:t>y distribución </a:t>
            </a:r>
            <a:r>
              <a:rPr lang="es-ES" dirty="0">
                <a:ln w="0"/>
                <a:solidFill>
                  <a:schemeClr val="tx1"/>
                </a:solidFill>
                <a:effectLst>
                  <a:outerShdw blurRad="38100" dist="19050" dir="2700000" algn="tl" rotWithShape="0">
                    <a:schemeClr val="dk1">
                      <a:alpha val="40000"/>
                    </a:schemeClr>
                  </a:outerShdw>
                </a:effectLst>
              </a:rPr>
              <a:t>de los productos y servicios de la </a:t>
            </a:r>
            <a:r>
              <a:rPr lang="es-ES" dirty="0" smtClean="0">
                <a:ln w="0"/>
                <a:solidFill>
                  <a:schemeClr val="tx1"/>
                </a:solidFill>
                <a:effectLst>
                  <a:outerShdw blurRad="38100" dist="19050" dir="2700000" algn="tl" rotWithShape="0">
                    <a:schemeClr val="dk1">
                      <a:alpha val="40000"/>
                    </a:schemeClr>
                  </a:outerShdw>
                </a:effectLst>
              </a:rPr>
              <a:t>empresa los cuales crean valor para el cliente, estas actividades serian:</a:t>
            </a:r>
          </a:p>
          <a:p>
            <a:pPr marL="800100" lvl="1" indent="-342900">
              <a:buFont typeface="+mj-lt"/>
              <a:buAutoNum type="alphaLcPeriod"/>
            </a:pPr>
            <a:r>
              <a:rPr lang="es-ES" sz="1800" dirty="0">
                <a:ln w="0"/>
                <a:solidFill>
                  <a:schemeClr val="tx1"/>
                </a:solidFill>
                <a:effectLst>
                  <a:outerShdw blurRad="38100" dist="19050" dir="2700000" algn="tl" rotWithShape="0">
                    <a:schemeClr val="dk1">
                      <a:alpha val="40000"/>
                    </a:schemeClr>
                  </a:outerShdw>
                </a:effectLst>
              </a:rPr>
              <a:t>Logística de entrada </a:t>
            </a:r>
          </a:p>
          <a:p>
            <a:pPr marL="800100" lvl="1" indent="-342900">
              <a:buFont typeface="+mj-lt"/>
              <a:buAutoNum type="alphaLcPeriod"/>
            </a:pPr>
            <a:r>
              <a:rPr lang="es-ES" sz="1800" dirty="0">
                <a:ln w="0"/>
                <a:solidFill>
                  <a:schemeClr val="tx1"/>
                </a:solidFill>
                <a:effectLst>
                  <a:outerShdw blurRad="38100" dist="19050" dir="2700000" algn="tl" rotWithShape="0">
                    <a:schemeClr val="dk1">
                      <a:alpha val="40000"/>
                    </a:schemeClr>
                  </a:outerShdw>
                </a:effectLst>
              </a:rPr>
              <a:t>Operaciones</a:t>
            </a:r>
          </a:p>
          <a:p>
            <a:pPr marL="800100" lvl="1" indent="-342900">
              <a:buFont typeface="+mj-lt"/>
              <a:buAutoNum type="alphaLcPeriod"/>
            </a:pPr>
            <a:r>
              <a:rPr lang="es-ES" sz="1800" dirty="0">
                <a:ln w="0"/>
                <a:solidFill>
                  <a:schemeClr val="tx1"/>
                </a:solidFill>
                <a:effectLst>
                  <a:outerShdw blurRad="38100" dist="19050" dir="2700000" algn="tl" rotWithShape="0">
                    <a:schemeClr val="dk1">
                      <a:alpha val="40000"/>
                    </a:schemeClr>
                  </a:outerShdw>
                </a:effectLst>
              </a:rPr>
              <a:t>Logística de salidas</a:t>
            </a:r>
          </a:p>
          <a:p>
            <a:pPr marL="800100" lvl="1" indent="-342900">
              <a:buFont typeface="+mj-lt"/>
              <a:buAutoNum type="alphaLcPeriod"/>
            </a:pPr>
            <a:r>
              <a:rPr lang="es-ES" sz="1800" dirty="0">
                <a:ln w="0"/>
                <a:solidFill>
                  <a:schemeClr val="tx1"/>
                </a:solidFill>
                <a:effectLst>
                  <a:outerShdw blurRad="38100" dist="19050" dir="2700000" algn="tl" rotWithShape="0">
                    <a:schemeClr val="dk1">
                      <a:alpha val="40000"/>
                    </a:schemeClr>
                  </a:outerShdw>
                </a:effectLst>
              </a:rPr>
              <a:t>Ventas y marketing</a:t>
            </a:r>
          </a:p>
          <a:p>
            <a:pPr marL="800100" lvl="1" indent="-342900">
              <a:buFont typeface="+mj-lt"/>
              <a:buAutoNum type="alphaLcPeriod"/>
            </a:pPr>
            <a:r>
              <a:rPr lang="es-ES" sz="1800" dirty="0">
                <a:ln w="0"/>
                <a:solidFill>
                  <a:schemeClr val="tx1"/>
                </a:solidFill>
                <a:effectLst>
                  <a:outerShdw blurRad="38100" dist="19050" dir="2700000" algn="tl" rotWithShape="0">
                    <a:schemeClr val="dk1">
                      <a:alpha val="40000"/>
                    </a:schemeClr>
                  </a:outerShdw>
                </a:effectLst>
              </a:rPr>
              <a:t>servicio</a:t>
            </a:r>
          </a:p>
          <a:p>
            <a:pPr marL="800100" lvl="1" indent="-342900">
              <a:buFont typeface="+mj-lt"/>
              <a:buAutoNum type="alphaLcPeriod"/>
            </a:pPr>
            <a:endParaRPr lang="es-ES" dirty="0" smtClean="0">
              <a:ln w="0"/>
              <a:solidFill>
                <a:schemeClr val="tx1"/>
              </a:solidFill>
              <a:effectLst>
                <a:outerShdw blurRad="38100" dist="19050" dir="2700000" algn="tl" rotWithShape="0">
                  <a:schemeClr val="dk1">
                    <a:alpha val="40000"/>
                  </a:schemeClr>
                </a:outerShdw>
              </a:effectLst>
            </a:endParaRPr>
          </a:p>
          <a:p>
            <a:pPr marL="0" indent="0">
              <a:buNone/>
            </a:pPr>
            <a:endParaRPr lang="es-BO"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9535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1992" y="620688"/>
            <a:ext cx="9856380" cy="5007354"/>
          </a:xfrm>
          <a:solidFill>
            <a:srgbClr val="F8F8F8"/>
          </a:solidFill>
          <a:ln>
            <a:noFill/>
          </a:ln>
        </p:spPr>
        <p:txBody>
          <a:bodyPr>
            <a:normAutofit/>
          </a:bodyPr>
          <a:lstStyle/>
          <a:p>
            <a:pPr algn="just"/>
            <a:r>
              <a:rPr lang="es-BO" b="1" dirty="0" smtClean="0">
                <a:solidFill>
                  <a:srgbClr val="002060"/>
                </a:solidFill>
              </a:rPr>
              <a:t>actividades de apoyo </a:t>
            </a:r>
            <a:r>
              <a:rPr lang="es-ES" dirty="0">
                <a:solidFill>
                  <a:srgbClr val="002060"/>
                </a:solidFill>
              </a:rPr>
              <a:t>hacen posible la entrega de las actividades primarias </a:t>
            </a:r>
            <a:r>
              <a:rPr lang="es-ES" dirty="0" smtClean="0">
                <a:solidFill>
                  <a:srgbClr val="002060"/>
                </a:solidFill>
              </a:rPr>
              <a:t>y consisten </a:t>
            </a:r>
            <a:r>
              <a:rPr lang="es-ES" dirty="0">
                <a:solidFill>
                  <a:srgbClr val="002060"/>
                </a:solidFill>
              </a:rPr>
              <a:t>en</a:t>
            </a:r>
            <a:r>
              <a:rPr lang="es-ES" dirty="0" smtClean="0">
                <a:solidFill>
                  <a:srgbClr val="002060"/>
                </a:solidFill>
              </a:rPr>
              <a:t>:</a:t>
            </a:r>
          </a:p>
          <a:p>
            <a:pPr lvl="1" algn="just">
              <a:buFont typeface="+mj-lt"/>
              <a:buAutoNum type="alphaLcPeriod"/>
            </a:pPr>
            <a:r>
              <a:rPr lang="es-ES" sz="1800" b="1" dirty="0">
                <a:solidFill>
                  <a:srgbClr val="002060"/>
                </a:solidFill>
              </a:rPr>
              <a:t>infraestructura de la organización</a:t>
            </a:r>
          </a:p>
          <a:p>
            <a:pPr lvl="1" algn="just">
              <a:buFont typeface="+mj-lt"/>
              <a:buAutoNum type="alphaLcPeriod"/>
            </a:pPr>
            <a:r>
              <a:rPr lang="es-ES" sz="1800" b="1" dirty="0">
                <a:solidFill>
                  <a:srgbClr val="002060"/>
                </a:solidFill>
              </a:rPr>
              <a:t>recursos humanos </a:t>
            </a:r>
          </a:p>
          <a:p>
            <a:pPr lvl="1" algn="just">
              <a:buFont typeface="+mj-lt"/>
              <a:buAutoNum type="alphaLcPeriod"/>
            </a:pPr>
            <a:r>
              <a:rPr lang="es-ES" sz="1800" b="1" dirty="0">
                <a:solidFill>
                  <a:srgbClr val="002060"/>
                </a:solidFill>
              </a:rPr>
              <a:t> tecnología </a:t>
            </a:r>
          </a:p>
          <a:p>
            <a:pPr lvl="1" algn="just">
              <a:buFont typeface="+mj-lt"/>
              <a:buAutoNum type="alphaLcPeriod"/>
            </a:pPr>
            <a:r>
              <a:rPr lang="es-ES" sz="1800" b="1" dirty="0">
                <a:solidFill>
                  <a:srgbClr val="002060"/>
                </a:solidFill>
              </a:rPr>
              <a:t> abastecimiento</a:t>
            </a:r>
          </a:p>
          <a:p>
            <a:pPr marL="457200" lvl="1" indent="0" algn="just">
              <a:buNone/>
            </a:pPr>
            <a:endParaRPr lang="es-ES" b="1" dirty="0" smtClean="0">
              <a:solidFill>
                <a:schemeClr val="bg2"/>
              </a:solidFill>
            </a:endParaRPr>
          </a:p>
          <a:p>
            <a:pPr marL="457200" lvl="1" indent="0" algn="just">
              <a:buNone/>
            </a:pPr>
            <a:endParaRPr lang="es-BO" b="1" dirty="0">
              <a:solidFill>
                <a:schemeClr val="bg2"/>
              </a:solidFill>
            </a:endParaRPr>
          </a:p>
          <a:p>
            <a:pPr marL="0" indent="0">
              <a:buNone/>
            </a:pPr>
            <a:endParaRPr lang="es-ES" b="1" dirty="0" smtClean="0">
              <a:solidFill>
                <a:schemeClr val="bg2"/>
              </a:solidFil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853" y="3124365"/>
            <a:ext cx="6048672" cy="2736304"/>
          </a:xfrm>
          <a:prstGeom prst="rect">
            <a:avLst/>
          </a:prstGeom>
        </p:spPr>
      </p:pic>
    </p:spTree>
    <p:extLst>
      <p:ext uri="{BB962C8B-B14F-4D97-AF65-F5344CB8AC3E}">
        <p14:creationId xmlns:p14="http://schemas.microsoft.com/office/powerpoint/2010/main" val="3062385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67608" y="332656"/>
            <a:ext cx="7488832" cy="5616624"/>
          </a:xfrm>
        </p:spPr>
        <p:txBody>
          <a:bodyPr>
            <a:normAutofit/>
          </a:bodyPr>
          <a:lstStyle/>
          <a:p>
            <a:pPr marL="0" indent="0">
              <a:buNone/>
            </a:pPr>
            <a:endParaRPr lang="es-ES" dirty="0" smtClean="0">
              <a:solidFill>
                <a:schemeClr val="bg2"/>
              </a:solidFill>
            </a:endParaRPr>
          </a:p>
          <a:p>
            <a:pPr marL="0" indent="0">
              <a:buNone/>
            </a:pPr>
            <a:r>
              <a:rPr lang="es-ES" b="1" dirty="0" smtClean="0">
                <a:solidFill>
                  <a:srgbClr val="002060"/>
                </a:solidFill>
              </a:rPr>
              <a:t>¿</a:t>
            </a:r>
            <a:r>
              <a:rPr lang="es-ES" b="1" dirty="0">
                <a:solidFill>
                  <a:srgbClr val="002060"/>
                </a:solidFill>
              </a:rPr>
              <a:t>Cómo podemos usar los sistemas de información para mejorar la eficiencia operacional, y la intimidad con el cliente y el proveedor?</a:t>
            </a:r>
          </a:p>
          <a:p>
            <a:pPr marL="0" indent="0">
              <a:buNone/>
            </a:pPr>
            <a:endParaRPr lang="es-ES" b="1" dirty="0">
              <a:solidFill>
                <a:srgbClr val="002060"/>
              </a:solidFill>
            </a:endParaRPr>
          </a:p>
          <a:p>
            <a:pPr marL="0" indent="0">
              <a:buNone/>
            </a:pPr>
            <a:r>
              <a:rPr lang="es-ES" sz="2000" dirty="0">
                <a:solidFill>
                  <a:srgbClr val="002060"/>
                </a:solidFill>
              </a:rPr>
              <a:t>Una vez que haya analizado las diversas etapas en la cadena de valor en su empresa, podrá concebir las posibles aplicaciones de los sistemas de información. Después, una vez que tenga una lista de aplicaciones candidatas, podrá decidir cuál desarrollar primero. Al hacer mejoras en la cadena de valor de su propia empresa de modo que sus competidores no se enteren, podrá obtener una ventaja competitiva al adquirir excelencia operacional.</a:t>
            </a:r>
          </a:p>
          <a:p>
            <a:pPr marL="0" indent="0" algn="just">
              <a:buNone/>
            </a:pPr>
            <a:endParaRPr lang="es-BO" dirty="0" smtClean="0">
              <a:solidFill>
                <a:schemeClr val="bg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4581129"/>
            <a:ext cx="2933700" cy="1552575"/>
          </a:xfrm>
          <a:prstGeom prst="rect">
            <a:avLst/>
          </a:prstGeom>
        </p:spPr>
      </p:pic>
    </p:spTree>
    <p:extLst>
      <p:ext uri="{BB962C8B-B14F-4D97-AF65-F5344CB8AC3E}">
        <p14:creationId xmlns:p14="http://schemas.microsoft.com/office/powerpoint/2010/main" val="629157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298224" y="1124744"/>
            <a:ext cx="7562800" cy="860674"/>
          </a:xfrm>
        </p:spPr>
        <p:txBody>
          <a:bodyPr>
            <a:normAutofit fontScale="90000"/>
          </a:bodyPr>
          <a:lstStyle/>
          <a:p>
            <a:r>
              <a:rPr lang="es-ES" b="1" dirty="0">
                <a:solidFill>
                  <a:srgbClr val="002060"/>
                </a:solidFill>
              </a:rPr>
              <a:t>Extensión de la cadena de valor: red de calidad</a:t>
            </a:r>
          </a:p>
        </p:txBody>
      </p:sp>
      <p:sp>
        <p:nvSpPr>
          <p:cNvPr id="5" name="Marcador de contenido 1"/>
          <p:cNvSpPr>
            <a:spLocks noGrp="1"/>
          </p:cNvSpPr>
          <p:nvPr>
            <p:ph idx="1"/>
          </p:nvPr>
        </p:nvSpPr>
        <p:spPr>
          <a:xfrm>
            <a:off x="2783633" y="2492896"/>
            <a:ext cx="6591985" cy="3777622"/>
          </a:xfrm>
        </p:spPr>
        <p:txBody>
          <a:bodyPr>
            <a:normAutofit fontScale="92500" lnSpcReduction="10000"/>
          </a:bodyPr>
          <a:lstStyle/>
          <a:p>
            <a:pPr marL="0" indent="0" algn="just">
              <a:buNone/>
            </a:pPr>
            <a:r>
              <a:rPr lang="es-ES" dirty="0">
                <a:solidFill>
                  <a:srgbClr val="002060"/>
                </a:solidFill>
              </a:rPr>
              <a:t>Después de todo, el </a:t>
            </a:r>
            <a:r>
              <a:rPr lang="es-ES" dirty="0" smtClean="0">
                <a:solidFill>
                  <a:srgbClr val="002060"/>
                </a:solidFill>
              </a:rPr>
              <a:t>desempeño de </a:t>
            </a:r>
            <a:r>
              <a:rPr lang="es-ES" dirty="0">
                <a:solidFill>
                  <a:srgbClr val="002060"/>
                </a:solidFill>
              </a:rPr>
              <a:t>la mayoría de las empresas no sólo depende de lo que pasa en el interior de </a:t>
            </a:r>
            <a:r>
              <a:rPr lang="es-ES" dirty="0" smtClean="0">
                <a:solidFill>
                  <a:srgbClr val="002060"/>
                </a:solidFill>
              </a:rPr>
              <a:t>una empresa</a:t>
            </a:r>
            <a:r>
              <a:rPr lang="es-ES" dirty="0">
                <a:solidFill>
                  <a:srgbClr val="002060"/>
                </a:solidFill>
              </a:rPr>
              <a:t>, sino también en la forma en que se </a:t>
            </a:r>
            <a:r>
              <a:rPr lang="es-ES" dirty="0" smtClean="0">
                <a:solidFill>
                  <a:srgbClr val="002060"/>
                </a:solidFill>
              </a:rPr>
              <a:t>coordina </a:t>
            </a:r>
            <a:r>
              <a:rPr lang="es-ES" dirty="0">
                <a:solidFill>
                  <a:srgbClr val="002060"/>
                </a:solidFill>
              </a:rPr>
              <a:t>con los proveedores directos </a:t>
            </a:r>
            <a:r>
              <a:rPr lang="es-ES" dirty="0" smtClean="0">
                <a:solidFill>
                  <a:srgbClr val="002060"/>
                </a:solidFill>
              </a:rPr>
              <a:t>e indirectos</a:t>
            </a:r>
            <a:endParaRPr lang="es-ES" dirty="0">
              <a:solidFill>
                <a:srgbClr val="002060"/>
              </a:solidFill>
            </a:endParaRPr>
          </a:p>
          <a:p>
            <a:pPr marL="0" indent="0">
              <a:buNone/>
            </a:pPr>
            <a:r>
              <a:rPr lang="es-ES" b="1" dirty="0">
                <a:solidFill>
                  <a:srgbClr val="002060"/>
                </a:solidFill>
              </a:rPr>
              <a:t>¿Cómo se pueden utilizar los sistemas de </a:t>
            </a:r>
            <a:r>
              <a:rPr lang="es-ES" b="1" dirty="0" smtClean="0">
                <a:solidFill>
                  <a:srgbClr val="002060"/>
                </a:solidFill>
              </a:rPr>
              <a:t>información para </a:t>
            </a:r>
            <a:r>
              <a:rPr lang="es-ES" b="1" dirty="0">
                <a:solidFill>
                  <a:srgbClr val="002060"/>
                </a:solidFill>
              </a:rPr>
              <a:t>obtener una ventaja </a:t>
            </a:r>
            <a:r>
              <a:rPr lang="es-ES" b="1" dirty="0" smtClean="0">
                <a:solidFill>
                  <a:srgbClr val="002060"/>
                </a:solidFill>
              </a:rPr>
              <a:t>estratégica a </a:t>
            </a:r>
            <a:r>
              <a:rPr lang="es-ES" b="1" dirty="0">
                <a:solidFill>
                  <a:srgbClr val="002060"/>
                </a:solidFill>
              </a:rPr>
              <a:t>nivel industrial</a:t>
            </a:r>
            <a:r>
              <a:rPr lang="es-ES" b="1" dirty="0" smtClean="0">
                <a:solidFill>
                  <a:srgbClr val="002060"/>
                </a:solidFill>
              </a:rPr>
              <a:t>?</a:t>
            </a:r>
          </a:p>
          <a:p>
            <a:pPr marL="0" indent="0" algn="just">
              <a:buNone/>
            </a:pPr>
            <a:r>
              <a:rPr lang="es-ES" dirty="0">
                <a:solidFill>
                  <a:srgbClr val="002060"/>
                </a:solidFill>
              </a:rPr>
              <a:t>Al trabajar con otras empresas, los participantes de las </a:t>
            </a:r>
            <a:r>
              <a:rPr lang="es-ES" dirty="0" smtClean="0">
                <a:solidFill>
                  <a:srgbClr val="002060"/>
                </a:solidFill>
              </a:rPr>
              <a:t>industrias pueden </a:t>
            </a:r>
            <a:r>
              <a:rPr lang="es-ES" dirty="0">
                <a:solidFill>
                  <a:srgbClr val="002060"/>
                </a:solidFill>
              </a:rPr>
              <a:t>usar la tecnología de la información para desarrollar estándares a </a:t>
            </a:r>
            <a:r>
              <a:rPr lang="es-ES" dirty="0" smtClean="0">
                <a:solidFill>
                  <a:srgbClr val="002060"/>
                </a:solidFill>
              </a:rPr>
              <a:t>nivel industrial </a:t>
            </a:r>
            <a:r>
              <a:rPr lang="es-ES" dirty="0">
                <a:solidFill>
                  <a:srgbClr val="002060"/>
                </a:solidFill>
              </a:rPr>
              <a:t>para intercambiar información o transacciones de negocios en forma </a:t>
            </a:r>
            <a:r>
              <a:rPr lang="es-ES" dirty="0" smtClean="0">
                <a:solidFill>
                  <a:srgbClr val="002060"/>
                </a:solidFill>
              </a:rPr>
              <a:t>electrónica.</a:t>
            </a:r>
            <a:endParaRPr lang="es-ES" b="1" dirty="0">
              <a:solidFill>
                <a:srgbClr val="002060"/>
              </a:solidFill>
            </a:endParaRPr>
          </a:p>
        </p:txBody>
      </p:sp>
    </p:spTree>
    <p:extLst>
      <p:ext uri="{BB962C8B-B14F-4D97-AF65-F5344CB8AC3E}">
        <p14:creationId xmlns:p14="http://schemas.microsoft.com/office/powerpoint/2010/main" val="112133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1158949" y="1268760"/>
            <a:ext cx="9824484" cy="4176464"/>
          </a:xfrm>
          <a:solidFill>
            <a:srgbClr val="FAFAFA"/>
          </a:solidFill>
          <a:ln>
            <a:solidFill>
              <a:srgbClr val="FCFCFC"/>
            </a:solidFill>
          </a:ln>
        </p:spPr>
        <p:txBody>
          <a:bodyPr>
            <a:normAutofit lnSpcReduction="10000"/>
          </a:bodyPr>
          <a:lstStyle/>
          <a:p>
            <a:pPr marL="0" indent="0" algn="just">
              <a:buNone/>
            </a:pPr>
            <a:r>
              <a:rPr lang="es-ES" dirty="0" smtClean="0">
                <a:solidFill>
                  <a:srgbClr val="002060"/>
                </a:solidFill>
              </a:rPr>
              <a:t>La </a:t>
            </a:r>
            <a:r>
              <a:rPr lang="es-ES" dirty="0">
                <a:solidFill>
                  <a:srgbClr val="002060"/>
                </a:solidFill>
              </a:rPr>
              <a:t>tecnología de Internet ha hecho posible la creación de cadenas de valor </a:t>
            </a:r>
            <a:r>
              <a:rPr lang="es-ES" dirty="0" smtClean="0">
                <a:solidFill>
                  <a:srgbClr val="002060"/>
                </a:solidFill>
              </a:rPr>
              <a:t>industriales con </a:t>
            </a:r>
            <a:r>
              <a:rPr lang="es-ES" dirty="0">
                <a:solidFill>
                  <a:srgbClr val="002060"/>
                </a:solidFill>
              </a:rPr>
              <a:t>un alto grado de sincronización, conocidas como redes de calidad</a:t>
            </a:r>
            <a:r>
              <a:rPr lang="es-ES" dirty="0" smtClean="0">
                <a:solidFill>
                  <a:srgbClr val="002060"/>
                </a:solidFill>
              </a:rPr>
              <a:t>.</a:t>
            </a:r>
          </a:p>
          <a:p>
            <a:pPr marL="0" indent="0" algn="just">
              <a:buNone/>
            </a:pPr>
            <a:r>
              <a:rPr lang="es-ES" dirty="0" smtClean="0">
                <a:solidFill>
                  <a:srgbClr val="002060"/>
                </a:solidFill>
              </a:rPr>
              <a:t>Una </a:t>
            </a:r>
            <a:r>
              <a:rPr lang="es-ES" b="1" dirty="0">
                <a:solidFill>
                  <a:srgbClr val="002060"/>
                </a:solidFill>
              </a:rPr>
              <a:t>red </a:t>
            </a:r>
            <a:r>
              <a:rPr lang="es-ES" b="1" dirty="0" smtClean="0">
                <a:solidFill>
                  <a:srgbClr val="002060"/>
                </a:solidFill>
              </a:rPr>
              <a:t>de calidad </a:t>
            </a:r>
            <a:r>
              <a:rPr lang="es-ES" dirty="0">
                <a:solidFill>
                  <a:srgbClr val="002060"/>
                </a:solidFill>
              </a:rPr>
              <a:t>es una colección de empresas independientes que utilizan la tecnología de </a:t>
            </a:r>
            <a:r>
              <a:rPr lang="es-ES" dirty="0" smtClean="0">
                <a:solidFill>
                  <a:srgbClr val="002060"/>
                </a:solidFill>
              </a:rPr>
              <a:t>la información </a:t>
            </a:r>
            <a:r>
              <a:rPr lang="es-ES" dirty="0">
                <a:solidFill>
                  <a:srgbClr val="002060"/>
                </a:solidFill>
              </a:rPr>
              <a:t>para coordinar sus cadenas de valores y producir un producto o </a:t>
            </a:r>
            <a:r>
              <a:rPr lang="es-ES" dirty="0" smtClean="0">
                <a:solidFill>
                  <a:srgbClr val="002060"/>
                </a:solidFill>
              </a:rPr>
              <a:t>servicio para </a:t>
            </a:r>
            <a:r>
              <a:rPr lang="es-ES" dirty="0">
                <a:solidFill>
                  <a:srgbClr val="002060"/>
                </a:solidFill>
              </a:rPr>
              <a:t>un mercado en forma </a:t>
            </a:r>
            <a:r>
              <a:rPr lang="es-ES" dirty="0" smtClean="0">
                <a:solidFill>
                  <a:srgbClr val="002060"/>
                </a:solidFill>
              </a:rPr>
              <a:t>colectiva para los consumidores, esta mas orientada a los clientes. </a:t>
            </a:r>
          </a:p>
          <a:p>
            <a:pPr marL="0" indent="0" algn="just">
              <a:buNone/>
            </a:pPr>
            <a:r>
              <a:rPr lang="es-ES" dirty="0">
                <a:solidFill>
                  <a:srgbClr val="002060"/>
                </a:solidFill>
              </a:rPr>
              <a:t>Las empresas acelerarán </a:t>
            </a:r>
            <a:r>
              <a:rPr lang="es-ES" dirty="0" smtClean="0">
                <a:solidFill>
                  <a:srgbClr val="002060"/>
                </a:solidFill>
              </a:rPr>
              <a:t>el tiempo </a:t>
            </a:r>
            <a:r>
              <a:rPr lang="es-ES" dirty="0">
                <a:solidFill>
                  <a:srgbClr val="002060"/>
                </a:solidFill>
              </a:rPr>
              <a:t>para comercializar y para los clientes, al optimizar sus relaciones en la red </a:t>
            </a:r>
            <a:r>
              <a:rPr lang="es-ES" dirty="0" smtClean="0">
                <a:solidFill>
                  <a:srgbClr val="002060"/>
                </a:solidFill>
              </a:rPr>
              <a:t>de calidad </a:t>
            </a:r>
            <a:r>
              <a:rPr lang="es-ES" dirty="0">
                <a:solidFill>
                  <a:srgbClr val="002060"/>
                </a:solidFill>
              </a:rPr>
              <a:t>para tomar decisiones rápidas acerca de quién puede ofrecer los productos </a:t>
            </a:r>
            <a:r>
              <a:rPr lang="es-ES" dirty="0" smtClean="0">
                <a:solidFill>
                  <a:srgbClr val="002060"/>
                </a:solidFill>
              </a:rPr>
              <a:t>o servicios </a:t>
            </a:r>
            <a:r>
              <a:rPr lang="es-ES" dirty="0">
                <a:solidFill>
                  <a:srgbClr val="002060"/>
                </a:solidFill>
              </a:rPr>
              <a:t>requeridos, al precio y ubicación justos.</a:t>
            </a:r>
          </a:p>
        </p:txBody>
      </p:sp>
    </p:spTree>
    <p:extLst>
      <p:ext uri="{BB962C8B-B14F-4D97-AF65-F5344CB8AC3E}">
        <p14:creationId xmlns:p14="http://schemas.microsoft.com/office/powerpoint/2010/main" val="1744682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Ejemplos:</a:t>
            </a:r>
            <a:endParaRPr lang="es-BO" dirty="0"/>
          </a:p>
        </p:txBody>
      </p:sp>
      <p:pic>
        <p:nvPicPr>
          <p:cNvPr id="1028" name="Picture 4" descr="http://www.importancia.org/wp-content/uploads/competencia-de-mercad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3313" y="2635472"/>
            <a:ext cx="2624568" cy="196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rketingwebmadrid.es/wp-content/uploads/2015/12/marketing-de-buscador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241" y="2635472"/>
            <a:ext cx="3302870" cy="264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955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737970" y="1110740"/>
            <a:ext cx="7056784" cy="1015663"/>
          </a:xfrm>
          <a:prstGeom prst="rect">
            <a:avLst/>
          </a:prstGeom>
        </p:spPr>
        <p:txBody>
          <a:bodyPr wrap="square">
            <a:spAutoFit/>
          </a:bodyPr>
          <a:lstStyle/>
          <a:p>
            <a:pPr algn="just"/>
            <a:r>
              <a:rPr lang="es-ES" sz="2000" dirty="0">
                <a:solidFill>
                  <a:srgbClr val="002060"/>
                </a:solidFill>
              </a:rPr>
              <a:t>La figura  muestra que esta red de calidad sincroniza los procesos de negocios de los clientes, proveedores y socios comerciales entre las distintas compañías en una industria </a:t>
            </a:r>
            <a:endParaRPr lang="es-BO" sz="2000" b="1" dirty="0">
              <a:solidFill>
                <a:srgbClr val="002060"/>
              </a:solidFill>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970" y="2594344"/>
            <a:ext cx="7102447" cy="3434316"/>
          </a:xfrm>
          <a:prstGeom prst="rect">
            <a:avLst/>
          </a:prstGeom>
        </p:spPr>
      </p:pic>
    </p:spTree>
    <p:extLst>
      <p:ext uri="{BB962C8B-B14F-4D97-AF65-F5344CB8AC3E}">
        <p14:creationId xmlns:p14="http://schemas.microsoft.com/office/powerpoint/2010/main" val="4142184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11624" y="620688"/>
            <a:ext cx="6984776" cy="2016224"/>
          </a:xfrm>
        </p:spPr>
        <p:txBody>
          <a:bodyPr>
            <a:noAutofit/>
          </a:bodyPr>
          <a:lstStyle/>
          <a:p>
            <a:r>
              <a:rPr lang="es-ES" b="1" dirty="0">
                <a:solidFill>
                  <a:srgbClr val="002060"/>
                </a:solidFill>
              </a:rPr>
              <a:t>SINERGIAS, COMPETENCIAS BÁSICAS Y ESTRATEGIAS BASADAS EN RED</a:t>
            </a:r>
            <a:endParaRPr lang="es-BO" b="1" dirty="0">
              <a:solidFill>
                <a:srgbClr val="002060"/>
              </a:solidFill>
            </a:endParaRPr>
          </a:p>
        </p:txBody>
      </p:sp>
      <p:sp>
        <p:nvSpPr>
          <p:cNvPr id="3" name="Rectángulo 2"/>
          <p:cNvSpPr/>
          <p:nvPr/>
        </p:nvSpPr>
        <p:spPr>
          <a:xfrm>
            <a:off x="1350335" y="2636912"/>
            <a:ext cx="9494874" cy="2031325"/>
          </a:xfrm>
          <a:prstGeom prst="rect">
            <a:avLst/>
          </a:prstGeom>
          <a:solidFill>
            <a:srgbClr val="FAFAFA"/>
          </a:solidFill>
          <a:ln>
            <a:noFill/>
          </a:ln>
        </p:spPr>
        <p:txBody>
          <a:bodyPr wrap="square">
            <a:spAutoFit/>
          </a:bodyPr>
          <a:lstStyle/>
          <a:p>
            <a:pPr algn="just"/>
            <a:r>
              <a:rPr lang="es-ES" dirty="0">
                <a:solidFill>
                  <a:srgbClr val="002060"/>
                </a:solidFill>
                <a:latin typeface="Veljovic-Book"/>
              </a:rPr>
              <a:t>Por lo general, una gran corporación es un conjunto de negocios. A menudo la empresa se organiza en el aspecto financiero como una colección de unidades estratégicas de negocios y los rendimientos de la empresa se enlazan de manera directa con el desempeño de todas las unidades estratégicas de negocios. Los sistemas de información pueden</a:t>
            </a:r>
          </a:p>
          <a:p>
            <a:pPr algn="just"/>
            <a:r>
              <a:rPr lang="es-ES" dirty="0">
                <a:solidFill>
                  <a:srgbClr val="002060"/>
                </a:solidFill>
                <a:latin typeface="Veljovic-Book"/>
              </a:rPr>
              <a:t>mejorar el desempeño general de estas unidades de negocios, al promover sinergias y competencias básicas.</a:t>
            </a:r>
            <a:endParaRPr lang="es-ES" dirty="0">
              <a:solidFill>
                <a:srgbClr val="002060"/>
              </a:solidFill>
            </a:endParaRPr>
          </a:p>
        </p:txBody>
      </p:sp>
    </p:spTree>
    <p:extLst>
      <p:ext uri="{BB962C8B-B14F-4D97-AF65-F5344CB8AC3E}">
        <p14:creationId xmlns:p14="http://schemas.microsoft.com/office/powerpoint/2010/main" val="3848839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279576" y="980728"/>
            <a:ext cx="8102004" cy="504056"/>
          </a:xfrm>
        </p:spPr>
        <p:txBody>
          <a:bodyPr>
            <a:noAutofit/>
          </a:bodyPr>
          <a:lstStyle/>
          <a:p>
            <a:r>
              <a:rPr lang="es-ES" sz="2800" b="1" dirty="0">
                <a:solidFill>
                  <a:schemeClr val="bg1"/>
                </a:solidFill>
              </a:rPr>
              <a:t>Sinergias</a:t>
            </a:r>
            <a:endParaRPr lang="es-BO" sz="2800" b="1" dirty="0">
              <a:solidFill>
                <a:schemeClr val="bg1"/>
              </a:solidFill>
            </a:endParaRPr>
          </a:p>
        </p:txBody>
      </p:sp>
      <p:sp>
        <p:nvSpPr>
          <p:cNvPr id="7" name="Rectángulo 6"/>
          <p:cNvSpPr/>
          <p:nvPr/>
        </p:nvSpPr>
        <p:spPr>
          <a:xfrm>
            <a:off x="2756438" y="746120"/>
            <a:ext cx="7200800" cy="1477328"/>
          </a:xfrm>
          <a:prstGeom prst="rect">
            <a:avLst/>
          </a:prstGeom>
        </p:spPr>
        <p:txBody>
          <a:bodyPr wrap="square">
            <a:spAutoFit/>
          </a:bodyPr>
          <a:lstStyle/>
          <a:p>
            <a:r>
              <a:rPr lang="es-ES" dirty="0">
                <a:solidFill>
                  <a:srgbClr val="002060"/>
                </a:solidFill>
              </a:rPr>
              <a:t>La idea de las sinergias es que, cuando se puede utilizar la salida de algunas unidades</a:t>
            </a:r>
          </a:p>
          <a:p>
            <a:r>
              <a:rPr lang="es-ES" dirty="0">
                <a:solidFill>
                  <a:srgbClr val="002060"/>
                </a:solidFill>
              </a:rPr>
              <a:t>como entrada para otras, o cuando dos organizaciones juntan mercados y experiencia,</a:t>
            </a:r>
          </a:p>
          <a:p>
            <a:r>
              <a:rPr lang="es-ES" dirty="0">
                <a:solidFill>
                  <a:srgbClr val="002060"/>
                </a:solidFill>
              </a:rPr>
              <a:t>estas relaciones reducen los costos y generan ganancias.</a:t>
            </a:r>
            <a:endParaRPr lang="es-BO" b="1" dirty="0">
              <a:solidFill>
                <a:srgbClr val="002060"/>
              </a:solidFill>
              <a:latin typeface="Garamond" panose="02020404030301010803" pitchFamily="18" charset="0"/>
            </a:endParaRPr>
          </a:p>
        </p:txBody>
      </p:sp>
      <p:sp>
        <p:nvSpPr>
          <p:cNvPr id="2" name="Rectángulo 1"/>
          <p:cNvSpPr/>
          <p:nvPr/>
        </p:nvSpPr>
        <p:spPr>
          <a:xfrm>
            <a:off x="2567609" y="2545450"/>
            <a:ext cx="5601213" cy="523220"/>
          </a:xfrm>
          <a:prstGeom prst="rect">
            <a:avLst/>
          </a:prstGeom>
        </p:spPr>
        <p:txBody>
          <a:bodyPr wrap="none">
            <a:spAutoFit/>
          </a:bodyPr>
          <a:lstStyle/>
          <a:p>
            <a:r>
              <a:rPr lang="es-ES" sz="2800" b="1" dirty="0">
                <a:solidFill>
                  <a:srgbClr val="002060"/>
                </a:solidFill>
              </a:rPr>
              <a:t>Mejora de las competencias básicas</a:t>
            </a:r>
          </a:p>
        </p:txBody>
      </p:sp>
      <p:sp>
        <p:nvSpPr>
          <p:cNvPr id="8" name="Rectángulo 7"/>
          <p:cNvSpPr/>
          <p:nvPr/>
        </p:nvSpPr>
        <p:spPr>
          <a:xfrm>
            <a:off x="2567608" y="3364967"/>
            <a:ext cx="7200800" cy="1200329"/>
          </a:xfrm>
          <a:prstGeom prst="rect">
            <a:avLst/>
          </a:prstGeom>
        </p:spPr>
        <p:txBody>
          <a:bodyPr wrap="square">
            <a:spAutoFit/>
          </a:bodyPr>
          <a:lstStyle/>
          <a:p>
            <a:pPr algn="just"/>
            <a:r>
              <a:rPr lang="es-ES" dirty="0">
                <a:solidFill>
                  <a:srgbClr val="002060"/>
                </a:solidFill>
              </a:rPr>
              <a:t>Una </a:t>
            </a:r>
            <a:r>
              <a:rPr lang="es-ES" b="1" dirty="0">
                <a:solidFill>
                  <a:srgbClr val="002060"/>
                </a:solidFill>
              </a:rPr>
              <a:t>competencia básica </a:t>
            </a:r>
            <a:r>
              <a:rPr lang="es-ES" dirty="0">
                <a:solidFill>
                  <a:srgbClr val="002060"/>
                </a:solidFill>
              </a:rPr>
              <a:t>es una actividad en la que una empresa es líder a nivel mundial. Las competencias básicas pueden implicar ser el mejor diseñador de piezas en miniatura en el mundo, el mejor servicio de entrega de paquetería o el mejor fabricante</a:t>
            </a:r>
            <a:endParaRPr lang="es-BO" b="1"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3695610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a:spLocks noGrp="1"/>
          </p:cNvSpPr>
          <p:nvPr>
            <p:ph idx="1"/>
          </p:nvPr>
        </p:nvSpPr>
        <p:spPr>
          <a:solidFill>
            <a:srgbClr val="FAFAFA"/>
          </a:solidFill>
        </p:spPr>
        <p:txBody>
          <a:bodyPr>
            <a:normAutofit/>
          </a:bodyPr>
          <a:lstStyle/>
          <a:p>
            <a:pPr marL="285750" indent="-285750" algn="l">
              <a:buFont typeface="Wingdings" panose="05000000000000000000" pitchFamily="2" charset="2"/>
              <a:buChar char="q"/>
            </a:pPr>
            <a:r>
              <a:rPr lang="es-BO" sz="2800" b="1" dirty="0" smtClean="0">
                <a:solidFill>
                  <a:schemeClr val="tx1"/>
                </a:solidFill>
              </a:rPr>
              <a:t>La </a:t>
            </a:r>
            <a:r>
              <a:rPr lang="es-BO" sz="2800" b="1" dirty="0">
                <a:solidFill>
                  <a:schemeClr val="tx1"/>
                </a:solidFill>
              </a:rPr>
              <a:t>disponibilidad de Internet y la tecnología de red han inspirado estrategias que </a:t>
            </a:r>
            <a:r>
              <a:rPr lang="es-BO" sz="2800" b="1" dirty="0" smtClean="0">
                <a:solidFill>
                  <a:schemeClr val="tx1"/>
                </a:solidFill>
              </a:rPr>
              <a:t>aprovechan las empresas </a:t>
            </a:r>
            <a:r>
              <a:rPr lang="es-BO" sz="2800" b="1" dirty="0">
                <a:solidFill>
                  <a:schemeClr val="tx1"/>
                </a:solidFill>
              </a:rPr>
              <a:t>para crear redes o conectarse todas en red. </a:t>
            </a:r>
            <a:endParaRPr lang="es-BO" sz="2800" b="1" dirty="0" smtClean="0">
              <a:solidFill>
                <a:schemeClr val="tx1"/>
              </a:solidFill>
            </a:endParaRPr>
          </a:p>
          <a:p>
            <a:pPr marL="285750" indent="-285750" algn="l">
              <a:buFont typeface="Wingdings" panose="05000000000000000000" pitchFamily="2" charset="2"/>
              <a:buChar char="q"/>
            </a:pPr>
            <a:r>
              <a:rPr lang="es-BO" sz="2800" b="1" dirty="0" smtClean="0">
                <a:solidFill>
                  <a:schemeClr val="tx1"/>
                </a:solidFill>
              </a:rPr>
              <a:t>Las estrategias </a:t>
            </a:r>
            <a:r>
              <a:rPr lang="es-BO" sz="2800" b="1" dirty="0">
                <a:solidFill>
                  <a:schemeClr val="tx1"/>
                </a:solidFill>
              </a:rPr>
              <a:t>basadas en red incluyen el uso de la economía de red, un modelo de </a:t>
            </a:r>
            <a:r>
              <a:rPr lang="es-BO" sz="2800" b="1" dirty="0" smtClean="0">
                <a:solidFill>
                  <a:schemeClr val="tx1"/>
                </a:solidFill>
              </a:rPr>
              <a:t>compañía virtual </a:t>
            </a:r>
            <a:r>
              <a:rPr lang="es-BO" sz="2800" b="1" dirty="0">
                <a:solidFill>
                  <a:schemeClr val="tx1"/>
                </a:solidFill>
              </a:rPr>
              <a:t>y ecosistemas de negocios.</a:t>
            </a:r>
          </a:p>
        </p:txBody>
      </p:sp>
      <p:sp>
        <p:nvSpPr>
          <p:cNvPr id="5" name="Título 1"/>
          <p:cNvSpPr>
            <a:spLocks noGrp="1"/>
          </p:cNvSpPr>
          <p:nvPr>
            <p:ph type="title"/>
          </p:nvPr>
        </p:nvSpPr>
        <p:spPr/>
        <p:txBody>
          <a:bodyPr>
            <a:normAutofit fontScale="90000"/>
          </a:bodyPr>
          <a:lstStyle/>
          <a:p>
            <a:pPr algn="l"/>
            <a:r>
              <a:rPr lang="es-BO" dirty="0"/>
              <a:t>	</a:t>
            </a:r>
            <a:r>
              <a:rPr lang="es-BO" sz="7200" b="1" dirty="0" smtClean="0">
                <a:solidFill>
                  <a:srgbClr val="7030A0"/>
                </a:solidFill>
                <a:latin typeface="AngsanaUPC" panose="02020603050405020304" pitchFamily="18" charset="-34"/>
                <a:cs typeface="AngsanaUPC" panose="02020603050405020304" pitchFamily="18" charset="-34"/>
              </a:rPr>
              <a:t>ESTRATEGIAS BASADAS EN RED</a:t>
            </a:r>
            <a:endParaRPr lang="es-BO" sz="7200" b="1" dirty="0">
              <a:solidFill>
                <a:srgbClr val="7030A0"/>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1681920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0061" y="762333"/>
            <a:ext cx="8637452" cy="998628"/>
          </a:xfrm>
        </p:spPr>
        <p:txBody>
          <a:bodyPr>
            <a:normAutofit fontScale="90000"/>
          </a:bodyPr>
          <a:lstStyle/>
          <a:p>
            <a:r>
              <a:rPr lang="es-BO" sz="4900" b="1" dirty="0"/>
              <a:t>Economía de </a:t>
            </a:r>
            <a:r>
              <a:rPr lang="es-BO" sz="4900" b="1" dirty="0" smtClean="0"/>
              <a:t>red</a:t>
            </a:r>
            <a:r>
              <a:rPr lang="es-BO" dirty="0"/>
              <a:t/>
            </a:r>
            <a:br>
              <a:rPr lang="es-BO" dirty="0"/>
            </a:br>
            <a:endParaRPr lang="es-BO" dirty="0"/>
          </a:p>
        </p:txBody>
      </p:sp>
      <p:sp>
        <p:nvSpPr>
          <p:cNvPr id="3" name="Marcador de contenido 2"/>
          <p:cNvSpPr>
            <a:spLocks noGrp="1"/>
          </p:cNvSpPr>
          <p:nvPr>
            <p:ph idx="1"/>
          </p:nvPr>
        </p:nvSpPr>
        <p:spPr>
          <a:xfrm>
            <a:off x="2552263" y="4419371"/>
            <a:ext cx="8190225" cy="1781844"/>
          </a:xfrm>
        </p:spPr>
        <p:txBody>
          <a:bodyPr>
            <a:normAutofit/>
          </a:bodyPr>
          <a:lstStyle/>
          <a:p>
            <a:r>
              <a:rPr lang="es-BO" dirty="0"/>
              <a:t>Los modelos de negocios basados en una red pueden ayudar a las empresas de manera estratégica.</a:t>
            </a:r>
          </a:p>
          <a:p>
            <a:r>
              <a:rPr lang="es-BO" dirty="0" smtClean="0"/>
              <a:t>La </a:t>
            </a:r>
            <a:r>
              <a:rPr lang="es-BO" dirty="0"/>
              <a:t>economía de red, la </a:t>
            </a:r>
            <a:r>
              <a:rPr lang="es-BO" dirty="0" smtClean="0"/>
              <a:t>TI puede </a:t>
            </a:r>
            <a:r>
              <a:rPr lang="es-BO" dirty="0"/>
              <a:t>ser útil de una forma estratégica</a:t>
            </a:r>
            <a:r>
              <a:rPr lang="es-BO" dirty="0" smtClean="0"/>
              <a:t>.</a:t>
            </a:r>
            <a:endParaRPr lang="es-BO" dirty="0"/>
          </a:p>
        </p:txBody>
      </p:sp>
      <p:pic>
        <p:nvPicPr>
          <p:cNvPr id="4" name="Imagen 3"/>
          <p:cNvPicPr>
            <a:picLocks noChangeAspect="1"/>
          </p:cNvPicPr>
          <p:nvPr/>
        </p:nvPicPr>
        <p:blipFill>
          <a:blip r:embed="rId2"/>
          <a:stretch>
            <a:fillRect/>
          </a:stretch>
        </p:blipFill>
        <p:spPr>
          <a:xfrm>
            <a:off x="7970713" y="762333"/>
            <a:ext cx="2771775" cy="1533525"/>
          </a:xfrm>
          <a:prstGeom prst="rect">
            <a:avLst/>
          </a:prstGeom>
        </p:spPr>
      </p:pic>
      <p:pic>
        <p:nvPicPr>
          <p:cNvPr id="6" name="Marcador de contenido 3"/>
          <p:cNvPicPr>
            <a:picLocks noChangeAspect="1"/>
          </p:cNvPicPr>
          <p:nvPr/>
        </p:nvPicPr>
        <p:blipFill>
          <a:blip r:embed="rId3"/>
          <a:stretch>
            <a:fillRect/>
          </a:stretch>
        </p:blipFill>
        <p:spPr>
          <a:xfrm>
            <a:off x="3856618" y="1261647"/>
            <a:ext cx="3324337" cy="3157724"/>
          </a:xfrm>
          <a:prstGeom prst="rect">
            <a:avLst/>
          </a:prstGeom>
        </p:spPr>
      </p:pic>
    </p:spTree>
    <p:extLst>
      <p:ext uri="{BB962C8B-B14F-4D97-AF65-F5344CB8AC3E}">
        <p14:creationId xmlns:p14="http://schemas.microsoft.com/office/powerpoint/2010/main" val="2779311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99862" y="993954"/>
            <a:ext cx="9413449" cy="3777622"/>
          </a:xfrm>
          <a:solidFill>
            <a:srgbClr val="FBFBFB"/>
          </a:solidFill>
          <a:ln>
            <a:solidFill>
              <a:srgbClr val="FBFBFB"/>
            </a:solidFill>
          </a:ln>
        </p:spPr>
        <p:txBody>
          <a:bodyPr>
            <a:normAutofit lnSpcReduction="10000"/>
          </a:bodyPr>
          <a:lstStyle/>
          <a:p>
            <a:r>
              <a:rPr lang="es-BO" dirty="0"/>
              <a:t>Las empresas pueden usar los sitios de Internet para crear comunidades de usuarios: clientes con ideas afines que desean compartir experiencias. </a:t>
            </a:r>
          </a:p>
          <a:p>
            <a:r>
              <a:rPr lang="es-BO" dirty="0"/>
              <a:t>Esto genera lealtad en los clientes y los divierte, además de crear lazos únicos con ellos como </a:t>
            </a:r>
            <a:r>
              <a:rPr lang="es-BO" dirty="0" err="1"/>
              <a:t>ebay</a:t>
            </a:r>
            <a:r>
              <a:rPr lang="es-BO" dirty="0"/>
              <a:t>  gigantesco sitio de subastas en </a:t>
            </a:r>
            <a:r>
              <a:rPr lang="es-BO" dirty="0" smtClean="0"/>
              <a:t>línea </a:t>
            </a:r>
            <a:r>
              <a:rPr lang="es-BO" dirty="0"/>
              <a:t>junto con </a:t>
            </a:r>
            <a:r>
              <a:rPr lang="es-BO" dirty="0" err="1" smtClean="0"/>
              <a:t>iVillage</a:t>
            </a:r>
            <a:r>
              <a:rPr lang="es-BO" dirty="0" smtClean="0"/>
              <a:t>.</a:t>
            </a:r>
          </a:p>
          <a:p>
            <a:r>
              <a:rPr lang="es-BO" dirty="0"/>
              <a:t>Ambas empresas se basan en redes de millones de usuarios</a:t>
            </a:r>
          </a:p>
          <a:p>
            <a:r>
              <a:rPr lang="es-BO" dirty="0"/>
              <a:t>H</a:t>
            </a:r>
            <a:r>
              <a:rPr lang="es-BO" dirty="0" smtClean="0"/>
              <a:t>an </a:t>
            </a:r>
            <a:r>
              <a:rPr lang="es-BO" dirty="0"/>
              <a:t>usado las herramientas de comunicación en Internet y Web para crear </a:t>
            </a:r>
            <a:r>
              <a:rPr lang="es-BO" dirty="0" smtClean="0"/>
              <a:t>comunidades.</a:t>
            </a:r>
          </a:p>
          <a:p>
            <a:r>
              <a:rPr lang="es-BO" dirty="0"/>
              <a:t>Cuanto más personas ofrezcan productos en eBay, más valioso será el </a:t>
            </a:r>
            <a:r>
              <a:rPr lang="es-BO" dirty="0" smtClean="0"/>
              <a:t>sitio.</a:t>
            </a:r>
            <a:endParaRPr lang="es-BO" dirty="0"/>
          </a:p>
        </p:txBody>
      </p:sp>
      <p:pic>
        <p:nvPicPr>
          <p:cNvPr id="6" name="Imagen 5"/>
          <p:cNvPicPr>
            <a:picLocks noChangeAspect="1"/>
          </p:cNvPicPr>
          <p:nvPr/>
        </p:nvPicPr>
        <p:blipFill>
          <a:blip r:embed="rId2"/>
          <a:stretch>
            <a:fillRect/>
          </a:stretch>
        </p:blipFill>
        <p:spPr>
          <a:xfrm>
            <a:off x="3848586" y="4771576"/>
            <a:ext cx="3305175" cy="1457325"/>
          </a:xfrm>
          <a:prstGeom prst="rect">
            <a:avLst/>
          </a:prstGeom>
        </p:spPr>
      </p:pic>
    </p:spTree>
    <p:extLst>
      <p:ext uri="{BB962C8B-B14F-4D97-AF65-F5344CB8AC3E}">
        <p14:creationId xmlns:p14="http://schemas.microsoft.com/office/powerpoint/2010/main" val="91477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b="1" dirty="0"/>
              <a:t>Modelo de compañía </a:t>
            </a:r>
            <a:r>
              <a:rPr lang="es-BO" b="1" dirty="0" smtClean="0"/>
              <a:t>virtual </a:t>
            </a:r>
            <a:r>
              <a:rPr lang="es-BO" dirty="0"/>
              <a:t/>
            </a:r>
            <a:br>
              <a:rPr lang="es-BO" dirty="0"/>
            </a:br>
            <a:endParaRPr lang="es-BO" dirty="0"/>
          </a:p>
        </p:txBody>
      </p:sp>
      <p:sp>
        <p:nvSpPr>
          <p:cNvPr id="3" name="Marcador de contenido 2"/>
          <p:cNvSpPr>
            <a:spLocks noGrp="1"/>
          </p:cNvSpPr>
          <p:nvPr>
            <p:ph idx="1"/>
          </p:nvPr>
        </p:nvSpPr>
        <p:spPr/>
        <p:txBody>
          <a:bodyPr>
            <a:normAutofit fontScale="92500" lnSpcReduction="10000"/>
          </a:bodyPr>
          <a:lstStyle/>
          <a:p>
            <a:r>
              <a:rPr lang="es-BO" dirty="0"/>
              <a:t>Estrategia basada en red utiliza el modelo de una compañía virtual para crear una empresa competitiva.</a:t>
            </a:r>
          </a:p>
          <a:p>
            <a:r>
              <a:rPr lang="es-BO" dirty="0"/>
              <a:t>Una </a:t>
            </a:r>
            <a:r>
              <a:rPr lang="es-BO" b="1" dirty="0"/>
              <a:t>compañía virtual</a:t>
            </a:r>
            <a:r>
              <a:rPr lang="es-BO" dirty="0"/>
              <a:t>, que se conoce también como organización virtual, utiliza las redes para enlazar personas, activos e ideas, lo cual le permite aliarse con otras compañías para crear y distribuir productos y servicios sin restringirse por los límites organizacionales tradicionales o las ubicaciones físicas. </a:t>
            </a:r>
          </a:p>
          <a:p>
            <a:r>
              <a:rPr lang="es-BO" dirty="0"/>
              <a:t>Las compañías de modas como GUESS, Ann Taylor, Levi Strauss y </a:t>
            </a:r>
            <a:r>
              <a:rPr lang="es-BO" dirty="0" err="1"/>
              <a:t>Reebok</a:t>
            </a:r>
            <a:r>
              <a:rPr lang="es-BO" dirty="0"/>
              <a:t>, usan a </a:t>
            </a:r>
            <a:r>
              <a:rPr lang="es-BO" dirty="0" smtClean="0"/>
              <a:t>la compañía </a:t>
            </a:r>
            <a:r>
              <a:rPr lang="es-BO" dirty="0"/>
              <a:t>Li &amp; </a:t>
            </a:r>
            <a:r>
              <a:rPr lang="es-BO" dirty="0" err="1"/>
              <a:t>Fung</a:t>
            </a:r>
            <a:r>
              <a:rPr lang="es-BO" dirty="0"/>
              <a:t> con sede en Hong Kong para gestionar la producción y el envío </a:t>
            </a:r>
            <a:r>
              <a:rPr lang="es-BO" dirty="0" smtClean="0"/>
              <a:t>de sus </a:t>
            </a:r>
            <a:r>
              <a:rPr lang="es-BO" dirty="0"/>
              <a:t>prendas.</a:t>
            </a:r>
          </a:p>
          <a:p>
            <a:endParaRPr lang="es-BO" dirty="0"/>
          </a:p>
        </p:txBody>
      </p:sp>
      <p:pic>
        <p:nvPicPr>
          <p:cNvPr id="5" name="Imagen 4"/>
          <p:cNvPicPr>
            <a:picLocks noChangeAspect="1"/>
          </p:cNvPicPr>
          <p:nvPr/>
        </p:nvPicPr>
        <p:blipFill>
          <a:blip r:embed="rId2"/>
          <a:stretch>
            <a:fillRect/>
          </a:stretch>
        </p:blipFill>
        <p:spPr>
          <a:xfrm>
            <a:off x="9470266" y="982132"/>
            <a:ext cx="1781175" cy="1276350"/>
          </a:xfrm>
          <a:prstGeom prst="rect">
            <a:avLst/>
          </a:prstGeom>
        </p:spPr>
      </p:pic>
    </p:spTree>
    <p:extLst>
      <p:ext uri="{BB962C8B-B14F-4D97-AF65-F5344CB8AC3E}">
        <p14:creationId xmlns:p14="http://schemas.microsoft.com/office/powerpoint/2010/main" val="666411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3377" y="1429155"/>
            <a:ext cx="9718158" cy="3777622"/>
          </a:xfrm>
          <a:solidFill>
            <a:srgbClr val="FBFBFB"/>
          </a:solidFill>
          <a:ln>
            <a:solidFill>
              <a:srgbClr val="F9F9F9"/>
            </a:solidFill>
          </a:ln>
        </p:spPr>
        <p:txBody>
          <a:bodyPr>
            <a:normAutofit/>
          </a:bodyPr>
          <a:lstStyle/>
          <a:p>
            <a:r>
              <a:rPr lang="es-BO" dirty="0"/>
              <a:t>Li &amp; </a:t>
            </a:r>
            <a:r>
              <a:rPr lang="es-BO" dirty="0" err="1"/>
              <a:t>Fung</a:t>
            </a:r>
            <a:r>
              <a:rPr lang="es-BO" dirty="0"/>
              <a:t> se encarga del desarrollo del producto, abastecimiento de materia prima.</a:t>
            </a:r>
          </a:p>
          <a:p>
            <a:r>
              <a:rPr lang="es-BO" dirty="0"/>
              <a:t>Li &amp; </a:t>
            </a:r>
            <a:r>
              <a:rPr lang="es-BO" dirty="0" err="1"/>
              <a:t>Fung</a:t>
            </a:r>
            <a:r>
              <a:rPr lang="es-BO" dirty="0"/>
              <a:t> no posee fábricas, bodegas ni equipos, ya que subcontrata todo su trabajo a una red de más de 7 500 proveedores en 37 países de todo el mundo.</a:t>
            </a:r>
          </a:p>
          <a:p>
            <a:r>
              <a:rPr lang="es-BO" dirty="0"/>
              <a:t>Los clientes colocan sus pedidos con Li &amp; </a:t>
            </a:r>
            <a:r>
              <a:rPr lang="es-BO" dirty="0" err="1"/>
              <a:t>Fung</a:t>
            </a:r>
            <a:r>
              <a:rPr lang="es-BO" dirty="0"/>
              <a:t> a través de su extranet privada. Después, Li &amp; </a:t>
            </a:r>
            <a:r>
              <a:rPr lang="es-BO" dirty="0" err="1"/>
              <a:t>Fung</a:t>
            </a:r>
            <a:r>
              <a:rPr lang="es-BO" dirty="0"/>
              <a:t> envía instrucciones a los proveedores y fábricas de materia prima apropiados en donde se produce la ropa</a:t>
            </a:r>
            <a:r>
              <a:rPr lang="es-BO" dirty="0" smtClean="0"/>
              <a:t>.</a:t>
            </a:r>
            <a:endParaRPr lang="es-BO" dirty="0"/>
          </a:p>
          <a:p>
            <a:endParaRPr lang="es-BO" dirty="0"/>
          </a:p>
        </p:txBody>
      </p:sp>
    </p:spTree>
    <p:extLst>
      <p:ext uri="{BB962C8B-B14F-4D97-AF65-F5344CB8AC3E}">
        <p14:creationId xmlns:p14="http://schemas.microsoft.com/office/powerpoint/2010/main" val="4208148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b="1" dirty="0"/>
              <a:t>Ecosistemas de </a:t>
            </a:r>
            <a:r>
              <a:rPr lang="es-BO" b="1" dirty="0" smtClean="0"/>
              <a:t>negocios</a:t>
            </a:r>
            <a:r>
              <a:rPr lang="es-BO" dirty="0"/>
              <a:t/>
            </a:r>
            <a:br>
              <a:rPr lang="es-BO" dirty="0"/>
            </a:br>
            <a:endParaRPr lang="es-BO" dirty="0"/>
          </a:p>
        </p:txBody>
      </p:sp>
      <p:sp>
        <p:nvSpPr>
          <p:cNvPr id="3" name="Marcador de contenido 2"/>
          <p:cNvSpPr>
            <a:spLocks noGrp="1"/>
          </p:cNvSpPr>
          <p:nvPr>
            <p:ph idx="1"/>
          </p:nvPr>
        </p:nvSpPr>
        <p:spPr/>
        <p:txBody>
          <a:bodyPr>
            <a:normAutofit fontScale="92500" lnSpcReduction="20000"/>
          </a:bodyPr>
          <a:lstStyle/>
          <a:p>
            <a:r>
              <a:rPr lang="es-BO" dirty="0"/>
              <a:t>Internet y el surgimiento de las empresas digitales exigen cierta modificación al modelo de fuerzas competitivas de la </a:t>
            </a:r>
            <a:r>
              <a:rPr lang="es-BO" dirty="0" smtClean="0"/>
              <a:t>industria.</a:t>
            </a:r>
          </a:p>
          <a:p>
            <a:r>
              <a:rPr lang="es-BO" dirty="0"/>
              <a:t>Los ecosistemas de negocios se pueden caracterizar como aquellos que tienen una </a:t>
            </a:r>
            <a:r>
              <a:rPr lang="es-BO" dirty="0" smtClean="0"/>
              <a:t>o varias </a:t>
            </a:r>
            <a:r>
              <a:rPr lang="es-BO" dirty="0"/>
              <a:t>empresas clave que dominan el ecosistema y crean las plataformas utilizadas </a:t>
            </a:r>
            <a:r>
              <a:rPr lang="es-BO" dirty="0" smtClean="0"/>
              <a:t>por otras </a:t>
            </a:r>
            <a:r>
              <a:rPr lang="es-BO" dirty="0"/>
              <a:t>empresas de nicho. </a:t>
            </a:r>
            <a:endParaRPr lang="es-BO" dirty="0" smtClean="0"/>
          </a:p>
          <a:p>
            <a:r>
              <a:rPr lang="es-BO" dirty="0"/>
              <a:t>Un ejemplo actual y poderoso de un ecosistema que se expande con rapidez es </a:t>
            </a:r>
            <a:r>
              <a:rPr lang="es-BO" dirty="0" smtClean="0"/>
              <a:t>la plataforma </a:t>
            </a:r>
            <a:r>
              <a:rPr lang="es-BO" dirty="0"/>
              <a:t>de Internet </a:t>
            </a:r>
            <a:r>
              <a:rPr lang="es-BO" dirty="0" smtClean="0"/>
              <a:t>móvil, </a:t>
            </a:r>
            <a:r>
              <a:rPr lang="es-BO" dirty="0"/>
              <a:t>empresas de telecomunicaciones </a:t>
            </a:r>
            <a:r>
              <a:rPr lang="es-BO" dirty="0" smtClean="0"/>
              <a:t>inalámbricas, proveedores independientes </a:t>
            </a:r>
            <a:r>
              <a:rPr lang="es-BO" dirty="0"/>
              <a:t>de aplicaciones de </a:t>
            </a:r>
            <a:r>
              <a:rPr lang="es-BO" dirty="0" smtClean="0"/>
              <a:t>software y proveedores </a:t>
            </a:r>
            <a:r>
              <a:rPr lang="es-BO" dirty="0"/>
              <a:t>de servicio </a:t>
            </a:r>
            <a:r>
              <a:rPr lang="es-BO" dirty="0" smtClean="0"/>
              <a:t>de Internet.</a:t>
            </a:r>
          </a:p>
          <a:p>
            <a:r>
              <a:rPr lang="es-BO" dirty="0"/>
              <a:t>Cada una de estas industrias tiene su propia historia, intereses y fuerzas motrices.</a:t>
            </a:r>
          </a:p>
          <a:p>
            <a:endParaRPr lang="es-BO" dirty="0"/>
          </a:p>
          <a:p>
            <a:endParaRPr lang="es-BO" dirty="0"/>
          </a:p>
        </p:txBody>
      </p:sp>
    </p:spTree>
    <p:extLst>
      <p:ext uri="{BB962C8B-B14F-4D97-AF65-F5344CB8AC3E}">
        <p14:creationId xmlns:p14="http://schemas.microsoft.com/office/powerpoint/2010/main" val="599013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4813" y="822902"/>
            <a:ext cx="9354704" cy="5131332"/>
          </a:xfrm>
          <a:prstGeom prst="rect">
            <a:avLst/>
          </a:prstGeom>
          <a:noFill/>
          <a:ln>
            <a:noFill/>
          </a:ln>
        </p:spPr>
      </p:pic>
    </p:spTree>
    <p:extLst>
      <p:ext uri="{BB962C8B-B14F-4D97-AF65-F5344CB8AC3E}">
        <p14:creationId xmlns:p14="http://schemas.microsoft.com/office/powerpoint/2010/main" val="3407789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smtClean="0"/>
              <a:t>Modelo de fuerzas competitivas</a:t>
            </a:r>
            <a:br>
              <a:rPr lang="es-BO" dirty="0" smtClean="0"/>
            </a:br>
            <a:endParaRPr lang="es-BO" dirty="0"/>
          </a:p>
        </p:txBody>
      </p:sp>
      <p:sp>
        <p:nvSpPr>
          <p:cNvPr id="3" name="Marcador de contenido 2"/>
          <p:cNvSpPr>
            <a:spLocks noGrp="1"/>
          </p:cNvSpPr>
          <p:nvPr>
            <p:ph idx="1"/>
          </p:nvPr>
        </p:nvSpPr>
        <p:spPr>
          <a:xfrm>
            <a:off x="1090709" y="1680633"/>
            <a:ext cx="10355057" cy="4735934"/>
          </a:xfrm>
        </p:spPr>
        <p:txBody>
          <a:bodyPr>
            <a:normAutofit fontScale="85000" lnSpcReduction="20000"/>
          </a:bodyPr>
          <a:lstStyle/>
          <a:p>
            <a:r>
              <a:rPr lang="es-BO" b="1" dirty="0" smtClean="0">
                <a:solidFill>
                  <a:srgbClr val="002060"/>
                </a:solidFill>
              </a:rPr>
              <a:t>MODELO DE FUERZAS COMPETITIVAS DE MICHAEL PORTER</a:t>
            </a:r>
          </a:p>
          <a:p>
            <a:endParaRPr lang="es-BO" b="1" dirty="0" smtClean="0">
              <a:solidFill>
                <a:srgbClr val="002060"/>
              </a:solidFill>
            </a:endParaRPr>
          </a:p>
          <a:p>
            <a:endParaRPr lang="es-BO" b="1" dirty="0">
              <a:solidFill>
                <a:srgbClr val="002060"/>
              </a:solidFill>
            </a:endParaRPr>
          </a:p>
          <a:p>
            <a:endParaRPr lang="es-BO" b="1" dirty="0" smtClean="0">
              <a:solidFill>
                <a:srgbClr val="002060"/>
              </a:solidFill>
            </a:endParaRPr>
          </a:p>
          <a:p>
            <a:endParaRPr lang="es-BO" b="1" dirty="0">
              <a:solidFill>
                <a:srgbClr val="002060"/>
              </a:solidFill>
            </a:endParaRPr>
          </a:p>
          <a:p>
            <a:endParaRPr lang="es-BO" b="1" dirty="0" smtClean="0">
              <a:solidFill>
                <a:srgbClr val="002060"/>
              </a:solidFill>
            </a:endParaRPr>
          </a:p>
          <a:p>
            <a:endParaRPr lang="es-BO" b="1" dirty="0">
              <a:solidFill>
                <a:srgbClr val="002060"/>
              </a:solidFill>
            </a:endParaRPr>
          </a:p>
          <a:p>
            <a:endParaRPr lang="es-BO" b="1" dirty="0" smtClean="0">
              <a:solidFill>
                <a:srgbClr val="002060"/>
              </a:solidFill>
            </a:endParaRPr>
          </a:p>
          <a:p>
            <a:pPr marL="0" indent="0">
              <a:buNone/>
            </a:pPr>
            <a:endParaRPr lang="es-BO" b="1" dirty="0" smtClean="0">
              <a:solidFill>
                <a:srgbClr val="002060"/>
              </a:solidFill>
            </a:endParaRPr>
          </a:p>
          <a:p>
            <a:endParaRPr lang="es-BO" b="1" dirty="0" smtClean="0">
              <a:solidFill>
                <a:srgbClr val="002060"/>
              </a:solidFill>
            </a:endParaRPr>
          </a:p>
          <a:p>
            <a:endParaRPr lang="es-BO" b="1" dirty="0">
              <a:solidFill>
                <a:srgbClr val="002060"/>
              </a:solidFill>
            </a:endParaRPr>
          </a:p>
          <a:p>
            <a:r>
              <a:rPr lang="es-BO" b="1" dirty="0" smtClean="0">
                <a:solidFill>
                  <a:srgbClr val="002060"/>
                </a:solidFill>
              </a:rPr>
              <a:t>El </a:t>
            </a:r>
            <a:r>
              <a:rPr lang="es-BO" b="1" dirty="0">
                <a:solidFill>
                  <a:srgbClr val="002060"/>
                </a:solidFill>
              </a:rPr>
              <a:t>modelo de </a:t>
            </a:r>
            <a:r>
              <a:rPr lang="es-BO" b="1" dirty="0" err="1">
                <a:solidFill>
                  <a:srgbClr val="002060"/>
                </a:solidFill>
              </a:rPr>
              <a:t>Porter</a:t>
            </a:r>
            <a:r>
              <a:rPr lang="es-BO" b="1" dirty="0">
                <a:solidFill>
                  <a:srgbClr val="002060"/>
                </a:solidFill>
              </a:rPr>
              <a:t> trata sobre el </a:t>
            </a:r>
            <a:r>
              <a:rPr lang="es-BO" b="1" dirty="0" smtClean="0">
                <a:solidFill>
                  <a:srgbClr val="002060"/>
                </a:solidFill>
              </a:rPr>
              <a:t>entorno </a:t>
            </a:r>
            <a:r>
              <a:rPr lang="es-BO" b="1" dirty="0">
                <a:solidFill>
                  <a:srgbClr val="002060"/>
                </a:solidFill>
              </a:rPr>
              <a:t>de negocios general de la empresa. </a:t>
            </a:r>
          </a:p>
          <a:p>
            <a:endParaRPr lang="es-BO" dirty="0"/>
          </a:p>
        </p:txBody>
      </p:sp>
      <p:pic>
        <p:nvPicPr>
          <p:cNvPr id="6" name="Imagen 5"/>
          <p:cNvPicPr>
            <a:picLocks noChangeAspect="1"/>
          </p:cNvPicPr>
          <p:nvPr/>
        </p:nvPicPr>
        <p:blipFill rotWithShape="1">
          <a:blip r:embed="rId2"/>
          <a:srcRect l="17081" t="15841" r="9490" b="25323"/>
          <a:stretch/>
        </p:blipFill>
        <p:spPr>
          <a:xfrm>
            <a:off x="1277008" y="2153598"/>
            <a:ext cx="9664261" cy="3634763"/>
          </a:xfrm>
          <a:prstGeom prst="rect">
            <a:avLst/>
          </a:prstGeom>
        </p:spPr>
      </p:pic>
    </p:spTree>
    <p:extLst>
      <p:ext uri="{BB962C8B-B14F-4D97-AF65-F5344CB8AC3E}">
        <p14:creationId xmlns:p14="http://schemas.microsoft.com/office/powerpoint/2010/main" val="38398353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0573" y="1004935"/>
            <a:ext cx="9062455" cy="1797118"/>
          </a:xfrm>
        </p:spPr>
        <p:txBody>
          <a:bodyPr>
            <a:normAutofit fontScale="90000"/>
          </a:bodyPr>
          <a:lstStyle/>
          <a:p>
            <a:r>
              <a:rPr lang="es-BO" b="1" dirty="0">
                <a:solidFill>
                  <a:srgbClr val="7030A0"/>
                </a:solidFill>
              </a:rPr>
              <a:t>USO DE LOS SISTEMAS PARA</a:t>
            </a:r>
            <a:br>
              <a:rPr lang="es-BO" b="1" dirty="0">
                <a:solidFill>
                  <a:srgbClr val="7030A0"/>
                </a:solidFill>
              </a:rPr>
            </a:br>
            <a:r>
              <a:rPr lang="es-BO" b="1" dirty="0">
                <a:solidFill>
                  <a:srgbClr val="7030A0"/>
                </a:solidFill>
              </a:rPr>
              <a:t>LOS ASPECTOS GERENCIALES</a:t>
            </a:r>
            <a:br>
              <a:rPr lang="es-BO" b="1" dirty="0">
                <a:solidFill>
                  <a:srgbClr val="7030A0"/>
                </a:solidFill>
              </a:rPr>
            </a:br>
            <a:r>
              <a:rPr lang="es-BO" b="1" dirty="0">
                <a:solidFill>
                  <a:srgbClr val="7030A0"/>
                </a:solidFill>
              </a:rPr>
              <a:t>DE LA VENTAJA COMPETITIVA</a:t>
            </a:r>
            <a:r>
              <a:rPr lang="es-BO" dirty="0"/>
              <a:t/>
            </a:r>
            <a:br>
              <a:rPr lang="es-BO" dirty="0"/>
            </a:br>
            <a:endParaRPr lang="es-BO" dirty="0"/>
          </a:p>
        </p:txBody>
      </p:sp>
      <p:sp>
        <p:nvSpPr>
          <p:cNvPr id="3" name="Marcador de contenido 2"/>
          <p:cNvSpPr>
            <a:spLocks noGrp="1"/>
          </p:cNvSpPr>
          <p:nvPr>
            <p:ph idx="1"/>
          </p:nvPr>
        </p:nvSpPr>
        <p:spPr>
          <a:xfrm>
            <a:off x="1600573" y="2622697"/>
            <a:ext cx="9616925" cy="3310270"/>
          </a:xfrm>
        </p:spPr>
        <p:txBody>
          <a:bodyPr/>
          <a:lstStyle/>
          <a:p>
            <a:r>
              <a:rPr lang="es-BO" sz="2400" dirty="0"/>
              <a:t>Con frecuencia, los sistemas estratégicos de información cambian la organización </a:t>
            </a:r>
            <a:r>
              <a:rPr lang="es-BO" sz="2400" dirty="0" smtClean="0"/>
              <a:t>al igual </a:t>
            </a:r>
            <a:r>
              <a:rPr lang="es-BO" sz="2400" dirty="0"/>
              <a:t>que sus productos, servicios y procedimientos de </a:t>
            </a:r>
            <a:r>
              <a:rPr lang="es-BO" sz="2400" dirty="0" smtClean="0"/>
              <a:t>operación.</a:t>
            </a:r>
          </a:p>
          <a:p>
            <a:r>
              <a:rPr lang="es-BO" sz="2400" dirty="0" smtClean="0"/>
              <a:t>La </a:t>
            </a:r>
            <a:r>
              <a:rPr lang="es-BO" sz="2400" dirty="0"/>
              <a:t>impulsan </a:t>
            </a:r>
            <a:r>
              <a:rPr lang="es-BO" sz="2400" dirty="0" smtClean="0"/>
              <a:t>a tomar </a:t>
            </a:r>
            <a:r>
              <a:rPr lang="es-BO" sz="2400" dirty="0"/>
              <a:t>nuevos patrones de comportamiento</a:t>
            </a:r>
            <a:r>
              <a:rPr lang="es-BO" sz="2400" dirty="0" smtClean="0"/>
              <a:t>.</a:t>
            </a:r>
          </a:p>
          <a:p>
            <a:r>
              <a:rPr lang="es-BO" sz="2400" dirty="0" smtClean="0"/>
              <a:t> </a:t>
            </a:r>
            <a:r>
              <a:rPr lang="es-BO" sz="2400" dirty="0"/>
              <a:t>El uso exitoso de los sistemas de </a:t>
            </a:r>
            <a:r>
              <a:rPr lang="es-BO" sz="2400" dirty="0" smtClean="0"/>
              <a:t>información para </a:t>
            </a:r>
            <a:r>
              <a:rPr lang="es-BO" sz="2400" dirty="0"/>
              <a:t>lograr una ventaja competitiva </a:t>
            </a:r>
            <a:endParaRPr lang="es-BO" sz="2400" dirty="0" smtClean="0"/>
          </a:p>
          <a:p>
            <a:r>
              <a:rPr lang="es-BO" sz="2400" dirty="0"/>
              <a:t>U</a:t>
            </a:r>
            <a:r>
              <a:rPr lang="es-BO" sz="2400" dirty="0" smtClean="0"/>
              <a:t>na coordinación precisa </a:t>
            </a:r>
            <a:r>
              <a:rPr lang="es-BO" sz="2400" dirty="0"/>
              <a:t>de tecnología, organizaciones y administración</a:t>
            </a:r>
            <a:r>
              <a:rPr lang="es-BO" sz="2400" dirty="0" smtClean="0"/>
              <a:t>.</a:t>
            </a:r>
            <a:endParaRPr lang="es-BO" sz="2400" dirty="0"/>
          </a:p>
        </p:txBody>
      </p:sp>
    </p:spTree>
    <p:extLst>
      <p:ext uri="{BB962C8B-B14F-4D97-AF65-F5344CB8AC3E}">
        <p14:creationId xmlns:p14="http://schemas.microsoft.com/office/powerpoint/2010/main" val="1284465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829732"/>
            <a:ext cx="9601196" cy="1303867"/>
          </a:xfrm>
        </p:spPr>
        <p:txBody>
          <a:bodyPr>
            <a:normAutofit fontScale="90000"/>
          </a:bodyPr>
          <a:lstStyle/>
          <a:p>
            <a:r>
              <a:rPr lang="es-BO" b="1" dirty="0"/>
              <a:t>SOSTENER LA VENTAJA COMPETITIVA</a:t>
            </a:r>
          </a:p>
        </p:txBody>
      </p:sp>
      <p:sp>
        <p:nvSpPr>
          <p:cNvPr id="3" name="Marcador de contenido 2"/>
          <p:cNvSpPr>
            <a:spLocks noGrp="1"/>
          </p:cNvSpPr>
          <p:nvPr>
            <p:ph idx="1"/>
          </p:nvPr>
        </p:nvSpPr>
        <p:spPr>
          <a:xfrm>
            <a:off x="1392865" y="2693831"/>
            <a:ext cx="9503733" cy="3409257"/>
          </a:xfrm>
        </p:spPr>
        <p:txBody>
          <a:bodyPr/>
          <a:lstStyle/>
          <a:p>
            <a:r>
              <a:rPr lang="es-BO" sz="2400" dirty="0"/>
              <a:t>N</a:t>
            </a:r>
            <a:r>
              <a:rPr lang="es-BO" sz="2400" dirty="0" smtClean="0"/>
              <a:t>o </a:t>
            </a:r>
            <a:r>
              <a:rPr lang="es-BO" sz="2400" dirty="0"/>
              <a:t>siempre </a:t>
            </a:r>
            <a:r>
              <a:rPr lang="es-BO" sz="2400" dirty="0" smtClean="0"/>
              <a:t>duran lo </a:t>
            </a:r>
            <a:r>
              <a:rPr lang="es-BO" sz="2400" dirty="0"/>
              <a:t>suficiente como para asegurar una rentabilidad a largo plazo</a:t>
            </a:r>
            <a:r>
              <a:rPr lang="es-BO" sz="2400" dirty="0" smtClean="0"/>
              <a:t>.</a:t>
            </a:r>
          </a:p>
          <a:p>
            <a:r>
              <a:rPr lang="es-BO" sz="2400" dirty="0"/>
              <a:t>L</a:t>
            </a:r>
            <a:r>
              <a:rPr lang="es-BO" sz="2400" dirty="0" smtClean="0"/>
              <a:t>os competidores pueden </a:t>
            </a:r>
            <a:r>
              <a:rPr lang="es-BO" sz="2400" dirty="0"/>
              <a:t>contraatacar y copiar los sistemas </a:t>
            </a:r>
            <a:r>
              <a:rPr lang="es-BO" sz="2400" dirty="0" smtClean="0"/>
              <a:t>estratégicos.</a:t>
            </a:r>
          </a:p>
          <a:p>
            <a:r>
              <a:rPr lang="es-BO" sz="2400" dirty="0"/>
              <a:t>L</a:t>
            </a:r>
            <a:r>
              <a:rPr lang="es-BO" sz="2400" dirty="0" smtClean="0"/>
              <a:t>a </a:t>
            </a:r>
            <a:r>
              <a:rPr lang="es-BO" sz="2400" dirty="0"/>
              <a:t>globalización ha provocado que estos cambios sean </a:t>
            </a:r>
            <a:r>
              <a:rPr lang="es-BO" sz="2400" dirty="0" smtClean="0"/>
              <a:t>todavía más </a:t>
            </a:r>
            <a:r>
              <a:rPr lang="es-BO" sz="2400" dirty="0"/>
              <a:t>rápidos e impredecibles</a:t>
            </a:r>
            <a:r>
              <a:rPr lang="es-BO" sz="2400" dirty="0" smtClean="0"/>
              <a:t>.</a:t>
            </a:r>
          </a:p>
          <a:p>
            <a:r>
              <a:rPr lang="es-BO" sz="2400" dirty="0"/>
              <a:t>Internet puede hacer que la ventaja </a:t>
            </a:r>
            <a:r>
              <a:rPr lang="es-BO" sz="2400" dirty="0" smtClean="0"/>
              <a:t>competitiva desaparezca </a:t>
            </a:r>
            <a:r>
              <a:rPr lang="es-BO" sz="2400" dirty="0"/>
              <a:t>con mucha </a:t>
            </a:r>
            <a:r>
              <a:rPr lang="es-BO" sz="2400" dirty="0" smtClean="0"/>
              <a:t>rapidez.</a:t>
            </a:r>
          </a:p>
        </p:txBody>
      </p:sp>
    </p:spTree>
    <p:extLst>
      <p:ext uri="{BB962C8B-B14F-4D97-AF65-F5344CB8AC3E}">
        <p14:creationId xmlns:p14="http://schemas.microsoft.com/office/powerpoint/2010/main" val="28486292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02264" y="731701"/>
            <a:ext cx="9585660" cy="5434704"/>
          </a:xfrm>
          <a:solidFill>
            <a:srgbClr val="F8F8F8"/>
          </a:solidFill>
          <a:ln>
            <a:solidFill>
              <a:srgbClr val="FAFAFA"/>
            </a:solidFill>
          </a:ln>
        </p:spPr>
        <p:txBody>
          <a:bodyPr>
            <a:normAutofit/>
          </a:bodyPr>
          <a:lstStyle/>
          <a:p>
            <a:r>
              <a:rPr lang="es-BO" dirty="0" smtClean="0"/>
              <a:t>Los </a:t>
            </a:r>
            <a:r>
              <a:rPr lang="es-BO" dirty="0"/>
              <a:t>sistemas estratégicos clásicos, como el sistema de reservaciones por</a:t>
            </a:r>
          </a:p>
          <a:p>
            <a:r>
              <a:rPr lang="es-BO" dirty="0"/>
              <a:t>computadora SABRE de </a:t>
            </a:r>
            <a:r>
              <a:rPr lang="es-BO" b="1" dirty="0"/>
              <a:t>American Airlines</a:t>
            </a:r>
            <a:r>
              <a:rPr lang="es-BO" b="1" dirty="0" smtClean="0"/>
              <a:t>, </a:t>
            </a:r>
            <a:r>
              <a:rPr lang="es-BO" b="1" dirty="0"/>
              <a:t>ATM de Citibank y </a:t>
            </a:r>
            <a:r>
              <a:rPr lang="es-BO" b="1" dirty="0" smtClean="0"/>
              <a:t>FedEx</a:t>
            </a:r>
            <a:r>
              <a:rPr lang="es-BO" dirty="0"/>
              <a:t>, se beneficiaron al ser los primeros en sus industrias.</a:t>
            </a:r>
          </a:p>
          <a:p>
            <a:r>
              <a:rPr lang="es-BO" dirty="0" smtClean="0"/>
              <a:t>Amazon.com </a:t>
            </a:r>
            <a:r>
              <a:rPr lang="es-BO" dirty="0"/>
              <a:t>fue líder del comercio </a:t>
            </a:r>
            <a:r>
              <a:rPr lang="es-BO" dirty="0" smtClean="0"/>
              <a:t>electrónico, pero </a:t>
            </a:r>
            <a:r>
              <a:rPr lang="es-BO" dirty="0"/>
              <a:t>ahora se enfrenta a la competencia de e</a:t>
            </a:r>
            <a:r>
              <a:rPr lang="es-BO" b="1" dirty="0"/>
              <a:t>Bay, </a:t>
            </a:r>
            <a:r>
              <a:rPr lang="es-BO" b="1" dirty="0" err="1"/>
              <a:t>Yahoo</a:t>
            </a:r>
            <a:r>
              <a:rPr lang="es-BO" b="1" dirty="0"/>
              <a:t> y Google</a:t>
            </a:r>
            <a:r>
              <a:rPr lang="es-BO" dirty="0"/>
              <a:t>. </a:t>
            </a:r>
            <a:endParaRPr lang="es-BO" dirty="0" smtClean="0"/>
          </a:p>
          <a:p>
            <a:r>
              <a:rPr lang="es-BO" dirty="0" smtClean="0"/>
              <a:t>Los sistemas de </a:t>
            </a:r>
            <a:r>
              <a:rPr lang="es-BO" dirty="0"/>
              <a:t>información por sí solos no pueden proveer una ventaja de </a:t>
            </a:r>
            <a:r>
              <a:rPr lang="es-BO" dirty="0" smtClean="0"/>
              <a:t>negocios perdurable.</a:t>
            </a:r>
          </a:p>
          <a:p>
            <a:r>
              <a:rPr lang="es-BO" dirty="0"/>
              <a:t>L</a:t>
            </a:r>
            <a:r>
              <a:rPr lang="es-BO" dirty="0" smtClean="0"/>
              <a:t>os </a:t>
            </a:r>
            <a:r>
              <a:rPr lang="es-BO" dirty="0"/>
              <a:t>que en un principio estaban diseñados para ser estratégicos se </a:t>
            </a:r>
            <a:r>
              <a:rPr lang="es-BO" dirty="0" smtClean="0"/>
              <a:t>vuelven con </a:t>
            </a:r>
            <a:r>
              <a:rPr lang="es-BO" dirty="0"/>
              <a:t>frecuencia herramientas para la supervivencia, </a:t>
            </a:r>
            <a:r>
              <a:rPr lang="es-BO" dirty="0" smtClean="0"/>
              <a:t>se hacen obligatorios para que todas las empresas puedan permanecer en sus actividades de negocios, o pueden evitar </a:t>
            </a:r>
            <a:r>
              <a:rPr lang="es-BO" dirty="0"/>
              <a:t>que las organizaciones realicen los cambios estratégicos esenciales </a:t>
            </a:r>
            <a:r>
              <a:rPr lang="es-BO" dirty="0" smtClean="0"/>
              <a:t>para un </a:t>
            </a:r>
            <a:r>
              <a:rPr lang="es-BO" dirty="0"/>
              <a:t>éxito a futuro.</a:t>
            </a:r>
          </a:p>
        </p:txBody>
      </p:sp>
    </p:spTree>
    <p:extLst>
      <p:ext uri="{BB962C8B-B14F-4D97-AF65-F5344CB8AC3E}">
        <p14:creationId xmlns:p14="http://schemas.microsoft.com/office/powerpoint/2010/main" val="902730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5907" y="1010027"/>
            <a:ext cx="9579935" cy="1280890"/>
          </a:xfrm>
        </p:spPr>
        <p:txBody>
          <a:bodyPr>
            <a:normAutofit fontScale="90000"/>
          </a:bodyPr>
          <a:lstStyle/>
          <a:p>
            <a:r>
              <a:rPr lang="es-BO" b="1" dirty="0"/>
              <a:t>ALINEAR LA TI CON LOS OBJETIVOS DE NEGOCIOS</a:t>
            </a:r>
          </a:p>
        </p:txBody>
      </p:sp>
      <p:sp>
        <p:nvSpPr>
          <p:cNvPr id="3" name="Marcador de contenido 2"/>
          <p:cNvSpPr>
            <a:spLocks noGrp="1"/>
          </p:cNvSpPr>
          <p:nvPr>
            <p:ph idx="1"/>
          </p:nvPr>
        </p:nvSpPr>
        <p:spPr>
          <a:xfrm>
            <a:off x="1275907" y="2503569"/>
            <a:ext cx="9707526" cy="3333706"/>
          </a:xfrm>
        </p:spPr>
        <p:txBody>
          <a:bodyPr>
            <a:noAutofit/>
          </a:bodyPr>
          <a:lstStyle/>
          <a:p>
            <a:r>
              <a:rPr lang="es-BO" sz="2400" dirty="0"/>
              <a:t>La investigación sobre la TI y el desempeño de negocios ha descubierto que </a:t>
            </a:r>
            <a:r>
              <a:rPr lang="es-BO" sz="2400" dirty="0" smtClean="0"/>
              <a:t>cuanto más </a:t>
            </a:r>
            <a:r>
              <a:rPr lang="es-BO" sz="2400" dirty="0"/>
              <a:t>tenga éxito una empresa para alinear la </a:t>
            </a:r>
            <a:r>
              <a:rPr lang="es-BO" sz="2400" dirty="0" smtClean="0"/>
              <a:t>TI con sus objetivos </a:t>
            </a:r>
            <a:r>
              <a:rPr lang="es-BO" sz="2400" dirty="0"/>
              <a:t>de negocios, mayor será su rentabilidad, y </a:t>
            </a:r>
            <a:r>
              <a:rPr lang="es-BO" sz="2400" dirty="0" smtClean="0"/>
              <a:t>sólo </a:t>
            </a:r>
            <a:r>
              <a:rPr lang="es-BO" sz="2400" dirty="0"/>
              <a:t>una cuarta parte de </a:t>
            </a:r>
            <a:r>
              <a:rPr lang="es-BO" sz="2400" dirty="0" smtClean="0"/>
              <a:t>las empresas </a:t>
            </a:r>
            <a:r>
              <a:rPr lang="es-BO" sz="2400" dirty="0"/>
              <a:t>logran una alineación entre la TI y los negocios. </a:t>
            </a:r>
            <a:endParaRPr lang="es-BO" sz="2400" dirty="0" smtClean="0"/>
          </a:p>
          <a:p>
            <a:r>
              <a:rPr lang="es-BO" sz="2400" dirty="0" smtClean="0"/>
              <a:t>Casi </a:t>
            </a:r>
            <a:r>
              <a:rPr lang="es-BO" sz="2400" dirty="0"/>
              <a:t>la mitad de las </a:t>
            </a:r>
            <a:r>
              <a:rPr lang="es-BO" sz="2400" dirty="0" smtClean="0"/>
              <a:t>ganancias de </a:t>
            </a:r>
            <a:r>
              <a:rPr lang="es-BO" sz="2400" dirty="0"/>
              <a:t>una empresa de negocios se pueden explicar mediante la alineación de la </a:t>
            </a:r>
            <a:r>
              <a:rPr lang="es-BO" sz="2400" dirty="0" smtClean="0"/>
              <a:t>TI con </a:t>
            </a:r>
            <a:r>
              <a:rPr lang="es-BO" sz="2400" dirty="0"/>
              <a:t>los </a:t>
            </a:r>
            <a:r>
              <a:rPr lang="es-BO" sz="2400" dirty="0" smtClean="0"/>
              <a:t>negocios.</a:t>
            </a:r>
            <a:endParaRPr lang="es-BO" sz="2400" dirty="0"/>
          </a:p>
          <a:p>
            <a:r>
              <a:rPr lang="es-BO" sz="2400" dirty="0"/>
              <a:t>La mayoría de las empresas no entienden bien: </a:t>
            </a:r>
            <a:r>
              <a:rPr lang="es-BO" sz="2400" dirty="0" smtClean="0"/>
              <a:t>TI tiene </a:t>
            </a:r>
            <a:r>
              <a:rPr lang="es-BO" sz="2400" dirty="0"/>
              <a:t>vida propia y no es muy buena para dar servicio a los intereses de la gerencia </a:t>
            </a:r>
            <a:r>
              <a:rPr lang="es-BO" sz="2400" dirty="0" smtClean="0"/>
              <a:t>y los </a:t>
            </a:r>
            <a:r>
              <a:rPr lang="es-BO" sz="2400" dirty="0"/>
              <a:t>accionistas. </a:t>
            </a:r>
            <a:endParaRPr lang="es-BO" sz="2400" dirty="0" smtClean="0"/>
          </a:p>
        </p:txBody>
      </p:sp>
    </p:spTree>
    <p:extLst>
      <p:ext uri="{BB962C8B-B14F-4D97-AF65-F5344CB8AC3E}">
        <p14:creationId xmlns:p14="http://schemas.microsoft.com/office/powerpoint/2010/main" val="3175267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20607" y="750469"/>
            <a:ext cx="9349503" cy="5413420"/>
          </a:xfrm>
          <a:solidFill>
            <a:srgbClr val="FAFAFA"/>
          </a:solidFill>
          <a:ln>
            <a:noFill/>
          </a:ln>
        </p:spPr>
        <p:txBody>
          <a:bodyPr/>
          <a:lstStyle/>
          <a:p>
            <a:r>
              <a:rPr lang="es-BO" sz="2400" dirty="0"/>
              <a:t>En vez de que las personas de negocios tomen un papel activo para modelar la TI y adaptarla a la empresa, la ignoran, afirman que no la entienden y toleran las fallas en el área de TI como si </a:t>
            </a:r>
            <a:r>
              <a:rPr lang="es-BO" sz="2400" dirty="0" smtClean="0"/>
              <a:t>fuera una molestia.</a:t>
            </a:r>
          </a:p>
          <a:p>
            <a:r>
              <a:rPr lang="es-BO" sz="2400" dirty="0" smtClean="0"/>
              <a:t>Las </a:t>
            </a:r>
            <a:r>
              <a:rPr lang="es-BO" sz="2400" dirty="0"/>
              <a:t>empresas y los gerentes exitosos comprenden lo que la TI puede hacer y cómo funciona, juegan un papel activo para dar forma a su uso, y miden su impacto sobre los ingresos y las ganancias.</a:t>
            </a:r>
          </a:p>
          <a:p>
            <a:endParaRPr lang="es-BO" dirty="0"/>
          </a:p>
        </p:txBody>
      </p:sp>
      <p:pic>
        <p:nvPicPr>
          <p:cNvPr id="2" name="Imagen 1"/>
          <p:cNvPicPr>
            <a:picLocks noChangeAspect="1"/>
          </p:cNvPicPr>
          <p:nvPr/>
        </p:nvPicPr>
        <p:blipFill>
          <a:blip r:embed="rId2"/>
          <a:stretch>
            <a:fillRect/>
          </a:stretch>
        </p:blipFill>
        <p:spPr>
          <a:xfrm>
            <a:off x="4823795" y="4013045"/>
            <a:ext cx="2143125" cy="1733550"/>
          </a:xfrm>
          <a:prstGeom prst="rect">
            <a:avLst/>
          </a:prstGeom>
        </p:spPr>
      </p:pic>
    </p:spTree>
    <p:extLst>
      <p:ext uri="{BB962C8B-B14F-4D97-AF65-F5344CB8AC3E}">
        <p14:creationId xmlns:p14="http://schemas.microsoft.com/office/powerpoint/2010/main" val="97270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Competidores </a:t>
            </a:r>
            <a:r>
              <a:rPr lang="es-BO" dirty="0" smtClean="0"/>
              <a:t>tradicionales</a:t>
            </a:r>
            <a:endParaRPr lang="es-BO" dirty="0"/>
          </a:p>
        </p:txBody>
      </p:sp>
      <p:sp>
        <p:nvSpPr>
          <p:cNvPr id="3" name="Marcador de contenido 2"/>
          <p:cNvSpPr>
            <a:spLocks noGrp="1"/>
          </p:cNvSpPr>
          <p:nvPr>
            <p:ph idx="1"/>
          </p:nvPr>
        </p:nvSpPr>
        <p:spPr/>
        <p:txBody>
          <a:bodyPr/>
          <a:lstStyle/>
          <a:p>
            <a:r>
              <a:rPr lang="es-BO" dirty="0"/>
              <a:t>T</a:t>
            </a:r>
            <a:r>
              <a:rPr lang="es-BO" dirty="0" smtClean="0"/>
              <a:t>odas </a:t>
            </a:r>
            <a:r>
              <a:rPr lang="es-BO" dirty="0"/>
              <a:t>las empresas comparten espacio de mercado con otros competidores que </a:t>
            </a:r>
            <a:r>
              <a:rPr lang="es-BO" dirty="0" smtClean="0"/>
              <a:t>están ideando </a:t>
            </a:r>
            <a:r>
              <a:rPr lang="es-BO" dirty="0"/>
              <a:t>en forma continua nuevas maneras más eficientes de producir mediante </a:t>
            </a:r>
            <a:r>
              <a:rPr lang="es-BO" dirty="0" smtClean="0"/>
              <a:t>la introducción </a:t>
            </a:r>
            <a:r>
              <a:rPr lang="es-BO" dirty="0"/>
              <a:t>de nuevos productos y servicios, además de que intentan atraer a los </a:t>
            </a:r>
            <a:r>
              <a:rPr lang="es-BO" dirty="0" smtClean="0"/>
              <a:t>clientes </a:t>
            </a:r>
            <a:r>
              <a:rPr lang="es-BO" dirty="0"/>
              <a:t>mediante el desarrollo de sus marcas y al imponer a sus clientes costos por cambiar.</a:t>
            </a:r>
          </a:p>
          <a:p>
            <a:endParaRPr lang="es-BO" dirty="0"/>
          </a:p>
        </p:txBody>
      </p:sp>
    </p:spTree>
    <p:extLst>
      <p:ext uri="{BB962C8B-B14F-4D97-AF65-F5344CB8AC3E}">
        <p14:creationId xmlns:p14="http://schemas.microsoft.com/office/powerpoint/2010/main" val="935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Nuevos Participantes de el mercado </a:t>
            </a:r>
            <a:endParaRPr lang="es-BO" dirty="0"/>
          </a:p>
        </p:txBody>
      </p:sp>
      <p:sp>
        <p:nvSpPr>
          <p:cNvPr id="3" name="Marcador de contenido 2"/>
          <p:cNvSpPr>
            <a:spLocks noGrp="1"/>
          </p:cNvSpPr>
          <p:nvPr>
            <p:ph idx="1"/>
          </p:nvPr>
        </p:nvSpPr>
        <p:spPr/>
        <p:txBody>
          <a:bodyPr/>
          <a:lstStyle/>
          <a:p>
            <a:r>
              <a:rPr lang="es-BO" dirty="0" smtClean="0"/>
              <a:t>Son compañías que entran en el mercado, en algunas industrias la forma de ingresar en ese mercado son muy fáciles, mientras que en otra es mucho mas difícil.</a:t>
            </a:r>
            <a:endParaRPr lang="es-BO" dirty="0"/>
          </a:p>
        </p:txBody>
      </p:sp>
    </p:spTree>
    <p:extLst>
      <p:ext uri="{BB962C8B-B14F-4D97-AF65-F5344CB8AC3E}">
        <p14:creationId xmlns:p14="http://schemas.microsoft.com/office/powerpoint/2010/main" val="282811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BO" dirty="0" smtClean="0"/>
              <a:t>Ventajas y debilidades de las nuevas competidores </a:t>
            </a:r>
            <a:endParaRPr lang="es-BO" dirty="0"/>
          </a:p>
        </p:txBody>
      </p:sp>
      <p:sp>
        <p:nvSpPr>
          <p:cNvPr id="3" name="Marcador de contenido 2"/>
          <p:cNvSpPr>
            <a:spLocks noGrp="1"/>
          </p:cNvSpPr>
          <p:nvPr>
            <p:ph idx="1"/>
          </p:nvPr>
        </p:nvSpPr>
        <p:spPr/>
        <p:txBody>
          <a:bodyPr/>
          <a:lstStyle/>
          <a:p>
            <a:r>
              <a:rPr lang="es-BO" dirty="0" smtClean="0"/>
              <a:t>Su comienzo con una visión mas fresca, con trabajadores mas jóvenes, tal vez con mayor creatividad. Pero esto también es una desventaja debido a que los trabajadores no pueden tener suficiente experiencia para manejar o tratar algunas situaciones.</a:t>
            </a:r>
          </a:p>
          <a:p>
            <a:r>
              <a:rPr lang="es-BO" dirty="0" smtClean="0"/>
              <a:t>No se agobian con </a:t>
            </a:r>
            <a:r>
              <a:rPr lang="es-BO" dirty="0"/>
              <a:t>nombres de marcas </a:t>
            </a:r>
            <a:r>
              <a:rPr lang="es-BO" dirty="0" smtClean="0"/>
              <a:t>desgastados, comienzan con mas motivación, pero también es una desventaja debido a que no tiene un reconocimiento aun en el mercado lo cual llevaría tiempo y podría traer desmotivación. </a:t>
            </a:r>
            <a:endParaRPr lang="es-BO" dirty="0"/>
          </a:p>
          <a:p>
            <a:endParaRPr lang="es-BO" dirty="0"/>
          </a:p>
        </p:txBody>
      </p:sp>
    </p:spTree>
    <p:extLst>
      <p:ext uri="{BB962C8B-B14F-4D97-AF65-F5344CB8AC3E}">
        <p14:creationId xmlns:p14="http://schemas.microsoft.com/office/powerpoint/2010/main" val="2372401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Productos y servicios </a:t>
            </a:r>
            <a:r>
              <a:rPr lang="es-BO" dirty="0" smtClean="0"/>
              <a:t>sustitutos</a:t>
            </a:r>
            <a:endParaRPr lang="es-BO" dirty="0"/>
          </a:p>
        </p:txBody>
      </p:sp>
      <p:sp>
        <p:nvSpPr>
          <p:cNvPr id="3" name="Marcador de contenido 2"/>
          <p:cNvSpPr>
            <a:spLocks noGrp="1"/>
          </p:cNvSpPr>
          <p:nvPr>
            <p:ph idx="1"/>
          </p:nvPr>
        </p:nvSpPr>
        <p:spPr>
          <a:xfrm>
            <a:off x="1154954" y="2270234"/>
            <a:ext cx="8825659" cy="3749566"/>
          </a:xfrm>
        </p:spPr>
        <p:txBody>
          <a:bodyPr>
            <a:normAutofit/>
          </a:bodyPr>
          <a:lstStyle/>
          <a:p>
            <a:endParaRPr lang="es-BO" dirty="0" smtClean="0"/>
          </a:p>
          <a:p>
            <a:r>
              <a:rPr lang="es-BO" dirty="0" smtClean="0"/>
              <a:t>La empresas deben ver cual de sus productos puede ser sustituido por otro o cunado su productos puede ser mejorados. Para mantener o obtener su ventaja competitiva.</a:t>
            </a:r>
          </a:p>
          <a:p>
            <a:pPr marL="0" indent="0">
              <a:buNone/>
            </a:pPr>
            <a:endParaRPr lang="es-BO" dirty="0"/>
          </a:p>
        </p:txBody>
      </p:sp>
    </p:spTree>
    <p:extLst>
      <p:ext uri="{BB962C8B-B14F-4D97-AF65-F5344CB8AC3E}">
        <p14:creationId xmlns:p14="http://schemas.microsoft.com/office/powerpoint/2010/main" val="3942593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Clientes</a:t>
            </a:r>
            <a:endParaRPr lang="es-BO" dirty="0"/>
          </a:p>
        </p:txBody>
      </p:sp>
      <p:sp>
        <p:nvSpPr>
          <p:cNvPr id="3" name="Marcador de contenido 2"/>
          <p:cNvSpPr>
            <a:spLocks noGrp="1"/>
          </p:cNvSpPr>
          <p:nvPr>
            <p:ph idx="1"/>
          </p:nvPr>
        </p:nvSpPr>
        <p:spPr/>
        <p:txBody>
          <a:bodyPr>
            <a:normAutofit/>
          </a:bodyPr>
          <a:lstStyle/>
          <a:p>
            <a:r>
              <a:rPr lang="es-BO" dirty="0"/>
              <a:t>Una compañía rentable depende en gran medida de su habilidad para atraer y retener </a:t>
            </a:r>
            <a:r>
              <a:rPr lang="es-BO" dirty="0" smtClean="0"/>
              <a:t>a sus </a:t>
            </a:r>
            <a:r>
              <a:rPr lang="es-BO" dirty="0"/>
              <a:t>clientes (al tiempo que se los niega a los competidores), y de cobrar precios altos. </a:t>
            </a:r>
            <a:r>
              <a:rPr lang="es-BO" dirty="0" smtClean="0"/>
              <a:t>El poder </a:t>
            </a:r>
            <a:r>
              <a:rPr lang="es-BO" dirty="0"/>
              <a:t>de los clientes aumenta si pueden cambiar con facilidad a los productos y </a:t>
            </a:r>
            <a:r>
              <a:rPr lang="es-BO" dirty="0" smtClean="0"/>
              <a:t>servicios </a:t>
            </a:r>
            <a:r>
              <a:rPr lang="es-BO" dirty="0"/>
              <a:t>de un competidor, o si pueden forzar a que una empresa y sus contrincantes </a:t>
            </a:r>
            <a:r>
              <a:rPr lang="es-BO" dirty="0" smtClean="0"/>
              <a:t>compitan </a:t>
            </a:r>
            <a:r>
              <a:rPr lang="es-BO" dirty="0"/>
              <a:t>sobre el precio solamente en un mercado transparente en el que exista poca </a:t>
            </a:r>
            <a:r>
              <a:rPr lang="es-BO" dirty="0" smtClean="0"/>
              <a:t>diferenciación </a:t>
            </a:r>
            <a:r>
              <a:rPr lang="es-BO" dirty="0"/>
              <a:t>de productos, y en donde se conozcan todos los precios al instante (</a:t>
            </a:r>
            <a:r>
              <a:rPr lang="es-BO" dirty="0" smtClean="0"/>
              <a:t>como en </a:t>
            </a:r>
            <a:r>
              <a:rPr lang="es-BO" dirty="0"/>
              <a:t>Internet). </a:t>
            </a:r>
          </a:p>
        </p:txBody>
      </p:sp>
    </p:spTree>
    <p:extLst>
      <p:ext uri="{BB962C8B-B14F-4D97-AF65-F5344CB8AC3E}">
        <p14:creationId xmlns:p14="http://schemas.microsoft.com/office/powerpoint/2010/main" val="21102696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301</TotalTime>
  <Words>2337</Words>
  <Application>Microsoft Office PowerPoint</Application>
  <PresentationFormat>Panorámica</PresentationFormat>
  <Paragraphs>160</Paragraphs>
  <Slides>44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AngsanaUPC</vt:lpstr>
      <vt:lpstr>Arial</vt:lpstr>
      <vt:lpstr>Book Antiqua</vt:lpstr>
      <vt:lpstr>Garamond</vt:lpstr>
      <vt:lpstr>Veljovic-Book</vt:lpstr>
      <vt:lpstr>Wingdings</vt:lpstr>
      <vt:lpstr>Orgánico</vt:lpstr>
      <vt:lpstr>Sistemas de información, organizaciones y estrategias</vt:lpstr>
      <vt:lpstr>Que es una ventaja competitiva?</vt:lpstr>
      <vt:lpstr>Ejemplos:</vt:lpstr>
      <vt:lpstr>Modelo de fuerzas competitivas </vt:lpstr>
      <vt:lpstr>Competidores tradicionales</vt:lpstr>
      <vt:lpstr>Nuevos Participantes de el mercado </vt:lpstr>
      <vt:lpstr>Ventajas y debilidades de las nuevas competidores </vt:lpstr>
      <vt:lpstr>Productos y servicios sustitutos</vt:lpstr>
      <vt:lpstr>Clientes</vt:lpstr>
      <vt:lpstr>Proveedores</vt:lpstr>
      <vt:lpstr>Ejemplo </vt:lpstr>
      <vt:lpstr>ESTRATEGIAS DE LOS SISTEMAS DE INFORMACIÓN PARA LIDIAR CON LAS FUERZAS COMPETITIVAS</vt:lpstr>
      <vt:lpstr>¿Como me enfrento a estas fuerzas competitivas?</vt:lpstr>
      <vt:lpstr>1. Liderazgo de bajo costo</vt:lpstr>
      <vt:lpstr>Ejemplo</vt:lpstr>
      <vt:lpstr>2. Diferenciación de productos</vt:lpstr>
      <vt:lpstr>Ejemplo</vt:lpstr>
      <vt:lpstr>3. Enfoque en nichos de mercado</vt:lpstr>
      <vt:lpstr>Ejemplo</vt:lpstr>
      <vt:lpstr>Fortalecimiento de la intimidad con los clientes y proveedores</vt:lpstr>
      <vt:lpstr>Ejemplo</vt:lpstr>
      <vt:lpstr>IMPACTO DE INTERNET SOBRE LA VENTAJA COMPETITIVA</vt:lpstr>
      <vt:lpstr>Ejemplo</vt:lpstr>
      <vt:lpstr>Presentación de PowerPoint</vt:lpstr>
      <vt:lpstr>Presentación de PowerPoint</vt:lpstr>
      <vt:lpstr>Presentación de PowerPoint</vt:lpstr>
      <vt:lpstr>Presentación de PowerPoint</vt:lpstr>
      <vt:lpstr>Extensión de la cadena de valor: red de calidad</vt:lpstr>
      <vt:lpstr>Presentación de PowerPoint</vt:lpstr>
      <vt:lpstr>Presentación de PowerPoint</vt:lpstr>
      <vt:lpstr>SINERGIAS, COMPETENCIAS BÁSICAS Y ESTRATEGIAS BASADAS EN RED</vt:lpstr>
      <vt:lpstr>Sinergias</vt:lpstr>
      <vt:lpstr> ESTRATEGIAS BASADAS EN RED</vt:lpstr>
      <vt:lpstr>Economía de red </vt:lpstr>
      <vt:lpstr>Presentación de PowerPoint</vt:lpstr>
      <vt:lpstr>Modelo de compañía virtual  </vt:lpstr>
      <vt:lpstr>Presentación de PowerPoint</vt:lpstr>
      <vt:lpstr>Ecosistemas de negocios </vt:lpstr>
      <vt:lpstr>Presentación de PowerPoint</vt:lpstr>
      <vt:lpstr>USO DE LOS SISTEMAS PARA LOS ASPECTOS GERENCIALES DE LA VENTAJA COMPETITIVA </vt:lpstr>
      <vt:lpstr>SOSTENER LA VENTAJA COMPETITIVA</vt:lpstr>
      <vt:lpstr>Presentación de PowerPoint</vt:lpstr>
      <vt:lpstr>ALINEAR LA TI CON LOS OBJETIVOS DE NEGOCIOS</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información, organizaciones y estrategias</dc:title>
  <dc:creator>Cuenta Microsoft</dc:creator>
  <cp:lastModifiedBy>Cuenta Microsoft</cp:lastModifiedBy>
  <cp:revision>22</cp:revision>
  <dcterms:created xsi:type="dcterms:W3CDTF">2016-08-26T14:56:00Z</dcterms:created>
  <dcterms:modified xsi:type="dcterms:W3CDTF">2016-08-29T18:29:28Z</dcterms:modified>
</cp:coreProperties>
</file>