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67" r:id="rId3"/>
    <p:sldId id="268" r:id="rId4"/>
    <p:sldId id="269" r:id="rId5"/>
    <p:sldId id="271" r:id="rId6"/>
    <p:sldId id="270" r:id="rId7"/>
    <p:sldId id="272" r:id="rId8"/>
    <p:sldId id="256" r:id="rId9"/>
    <p:sldId id="265" r:id="rId10"/>
    <p:sldId id="257" r:id="rId11"/>
    <p:sldId id="258" r:id="rId12"/>
    <p:sldId id="259" r:id="rId13"/>
    <p:sldId id="260" r:id="rId14"/>
    <p:sldId id="261" r:id="rId15"/>
    <p:sldId id="262" r:id="rId16"/>
    <p:sldId id="274" r:id="rId17"/>
    <p:sldId id="275" r:id="rId18"/>
    <p:sldId id="273" r:id="rId19"/>
    <p:sldId id="263" r:id="rId20"/>
    <p:sldId id="26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9/2/2016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23A1CC3-2375-41D4-9E03-427CAF2A4C1A}" type="datetimeFigureOut">
              <a:rPr lang="en-US" dirty="0"/>
              <a:t>9/2/2016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FF16868-8199-4C2C-A5B1-63AEE139F88E}" type="datetimeFigureOut">
              <a:rPr lang="en-US" dirty="0"/>
              <a:t>9/2/2016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AD9FF7F-6988-44CC-821B-644E70CD2F73}" type="datetimeFigureOut">
              <a:rPr lang="en-US" dirty="0"/>
              <a:t>9/2/2016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C12C299-16B2-4475-990D-751901EACC14}" type="datetimeFigureOut">
              <a:rPr lang="en-US" dirty="0"/>
              <a:t>9/2/2016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9/2/2016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34E6425-0181-43F2-84FC-787E803FD2F8}" type="datetimeFigureOut">
              <a:rPr lang="en-US" dirty="0"/>
              <a:t>9/2/2016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6E86A4C-8E40-4F87-A4F0-01A0687C5742}" type="datetimeFigureOut">
              <a:rPr lang="en-US" dirty="0"/>
              <a:t>9/2/2016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5E72C73-2D91-4E12-BA25-F0AA0C03599B}" type="datetimeFigureOut">
              <a:rPr lang="en-US" dirty="0"/>
              <a:t>9/2/2016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9/2/2016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sz="2400" dirty="0" smtClean="0"/>
              <a:t>El marketing dirigido al comportamiento y su privacidad: Usted es el objetivo</a:t>
            </a:r>
            <a:endParaRPr lang="es-ES" sz="2400" dirty="0"/>
          </a:p>
        </p:txBody>
      </p:sp>
      <p:sp>
        <p:nvSpPr>
          <p:cNvPr id="3" name="Marcador de contenido 2"/>
          <p:cNvSpPr>
            <a:spLocks noGrp="1"/>
          </p:cNvSpPr>
          <p:nvPr>
            <p:ph idx="1"/>
          </p:nvPr>
        </p:nvSpPr>
        <p:spPr/>
        <p:txBody>
          <a:bodyPr/>
          <a:lstStyle/>
          <a:p>
            <a:r>
              <a:rPr lang="es-ES" dirty="0"/>
              <a:t>¿Alguna vez ha tenido la sensación de que alguien lo rastrea al navegar por Web, y que observa </a:t>
            </a:r>
            <a:r>
              <a:rPr lang="es-ES" dirty="0" smtClean="0"/>
              <a:t>cada </a:t>
            </a:r>
            <a:r>
              <a:rPr lang="es-ES" dirty="0"/>
              <a:t>clic que usted hace? </a:t>
            </a:r>
            <a:endParaRPr lang="es-ES" dirty="0" smtClean="0"/>
          </a:p>
          <a:p>
            <a:r>
              <a:rPr lang="es-ES" dirty="0" smtClean="0"/>
              <a:t>¿</a:t>
            </a:r>
            <a:r>
              <a:rPr lang="es-ES" dirty="0"/>
              <a:t>Se ha preguntado por qué empieza a ver anuncios y </a:t>
            </a:r>
            <a:r>
              <a:rPr lang="es-ES"/>
              <a:t>ventanas </a:t>
            </a:r>
            <a:r>
              <a:rPr lang="es-ES" smtClean="0"/>
              <a:t>emergentes </a:t>
            </a:r>
            <a:r>
              <a:rPr lang="es-ES" dirty="0"/>
              <a:t>justo después de haber buscado con detenimiento un auto, un vestido o un cosmético en Web</a:t>
            </a:r>
            <a:r>
              <a:rPr lang="es-ES" dirty="0" smtClean="0"/>
              <a:t>?</a:t>
            </a:r>
          </a:p>
          <a:p>
            <a:pPr marL="0" indent="0">
              <a:buNone/>
            </a:pPr>
            <a:r>
              <a:rPr lang="es-ES" dirty="0" smtClean="0"/>
              <a:t> </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492" y="4181475"/>
            <a:ext cx="3080582" cy="2277978"/>
          </a:xfrm>
          <a:prstGeom prst="rect">
            <a:avLst/>
          </a:prstGeom>
        </p:spPr>
      </p:pic>
    </p:spTree>
    <p:extLst>
      <p:ext uri="{BB962C8B-B14F-4D97-AF65-F5344CB8AC3E}">
        <p14:creationId xmlns:p14="http://schemas.microsoft.com/office/powerpoint/2010/main" val="2792448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a 4"/>
          <p:cNvGraphicFramePr>
            <a:graphicFrameLocks noGrp="1"/>
          </p:cNvGraphicFramePr>
          <p:nvPr>
            <p:extLst>
              <p:ext uri="{D42A27DB-BD31-4B8C-83A1-F6EECF244321}">
                <p14:modId xmlns:p14="http://schemas.microsoft.com/office/powerpoint/2010/main" val="4176950403"/>
              </p:ext>
            </p:extLst>
          </p:nvPr>
        </p:nvGraphicFramePr>
        <p:xfrm>
          <a:off x="2032000" y="719666"/>
          <a:ext cx="8128000" cy="5406815"/>
        </p:xfrm>
        <a:graphic>
          <a:graphicData uri="http://schemas.openxmlformats.org/drawingml/2006/table">
            <a:tbl>
              <a:tblPr firstRow="1" bandRow="1">
                <a:tableStyleId>{D7AC3CCA-C797-4891-BE02-D94E43425B78}</a:tableStyleId>
              </a:tblPr>
              <a:tblGrid>
                <a:gridCol w="8128000"/>
              </a:tblGrid>
              <a:tr h="1464346">
                <a:tc>
                  <a:txBody>
                    <a:bodyPr/>
                    <a:lstStyle/>
                    <a:p>
                      <a:r>
                        <a:rPr lang="es-BO" dirty="0" err="1" smtClean="0"/>
                        <a:t>Lehman</a:t>
                      </a:r>
                      <a:r>
                        <a:rPr lang="es-BO" dirty="0" smtClean="0"/>
                        <a:t> </a:t>
                      </a:r>
                      <a:r>
                        <a:rPr lang="es-BO" dirty="0" err="1" smtClean="0"/>
                        <a:t>Brothers</a:t>
                      </a:r>
                      <a:r>
                        <a:rPr lang="es-BO" dirty="0" smtClean="0"/>
                        <a:t>    Uno de los bancos de inversión estadounidenses más antiguo colapsa en 2008. </a:t>
                      </a:r>
                      <a:r>
                        <a:rPr lang="es-BO" dirty="0" err="1" smtClean="0"/>
                        <a:t>Lehman</a:t>
                      </a:r>
                      <a:r>
                        <a:rPr lang="es-BO" dirty="0" smtClean="0"/>
                        <a:t> utilizó sistemas de información (2008-2010) e hizo trampa con la contabilidad para ocultar sus malas inversiones. </a:t>
                      </a:r>
                      <a:endParaRPr lang="es-BO" dirty="0"/>
                    </a:p>
                  </a:txBody>
                  <a:tcPr/>
                </a:tc>
              </a:tr>
              <a:tr h="1802271">
                <a:tc>
                  <a:txBody>
                    <a:bodyPr/>
                    <a:lstStyle/>
                    <a:p>
                      <a:r>
                        <a:rPr lang="es-BO" dirty="0" smtClean="0"/>
                        <a:t>WG Trading Co. (2010) Paul </a:t>
                      </a:r>
                      <a:r>
                        <a:rPr lang="es-BO" dirty="0" err="1" smtClean="0"/>
                        <a:t>Greenwood</a:t>
                      </a:r>
                      <a:r>
                        <a:rPr lang="es-BO" dirty="0" smtClean="0"/>
                        <a:t>, gerente de fondos libres de inversión y socio general en WG Trading, se declaró culpable de defraudar  a los inversionistas de $554 millones a lo largo de 13 años; </a:t>
                      </a:r>
                      <a:r>
                        <a:rPr lang="es-BO" dirty="0" err="1" smtClean="0"/>
                        <a:t>Greenwood</a:t>
                      </a:r>
                      <a:r>
                        <a:rPr lang="es-BO" dirty="0" smtClean="0"/>
                        <a:t> pagó al gobierno $331 millones y cumple una  condena de 85 años en prisión</a:t>
                      </a:r>
                      <a:endParaRPr lang="es-BO" dirty="0"/>
                    </a:p>
                  </a:txBody>
                  <a:tcPr/>
                </a:tc>
              </a:tr>
              <a:tr h="2140198">
                <a:tc>
                  <a:txBody>
                    <a:bodyPr/>
                    <a:lstStyle/>
                    <a:p>
                      <a:r>
                        <a:rPr lang="es-BO" dirty="0" smtClean="0"/>
                        <a:t>Siemens (2009) La empresa de ingeniería más grande del mundo pagó más de $4 mil millones a las autoridades alemanas y  estadounidenses por un esquema de soborno a nivel mundial que duró varias décadas, aprobado por los ejecutivos  corporativos para influenciar a los clientes potenciales y a los gobiernos. Los pagos se ocultaron de los sistemas contables  que generaban informes </a:t>
                      </a:r>
                      <a:r>
                        <a:rPr lang="es-BO" dirty="0" err="1" smtClean="0"/>
                        <a:t>normale</a:t>
                      </a:r>
                      <a:endParaRPr lang="es-BO" dirty="0"/>
                    </a:p>
                  </a:txBody>
                  <a:tcPr/>
                </a:tc>
              </a:tr>
            </a:tbl>
          </a:graphicData>
        </a:graphic>
      </p:graphicFrame>
    </p:spTree>
    <p:extLst>
      <p:ext uri="{BB962C8B-B14F-4D97-AF65-F5344CB8AC3E}">
        <p14:creationId xmlns:p14="http://schemas.microsoft.com/office/powerpoint/2010/main" val="1290357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sz="2800" dirty="0"/>
              <a:t>UN MODELO PARA PENSAR SOBRE LOS ASPECTOS ÉTICOS, SOCIALES Y POLÍTICOS</a:t>
            </a:r>
          </a:p>
        </p:txBody>
      </p:sp>
      <p:sp>
        <p:nvSpPr>
          <p:cNvPr id="3" name="Marcador de contenido 2"/>
          <p:cNvSpPr>
            <a:spLocks noGrp="1"/>
          </p:cNvSpPr>
          <p:nvPr>
            <p:ph idx="1"/>
          </p:nvPr>
        </p:nvSpPr>
        <p:spPr/>
        <p:txBody>
          <a:bodyPr/>
          <a:lstStyle/>
          <a:p>
            <a:r>
              <a:rPr lang="es-BO" dirty="0"/>
              <a:t>Los aspectos éticos, sociales y políticos están muy vinculados</a:t>
            </a:r>
            <a:r>
              <a:rPr lang="es-BO" dirty="0" smtClean="0"/>
              <a:t>.</a:t>
            </a:r>
          </a:p>
          <a:p>
            <a:r>
              <a:rPr lang="es-BO" dirty="0" smtClean="0"/>
              <a:t>Este modelo hace referencia a que la vida cotidiana esta regida por leyes y normas que desarrollaron las instituciones sociales para la conducta correcta , pero una vez perturbada la sociedad por una nueva tecnología y </a:t>
            </a:r>
            <a:r>
              <a:rPr lang="es-BO" dirty="0"/>
              <a:t>nuevos sistemas . De repente, los actores individuales se enfrentan a nuevas </a:t>
            </a:r>
            <a:r>
              <a:rPr lang="es-BO" dirty="0" smtClean="0"/>
              <a:t>situaciones </a:t>
            </a:r>
            <a:r>
              <a:rPr lang="es-BO" dirty="0"/>
              <a:t>que con frecuencia no están cubiertas por las antiguas reglas. Las instituciones sociales no pueden responder de un día a otro a estas ondas; tal vez se requieran años para desarrollar reglas de etiqueta, expectativas, responsabilidad social, actitudes </a:t>
            </a:r>
            <a:r>
              <a:rPr lang="es-BO" dirty="0" smtClean="0"/>
              <a:t>políticamente </a:t>
            </a:r>
            <a:r>
              <a:rPr lang="es-BO" dirty="0"/>
              <a:t>correctas o reglas aprobadas.</a:t>
            </a:r>
          </a:p>
        </p:txBody>
      </p:sp>
    </p:spTree>
    <p:extLst>
      <p:ext uri="{BB962C8B-B14F-4D97-AF65-F5344CB8AC3E}">
        <p14:creationId xmlns:p14="http://schemas.microsoft.com/office/powerpoint/2010/main" val="2564747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t="3393" r="-256"/>
          <a:stretch/>
        </p:blipFill>
        <p:spPr>
          <a:xfrm>
            <a:off x="2804268" y="1403796"/>
            <a:ext cx="6558673" cy="4766873"/>
          </a:xfrm>
          <a:prstGeom prst="rect">
            <a:avLst/>
          </a:prstGeom>
        </p:spPr>
      </p:pic>
    </p:spTree>
    <p:extLst>
      <p:ext uri="{BB962C8B-B14F-4D97-AF65-F5344CB8AC3E}">
        <p14:creationId xmlns:p14="http://schemas.microsoft.com/office/powerpoint/2010/main" val="3208664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CINCO DIMENSIONES MORALES DE LA ERA DE LA </a:t>
            </a:r>
            <a:r>
              <a:rPr lang="es-BO" dirty="0" smtClean="0"/>
              <a:t>INFORMACIÓN</a:t>
            </a:r>
            <a:endParaRPr lang="es-BO" dirty="0"/>
          </a:p>
        </p:txBody>
      </p:sp>
      <p:sp>
        <p:nvSpPr>
          <p:cNvPr id="3" name="Marcador de contenido 2"/>
          <p:cNvSpPr>
            <a:spLocks noGrp="1"/>
          </p:cNvSpPr>
          <p:nvPr>
            <p:ph idx="1"/>
          </p:nvPr>
        </p:nvSpPr>
        <p:spPr/>
        <p:txBody>
          <a:bodyPr/>
          <a:lstStyle/>
          <a:p>
            <a:pPr marL="0" indent="0">
              <a:buNone/>
            </a:pPr>
            <a:r>
              <a:rPr lang="es-BO" dirty="0"/>
              <a:t>Los principales aspectos éticos, sociales y políticos que generan los sistemas de </a:t>
            </a:r>
            <a:r>
              <a:rPr lang="es-BO" dirty="0" smtClean="0"/>
              <a:t>información </a:t>
            </a:r>
            <a:r>
              <a:rPr lang="es-BO" dirty="0"/>
              <a:t>incluyen las siguientes dimensiones morales: </a:t>
            </a:r>
            <a:endParaRPr lang="es-BO" dirty="0" smtClean="0"/>
          </a:p>
          <a:p>
            <a:pPr>
              <a:buFontTx/>
              <a:buChar char="-"/>
            </a:pPr>
            <a:r>
              <a:rPr lang="es-BO" dirty="0" smtClean="0"/>
              <a:t>Derechos </a:t>
            </a:r>
            <a:r>
              <a:rPr lang="es-BO" dirty="0"/>
              <a:t>y obligaciones de información</a:t>
            </a:r>
            <a:r>
              <a:rPr lang="es-BO" dirty="0" smtClean="0"/>
              <a:t>.</a:t>
            </a:r>
          </a:p>
          <a:p>
            <a:pPr>
              <a:buFontTx/>
              <a:buChar char="-"/>
            </a:pPr>
            <a:r>
              <a:rPr lang="es-BO" dirty="0"/>
              <a:t>Derechos y obligaciones de propiedad</a:t>
            </a:r>
            <a:r>
              <a:rPr lang="es-BO" dirty="0" smtClean="0"/>
              <a:t>.</a:t>
            </a:r>
          </a:p>
          <a:p>
            <a:pPr>
              <a:buFontTx/>
              <a:buChar char="-"/>
            </a:pPr>
            <a:r>
              <a:rPr lang="es-BO" dirty="0"/>
              <a:t>Rendición de cuentas y control</a:t>
            </a:r>
            <a:r>
              <a:rPr lang="es-BO" dirty="0" smtClean="0"/>
              <a:t>.</a:t>
            </a:r>
          </a:p>
          <a:p>
            <a:pPr>
              <a:buFontTx/>
              <a:buChar char="-"/>
            </a:pPr>
            <a:r>
              <a:rPr lang="es-BO" dirty="0"/>
              <a:t>Calidad del sistema</a:t>
            </a:r>
            <a:r>
              <a:rPr lang="es-BO" dirty="0" smtClean="0"/>
              <a:t>.</a:t>
            </a:r>
          </a:p>
          <a:p>
            <a:pPr>
              <a:buFontTx/>
              <a:buChar char="-"/>
            </a:pPr>
            <a:r>
              <a:rPr lang="es-BO" dirty="0"/>
              <a:t>Calidad de vida</a:t>
            </a:r>
            <a:r>
              <a:rPr lang="es-BO" dirty="0" smtClean="0"/>
              <a:t>.</a:t>
            </a:r>
          </a:p>
          <a:p>
            <a:pPr>
              <a:buFontTx/>
              <a:buChar char="-"/>
            </a:pPr>
            <a:endParaRPr lang="es-BO" dirty="0" smtClean="0"/>
          </a:p>
        </p:txBody>
      </p:sp>
    </p:spTree>
    <p:extLst>
      <p:ext uri="{BB962C8B-B14F-4D97-AF65-F5344CB8AC3E}">
        <p14:creationId xmlns:p14="http://schemas.microsoft.com/office/powerpoint/2010/main" val="2774767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b="1" dirty="0"/>
              <a:t>TENDENCIAS DE TECNOLOGÍA CLAVE QUE GENERAN ASPECTOS </a:t>
            </a:r>
            <a:r>
              <a:rPr lang="es-BO" b="1" dirty="0" smtClean="0"/>
              <a:t>ÉTICOS</a:t>
            </a:r>
            <a:endParaRPr lang="es-BO" b="1" dirty="0"/>
          </a:p>
        </p:txBody>
      </p:sp>
      <p:sp>
        <p:nvSpPr>
          <p:cNvPr id="5" name="Marcador de contenido 4"/>
          <p:cNvSpPr>
            <a:spLocks noGrp="1"/>
          </p:cNvSpPr>
          <p:nvPr>
            <p:ph idx="1"/>
          </p:nvPr>
        </p:nvSpPr>
        <p:spPr/>
        <p:txBody>
          <a:bodyPr/>
          <a:lstStyle/>
          <a:p>
            <a:r>
              <a:rPr lang="es-BO" dirty="0" smtClean="0"/>
              <a:t>Los aspectos éticos han existido desde hace mucho antes que la tecnología de información , pero a medida que pasa el tiempo estas tecnologías han vuelto obsoletas algunas leyes y normas sociales .</a:t>
            </a:r>
          </a:p>
          <a:p>
            <a:r>
              <a:rPr lang="es-BO" dirty="0"/>
              <a:t> Como resultado, se ha incrementado nuestra dependencia en los sistemas y nuestra vulnerabilidad para con los errores de los mismos y la mala calidad de los datos. Las reglas y leyes sociales aún no se han ajustado a esta dependencia. </a:t>
            </a:r>
            <a:endParaRPr lang="es-BO" dirty="0" smtClean="0"/>
          </a:p>
          <a:p>
            <a:pPr marL="0" indent="0">
              <a:buNone/>
            </a:pPr>
            <a:r>
              <a:rPr lang="es-BO" dirty="0" smtClean="0"/>
              <a:t> </a:t>
            </a:r>
            <a:endParaRPr lang="es-BO" dirty="0"/>
          </a:p>
        </p:txBody>
      </p:sp>
    </p:spTree>
    <p:extLst>
      <p:ext uri="{BB962C8B-B14F-4D97-AF65-F5344CB8AC3E}">
        <p14:creationId xmlns:p14="http://schemas.microsoft.com/office/powerpoint/2010/main" val="3992206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BO" dirty="0"/>
          </a:p>
        </p:txBody>
      </p:sp>
      <p:pic>
        <p:nvPicPr>
          <p:cNvPr id="4" name="Marcador de contenido 3"/>
          <p:cNvPicPr>
            <a:picLocks noChangeAspect="1"/>
          </p:cNvPicPr>
          <p:nvPr/>
        </p:nvPicPr>
        <p:blipFill rotWithShape="1">
          <a:blip r:embed="rId2"/>
          <a:srcRect t="3966" b="8758"/>
          <a:stretch/>
        </p:blipFill>
        <p:spPr>
          <a:xfrm>
            <a:off x="1154953" y="1352282"/>
            <a:ext cx="9948567" cy="5112912"/>
          </a:xfrm>
          <a:prstGeom prst="rect">
            <a:avLst/>
          </a:prstGeom>
        </p:spPr>
      </p:pic>
    </p:spTree>
    <p:extLst>
      <p:ext uri="{BB962C8B-B14F-4D97-AF65-F5344CB8AC3E}">
        <p14:creationId xmlns:p14="http://schemas.microsoft.com/office/powerpoint/2010/main" val="315549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Compra de información para el marketing</a:t>
            </a:r>
            <a:endParaRPr lang="es-ES" dirty="0"/>
          </a:p>
        </p:txBody>
      </p:sp>
      <p:sp>
        <p:nvSpPr>
          <p:cNvPr id="3" name="Marcador de contenido 2"/>
          <p:cNvSpPr>
            <a:spLocks noGrp="1"/>
          </p:cNvSpPr>
          <p:nvPr>
            <p:ph idx="1"/>
          </p:nvPr>
        </p:nvSpPr>
        <p:spPr/>
        <p:txBody>
          <a:bodyPr>
            <a:normAutofit/>
          </a:bodyPr>
          <a:lstStyle/>
          <a:p>
            <a:endParaRPr lang="es-ES" dirty="0" smtClean="0"/>
          </a:p>
          <a:p>
            <a:r>
              <a:rPr lang="es-ES" dirty="0" smtClean="0"/>
              <a:t>Piense </a:t>
            </a:r>
            <a:r>
              <a:rPr lang="es-ES" dirty="0"/>
              <a:t>en todas las formas en que genera información de computadora sobre usted: </a:t>
            </a:r>
            <a:r>
              <a:rPr lang="es-ES" dirty="0" smtClean="0"/>
              <a:t>compras </a:t>
            </a:r>
            <a:r>
              <a:rPr lang="es-ES" dirty="0"/>
              <a:t>con tarjetas de crédito, llamadas telefónicas, suscripciones de revistas, rentas </a:t>
            </a:r>
            <a:r>
              <a:rPr lang="es-ES" dirty="0" smtClean="0"/>
              <a:t>de </a:t>
            </a:r>
            <a:r>
              <a:rPr lang="es-ES" dirty="0"/>
              <a:t>video, compras por correo, registros bancarios, registros gubernamentales locales, </a:t>
            </a:r>
            <a:r>
              <a:rPr lang="es-ES" dirty="0" smtClean="0"/>
              <a:t>estatales </a:t>
            </a:r>
            <a:r>
              <a:rPr lang="es-ES" dirty="0"/>
              <a:t>y federales (entre ellos registros en tribunales y policiacos) y visitas a sitios </a:t>
            </a:r>
            <a:r>
              <a:rPr lang="es-ES" dirty="0" smtClean="0"/>
              <a:t>Web</a:t>
            </a:r>
            <a:r>
              <a:rPr lang="es-ES" dirty="0"/>
              <a:t>. Si se reúne y explota en forma apropiada, esta información podría revelar no sólo </a:t>
            </a:r>
            <a:r>
              <a:rPr lang="es-ES" dirty="0" smtClean="0"/>
              <a:t>su </a:t>
            </a:r>
            <a:r>
              <a:rPr lang="es-ES" dirty="0"/>
              <a:t>información de crédito, sino también sus hábitos de manejo, sus gustos, asociaciones </a:t>
            </a:r>
            <a:r>
              <a:rPr lang="es-ES" dirty="0" smtClean="0"/>
              <a:t>e </a:t>
            </a:r>
            <a:r>
              <a:rPr lang="es-ES" dirty="0"/>
              <a:t>intereses políticos.</a:t>
            </a:r>
          </a:p>
        </p:txBody>
      </p:sp>
    </p:spTree>
    <p:extLst>
      <p:ext uri="{BB962C8B-B14F-4D97-AF65-F5344CB8AC3E}">
        <p14:creationId xmlns:p14="http://schemas.microsoft.com/office/powerpoint/2010/main" val="1761800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err="1"/>
              <a:t>ChoicePoint</a:t>
            </a:r>
            <a:endParaRPr lang="es-ES" dirty="0"/>
          </a:p>
        </p:txBody>
      </p:sp>
      <p:sp>
        <p:nvSpPr>
          <p:cNvPr id="3" name="Marcador de contenido 2"/>
          <p:cNvSpPr>
            <a:spLocks noGrp="1"/>
          </p:cNvSpPr>
          <p:nvPr>
            <p:ph idx="1"/>
          </p:nvPr>
        </p:nvSpPr>
        <p:spPr/>
        <p:txBody>
          <a:bodyPr/>
          <a:lstStyle/>
          <a:p>
            <a:endParaRPr lang="es-ES" dirty="0" smtClean="0"/>
          </a:p>
          <a:p>
            <a:r>
              <a:rPr lang="es-ES" dirty="0" smtClean="0"/>
              <a:t>recopila </a:t>
            </a:r>
            <a:r>
              <a:rPr lang="es-ES" dirty="0"/>
              <a:t>datos de los registros policiacos, criminales y de vehículos de </a:t>
            </a:r>
            <a:r>
              <a:rPr lang="es-ES" dirty="0" smtClean="0"/>
              <a:t>motor</a:t>
            </a:r>
            <a:r>
              <a:rPr lang="es-ES" dirty="0"/>
              <a:t>; los historiales de créditos y empleo; las direcciones actuales y anteriores; las </a:t>
            </a:r>
            <a:r>
              <a:rPr lang="es-ES" dirty="0" smtClean="0"/>
              <a:t>licencias </a:t>
            </a:r>
            <a:r>
              <a:rPr lang="es-ES" dirty="0"/>
              <a:t>profesionales, y las reclamaciones de los seguros para ensamblar y mantener </a:t>
            </a:r>
            <a:r>
              <a:rPr lang="es-ES" dirty="0" smtClean="0"/>
              <a:t>expedientes </a:t>
            </a:r>
            <a:r>
              <a:rPr lang="es-ES" dirty="0"/>
              <a:t>electrónicos sobre casi cualquier adulto en Estados </a:t>
            </a:r>
            <a:r>
              <a:rPr lang="es-ES" dirty="0" smtClean="0"/>
              <a:t>Unidos.</a:t>
            </a:r>
          </a:p>
          <a:p>
            <a:r>
              <a:rPr lang="es-ES" dirty="0"/>
              <a:t>La compañía </a:t>
            </a:r>
            <a:r>
              <a:rPr lang="es-ES" dirty="0" smtClean="0"/>
              <a:t>vende </a:t>
            </a:r>
            <a:r>
              <a:rPr lang="es-ES" dirty="0"/>
              <a:t>esta información personal a las empresas y agencias </a:t>
            </a:r>
            <a:r>
              <a:rPr lang="es-ES" dirty="0" smtClean="0"/>
              <a:t>gubernamentales.</a:t>
            </a:r>
            <a:endParaRPr lang="es-ES" dirty="0"/>
          </a:p>
        </p:txBody>
      </p:sp>
    </p:spTree>
    <p:extLst>
      <p:ext uri="{BB962C8B-B14F-4D97-AF65-F5344CB8AC3E}">
        <p14:creationId xmlns:p14="http://schemas.microsoft.com/office/powerpoint/2010/main" val="2751570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err="1" smtClean="0"/>
              <a:t>Doubleclick</a:t>
            </a:r>
            <a:endParaRPr lang="es-ES" dirty="0"/>
          </a:p>
        </p:txBody>
      </p:sp>
      <p:sp>
        <p:nvSpPr>
          <p:cNvPr id="3" name="Marcador de contenido 2"/>
          <p:cNvSpPr>
            <a:spLocks noGrp="1"/>
          </p:cNvSpPr>
          <p:nvPr>
            <p:ph idx="1"/>
          </p:nvPr>
        </p:nvSpPr>
        <p:spPr/>
        <p:txBody>
          <a:bodyPr/>
          <a:lstStyle/>
          <a:p>
            <a:r>
              <a:rPr lang="es-ES" dirty="0"/>
              <a:t>varios miles de los sitios Web más populares permiten que </a:t>
            </a:r>
            <a:r>
              <a:rPr lang="es-ES" dirty="0" err="1"/>
              <a:t>DoubleClick</a:t>
            </a:r>
            <a:r>
              <a:rPr lang="es-ES" dirty="0"/>
              <a:t> </a:t>
            </a:r>
            <a:r>
              <a:rPr lang="es-ES" dirty="0" smtClean="0"/>
              <a:t>una, agencia </a:t>
            </a:r>
            <a:r>
              <a:rPr lang="es-ES" dirty="0"/>
              <a:t>de publicidad por Internet, rastree las </a:t>
            </a:r>
            <a:r>
              <a:rPr lang="es-ES" dirty="0" smtClean="0"/>
              <a:t>actividades </a:t>
            </a:r>
            <a:r>
              <a:rPr lang="es-ES" dirty="0"/>
              <a:t>de sus visitantes a cambio de los ingresos por los anuncios basados en la </a:t>
            </a:r>
            <a:r>
              <a:rPr lang="es-ES" dirty="0" smtClean="0"/>
              <a:t>información.</a:t>
            </a:r>
          </a:p>
          <a:p>
            <a:r>
              <a:rPr lang="es-ES" dirty="0" smtClean="0"/>
              <a:t>Con la información se crea </a:t>
            </a:r>
            <a:r>
              <a:rPr lang="es-ES" dirty="0"/>
              <a:t>un </a:t>
            </a:r>
            <a:r>
              <a:rPr lang="es-ES" dirty="0" smtClean="0"/>
              <a:t>expediente </a:t>
            </a:r>
            <a:r>
              <a:rPr lang="es-ES" dirty="0"/>
              <a:t>detallado de los hábitos de gasto y de uso de la computadora de una persona en </a:t>
            </a:r>
            <a:r>
              <a:rPr lang="es-ES" dirty="0" smtClean="0"/>
              <a:t>Web.</a:t>
            </a:r>
          </a:p>
          <a:p>
            <a:pPr marL="0" indent="0">
              <a:buNone/>
            </a:pPr>
            <a:endParaRPr lang="es-ES" dirty="0"/>
          </a:p>
        </p:txBody>
      </p:sp>
    </p:spTree>
    <p:extLst>
      <p:ext uri="{BB962C8B-B14F-4D97-AF65-F5344CB8AC3E}">
        <p14:creationId xmlns:p14="http://schemas.microsoft.com/office/powerpoint/2010/main" val="2550967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BO" dirty="0"/>
              <a:t>Hay una nueva tecnología de análisis de datos conocida como conciencia de </a:t>
            </a:r>
            <a:r>
              <a:rPr lang="es-BO" dirty="0" smtClean="0"/>
              <a:t>relaciones </a:t>
            </a:r>
            <a:r>
              <a:rPr lang="es-BO" dirty="0"/>
              <a:t>no evidentes (NORA), gracias a la cual el gobierno y el sector privado obtuvieron herramientas aún más poderosas para crear perfiles. NORA puede recibir información sobre personas de muchas fuentes distintas, como solicitudes de empleo, registros tele- fónicos, listados de clientes y listas de “buscados”, para luego correlacionar relaciones y encontrar conexiones ocultas oscuras que podrían ayudar a identificar criminales o terroristas </a:t>
            </a:r>
          </a:p>
        </p:txBody>
      </p:sp>
    </p:spTree>
    <p:extLst>
      <p:ext uri="{BB962C8B-B14F-4D97-AF65-F5344CB8AC3E}">
        <p14:creationId xmlns:p14="http://schemas.microsoft.com/office/powerpoint/2010/main" val="2783022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sz="2000" b="1" dirty="0"/>
              <a:t>Como dijo un bromista, Google sabe más sobre usted que su propia </a:t>
            </a:r>
            <a:br>
              <a:rPr lang="es-ES" sz="2000" b="1" dirty="0"/>
            </a:br>
            <a:r>
              <a:rPr lang="es-ES" sz="2000" b="1" dirty="0" smtClean="0"/>
              <a:t>madre.</a:t>
            </a:r>
            <a:endParaRPr lang="es-ES" sz="2000" b="1" dirty="0"/>
          </a:p>
        </p:txBody>
      </p:sp>
      <p:sp>
        <p:nvSpPr>
          <p:cNvPr id="3" name="Marcador de contenido 2"/>
          <p:cNvSpPr>
            <a:spLocks noGrp="1"/>
          </p:cNvSpPr>
          <p:nvPr>
            <p:ph idx="1"/>
          </p:nvPr>
        </p:nvSpPr>
        <p:spPr>
          <a:xfrm>
            <a:off x="1154954" y="2215166"/>
            <a:ext cx="8825659" cy="3804634"/>
          </a:xfrm>
        </p:spPr>
        <p:txBody>
          <a:bodyPr/>
          <a:lstStyle/>
          <a:p>
            <a:r>
              <a:rPr lang="es-ES" dirty="0"/>
              <a:t>En marzo de 2009, Google empezó a mostrar anuncios en miles de sitios Web relacionados con </a:t>
            </a:r>
            <a:r>
              <a:rPr lang="es-ES" dirty="0" smtClean="0"/>
              <a:t>él</a:t>
            </a:r>
            <a:r>
              <a:rPr lang="es-ES" dirty="0"/>
              <a:t>, con base en sus actividades previas en línea</a:t>
            </a:r>
            <a:r>
              <a:rPr lang="es-ES" dirty="0" smtClean="0"/>
              <a:t>.</a:t>
            </a:r>
          </a:p>
          <a:p>
            <a:r>
              <a:rPr lang="es-ES" dirty="0"/>
              <a:t>Google dijo que daría a los usuarios la capacidad de </a:t>
            </a:r>
            <a:r>
              <a:rPr lang="es-ES" dirty="0" smtClean="0"/>
              <a:t>ver </a:t>
            </a:r>
            <a:r>
              <a:rPr lang="es-ES" dirty="0"/>
              <a:t>y editar la información que ha compilado sobre sus intereses para los fines del marketing dirigido </a:t>
            </a:r>
            <a:r>
              <a:rPr lang="es-ES" dirty="0" smtClean="0"/>
              <a:t>al </a:t>
            </a:r>
            <a:r>
              <a:rPr lang="es-ES" dirty="0"/>
              <a:t>comportamiento</a:t>
            </a:r>
            <a:r>
              <a:rPr lang="es-ES" dirty="0" smtClean="0"/>
              <a:t>.</a:t>
            </a:r>
          </a:p>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16" y="4168129"/>
            <a:ext cx="3295533" cy="1851671"/>
          </a:xfrm>
          <a:prstGeom prst="rect">
            <a:avLst/>
          </a:prstGeom>
        </p:spPr>
      </p:pic>
    </p:spTree>
    <p:extLst>
      <p:ext uri="{BB962C8B-B14F-4D97-AF65-F5344CB8AC3E}">
        <p14:creationId xmlns:p14="http://schemas.microsoft.com/office/powerpoint/2010/main" val="4022112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2"/>
          <a:stretch>
            <a:fillRect/>
          </a:stretch>
        </p:blipFill>
        <p:spPr>
          <a:xfrm>
            <a:off x="1600200" y="543999"/>
            <a:ext cx="8412480" cy="5833941"/>
          </a:xfrm>
          <a:prstGeom prst="rect">
            <a:avLst/>
          </a:prstGeom>
        </p:spPr>
      </p:pic>
    </p:spTree>
    <p:extLst>
      <p:ext uri="{BB962C8B-B14F-4D97-AF65-F5344CB8AC3E}">
        <p14:creationId xmlns:p14="http://schemas.microsoft.com/office/powerpoint/2010/main" val="2661481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err="1"/>
              <a:t>Acxiom</a:t>
            </a:r>
            <a:endParaRPr lang="es-ES" b="1" dirty="0"/>
          </a:p>
        </p:txBody>
      </p:sp>
      <p:sp>
        <p:nvSpPr>
          <p:cNvPr id="3" name="Marcador de contenido 2"/>
          <p:cNvSpPr>
            <a:spLocks noGrp="1"/>
          </p:cNvSpPr>
          <p:nvPr>
            <p:ph idx="1"/>
          </p:nvPr>
        </p:nvSpPr>
        <p:spPr>
          <a:xfrm>
            <a:off x="1154954" y="2307286"/>
            <a:ext cx="8825659" cy="3416300"/>
          </a:xfrm>
        </p:spPr>
        <p:txBody>
          <a:bodyPr/>
          <a:lstStyle/>
          <a:p>
            <a:r>
              <a:rPr lang="es-ES" dirty="0"/>
              <a:t>Esta compañía de bases de datos contiene información de 500 millones de consumidores de todo el mundo, aproximadamente el 10% de los adultos con capacidad de compra de todo el planeta. Su información es más precisa que la de organismos como el FBI, la CIA o las agencias tributarias de Europa y Estados Unidos</a:t>
            </a:r>
            <a:r>
              <a:rPr lang="es-ES" dirty="0" smtClean="0"/>
              <a:t>.</a:t>
            </a:r>
          </a:p>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5283" y="3990078"/>
            <a:ext cx="3625000" cy="2360162"/>
          </a:xfrm>
          <a:prstGeom prst="rect">
            <a:avLst/>
          </a:prstGeom>
        </p:spPr>
      </p:pic>
    </p:spTree>
    <p:extLst>
      <p:ext uri="{BB962C8B-B14F-4D97-AF65-F5344CB8AC3E}">
        <p14:creationId xmlns:p14="http://schemas.microsoft.com/office/powerpoint/2010/main" val="845042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61015" y="864851"/>
            <a:ext cx="8851930" cy="5690495"/>
          </a:xfrm>
        </p:spPr>
        <p:txBody>
          <a:bodyPr/>
          <a:lstStyle/>
          <a:p>
            <a:endParaRPr lang="es-ES" dirty="0" smtClean="0">
              <a:solidFill>
                <a:schemeClr val="bg1"/>
              </a:solidFill>
            </a:endParaRPr>
          </a:p>
          <a:p>
            <a:pPr marL="0" indent="0" algn="ctr">
              <a:buNone/>
            </a:pPr>
            <a:r>
              <a:rPr lang="es-ES" sz="4000" dirty="0" smtClean="0">
                <a:solidFill>
                  <a:schemeClr val="bg1"/>
                </a:solidFill>
              </a:rPr>
              <a:t>Tecnologías de rastreo</a:t>
            </a:r>
          </a:p>
          <a:p>
            <a:pPr marL="0" indent="0">
              <a:buNone/>
            </a:pPr>
            <a:endParaRPr lang="es-ES" dirty="0" smtClean="0">
              <a:solidFill>
                <a:schemeClr val="bg1"/>
              </a:solidFill>
            </a:endParaRPr>
          </a:p>
          <a:p>
            <a:r>
              <a:rPr lang="es-ES" dirty="0" smtClean="0">
                <a:solidFill>
                  <a:schemeClr val="tx1"/>
                </a:solidFill>
              </a:rPr>
              <a:t>La tecnología que se utiliza para implementar el rastreo en línea es una </a:t>
            </a:r>
            <a:r>
              <a:rPr lang="es-ES" dirty="0" err="1" smtClean="0">
                <a:solidFill>
                  <a:schemeClr val="tx1"/>
                </a:solidFill>
              </a:rPr>
              <a:t>com</a:t>
            </a:r>
            <a:r>
              <a:rPr lang="es-ES" dirty="0" smtClean="0">
                <a:solidFill>
                  <a:schemeClr val="tx1"/>
                </a:solidFill>
              </a:rPr>
              <a:t>-binación de cookies, cookies de Flash y bugs Web (también conocidos como bichos Web.</a:t>
            </a:r>
          </a:p>
          <a:p>
            <a:r>
              <a:rPr lang="es-ES" dirty="0">
                <a:solidFill>
                  <a:schemeClr val="tx1"/>
                </a:solidFill>
              </a:rPr>
              <a:t>Los bugs Web reportan a los servidores operados por sus propietarios los dominios y páginas Web que </a:t>
            </a:r>
            <a:r>
              <a:rPr lang="es-ES" dirty="0" smtClean="0">
                <a:solidFill>
                  <a:schemeClr val="tx1"/>
                </a:solidFill>
              </a:rPr>
              <a:t>usted </a:t>
            </a:r>
            <a:r>
              <a:rPr lang="es-ES" dirty="0">
                <a:solidFill>
                  <a:schemeClr val="tx1"/>
                </a:solidFill>
              </a:rPr>
              <a:t>visitó, los anuncios en los que hizo clic y otros comportamientos en línea</a:t>
            </a:r>
            <a:r>
              <a:rPr lang="es-ES" dirty="0" smtClean="0">
                <a:solidFill>
                  <a:schemeClr val="tx1"/>
                </a:solidFill>
              </a:rPr>
              <a:t>.</a:t>
            </a:r>
          </a:p>
          <a:p>
            <a:r>
              <a:rPr lang="es-ES" dirty="0">
                <a:solidFill>
                  <a:schemeClr val="tx1"/>
                </a:solidFill>
              </a:rPr>
              <a:t>Un estudio reciente de </a:t>
            </a:r>
            <a:r>
              <a:rPr lang="es-ES" dirty="0" smtClean="0">
                <a:solidFill>
                  <a:schemeClr val="tx1"/>
                </a:solidFill>
              </a:rPr>
              <a:t>20 </a:t>
            </a:r>
            <a:r>
              <a:rPr lang="es-ES" dirty="0">
                <a:solidFill>
                  <a:schemeClr val="tx1"/>
                </a:solidFill>
              </a:rPr>
              <a:t>millones de páginas Web publicadas por 2 millones de dominios encontró a Google, </a:t>
            </a:r>
            <a:r>
              <a:rPr lang="es-ES" dirty="0" err="1">
                <a:solidFill>
                  <a:schemeClr val="tx1"/>
                </a:solidFill>
              </a:rPr>
              <a:t>Yahoo</a:t>
            </a:r>
            <a:r>
              <a:rPr lang="es-ES" dirty="0">
                <a:solidFill>
                  <a:schemeClr val="tx1"/>
                </a:solidFill>
              </a:rPr>
              <a:t>, Amazon, </a:t>
            </a:r>
            <a:r>
              <a:rPr lang="es-ES" dirty="0" smtClean="0">
                <a:solidFill>
                  <a:schemeClr val="tx1"/>
                </a:solidFill>
              </a:rPr>
              <a:t>YouTube</a:t>
            </a:r>
            <a:r>
              <a:rPr lang="es-ES" dirty="0">
                <a:solidFill>
                  <a:schemeClr val="tx1"/>
                </a:solidFill>
              </a:rPr>
              <a:t>, </a:t>
            </a:r>
            <a:r>
              <a:rPr lang="es-ES" dirty="0" err="1">
                <a:solidFill>
                  <a:schemeClr val="tx1"/>
                </a:solidFill>
              </a:rPr>
              <a:t>Photobucket</a:t>
            </a:r>
            <a:r>
              <a:rPr lang="es-ES" dirty="0">
                <a:solidFill>
                  <a:schemeClr val="tx1"/>
                </a:solidFill>
              </a:rPr>
              <a:t> y </a:t>
            </a:r>
            <a:r>
              <a:rPr lang="es-ES" dirty="0" err="1">
                <a:solidFill>
                  <a:schemeClr val="tx1"/>
                </a:solidFill>
              </a:rPr>
              <a:t>Flickr</a:t>
            </a:r>
            <a:r>
              <a:rPr lang="es-ES" dirty="0">
                <a:solidFill>
                  <a:schemeClr val="tx1"/>
                </a:solidFill>
              </a:rPr>
              <a:t> entre los primeros 10 sitios de bichos Web.</a:t>
            </a:r>
          </a:p>
        </p:txBody>
      </p:sp>
    </p:spTree>
    <p:extLst>
      <p:ext uri="{BB962C8B-B14F-4D97-AF65-F5344CB8AC3E}">
        <p14:creationId xmlns:p14="http://schemas.microsoft.com/office/powerpoint/2010/main" val="936239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528441" y="2397438"/>
            <a:ext cx="8825659" cy="3416300"/>
          </a:xfrm>
        </p:spPr>
        <p:txBody>
          <a:bodyPr/>
          <a:lstStyle/>
          <a:p>
            <a:pPr marL="0" indent="0" algn="ctr">
              <a:buNone/>
            </a:pPr>
            <a:endParaRPr lang="es-ES" dirty="0" smtClean="0"/>
          </a:p>
          <a:p>
            <a:pPr marL="0" indent="0" algn="ctr">
              <a:buNone/>
            </a:pPr>
            <a:r>
              <a:rPr lang="es-ES" b="1" i="1" dirty="0" smtClean="0"/>
              <a:t>“El </a:t>
            </a:r>
            <a:r>
              <a:rPr lang="es-ES" b="1" i="1" dirty="0"/>
              <a:t>objetivo de los bichos Web es aún más </a:t>
            </a:r>
            <a:r>
              <a:rPr lang="es-ES" b="1" i="1" dirty="0" smtClean="0"/>
              <a:t>detallado</a:t>
            </a:r>
            <a:r>
              <a:rPr lang="es-ES" b="1" i="1" dirty="0" smtClean="0"/>
              <a:t>: estas herramientas se pueden usar para identificar sus intereses y comportamientos personales, de modo que le puedan mostrar anuncios dirigidos con precisión. “</a:t>
            </a:r>
            <a:endParaRPr lang="es-ES" b="1" i="1" dirty="0"/>
          </a:p>
        </p:txBody>
      </p:sp>
    </p:spTree>
    <p:extLst>
      <p:ext uri="{BB962C8B-B14F-4D97-AF65-F5344CB8AC3E}">
        <p14:creationId xmlns:p14="http://schemas.microsoft.com/office/powerpoint/2010/main" val="374672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sz="2800" b="1" dirty="0" smtClean="0"/>
              <a:t>Avances en la regulación del marketing dirigido</a:t>
            </a:r>
            <a:endParaRPr lang="es-ES" sz="2800" b="1" dirty="0"/>
          </a:p>
        </p:txBody>
      </p:sp>
      <p:sp>
        <p:nvSpPr>
          <p:cNvPr id="3" name="Marcador de contenido 2"/>
          <p:cNvSpPr>
            <a:spLocks noGrp="1"/>
          </p:cNvSpPr>
          <p:nvPr>
            <p:ph idx="1"/>
          </p:nvPr>
        </p:nvSpPr>
        <p:spPr>
          <a:xfrm>
            <a:off x="1154954" y="2279561"/>
            <a:ext cx="8825659" cy="4043966"/>
          </a:xfrm>
        </p:spPr>
        <p:txBody>
          <a:bodyPr>
            <a:normAutofit lnSpcReduction="10000"/>
          </a:bodyPr>
          <a:lstStyle/>
          <a:p>
            <a:r>
              <a:rPr lang="es-ES" dirty="0"/>
              <a:t>En noviembre de </a:t>
            </a:r>
            <a:r>
              <a:rPr lang="es-ES" dirty="0" smtClean="0"/>
              <a:t>2007</a:t>
            </a:r>
            <a:r>
              <a:rPr lang="es-ES" dirty="0"/>
              <a:t>, la FTC (Comisión Federal de </a:t>
            </a:r>
            <a:r>
              <a:rPr lang="es-ES" dirty="0" smtClean="0"/>
              <a:t>Comercio)abrió </a:t>
            </a:r>
            <a:r>
              <a:rPr lang="es-ES" dirty="0"/>
              <a:t>audiencias para </a:t>
            </a:r>
            <a:r>
              <a:rPr lang="es-ES" dirty="0" smtClean="0"/>
              <a:t>considerar </a:t>
            </a:r>
            <a:r>
              <a:rPr lang="es-ES" dirty="0"/>
              <a:t>las propuestas de los defensores de la </a:t>
            </a:r>
            <a:r>
              <a:rPr lang="es-ES" dirty="0" smtClean="0"/>
              <a:t>privacidad </a:t>
            </a:r>
            <a:r>
              <a:rPr lang="es-ES" dirty="0"/>
              <a:t>para desarrollar una “lista de los </a:t>
            </a:r>
            <a:r>
              <a:rPr lang="es-ES" dirty="0" smtClean="0"/>
              <a:t>que </a:t>
            </a:r>
            <a:r>
              <a:rPr lang="es-ES" dirty="0"/>
              <a:t>no se deben </a:t>
            </a:r>
            <a:r>
              <a:rPr lang="es-ES" dirty="0" smtClean="0"/>
              <a:t>rastrear”.</a:t>
            </a:r>
          </a:p>
          <a:p>
            <a:r>
              <a:rPr lang="es-ES" dirty="0" smtClean="0"/>
              <a:t>Se sostuvieron </a:t>
            </a:r>
            <a:r>
              <a:rPr lang="es-ES" dirty="0"/>
              <a:t>audiencias sobre el marketing dirigido al </a:t>
            </a:r>
            <a:r>
              <a:rPr lang="es-ES" dirty="0" smtClean="0"/>
              <a:t>comportamiento </a:t>
            </a:r>
            <a:r>
              <a:rPr lang="es-ES" dirty="0"/>
              <a:t>durante el año 2009 y la </a:t>
            </a:r>
            <a:r>
              <a:rPr lang="es-ES" dirty="0" smtClean="0"/>
              <a:t>primera </a:t>
            </a:r>
            <a:r>
              <a:rPr lang="es-ES" dirty="0"/>
              <a:t>mitad de </a:t>
            </a:r>
            <a:r>
              <a:rPr lang="es-ES" dirty="0" smtClean="0"/>
              <a:t>2010.</a:t>
            </a:r>
          </a:p>
          <a:p>
            <a:r>
              <a:rPr lang="es-ES" dirty="0"/>
              <a:t>En 2009, un consorcio de empresas de publicidad </a:t>
            </a:r>
            <a:r>
              <a:rPr lang="es-ES" dirty="0" smtClean="0"/>
              <a:t>respondió </a:t>
            </a:r>
            <a:r>
              <a:rPr lang="es-ES" dirty="0"/>
              <a:t>de manera positiva a los principios </a:t>
            </a:r>
            <a:r>
              <a:rPr lang="es-ES" dirty="0" smtClean="0"/>
              <a:t>propuestos </a:t>
            </a:r>
            <a:r>
              <a:rPr lang="es-ES" dirty="0"/>
              <a:t>por la FTC para regular la propaganda basada en el comportamiento en </a:t>
            </a:r>
            <a:r>
              <a:rPr lang="es-ES" dirty="0" smtClean="0"/>
              <a:t>línea</a:t>
            </a:r>
          </a:p>
          <a:p>
            <a:r>
              <a:rPr lang="es-ES" dirty="0"/>
              <a:t>En 2010, los comités del Congreso presionaron a las principales empresas de </a:t>
            </a:r>
            <a:r>
              <a:rPr lang="es-ES" dirty="0" smtClean="0"/>
              <a:t>Internet </a:t>
            </a:r>
            <a:r>
              <a:rPr lang="es-ES" dirty="0"/>
              <a:t>para permitir más oportunidades a los usuarios de desactivar las </a:t>
            </a:r>
            <a:r>
              <a:rPr lang="es-ES" dirty="0" smtClean="0"/>
              <a:t>herramientas </a:t>
            </a:r>
            <a:r>
              <a:rPr lang="es-ES" dirty="0"/>
              <a:t>de rastreo</a:t>
            </a:r>
            <a:r>
              <a:rPr lang="es-ES" dirty="0" smtClean="0"/>
              <a:t>,</a:t>
            </a:r>
          </a:p>
          <a:p>
            <a:r>
              <a:rPr lang="es-ES" dirty="0"/>
              <a:t>En junio de 2010, la FTC anunció que examinaría los esfuerzos de Facebook </a:t>
            </a:r>
            <a:r>
              <a:rPr lang="es-ES" dirty="0" smtClean="0"/>
              <a:t>Inc</a:t>
            </a:r>
            <a:r>
              <a:rPr lang="es-ES" dirty="0"/>
              <a:t>. por proteger la privacidad de los usuarios.</a:t>
            </a:r>
            <a:endParaRPr lang="es-ES" dirty="0" smtClean="0"/>
          </a:p>
        </p:txBody>
      </p:sp>
    </p:spTree>
    <p:extLst>
      <p:ext uri="{BB962C8B-B14F-4D97-AF65-F5344CB8AC3E}">
        <p14:creationId xmlns:p14="http://schemas.microsoft.com/office/powerpoint/2010/main" val="959027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t="3924"/>
          <a:stretch/>
        </p:blipFill>
        <p:spPr>
          <a:xfrm>
            <a:off x="1146526" y="1249250"/>
            <a:ext cx="9894769" cy="4997002"/>
          </a:xfrm>
          <a:prstGeom prst="rect">
            <a:avLst/>
          </a:prstGeom>
        </p:spPr>
      </p:pic>
    </p:spTree>
    <p:extLst>
      <p:ext uri="{BB962C8B-B14F-4D97-AF65-F5344CB8AC3E}">
        <p14:creationId xmlns:p14="http://schemas.microsoft.com/office/powerpoint/2010/main" val="450812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BO" sz="4400" dirty="0"/>
              <a:t>COMPRENSIÓN DE LOS ASPECTOS ÉTICOS Y SOCIALES RELACIONADOS CON LOS SISTEMAS</a:t>
            </a:r>
          </a:p>
        </p:txBody>
      </p:sp>
    </p:spTree>
    <p:extLst>
      <p:ext uri="{BB962C8B-B14F-4D97-AF65-F5344CB8AC3E}">
        <p14:creationId xmlns:p14="http://schemas.microsoft.com/office/powerpoint/2010/main" val="3875523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22380" y="1617909"/>
            <a:ext cx="8825659" cy="4762500"/>
          </a:xfrm>
        </p:spPr>
        <p:txBody>
          <a:bodyPr>
            <a:normAutofit/>
          </a:bodyPr>
          <a:lstStyle/>
          <a:p>
            <a:endParaRPr lang="es-BO" dirty="0" smtClean="0">
              <a:solidFill>
                <a:schemeClr val="tx1"/>
              </a:solidFill>
            </a:endParaRPr>
          </a:p>
          <a:p>
            <a:endParaRPr lang="es-BO" dirty="0">
              <a:solidFill>
                <a:schemeClr val="tx1"/>
              </a:solidFill>
            </a:endParaRPr>
          </a:p>
          <a:p>
            <a:r>
              <a:rPr lang="es-BO" dirty="0" smtClean="0">
                <a:solidFill>
                  <a:schemeClr val="tx1"/>
                </a:solidFill>
              </a:rPr>
              <a:t>En </a:t>
            </a:r>
            <a:r>
              <a:rPr lang="es-BO" dirty="0">
                <a:solidFill>
                  <a:schemeClr val="tx1"/>
                </a:solidFill>
              </a:rPr>
              <a:t>los últimos 10 años, sin duda hemos sido testigos de uno de los periodos más desafiantes en el sentido ético para Estados Unidos y los negocios globales. </a:t>
            </a:r>
            <a:endParaRPr lang="es-BO" dirty="0" smtClean="0">
              <a:solidFill>
                <a:schemeClr val="tx1"/>
              </a:solidFill>
            </a:endParaRPr>
          </a:p>
          <a:p>
            <a:r>
              <a:rPr lang="es-BO" dirty="0">
                <a:solidFill>
                  <a:schemeClr val="tx1"/>
                </a:solidFill>
              </a:rPr>
              <a:t> En este capítulo hablaremos sobre las </a:t>
            </a:r>
            <a:r>
              <a:rPr lang="es-BO" dirty="0" smtClean="0">
                <a:solidFill>
                  <a:schemeClr val="tx1"/>
                </a:solidFill>
              </a:rPr>
              <a:t>dimensiones </a:t>
            </a:r>
            <a:r>
              <a:rPr lang="es-BO" dirty="0">
                <a:solidFill>
                  <a:schemeClr val="tx1"/>
                </a:solidFill>
              </a:rPr>
              <a:t>éticas de éstas y otras acciones con base en el uso de los sistemas de </a:t>
            </a:r>
            <a:r>
              <a:rPr lang="es-BO" dirty="0" smtClean="0">
                <a:solidFill>
                  <a:schemeClr val="tx1"/>
                </a:solidFill>
              </a:rPr>
              <a:t>información.</a:t>
            </a:r>
          </a:p>
          <a:p>
            <a:r>
              <a:rPr lang="es-BO" dirty="0">
                <a:solidFill>
                  <a:schemeClr val="tx1"/>
                </a:solidFill>
              </a:rPr>
              <a:t>La ética se refiere a los principios del bien y del mal que los individuos, al actuar como agentes con libre moral, utilizan para guiar sus comportamientos. Los sistemas de información generan nuevas cuestiones éticas tanto para los individuos como para las sociedades, ya que crean oportunidades para un intenso cambio social y, por ende, amenazan las distribuciones existentes de poder, dinero, derechos y obligaciones. </a:t>
            </a:r>
            <a:endParaRPr lang="es-BO" dirty="0" smtClean="0">
              <a:solidFill>
                <a:schemeClr val="tx1"/>
              </a:solidFill>
            </a:endParaRPr>
          </a:p>
          <a:p>
            <a:endParaRPr lang="es-BO" dirty="0">
              <a:solidFill>
                <a:schemeClr val="tx1"/>
              </a:solidFill>
            </a:endParaRPr>
          </a:p>
        </p:txBody>
      </p:sp>
    </p:spTree>
    <p:extLst>
      <p:ext uri="{BB962C8B-B14F-4D97-AF65-F5344CB8AC3E}">
        <p14:creationId xmlns:p14="http://schemas.microsoft.com/office/powerpoint/2010/main" val="3216150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112</TotalTime>
  <Words>1362</Words>
  <Application>Microsoft Office PowerPoint</Application>
  <PresentationFormat>Personalizado</PresentationFormat>
  <Paragraphs>57</Paragraphs>
  <Slides>20</Slides>
  <Notes>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Sala de reuniones Ion</vt:lpstr>
      <vt:lpstr>El marketing dirigido al comportamiento y su privacidad: Usted es el objetivo</vt:lpstr>
      <vt:lpstr>Como dijo un bromista, Google sabe más sobre usted que su propia  madre.</vt:lpstr>
      <vt:lpstr>Acxiom</vt:lpstr>
      <vt:lpstr>Presentación de PowerPoint</vt:lpstr>
      <vt:lpstr>Presentación de PowerPoint</vt:lpstr>
      <vt:lpstr>Avances en la regulación del marketing dirigido</vt:lpstr>
      <vt:lpstr>Presentación de PowerPoint</vt:lpstr>
      <vt:lpstr>COMPRENSIÓN DE LOS ASPECTOS ÉTICOS Y SOCIALES RELACIONADOS CON LOS SISTEMAS</vt:lpstr>
      <vt:lpstr>Presentación de PowerPoint</vt:lpstr>
      <vt:lpstr>Presentación de PowerPoint</vt:lpstr>
      <vt:lpstr>UN MODELO PARA PENSAR SOBRE LOS ASPECTOS ÉTICOS, SOCIALES Y POLÍTICOS</vt:lpstr>
      <vt:lpstr>Presentación de PowerPoint</vt:lpstr>
      <vt:lpstr>CINCO DIMENSIONES MORALES DE LA ERA DE LA INFORMACIÓN</vt:lpstr>
      <vt:lpstr>TENDENCIAS DE TECNOLOGÍA CLAVE QUE GENERAN ASPECTOS ÉTICOS</vt:lpstr>
      <vt:lpstr>Presentación de PowerPoint</vt:lpstr>
      <vt:lpstr>Compra de información para el marketing</vt:lpstr>
      <vt:lpstr>ChoicePoint</vt:lpstr>
      <vt:lpstr>Doubleclick</vt:lpstr>
      <vt:lpstr>Presentación de PowerPoint</vt:lpstr>
      <vt:lpstr>Presentación de PowerPoint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COMPRENSIÓN DE LOS ASPECTOS ÉTICOS Y SOCIALES RELACIONADOS CON LOS SISTEMAS</dc:title>
  <dc:creator>DALIH MEDELIZ</dc:creator>
  <cp:lastModifiedBy>USUARIO</cp:lastModifiedBy>
  <cp:revision>16</cp:revision>
  <dcterms:created xsi:type="dcterms:W3CDTF">2016-09-02T02:06:16Z</dcterms:created>
  <dcterms:modified xsi:type="dcterms:W3CDTF">2016-09-02T17:40:45Z</dcterms:modified>
</cp:coreProperties>
</file>