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8" r:id="rId5"/>
    <p:sldId id="269" r:id="rId6"/>
    <p:sldId id="270" r:id="rId7"/>
    <p:sldId id="260" r:id="rId8"/>
    <p:sldId id="271" r:id="rId9"/>
    <p:sldId id="272" r:id="rId10"/>
    <p:sldId id="273" r:id="rId11"/>
    <p:sldId id="274" r:id="rId12"/>
    <p:sldId id="261" r:id="rId13"/>
    <p:sldId id="262" r:id="rId14"/>
    <p:sldId id="263" r:id="rId15"/>
    <p:sldId id="264" r:id="rId16"/>
    <p:sldId id="265" r:id="rId17"/>
    <p:sldId id="266" r:id="rId18"/>
    <p:sldId id="267" r:id="rId19"/>
    <p:sldId id="277" r:id="rId20"/>
    <p:sldId id="278" r:id="rId21"/>
    <p:sldId id="279" r:id="rId22"/>
    <p:sldId id="280"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Lst>
  <p:sldSz cx="9144000" cy="6858000" type="screen4x3"/>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0" autoAdjust="0"/>
    <p:restoredTop sz="94669" autoAdjust="0"/>
  </p:normalViewPr>
  <p:slideViewPr>
    <p:cSldViewPr>
      <p:cViewPr varScale="1">
        <p:scale>
          <a:sx n="75" d="100"/>
          <a:sy n="75" d="100"/>
        </p:scale>
        <p:origin x="1020"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2C559411-545F-439E-9926-CE0DA6CDFCF1}" type="datetimeFigureOut">
              <a:rPr lang="es-BO" smtClean="0"/>
              <a:t>09/09/2016</a:t>
            </a:fld>
            <a:endParaRPr lang="es-BO"/>
          </a:p>
        </p:txBody>
      </p:sp>
      <p:sp>
        <p:nvSpPr>
          <p:cNvPr id="19" name="Footer Placeholder 18"/>
          <p:cNvSpPr>
            <a:spLocks noGrp="1"/>
          </p:cNvSpPr>
          <p:nvPr>
            <p:ph type="ftr" sz="quarter" idx="11"/>
          </p:nvPr>
        </p:nvSpPr>
        <p:spPr/>
        <p:txBody>
          <a:bodyPr/>
          <a:lstStyle/>
          <a:p>
            <a:endParaRPr lang="es-BO"/>
          </a:p>
        </p:txBody>
      </p:sp>
      <p:sp>
        <p:nvSpPr>
          <p:cNvPr id="27" name="Slide Number Placeholder 26"/>
          <p:cNvSpPr>
            <a:spLocks noGrp="1"/>
          </p:cNvSpPr>
          <p:nvPr>
            <p:ph type="sldNum" sz="quarter" idx="12"/>
          </p:nvPr>
        </p:nvSpPr>
        <p:spPr/>
        <p:txBody>
          <a:bodyPr/>
          <a:lstStyle/>
          <a:p>
            <a:fld id="{C3A0C241-B581-48CA-B88D-DA59B50197EC}" type="slidenum">
              <a:rPr lang="es-BO" smtClean="0"/>
              <a:t>‹Nº›</a:t>
            </a:fld>
            <a:endParaRPr lang="es-BO"/>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C559411-545F-439E-9926-CE0DA6CDFCF1}" type="datetimeFigureOut">
              <a:rPr lang="es-BO" smtClean="0"/>
              <a:t>09/09/2016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C3A0C241-B581-48CA-B88D-DA59B50197EC}" type="slidenum">
              <a:rPr lang="es-BO" smtClean="0"/>
              <a:t>‹Nº›</a:t>
            </a:fld>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C559411-545F-439E-9926-CE0DA6CDFCF1}" type="datetimeFigureOut">
              <a:rPr lang="es-BO" smtClean="0"/>
              <a:t>09/09/2016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C3A0C241-B581-48CA-B88D-DA59B50197EC}" type="slidenum">
              <a:rPr lang="es-BO" smtClean="0"/>
              <a:t>‹Nº›</a:t>
            </a:fld>
            <a:endParaRPr lang="es-B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2C559411-545F-439E-9926-CE0DA6CDFCF1}" type="datetimeFigureOut">
              <a:rPr lang="es-BO" smtClean="0"/>
              <a:t>09/09/2016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C3A0C241-B581-48CA-B88D-DA59B50197EC}" type="slidenum">
              <a:rPr lang="es-BO" smtClean="0"/>
              <a:t>‹Nº›</a:t>
            </a:fld>
            <a:endParaRPr lang="es-B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2C559411-545F-439E-9926-CE0DA6CDFCF1}" type="datetimeFigureOut">
              <a:rPr lang="es-BO" smtClean="0"/>
              <a:t>09/09/2016</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C3A0C241-B581-48CA-B88D-DA59B50197EC}" type="slidenum">
              <a:rPr lang="es-BO" smtClean="0"/>
              <a:t>‹Nº›</a:t>
            </a:fld>
            <a:endParaRPr lang="es-B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C559411-545F-439E-9926-CE0DA6CDFCF1}" type="datetimeFigureOut">
              <a:rPr lang="es-BO" smtClean="0"/>
              <a:t>09/09/2016</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C3A0C241-B581-48CA-B88D-DA59B50197EC}" type="slidenum">
              <a:rPr lang="es-BO" smtClean="0"/>
              <a:t>‹Nº›</a:t>
            </a:fld>
            <a:endParaRPr lang="es-B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2C559411-545F-439E-9926-CE0DA6CDFCF1}" type="datetimeFigureOut">
              <a:rPr lang="es-BO" smtClean="0"/>
              <a:t>09/09/2016</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C3A0C241-B581-48CA-B88D-DA59B50197EC}" type="slidenum">
              <a:rPr lang="es-BO" smtClean="0"/>
              <a:t>‹Nº›</a:t>
            </a:fld>
            <a:endParaRPr lang="es-B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2C559411-545F-439E-9926-CE0DA6CDFCF1}" type="datetimeFigureOut">
              <a:rPr lang="es-BO" smtClean="0"/>
              <a:t>09/09/2016</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C3A0C241-B581-48CA-B88D-DA59B50197EC}" type="slidenum">
              <a:rPr lang="es-BO" smtClean="0"/>
              <a:t>‹Nº›</a:t>
            </a:fld>
            <a:endParaRPr lang="es-B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59411-545F-439E-9926-CE0DA6CDFCF1}" type="datetimeFigureOut">
              <a:rPr lang="es-BO" smtClean="0"/>
              <a:t>09/09/2016</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C3A0C241-B581-48CA-B88D-DA59B50197EC}" type="slidenum">
              <a:rPr lang="es-BO" smtClean="0"/>
              <a:t>‹Nº›</a:t>
            </a:fld>
            <a:endParaRPr lang="es-B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2C559411-545F-439E-9926-CE0DA6CDFCF1}" type="datetimeFigureOut">
              <a:rPr lang="es-BO" smtClean="0"/>
              <a:t>09/09/2016</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C3A0C241-B581-48CA-B88D-DA59B50197EC}" type="slidenum">
              <a:rPr lang="es-BO" smtClean="0"/>
              <a:t>‹Nº›</a:t>
            </a:fld>
            <a:endParaRPr lang="es-B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2C559411-545F-439E-9926-CE0DA6CDFCF1}" type="datetimeFigureOut">
              <a:rPr lang="es-BO" smtClean="0"/>
              <a:t>09/09/2016</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a:xfrm>
            <a:off x="8077200" y="6356350"/>
            <a:ext cx="609600" cy="365125"/>
          </a:xfrm>
        </p:spPr>
        <p:txBody>
          <a:bodyPr/>
          <a:lstStyle/>
          <a:p>
            <a:fld id="{C3A0C241-B581-48CA-B88D-DA59B50197EC}" type="slidenum">
              <a:rPr lang="es-BO" smtClean="0"/>
              <a:t>‹Nº›</a:t>
            </a:fld>
            <a:endParaRPr lang="es-BO"/>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C559411-545F-439E-9926-CE0DA6CDFCF1}" type="datetimeFigureOut">
              <a:rPr lang="es-BO" smtClean="0"/>
              <a:t>09/09/2016</a:t>
            </a:fld>
            <a:endParaRPr lang="es-BO"/>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BO"/>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3A0C241-B581-48CA-B88D-DA59B50197EC}" type="slidenum">
              <a:rPr lang="es-BO" smtClean="0"/>
              <a:t>‹Nº›</a:t>
            </a:fld>
            <a:endParaRPr lang="es-BO"/>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BO" b="0" dirty="0"/>
              <a:t>LA ÉTICA EN UNA SOCIEDAD DE INFORMACIÓN</a:t>
            </a:r>
            <a:endParaRPr lang="es-BO" dirty="0"/>
          </a:p>
        </p:txBody>
      </p:sp>
      <p:sp>
        <p:nvSpPr>
          <p:cNvPr id="3" name="2 Subtítulo"/>
          <p:cNvSpPr>
            <a:spLocks noGrp="1"/>
          </p:cNvSpPr>
          <p:nvPr>
            <p:ph type="subTitle" idx="1"/>
          </p:nvPr>
        </p:nvSpPr>
        <p:spPr/>
        <p:txBody>
          <a:bodyPr/>
          <a:lstStyle/>
          <a:p>
            <a:pPr algn="l"/>
            <a:r>
              <a:rPr lang="es-BO" dirty="0"/>
              <a:t>La ética es una cuestión de los humanos que tienen libertad de elección.</a:t>
            </a:r>
          </a:p>
        </p:txBody>
      </p:sp>
      <p:pic>
        <p:nvPicPr>
          <p:cNvPr id="1026" name="Picture 2" descr="http://2.bp.blogspot.com/-LlnjGk0FD28/Txs9Dd-L8NI/AAAAAAAACGM/RbGr0tpxpkI/s320/elegi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238625"/>
            <a:ext cx="28575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465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340768"/>
            <a:ext cx="8229600" cy="1143000"/>
          </a:xfrm>
        </p:spPr>
        <p:txBody>
          <a:bodyPr>
            <a:normAutofit fontScale="90000"/>
          </a:bodyPr>
          <a:lstStyle/>
          <a:p>
            <a:pPr marL="685800" indent="-685800">
              <a:buFont typeface="Arial" panose="020B0604020202020204" pitchFamily="34" charset="0"/>
              <a:buChar char="•"/>
            </a:pPr>
            <a:r>
              <a:rPr lang="es-BO" i="1" dirty="0"/>
              <a:t>Identificar las opciones que se pueden tomar de manera razonable</a:t>
            </a:r>
            <a:endParaRPr lang="es-BO" dirty="0"/>
          </a:p>
        </p:txBody>
      </p:sp>
      <p:sp>
        <p:nvSpPr>
          <p:cNvPr id="3" name="2 Marcador de contenido"/>
          <p:cNvSpPr>
            <a:spLocks noGrp="1"/>
          </p:cNvSpPr>
          <p:nvPr>
            <p:ph idx="1"/>
          </p:nvPr>
        </p:nvSpPr>
        <p:spPr>
          <a:xfrm>
            <a:off x="457200" y="2636912"/>
            <a:ext cx="8229600" cy="3687688"/>
          </a:xfrm>
        </p:spPr>
        <p:txBody>
          <a:bodyPr/>
          <a:lstStyle/>
          <a:p>
            <a:pPr marL="0" indent="0">
              <a:buNone/>
            </a:pPr>
            <a:r>
              <a:rPr lang="es-BO" dirty="0"/>
              <a:t>Tal vez </a:t>
            </a:r>
            <a:r>
              <a:rPr lang="es-BO" dirty="0" smtClean="0"/>
              <a:t>descubra que </a:t>
            </a:r>
            <a:r>
              <a:rPr lang="es-BO" dirty="0"/>
              <a:t>ninguna de las opciones satisfacen todos los intereses implicados, pero </a:t>
            </a:r>
            <a:r>
              <a:rPr lang="es-BO" dirty="0" smtClean="0"/>
              <a:t>que algunas </a:t>
            </a:r>
            <a:r>
              <a:rPr lang="es-BO" dirty="0"/>
              <a:t>hacen un mejor trabajo que otras</a:t>
            </a:r>
          </a:p>
        </p:txBody>
      </p:sp>
      <p:pic>
        <p:nvPicPr>
          <p:cNvPr id="10242" name="Picture 2" descr="http://www.enteratedeesto.com/uploads/2010/08/decision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4005064"/>
            <a:ext cx="300990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078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marL="685800" indent="-685800">
              <a:buFont typeface="Arial" panose="020B0604020202020204" pitchFamily="34" charset="0"/>
              <a:buChar char="•"/>
            </a:pPr>
            <a:r>
              <a:rPr lang="es-BO" i="1" dirty="0"/>
              <a:t>Identificar las consecuencias potenciales de sus opciones</a:t>
            </a:r>
            <a:endParaRPr lang="es-BO" dirty="0"/>
          </a:p>
        </p:txBody>
      </p:sp>
      <p:sp>
        <p:nvSpPr>
          <p:cNvPr id="3" name="2 Marcador de contenido"/>
          <p:cNvSpPr>
            <a:spLocks noGrp="1"/>
          </p:cNvSpPr>
          <p:nvPr>
            <p:ph idx="1"/>
          </p:nvPr>
        </p:nvSpPr>
        <p:spPr/>
        <p:txBody>
          <a:bodyPr/>
          <a:lstStyle/>
          <a:p>
            <a:pPr marL="0" indent="0">
              <a:buNone/>
            </a:pPr>
            <a:r>
              <a:rPr lang="es-BO" dirty="0"/>
              <a:t>Algunas opciones pueden </a:t>
            </a:r>
            <a:r>
              <a:rPr lang="es-BO" dirty="0" smtClean="0"/>
              <a:t>ser correctas </a:t>
            </a:r>
            <a:r>
              <a:rPr lang="es-BO" dirty="0"/>
              <a:t>en el sentido ético, pero desastrosas desde otros puntos de vista. Tal </a:t>
            </a:r>
            <a:r>
              <a:rPr lang="es-BO" dirty="0" smtClean="0"/>
              <a:t>vez otras </a:t>
            </a:r>
            <a:r>
              <a:rPr lang="es-BO" dirty="0"/>
              <a:t>opciones funcionen en cierto caso, pero no en otros casos similares.</a:t>
            </a:r>
          </a:p>
        </p:txBody>
      </p:sp>
      <p:pic>
        <p:nvPicPr>
          <p:cNvPr id="11266" name="Picture 2" descr="http://www.ad-ecos.com/uploads/2/3/3/8/23386038/57631_ori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645024"/>
            <a:ext cx="4762500" cy="28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325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13159" y="511629"/>
            <a:ext cx="7433414" cy="968829"/>
          </a:xfrm>
          <a:solidFill>
            <a:schemeClr val="tx2">
              <a:lumMod val="75000"/>
            </a:schemeClr>
          </a:solidFill>
          <a:ln>
            <a:noFill/>
          </a:ln>
          <a:effectLst/>
          <a:scene3d>
            <a:camera prst="orthographicFront">
              <a:rot lat="0" lon="0" rev="0"/>
            </a:camera>
            <a:lightRig rig="contrasting" dir="t">
              <a:rot lat="0" lon="0" rev="7800000"/>
            </a:lightRig>
          </a:scene3d>
          <a:sp3d>
            <a:bevelT w="139700" h="139700"/>
          </a:sp3d>
        </p:spPr>
        <p:txBody>
          <a:bodyPr>
            <a:normAutofit fontScale="90000"/>
          </a:bodyPr>
          <a:lstStyle/>
          <a:p>
            <a:r>
              <a:rPr lang="es-ES" b="1" cap="none" spc="50" dirty="0" smtClean="0">
                <a:ln w="0"/>
                <a:solidFill>
                  <a:schemeClr val="bg2"/>
                </a:solidFill>
                <a:effectLst>
                  <a:innerShdw blurRad="63500" dist="50800" dir="13500000">
                    <a:srgbClr val="000000">
                      <a:alpha val="50000"/>
                    </a:srgbClr>
                  </a:innerShdw>
                </a:effectLst>
              </a:rPr>
              <a:t>Principios Éticos candidatos</a:t>
            </a:r>
            <a:endParaRPr lang="es-ES" b="1" cap="none" spc="50" dirty="0">
              <a:ln w="0"/>
              <a:solidFill>
                <a:schemeClr val="bg2"/>
              </a:solidFill>
              <a:effectLst>
                <a:innerShdw blurRad="63500" dist="50800" dir="13500000">
                  <a:srgbClr val="000000">
                    <a:alpha val="50000"/>
                  </a:srgbClr>
                </a:innerShdw>
              </a:effectLst>
            </a:endParaRPr>
          </a:p>
        </p:txBody>
      </p:sp>
      <p:sp>
        <p:nvSpPr>
          <p:cNvPr id="3" name="Subtítulo 2"/>
          <p:cNvSpPr>
            <a:spLocks noGrp="1"/>
          </p:cNvSpPr>
          <p:nvPr>
            <p:ph type="subTitle" idx="1"/>
          </p:nvPr>
        </p:nvSpPr>
        <p:spPr>
          <a:xfrm>
            <a:off x="513158" y="1654629"/>
            <a:ext cx="5816544" cy="4601028"/>
          </a:xfrm>
        </p:spPr>
        <p:style>
          <a:lnRef idx="0">
            <a:scrgbClr r="0" g="0" b="0"/>
          </a:lnRef>
          <a:fillRef idx="1003">
            <a:schemeClr val="dk2"/>
          </a:fillRef>
          <a:effectRef idx="0">
            <a:scrgbClr r="0" g="0" b="0"/>
          </a:effectRef>
          <a:fontRef idx="major"/>
        </p:style>
        <p:txBody>
          <a:bodyPr>
            <a:normAutofit fontScale="92500" lnSpcReduction="20000"/>
          </a:bodyPr>
          <a:lstStyle/>
          <a:p>
            <a:r>
              <a:rPr lang="es-ES" dirty="0"/>
              <a:t>E</a:t>
            </a:r>
            <a:r>
              <a:rPr lang="es-ES" dirty="0" smtClean="0"/>
              <a:t>s </a:t>
            </a:r>
            <a:r>
              <a:rPr lang="es-ES" dirty="0"/>
              <a:t>útil considerar algunos principios éticos con raíces profundas en </a:t>
            </a:r>
            <a:r>
              <a:rPr lang="es-ES" dirty="0" smtClean="0"/>
              <a:t>muchas culturas</a:t>
            </a:r>
            <a:r>
              <a:rPr lang="es-ES" dirty="0"/>
              <a:t>, que han sobrevivido a través de la historia </a:t>
            </a:r>
            <a:r>
              <a:rPr lang="es-ES" dirty="0" smtClean="0"/>
              <a:t>registrada:</a:t>
            </a:r>
          </a:p>
          <a:p>
            <a:pPr marL="342900" indent="-342900">
              <a:buFont typeface="Wingdings" panose="05000000000000000000" pitchFamily="2" charset="2"/>
              <a:buChar char="q"/>
            </a:pPr>
            <a:r>
              <a:rPr lang="es-ES" dirty="0" smtClean="0"/>
              <a:t> Haga a los demás lo que quiera que le hagan a usted(Regla de Oro)</a:t>
            </a:r>
          </a:p>
          <a:p>
            <a:pPr marL="342900" indent="-342900">
              <a:buFont typeface="Wingdings" panose="05000000000000000000" pitchFamily="2" charset="2"/>
              <a:buChar char="q"/>
            </a:pPr>
            <a:r>
              <a:rPr lang="es-ES" dirty="0" smtClean="0"/>
              <a:t>Si una acción no es correcta para que todos la tomen, no es correcta para nadie(imperativo categórico de Emmanuel Kant)</a:t>
            </a:r>
          </a:p>
          <a:p>
            <a:pPr marL="342900" indent="-342900">
              <a:buFont typeface="Wingdings" panose="05000000000000000000" pitchFamily="2" charset="2"/>
              <a:buChar char="q"/>
            </a:pPr>
            <a:r>
              <a:rPr lang="es-ES" dirty="0" smtClean="0"/>
              <a:t>Ningún modo(Regla de Cambio de Descartes)</a:t>
            </a:r>
          </a:p>
          <a:p>
            <a:pPr marL="342900" indent="-342900">
              <a:buFont typeface="Wingdings" panose="05000000000000000000" pitchFamily="2" charset="2"/>
              <a:buChar char="q"/>
            </a:pPr>
            <a:r>
              <a:rPr lang="es-ES" dirty="0" smtClean="0"/>
              <a:t>Tome la acción que obtenga el valor más alto o grande(principio Utilitarista)</a:t>
            </a:r>
            <a:endParaRPr lang="es-ES" dirty="0"/>
          </a:p>
          <a:p>
            <a:pPr marL="342900" indent="-342900">
              <a:buFontTx/>
              <a:buChar char="-"/>
            </a:pPr>
            <a:endParaRPr lang="es-ES" dirty="0" smtClean="0"/>
          </a:p>
          <a:p>
            <a:pPr marL="342900" indent="-342900">
              <a:buFontTx/>
              <a:buChar char="-"/>
            </a:pP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560" y="2119087"/>
            <a:ext cx="2346212" cy="3207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1703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13159" y="638629"/>
            <a:ext cx="7996556" cy="901523"/>
          </a:xfrm>
          <a:solidFill>
            <a:schemeClr val="tx2">
              <a:lumMod val="75000"/>
            </a:schemeClr>
          </a:solidFill>
          <a:ln>
            <a:noFill/>
          </a:ln>
          <a:effectLst/>
          <a:scene3d>
            <a:camera prst="orthographicFront">
              <a:rot lat="0" lon="0" rev="0"/>
            </a:camera>
            <a:lightRig rig="contrasting" dir="t">
              <a:rot lat="0" lon="0" rev="7800000"/>
            </a:lightRig>
          </a:scene3d>
          <a:sp3d>
            <a:bevelT w="139700" h="139700"/>
          </a:sp3d>
        </p:spPr>
        <p:txBody>
          <a:bodyPr>
            <a:normAutofit fontScale="90000"/>
          </a:bodyPr>
          <a:lstStyle/>
          <a:p>
            <a:r>
              <a:rPr lang="es-ES" b="1" cap="none" spc="50" dirty="0" smtClean="0">
                <a:ln w="0"/>
                <a:solidFill>
                  <a:schemeClr val="bg2"/>
                </a:solidFill>
                <a:effectLst>
                  <a:innerShdw blurRad="63500" dist="50800" dir="13500000">
                    <a:srgbClr val="000000">
                      <a:alpha val="50000"/>
                    </a:srgbClr>
                  </a:innerShdw>
                </a:effectLst>
              </a:rPr>
              <a:t>Códigos de conducta profesional</a:t>
            </a:r>
            <a:endParaRPr lang="es-ES" b="1" cap="none" spc="50" dirty="0">
              <a:ln w="0"/>
              <a:solidFill>
                <a:schemeClr val="bg2"/>
              </a:solidFill>
              <a:effectLst>
                <a:innerShdw blurRad="63500" dist="50800" dir="13500000">
                  <a:srgbClr val="000000">
                    <a:alpha val="50000"/>
                  </a:srgbClr>
                </a:innerShdw>
              </a:effectLst>
            </a:endParaRPr>
          </a:p>
        </p:txBody>
      </p:sp>
      <p:sp>
        <p:nvSpPr>
          <p:cNvPr id="3" name="Subtítulo 2"/>
          <p:cNvSpPr>
            <a:spLocks noGrp="1"/>
          </p:cNvSpPr>
          <p:nvPr>
            <p:ph type="subTitle" idx="1"/>
          </p:nvPr>
        </p:nvSpPr>
        <p:spPr>
          <a:xfrm>
            <a:off x="687327" y="1873979"/>
            <a:ext cx="4800600" cy="3975278"/>
          </a:xfrm>
        </p:spPr>
        <p:style>
          <a:lnRef idx="0">
            <a:scrgbClr r="0" g="0" b="0"/>
          </a:lnRef>
          <a:fillRef idx="1003">
            <a:schemeClr val="dk2"/>
          </a:fillRef>
          <a:effectRef idx="0">
            <a:scrgbClr r="0" g="0" b="0"/>
          </a:effectRef>
          <a:fontRef idx="major"/>
        </p:style>
        <p:txBody>
          <a:bodyPr>
            <a:normAutofit fontScale="92500" lnSpcReduction="20000"/>
          </a:bodyPr>
          <a:lstStyle/>
          <a:p>
            <a:r>
              <a:rPr lang="es-ES" dirty="0"/>
              <a:t>Cuando ciertos grupos de personas afirman ser profesionales, adquieren </a:t>
            </a:r>
            <a:r>
              <a:rPr lang="es-ES" dirty="0" smtClean="0"/>
              <a:t>derechos y </a:t>
            </a:r>
            <a:r>
              <a:rPr lang="es-ES" dirty="0"/>
              <a:t>obligaciones especiales debido a sus afirmaciones especiales de conocimiento, </a:t>
            </a:r>
            <a:r>
              <a:rPr lang="es-ES" dirty="0" smtClean="0"/>
              <a:t>sabiduría y </a:t>
            </a:r>
            <a:r>
              <a:rPr lang="es-ES" dirty="0"/>
              <a:t>respeto. Los códigos profesionales de conducta se promulgan mediante </a:t>
            </a:r>
            <a:r>
              <a:rPr lang="es-ES" dirty="0" smtClean="0"/>
              <a:t>asociaciones de </a:t>
            </a:r>
            <a:r>
              <a:rPr lang="es-ES" dirty="0"/>
              <a:t>profesionales, como la Asociación Médica Estadounidense (AMA), </a:t>
            </a:r>
            <a:r>
              <a:rPr lang="es-ES" dirty="0" smtClean="0"/>
              <a:t>la </a:t>
            </a:r>
            <a:r>
              <a:rPr lang="es-ES" dirty="0"/>
              <a:t>Asociación de Profesionales </a:t>
            </a:r>
            <a:r>
              <a:rPr lang="es-ES" dirty="0" smtClean="0"/>
              <a:t>en Tecnología </a:t>
            </a:r>
            <a:r>
              <a:rPr lang="es-ES" dirty="0"/>
              <a:t>de la Información (AITP) y la Asociación de Maquinaria </a:t>
            </a:r>
            <a:r>
              <a:rPr lang="es-ES" dirty="0" smtClean="0"/>
              <a:t>Computacional (ACM</a:t>
            </a:r>
            <a:r>
              <a:rPr lang="es-ES" dirty="0"/>
              <a:t>).</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7837" y="2279195"/>
            <a:ext cx="2520635" cy="30475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38825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32902" y="466876"/>
            <a:ext cx="6400800" cy="1013584"/>
          </a:xfrm>
          <a:solidFill>
            <a:schemeClr val="tx2">
              <a:lumMod val="75000"/>
            </a:schemeClr>
          </a:solidFill>
          <a:ln>
            <a:noFill/>
          </a:ln>
          <a:effectLst/>
          <a:scene3d>
            <a:camera prst="orthographicFront">
              <a:rot lat="0" lon="0" rev="0"/>
            </a:camera>
            <a:lightRig rig="contrasting" dir="t">
              <a:rot lat="0" lon="0" rev="7800000"/>
            </a:lightRig>
          </a:scene3d>
          <a:sp3d>
            <a:bevelT w="139700" h="139700"/>
          </a:sp3d>
        </p:spPr>
        <p:txBody>
          <a:bodyPr>
            <a:normAutofit fontScale="90000"/>
          </a:bodyPr>
          <a:lstStyle/>
          <a:p>
            <a:r>
              <a:rPr lang="es-ES" b="1" cap="none" spc="50" dirty="0" smtClean="0">
                <a:ln w="0"/>
                <a:solidFill>
                  <a:schemeClr val="bg2"/>
                </a:solidFill>
                <a:effectLst>
                  <a:innerShdw blurRad="63500" dist="50800" dir="13500000">
                    <a:srgbClr val="000000">
                      <a:alpha val="50000"/>
                    </a:srgbClr>
                  </a:innerShdw>
                </a:effectLst>
              </a:rPr>
              <a:t>Códigos de conducta profesional</a:t>
            </a:r>
            <a:endParaRPr lang="es-ES" b="1" cap="none" spc="50" dirty="0">
              <a:ln w="0"/>
              <a:solidFill>
                <a:schemeClr val="bg2"/>
              </a:solidFill>
              <a:effectLst>
                <a:innerShdw blurRad="63500" dist="50800" dir="13500000">
                  <a:srgbClr val="000000">
                    <a:alpha val="50000"/>
                  </a:srgbClr>
                </a:innerShdw>
              </a:effectLst>
            </a:endParaRPr>
          </a:p>
        </p:txBody>
      </p:sp>
      <p:sp>
        <p:nvSpPr>
          <p:cNvPr id="3" name="Marcador de contenido 2"/>
          <p:cNvSpPr>
            <a:spLocks noGrp="1"/>
          </p:cNvSpPr>
          <p:nvPr>
            <p:ph idx="1"/>
          </p:nvPr>
        </p:nvSpPr>
        <p:spPr>
          <a:xfrm>
            <a:off x="632902" y="1480459"/>
            <a:ext cx="5376013" cy="4228496"/>
          </a:xfrm>
        </p:spPr>
        <p:style>
          <a:lnRef idx="0">
            <a:scrgbClr r="0" g="0" b="0"/>
          </a:lnRef>
          <a:fillRef idx="1003">
            <a:schemeClr val="dk2"/>
          </a:fillRef>
          <a:effectRef idx="0">
            <a:scrgbClr r="0" g="0" b="0"/>
          </a:effectRef>
          <a:fontRef idx="major"/>
        </p:style>
        <p:txBody>
          <a:bodyPr>
            <a:normAutofit/>
          </a:bodyPr>
          <a:lstStyle/>
          <a:p>
            <a:pPr marL="0" indent="0">
              <a:buNone/>
            </a:pPr>
            <a:r>
              <a:rPr lang="es-ES" sz="2800" dirty="0" smtClean="0"/>
              <a:t>Estos grupos se responsabilizan de la regulación parcial de sus profesiones y determinan los requisitos y aptitudes para aceptar a sus miembros.</a:t>
            </a:r>
          </a:p>
          <a:p>
            <a:pPr marL="0" indent="0">
              <a:buNone/>
            </a:pPr>
            <a:r>
              <a:rPr lang="es-ES" sz="2800" dirty="0" smtClean="0"/>
              <a:t>Los códigos de ética son promesas de los profesiones de regularse así misma en pro del interés general de la sociedad</a:t>
            </a:r>
            <a:endParaRPr lang="es-ES" sz="2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514" y="2380343"/>
            <a:ext cx="2198915" cy="29761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40381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3787" y="234647"/>
            <a:ext cx="6400800" cy="1507067"/>
          </a:xfrm>
        </p:spPr>
        <p:txBody>
          <a:bodyPr>
            <a:normAutofit fontScale="90000"/>
          </a:bodyPr>
          <a:lstStyle/>
          <a:p>
            <a:r>
              <a:rPr lang="es-ES" b="1" cap="none" spc="50" dirty="0" smtClean="0">
                <a:ln w="0"/>
                <a:solidFill>
                  <a:schemeClr val="bg2"/>
                </a:solidFill>
                <a:effectLst>
                  <a:innerShdw blurRad="63500" dist="50800" dir="13500000">
                    <a:srgbClr val="000000">
                      <a:alpha val="50000"/>
                    </a:srgbClr>
                  </a:innerShdw>
                </a:effectLst>
              </a:rPr>
              <a:t>Algunos códigos de conducta</a:t>
            </a:r>
            <a:endParaRPr lang="es-ES" b="1" cap="none" spc="50" dirty="0">
              <a:ln w="0"/>
              <a:solidFill>
                <a:schemeClr val="bg2"/>
              </a:solidFill>
              <a:effectLst>
                <a:innerShdw blurRad="63500" dist="50800" dir="13500000">
                  <a:srgbClr val="000000">
                    <a:alpha val="50000"/>
                  </a:srgbClr>
                </a:innerShdw>
              </a:effectLst>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040" y="1451430"/>
            <a:ext cx="6114694" cy="47461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58971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0987" y="553962"/>
            <a:ext cx="6400800" cy="1507067"/>
          </a:xfrm>
        </p:spPr>
        <p:txBody>
          <a:bodyPr>
            <a:normAutofit fontScale="90000"/>
          </a:bodyPr>
          <a:lstStyle/>
          <a:p>
            <a:pPr algn="ctr"/>
            <a:r>
              <a:rPr lang="es-ES" b="1" cap="none" spc="50" dirty="0" smtClean="0">
                <a:ln w="0"/>
                <a:solidFill>
                  <a:schemeClr val="bg2"/>
                </a:solidFill>
                <a:effectLst>
                  <a:innerShdw blurRad="63500" dist="50800" dir="13500000">
                    <a:srgbClr val="000000">
                      <a:alpha val="50000"/>
                    </a:srgbClr>
                  </a:innerShdw>
                </a:effectLst>
              </a:rPr>
              <a:t>¿Que son los dilemas éticos?</a:t>
            </a:r>
            <a:endParaRPr lang="es-ES" b="1" cap="none" spc="50" dirty="0">
              <a:ln w="0"/>
              <a:solidFill>
                <a:schemeClr val="bg2"/>
              </a:solidFill>
              <a:effectLst>
                <a:innerShdw blurRad="63500" dist="50800" dir="13500000">
                  <a:srgbClr val="000000">
                    <a:alpha val="50000"/>
                  </a:srgbClr>
                </a:innerShdw>
              </a:effectLst>
            </a:endParaRPr>
          </a:p>
        </p:txBody>
      </p:sp>
      <p:sp>
        <p:nvSpPr>
          <p:cNvPr id="3" name="Marcador de contenido 2"/>
          <p:cNvSpPr>
            <a:spLocks noGrp="1"/>
          </p:cNvSpPr>
          <p:nvPr>
            <p:ph idx="1"/>
          </p:nvPr>
        </p:nvSpPr>
        <p:spPr>
          <a:xfrm>
            <a:off x="937702" y="1556658"/>
            <a:ext cx="7215698" cy="2696028"/>
          </a:xfrm>
        </p:spPr>
        <p:txBody>
          <a:bodyPr>
            <a:normAutofit/>
          </a:bodyPr>
          <a:lstStyle/>
          <a:p>
            <a:r>
              <a:rPr lang="es-ES" sz="2400" dirty="0" smtClean="0"/>
              <a:t>Los dilemas éticos, también conocidos como dilemas morales, es una situación donde los preceptos morales o las obligaciones éticas entran en conflicto de forma que cualquier solución posible al dilema es moralmente intolerable </a:t>
            </a:r>
            <a:endParaRPr lang="es-ES" sz="24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543" y="3918857"/>
            <a:ext cx="2616314" cy="22848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6835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64274" y="729343"/>
            <a:ext cx="7607585" cy="664029"/>
          </a:xfrm>
          <a:ln>
            <a:noFill/>
          </a:ln>
          <a:effectLst/>
          <a:scene3d>
            <a:camera prst="orthographicFront">
              <a:rot lat="0" lon="0" rev="0"/>
            </a:camera>
            <a:lightRig rig="contrasting" dir="t">
              <a:rot lat="0" lon="0" rev="7800000"/>
            </a:lightRig>
          </a:scene3d>
          <a:sp3d>
            <a:bevelT w="139700" h="139700"/>
          </a:sp3d>
        </p:spPr>
        <p:style>
          <a:lnRef idx="0">
            <a:scrgbClr r="0" g="0" b="0"/>
          </a:lnRef>
          <a:fillRef idx="1001">
            <a:schemeClr val="lt2"/>
          </a:fillRef>
          <a:effectRef idx="0">
            <a:scrgbClr r="0" g="0" b="0"/>
          </a:effectRef>
          <a:fontRef idx="major"/>
        </p:style>
        <p:txBody>
          <a:bodyPr>
            <a:normAutofit fontScale="90000"/>
          </a:bodyPr>
          <a:lstStyle/>
          <a:p>
            <a:r>
              <a:rPr lang="es-ES" cap="none" dirty="0" smtClean="0">
                <a:ln w="0"/>
                <a:solidFill>
                  <a:schemeClr val="accent1"/>
                </a:solidFill>
                <a:effectLst>
                  <a:outerShdw blurRad="38100" dist="25400" dir="5400000" algn="ctr" rotWithShape="0">
                    <a:srgbClr val="6E747A">
                      <a:alpha val="43000"/>
                    </a:srgbClr>
                  </a:outerShdw>
                </a:effectLst>
              </a:rPr>
              <a:t>La ética en una sociedad de información</a:t>
            </a:r>
            <a:endParaRPr lang="es-ES" cap="none" dirty="0">
              <a:ln w="0"/>
              <a:solidFill>
                <a:schemeClr val="accent1"/>
              </a:solidFill>
              <a:effectLst>
                <a:outerShdw blurRad="38100" dist="25400" dir="5400000" algn="ctr" rotWithShape="0">
                  <a:srgbClr val="6E747A">
                    <a:alpha val="43000"/>
                  </a:srgbClr>
                </a:outerShdw>
              </a:effectLst>
            </a:endParaRPr>
          </a:p>
        </p:txBody>
      </p:sp>
      <p:sp>
        <p:nvSpPr>
          <p:cNvPr id="7" name="Marcador de texto 6"/>
          <p:cNvSpPr>
            <a:spLocks noGrp="1"/>
          </p:cNvSpPr>
          <p:nvPr>
            <p:ph type="body" idx="1"/>
          </p:nvPr>
        </p:nvSpPr>
        <p:spPr>
          <a:xfrm>
            <a:off x="1264274" y="2002971"/>
            <a:ext cx="6400800" cy="3962400"/>
          </a:xfrm>
        </p:spPr>
        <p:style>
          <a:lnRef idx="0">
            <a:scrgbClr r="0" g="0" b="0"/>
          </a:lnRef>
          <a:fillRef idx="1002">
            <a:schemeClr val="dk2"/>
          </a:fillRef>
          <a:effectRef idx="0">
            <a:scrgbClr r="0" g="0" b="0"/>
          </a:effectRef>
          <a:fontRef idx="major"/>
        </p:style>
        <p:txBody>
          <a:bodyPr>
            <a:normAutofit/>
          </a:bodyPr>
          <a:lstStyle/>
          <a:p>
            <a:r>
              <a:rPr lang="es-ES" sz="2800" dirty="0"/>
              <a:t>Los sistemas de información han creado nuevos dilemas éticos en los que un </a:t>
            </a:r>
            <a:r>
              <a:rPr lang="es-ES" sz="2800" dirty="0" smtClean="0"/>
              <a:t>conjunto de </a:t>
            </a:r>
            <a:r>
              <a:rPr lang="es-ES" sz="2800" dirty="0"/>
              <a:t>intereses se compara con otro. Por ejemplo, muchas de las grandes compañías </a:t>
            </a:r>
            <a:r>
              <a:rPr lang="es-ES" sz="2800" dirty="0" smtClean="0"/>
              <a:t>telefónicas en </a:t>
            </a:r>
            <a:r>
              <a:rPr lang="es-ES" sz="2800" dirty="0"/>
              <a:t>Estados Unidos utilizan la tecnología de la información para reducir </a:t>
            </a:r>
            <a:r>
              <a:rPr lang="es-ES" sz="2800" dirty="0" smtClean="0"/>
              <a:t>los tamaños </a:t>
            </a:r>
            <a:r>
              <a:rPr lang="es-ES" sz="2800" dirty="0"/>
              <a:t>de sus fuerzas laborales</a:t>
            </a:r>
          </a:p>
        </p:txBody>
      </p:sp>
      <p:sp>
        <p:nvSpPr>
          <p:cNvPr id="11" name="Título 3"/>
          <p:cNvSpPr txBox="1">
            <a:spLocks/>
          </p:cNvSpPr>
          <p:nvPr/>
        </p:nvSpPr>
        <p:spPr>
          <a:xfrm>
            <a:off x="1264274" y="1338943"/>
            <a:ext cx="4853498" cy="664029"/>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200" cap="none" dirty="0" smtClean="0">
                <a:ln w="0"/>
                <a:solidFill>
                  <a:srgbClr val="FF0000"/>
                </a:solidFill>
                <a:effectLst>
                  <a:outerShdw blurRad="38100" dist="25400" dir="5400000" algn="ctr" rotWithShape="0">
                    <a:srgbClr val="6E747A">
                      <a:alpha val="43000"/>
                    </a:srgbClr>
                  </a:outerShdw>
                </a:effectLst>
              </a:rPr>
              <a:t>Dilemas éticos del mundo real</a:t>
            </a:r>
            <a:endParaRPr lang="es-ES" sz="3200" cap="none"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89653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573" y="1024391"/>
            <a:ext cx="5610056" cy="45116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831346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83568" y="388414"/>
            <a:ext cx="7632848" cy="1384995"/>
          </a:xfrm>
          <a:prstGeom prst="rect">
            <a:avLst/>
          </a:prstGeom>
          <a:noFill/>
        </p:spPr>
        <p:txBody>
          <a:bodyPr wrap="square" lIns="91440" tIns="45720" rIns="91440" bIns="45720">
            <a:spAutoFit/>
          </a:bodyPr>
          <a:lstStyle/>
          <a:p>
            <a:pPr algn="ctr"/>
            <a:r>
              <a:rPr lang="es-BO"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LAS DIMENSIONES MORALES DE LOS SISTEMAS</a:t>
            </a:r>
          </a:p>
          <a:p>
            <a:pPr algn="ctr"/>
            <a:r>
              <a:rPr lang="es-BO" sz="28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DE INFORMACIÓN</a:t>
            </a:r>
            <a:endParaRPr lang="es-BO" sz="28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7" name="6 CuadroTexto"/>
          <p:cNvSpPr txBox="1"/>
          <p:nvPr/>
        </p:nvSpPr>
        <p:spPr>
          <a:xfrm>
            <a:off x="863588" y="1991905"/>
            <a:ext cx="7272808" cy="3724096"/>
          </a:xfrm>
          <a:prstGeom prst="rect">
            <a:avLst/>
          </a:prstGeom>
          <a:noFill/>
        </p:spPr>
        <p:txBody>
          <a:bodyPr wrap="square" rtlCol="0">
            <a:spAutoFit/>
          </a:bodyPr>
          <a:lstStyle/>
          <a:p>
            <a:pPr marL="285750" indent="-285750">
              <a:buFont typeface="Arial" pitchFamily="34" charset="0"/>
              <a:buChar char="•"/>
            </a:pPr>
            <a:r>
              <a:rPr lang="es-BO" b="1" dirty="0" smtClean="0"/>
              <a:t>DERECHOS DE INFORMACIÓN: PRIVACIDAD Y LIBERTAD </a:t>
            </a:r>
          </a:p>
          <a:p>
            <a:r>
              <a:rPr lang="es-BO" b="1" dirty="0" smtClean="0"/>
              <a:t>EN LA ERA DE INTERNET </a:t>
            </a:r>
            <a:r>
              <a:rPr lang="es-BO" b="1" dirty="0" smtClean="0">
                <a:latin typeface="Andalus" pitchFamily="18" charset="-78"/>
                <a:cs typeface="Andalus" pitchFamily="18" charset="-78"/>
              </a:rPr>
              <a:t>.- </a:t>
            </a:r>
          </a:p>
          <a:p>
            <a:endParaRPr lang="es-BO" sz="2000" b="1" dirty="0">
              <a:latin typeface="Andalus" pitchFamily="18" charset="-78"/>
              <a:cs typeface="Andalus" pitchFamily="18" charset="-78"/>
            </a:endParaRPr>
          </a:p>
          <a:p>
            <a:r>
              <a:rPr lang="es-BO" sz="2000" dirty="0" smtClean="0">
                <a:latin typeface="Andalus" pitchFamily="18" charset="-78"/>
                <a:cs typeface="Andalus" pitchFamily="18" charset="-78"/>
              </a:rPr>
              <a:t>La privacidades el derecho de los individuos a no ser molestados, que no estén bajo vigilancia ni interferencia por parte de otros individuos u organizaciones, incluyendo el estado. Los derechos a la privacidad también se ven involucrados en el lugar de trabajo: millones de empleados están sujetos a formas electrónicas y otros tipos de vigilancia de alta tecnología (</a:t>
            </a:r>
            <a:r>
              <a:rPr lang="es-BO" sz="2000" dirty="0" err="1" smtClean="0">
                <a:latin typeface="Andalus" pitchFamily="18" charset="-78"/>
                <a:cs typeface="Andalus" pitchFamily="18" charset="-78"/>
              </a:rPr>
              <a:t>Ball</a:t>
            </a:r>
            <a:r>
              <a:rPr lang="es-BO" sz="2000" dirty="0" smtClean="0">
                <a:latin typeface="Andalus" pitchFamily="18" charset="-78"/>
                <a:cs typeface="Andalus" pitchFamily="18" charset="-78"/>
              </a:rPr>
              <a:t>, 2001). La tecnología y los sistemas de información amenazan los derechos individuales de privacidad al hacer que la invasión de la misma sea algo económico, redituable y efectivo.</a:t>
            </a:r>
          </a:p>
        </p:txBody>
      </p:sp>
    </p:spTree>
    <p:extLst>
      <p:ext uri="{BB962C8B-B14F-4D97-AF65-F5344CB8AC3E}">
        <p14:creationId xmlns:p14="http://schemas.microsoft.com/office/powerpoint/2010/main" val="3577106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CONCEPTOS BÁSICOS:</a:t>
            </a:r>
          </a:p>
        </p:txBody>
      </p:sp>
      <p:sp>
        <p:nvSpPr>
          <p:cNvPr id="3" name="2 Marcador de contenido"/>
          <p:cNvSpPr>
            <a:spLocks noGrp="1"/>
          </p:cNvSpPr>
          <p:nvPr>
            <p:ph idx="1"/>
          </p:nvPr>
        </p:nvSpPr>
        <p:spPr/>
        <p:txBody>
          <a:bodyPr/>
          <a:lstStyle/>
          <a:p>
            <a:r>
              <a:rPr lang="es-BO" dirty="0"/>
              <a:t>RESPONSABILIDAD</a:t>
            </a:r>
            <a:br>
              <a:rPr lang="es-BO" dirty="0"/>
            </a:br>
            <a:endParaRPr lang="es-BO" dirty="0" smtClean="0"/>
          </a:p>
          <a:p>
            <a:r>
              <a:rPr lang="es-BO" dirty="0" smtClean="0"/>
              <a:t>RENDICIÓN DE </a:t>
            </a:r>
            <a:r>
              <a:rPr lang="es-BO" dirty="0"/>
              <a:t>CUENTAS</a:t>
            </a:r>
            <a:br>
              <a:rPr lang="es-BO" dirty="0"/>
            </a:br>
            <a:endParaRPr lang="es-BO" dirty="0" smtClean="0"/>
          </a:p>
          <a:p>
            <a:r>
              <a:rPr lang="es-BO" dirty="0" smtClean="0"/>
              <a:t>RESPONSABILIDAD </a:t>
            </a:r>
            <a:r>
              <a:rPr lang="es-BO" dirty="0"/>
              <a:t>LEGAL</a:t>
            </a:r>
          </a:p>
        </p:txBody>
      </p:sp>
      <p:pic>
        <p:nvPicPr>
          <p:cNvPr id="2050" name="Picture 2" descr="http://www.expoknews.com/wp-content/uploads/2016/04/etica-y-rendimien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178" y="1988840"/>
            <a:ext cx="3576816"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112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697507"/>
            <a:ext cx="7200800" cy="5632311"/>
          </a:xfrm>
          <a:prstGeom prst="rect">
            <a:avLst/>
          </a:prstGeom>
          <a:noFill/>
        </p:spPr>
        <p:txBody>
          <a:bodyPr wrap="square" rtlCol="0">
            <a:spAutoFit/>
          </a:bodyPr>
          <a:lstStyle/>
          <a:p>
            <a:pPr marL="285750" indent="-285750">
              <a:buFont typeface="Arial" pitchFamily="34" charset="0"/>
              <a:buChar char="•"/>
            </a:pPr>
            <a:r>
              <a:rPr lang="es-BO" b="1" dirty="0" smtClean="0"/>
              <a:t>La directiva europea sobre la protección de los datos</a:t>
            </a:r>
          </a:p>
          <a:p>
            <a:endParaRPr lang="es-BO" b="1" dirty="0" smtClean="0"/>
          </a:p>
          <a:p>
            <a:r>
              <a:rPr lang="es-BO" dirty="0" smtClean="0">
                <a:latin typeface="Andalus" pitchFamily="18" charset="-78"/>
                <a:cs typeface="Andalus" pitchFamily="18" charset="-78"/>
              </a:rPr>
              <a:t>En Europa, la protección de la privacidad es mucho más estricta que en Estados Unidos. </a:t>
            </a:r>
          </a:p>
          <a:p>
            <a:r>
              <a:rPr lang="es-BO" dirty="0" smtClean="0">
                <a:latin typeface="Andalus" pitchFamily="18" charset="-78"/>
                <a:cs typeface="Andalus" pitchFamily="18" charset="-78"/>
              </a:rPr>
              <a:t>A diferencia de Estados Unidos, los países europeos no permiten que las empresas utilicen la información personal identificable sin el previo consentimiento de los consumidores. El 25 de octubre de 1998 entró en vigor la Directiva sobre protección de los datos </a:t>
            </a:r>
          </a:p>
          <a:p>
            <a:r>
              <a:rPr lang="es-BO" dirty="0" smtClean="0">
                <a:latin typeface="Andalus" pitchFamily="18" charset="-78"/>
                <a:cs typeface="Andalus" pitchFamily="18" charset="-78"/>
              </a:rPr>
              <a:t>de la Comisión Europea, para ampliar la protección de la privacidad en las naciones de la Unión Europea (EU)</a:t>
            </a:r>
          </a:p>
          <a:p>
            <a:endParaRPr lang="es-BO" dirty="0" smtClean="0">
              <a:latin typeface="Andalus" pitchFamily="18" charset="-78"/>
              <a:cs typeface="Andalus" pitchFamily="18" charset="-78"/>
            </a:endParaRPr>
          </a:p>
          <a:p>
            <a:pPr marL="285750" indent="-285750">
              <a:buFont typeface="Arial" pitchFamily="34" charset="0"/>
              <a:buChar char="•"/>
            </a:pPr>
            <a:r>
              <a:rPr lang="es-BO" b="1" dirty="0" smtClean="0"/>
              <a:t>Desafíos de Internet para la privacidad</a:t>
            </a:r>
          </a:p>
          <a:p>
            <a:endParaRPr lang="es-BO" b="1" dirty="0" smtClean="0"/>
          </a:p>
          <a:p>
            <a:r>
              <a:rPr lang="es-BO" dirty="0" smtClean="0">
                <a:latin typeface="Andalus" pitchFamily="18" charset="-78"/>
                <a:cs typeface="Andalus" pitchFamily="18" charset="-78"/>
              </a:rPr>
              <a:t>La tecnología de Internet ha impuesto nuevos desafíos para la protección de la privacidad individual. La información que se envía a través de esta enorme red de redes puede </a:t>
            </a:r>
          </a:p>
          <a:p>
            <a:r>
              <a:rPr lang="es-BO" dirty="0" smtClean="0">
                <a:latin typeface="Andalus" pitchFamily="18" charset="-78"/>
                <a:cs typeface="Andalus" pitchFamily="18" charset="-78"/>
              </a:rPr>
              <a:t>pasar por muchos sistemas computacionales distintos antes de llegar a su destino final. </a:t>
            </a:r>
          </a:p>
          <a:p>
            <a:r>
              <a:rPr lang="es-BO" dirty="0" smtClean="0">
                <a:latin typeface="Andalus" pitchFamily="18" charset="-78"/>
                <a:cs typeface="Andalus" pitchFamily="18" charset="-78"/>
              </a:rPr>
              <a:t>Cada uno de estos sistemas es capaz de monitorear, capturar y almacenar las comunicaciones que pasan a través del mismo.</a:t>
            </a:r>
            <a:endParaRPr lang="es-BO" dirty="0">
              <a:latin typeface="Andalus" pitchFamily="18" charset="-78"/>
              <a:cs typeface="Andalus" pitchFamily="18" charset="-78"/>
            </a:endParaRPr>
          </a:p>
        </p:txBody>
      </p:sp>
    </p:spTree>
    <p:extLst>
      <p:ext uri="{BB962C8B-B14F-4D97-AF65-F5344CB8AC3E}">
        <p14:creationId xmlns:p14="http://schemas.microsoft.com/office/powerpoint/2010/main" val="21092597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872" y="1556792"/>
            <a:ext cx="7680537" cy="436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467544" y="404664"/>
            <a:ext cx="7848872" cy="830997"/>
          </a:xfrm>
          <a:prstGeom prst="rect">
            <a:avLst/>
          </a:prstGeom>
          <a:noFill/>
        </p:spPr>
        <p:txBody>
          <a:bodyPr wrap="square" lIns="91440" tIns="45720" rIns="91440" bIns="45720">
            <a:spAutoFit/>
          </a:bodyPr>
          <a:lstStyle/>
          <a:p>
            <a:pPr algn="ctr"/>
            <a:r>
              <a:rPr lang="es-BO" sz="2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CÓMO UTILIZA GOOGLE LOS DATOS</a:t>
            </a:r>
          </a:p>
          <a:p>
            <a:pPr algn="ctr"/>
            <a:r>
              <a:rPr lang="es-BO" sz="2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QUE RECOLECTA</a:t>
            </a:r>
            <a:endParaRPr lang="es-BO" sz="2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extLst>
      <p:ext uri="{BB962C8B-B14F-4D97-AF65-F5344CB8AC3E}">
        <p14:creationId xmlns:p14="http://schemas.microsoft.com/office/powerpoint/2010/main" val="15363644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970236" y="1225689"/>
            <a:ext cx="7202164" cy="5632311"/>
          </a:xfrm>
          <a:prstGeom prst="rect">
            <a:avLst/>
          </a:prstGeom>
          <a:noFill/>
        </p:spPr>
        <p:txBody>
          <a:bodyPr wrap="square" rtlCol="0">
            <a:spAutoFit/>
          </a:bodyPr>
          <a:lstStyle/>
          <a:p>
            <a:pPr marL="285750" indent="-285750">
              <a:buFont typeface="Arial" pitchFamily="34" charset="0"/>
              <a:buChar char="•"/>
            </a:pPr>
            <a:r>
              <a:rPr lang="es-BO" b="1" dirty="0" smtClean="0"/>
              <a:t>SOLUCIONES TECNICAS </a:t>
            </a:r>
          </a:p>
          <a:p>
            <a:pPr marL="285750" indent="-285750">
              <a:buFont typeface="Arial" pitchFamily="34" charset="0"/>
              <a:buChar char="•"/>
            </a:pPr>
            <a:endParaRPr lang="es-BO" dirty="0" smtClean="0"/>
          </a:p>
          <a:p>
            <a:r>
              <a:rPr lang="es-BO" dirty="0" smtClean="0">
                <a:latin typeface="Andalus" pitchFamily="18" charset="-78"/>
                <a:cs typeface="Andalus" pitchFamily="18" charset="-78"/>
              </a:rPr>
              <a:t>Además de la legislación, hay nuevas tecnologías disponibles para proteger la privacidad de los usuarios durante las interacciones con los sitios Web. Muchas de estas herramientas se utilizan para </a:t>
            </a:r>
            <a:r>
              <a:rPr lang="es-BO" dirty="0" err="1" smtClean="0">
                <a:latin typeface="Andalus" pitchFamily="18" charset="-78"/>
                <a:cs typeface="Andalus" pitchFamily="18" charset="-78"/>
              </a:rPr>
              <a:t>encriptar</a:t>
            </a:r>
            <a:r>
              <a:rPr lang="es-BO" dirty="0" smtClean="0">
                <a:latin typeface="Andalus" pitchFamily="18" charset="-78"/>
                <a:cs typeface="Andalus" pitchFamily="18" charset="-78"/>
              </a:rPr>
              <a:t> correo electrónico, para hacer que las actividades de </a:t>
            </a:r>
          </a:p>
          <a:p>
            <a:r>
              <a:rPr lang="es-BO" dirty="0" smtClean="0">
                <a:latin typeface="Andalus" pitchFamily="18" charset="-78"/>
                <a:cs typeface="Andalus" pitchFamily="18" charset="-78"/>
              </a:rPr>
              <a:t>enviar/recibir correo electrónico o navegar en Web parezcan anónimas, para evitar que </a:t>
            </a:r>
          </a:p>
          <a:p>
            <a:r>
              <a:rPr lang="es-BO" dirty="0" smtClean="0">
                <a:latin typeface="Andalus" pitchFamily="18" charset="-78"/>
                <a:cs typeface="Andalus" pitchFamily="18" charset="-78"/>
              </a:rPr>
              <a:t>las computadoras cliente acepten cookies o para detectar y eliminar el spyware.</a:t>
            </a:r>
          </a:p>
          <a:p>
            <a:r>
              <a:rPr lang="es-BO" dirty="0" smtClean="0">
                <a:latin typeface="Andalus" pitchFamily="18" charset="-78"/>
                <a:cs typeface="Andalus" pitchFamily="18" charset="-78"/>
              </a:rPr>
              <a:t>Ahora existen herramientas para ayudar a los usuarios a determinar el tipo de datos </a:t>
            </a:r>
          </a:p>
          <a:p>
            <a:r>
              <a:rPr lang="es-BO" dirty="0" smtClean="0">
                <a:latin typeface="Andalus" pitchFamily="18" charset="-78"/>
                <a:cs typeface="Andalus" pitchFamily="18" charset="-78"/>
              </a:rPr>
              <a:t>personales que los sitios Web pueden extraer. La Plataforma de Preferencias de Privacidad, </a:t>
            </a:r>
          </a:p>
          <a:p>
            <a:r>
              <a:rPr lang="es-BO" dirty="0" smtClean="0">
                <a:latin typeface="Andalus" pitchFamily="18" charset="-78"/>
                <a:cs typeface="Andalus" pitchFamily="18" charset="-78"/>
              </a:rPr>
              <a:t>conocida como P3P, permite la comunicación automática de las políticas de privacidad entre un sitio de comercio electrónico y sus visitantes.</a:t>
            </a:r>
            <a:endParaRPr lang="es-BO" dirty="0">
              <a:latin typeface="Andalus" pitchFamily="18" charset="-78"/>
              <a:cs typeface="Andalus" pitchFamily="18" charset="-78"/>
            </a:endParaRPr>
          </a:p>
          <a:p>
            <a:endParaRPr lang="es-BO" dirty="0" smtClean="0">
              <a:latin typeface="Andalus" pitchFamily="18" charset="-78"/>
              <a:cs typeface="Andalus" pitchFamily="18" charset="-78"/>
            </a:endParaRPr>
          </a:p>
          <a:p>
            <a:endParaRPr lang="es-BO" dirty="0">
              <a:latin typeface="Andalus" pitchFamily="18" charset="-78"/>
              <a:cs typeface="Andalus" pitchFamily="18" charset="-78"/>
            </a:endParaRPr>
          </a:p>
          <a:p>
            <a:endParaRPr lang="es-BO" dirty="0" smtClean="0">
              <a:latin typeface="Andalus" pitchFamily="18" charset="-78"/>
              <a:cs typeface="Andalus" pitchFamily="18" charset="-78"/>
            </a:endParaRPr>
          </a:p>
          <a:p>
            <a:endParaRPr lang="es-BO" dirty="0">
              <a:latin typeface="Andalus" pitchFamily="18" charset="-78"/>
              <a:cs typeface="Andalus" pitchFamily="18" charset="-78"/>
            </a:endParaRPr>
          </a:p>
        </p:txBody>
      </p:sp>
    </p:spTree>
    <p:extLst>
      <p:ext uri="{BB962C8B-B14F-4D97-AF65-F5344CB8AC3E}">
        <p14:creationId xmlns:p14="http://schemas.microsoft.com/office/powerpoint/2010/main" val="2598860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59308" y="685800"/>
            <a:ext cx="855554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cap="none" spc="50" dirty="0" smtClean="0">
                <a:ln w="11430"/>
                <a:solidFill>
                  <a:srgbClr val="FF0000"/>
                </a:solidFill>
                <a:effectLst>
                  <a:outerShdw blurRad="76200" dist="50800" dir="5400000" algn="tl" rotWithShape="0">
                    <a:srgbClr val="000000">
                      <a:alpha val="65000"/>
                    </a:srgbClr>
                  </a:outerShdw>
                </a:effectLst>
                <a:latin typeface="Bookman Old Style" pitchFamily="18" charset="0"/>
              </a:rPr>
              <a:t>Derechos de Propiedad</a:t>
            </a:r>
          </a:p>
        </p:txBody>
      </p:sp>
      <p:sp>
        <p:nvSpPr>
          <p:cNvPr id="8" name="7 CuadroTexto"/>
          <p:cNvSpPr txBox="1"/>
          <p:nvPr/>
        </p:nvSpPr>
        <p:spPr>
          <a:xfrm>
            <a:off x="685800" y="1676400"/>
            <a:ext cx="7772400" cy="2062103"/>
          </a:xfrm>
          <a:prstGeom prst="rect">
            <a:avLst/>
          </a:prstGeom>
          <a:noFill/>
        </p:spPr>
        <p:txBody>
          <a:bodyPr wrap="square" rtlCol="0">
            <a:spAutoFit/>
          </a:bodyPr>
          <a:lstStyle/>
          <a:p>
            <a:pPr>
              <a:buFont typeface="Wingdings" pitchFamily="2" charset="2"/>
              <a:buChar char="Ø"/>
            </a:pPr>
            <a:r>
              <a:rPr lang="es-BO" sz="3200" b="1" dirty="0" smtClean="0">
                <a:solidFill>
                  <a:srgbClr val="FF0000"/>
                </a:solidFill>
                <a:latin typeface="Bookman Old Style" pitchFamily="18" charset="0"/>
              </a:rPr>
              <a:t> </a:t>
            </a:r>
            <a:r>
              <a:rPr lang="es-BO" sz="3200" b="1" dirty="0" smtClean="0">
                <a:solidFill>
                  <a:srgbClr val="FF3300"/>
                </a:solidFill>
                <a:effectLst>
                  <a:outerShdw blurRad="38100" dist="38100" dir="2700000" algn="tl">
                    <a:srgbClr val="000000">
                      <a:alpha val="43137"/>
                    </a:srgbClr>
                  </a:outerShdw>
                </a:effectLst>
                <a:latin typeface="Bookman Old Style" pitchFamily="18" charset="0"/>
              </a:rPr>
              <a:t>Propiedad Intelectual: </a:t>
            </a:r>
            <a:r>
              <a:rPr lang="es-BO" sz="3200" b="1" dirty="0" smtClean="0">
                <a:solidFill>
                  <a:schemeClr val="bg1"/>
                </a:solidFill>
                <a:latin typeface="Bookman Old Style" pitchFamily="18" charset="0"/>
              </a:rPr>
              <a:t>Se considera como la propiedad intangible creada por individuos o corporaciones.</a:t>
            </a:r>
          </a:p>
        </p:txBody>
      </p:sp>
      <p:pic>
        <p:nvPicPr>
          <p:cNvPr id="7170" name="Picture 2" descr="H:\PASAR 151 tarea\ip-ef2.png"/>
          <p:cNvPicPr>
            <a:picLocks noChangeAspect="1" noChangeArrowheads="1"/>
          </p:cNvPicPr>
          <p:nvPr/>
        </p:nvPicPr>
        <p:blipFill>
          <a:blip r:embed="rId2"/>
          <a:srcRect/>
          <a:stretch>
            <a:fillRect/>
          </a:stretch>
        </p:blipFill>
        <p:spPr bwMode="auto">
          <a:xfrm>
            <a:off x="3143251" y="3895096"/>
            <a:ext cx="1788790" cy="2385053"/>
          </a:xfrm>
          <a:prstGeom prst="rect">
            <a:avLst/>
          </a:prstGeom>
          <a:noFill/>
        </p:spPr>
      </p:pic>
    </p:spTree>
    <p:extLst>
      <p:ext uri="{BB962C8B-B14F-4D97-AF65-F5344CB8AC3E}">
        <p14:creationId xmlns:p14="http://schemas.microsoft.com/office/powerpoint/2010/main" val="2667623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85800" y="533400"/>
            <a:ext cx="7772400" cy="3539430"/>
          </a:xfrm>
          <a:prstGeom prst="rect">
            <a:avLst/>
          </a:prstGeom>
          <a:noFill/>
        </p:spPr>
        <p:txBody>
          <a:bodyPr wrap="square" rtlCol="0">
            <a:spAutoFit/>
          </a:bodyPr>
          <a:lstStyle/>
          <a:p>
            <a:endParaRPr lang="es-BO" sz="3200" b="1" dirty="0" smtClean="0">
              <a:solidFill>
                <a:schemeClr val="bg1"/>
              </a:solidFill>
              <a:latin typeface="Bookman Old Style" pitchFamily="18" charset="0"/>
            </a:endParaRPr>
          </a:p>
          <a:p>
            <a:pPr>
              <a:buFont typeface="Wingdings" pitchFamily="2" charset="2"/>
              <a:buChar char="Ø"/>
            </a:pPr>
            <a:r>
              <a:rPr lang="es-BO" sz="3200" b="1" dirty="0" smtClean="0">
                <a:solidFill>
                  <a:srgbClr val="FF3300"/>
                </a:solidFill>
                <a:latin typeface="Bookman Old Style" pitchFamily="18" charset="0"/>
              </a:rPr>
              <a:t> </a:t>
            </a:r>
            <a:r>
              <a:rPr lang="es-BO" sz="3200" b="1" dirty="0" smtClean="0">
                <a:solidFill>
                  <a:srgbClr val="FF3300"/>
                </a:solidFill>
                <a:effectLst>
                  <a:outerShdw blurRad="38100" dist="38100" dir="2700000" algn="tl">
                    <a:srgbClr val="000000">
                      <a:alpha val="43137"/>
                    </a:srgbClr>
                  </a:outerShdw>
                </a:effectLst>
                <a:latin typeface="Bookman Old Style" pitchFamily="18" charset="0"/>
              </a:rPr>
              <a:t>Secretos Comerciales: </a:t>
            </a:r>
            <a:r>
              <a:rPr lang="es-BO" sz="3200" b="1" dirty="0" smtClean="0">
                <a:latin typeface="Bookman Old Style" pitchFamily="18" charset="0"/>
              </a:rPr>
              <a:t>Cualquier producto de trabajo intelectual una formula, dispositivo que se utilice con un fin comercial siempre y cuando no se base en informacion </a:t>
            </a:r>
            <a:r>
              <a:rPr lang="es-BO" sz="3200" b="1" dirty="0" smtClean="0">
                <a:solidFill>
                  <a:schemeClr val="bg1"/>
                </a:solidFill>
                <a:latin typeface="Bookman Old Style" pitchFamily="18" charset="0"/>
              </a:rPr>
              <a:t>en el dominio público.</a:t>
            </a:r>
          </a:p>
        </p:txBody>
      </p:sp>
      <p:pic>
        <p:nvPicPr>
          <p:cNvPr id="6146" name="Picture 2" descr="H:\PASAR 151 tarea\confidential-680x365_c(2).jpg"/>
          <p:cNvPicPr>
            <a:picLocks noChangeAspect="1" noChangeArrowheads="1"/>
          </p:cNvPicPr>
          <p:nvPr/>
        </p:nvPicPr>
        <p:blipFill>
          <a:blip r:embed="rId2"/>
          <a:srcRect/>
          <a:stretch>
            <a:fillRect/>
          </a:stretch>
        </p:blipFill>
        <p:spPr bwMode="auto">
          <a:xfrm>
            <a:off x="2857500" y="3733801"/>
            <a:ext cx="3543300" cy="2535891"/>
          </a:xfrm>
          <a:prstGeom prst="rect">
            <a:avLst/>
          </a:prstGeom>
          <a:noFill/>
        </p:spPr>
      </p:pic>
    </p:spTree>
    <p:extLst>
      <p:ext uri="{BB962C8B-B14F-4D97-AF65-F5344CB8AC3E}">
        <p14:creationId xmlns:p14="http://schemas.microsoft.com/office/powerpoint/2010/main" val="3299284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85800" y="762001"/>
            <a:ext cx="7772400" cy="3539430"/>
          </a:xfrm>
          <a:prstGeom prst="rect">
            <a:avLst/>
          </a:prstGeom>
          <a:noFill/>
        </p:spPr>
        <p:txBody>
          <a:bodyPr wrap="square" rtlCol="0">
            <a:spAutoFit/>
          </a:bodyPr>
          <a:lstStyle/>
          <a:p>
            <a:pPr>
              <a:buFont typeface="Wingdings" pitchFamily="2" charset="2"/>
              <a:buChar char="Ø"/>
            </a:pPr>
            <a:r>
              <a:rPr lang="es-BO" sz="3200" b="1" dirty="0" smtClean="0">
                <a:solidFill>
                  <a:srgbClr val="FF0000"/>
                </a:solidFill>
                <a:latin typeface="Bookman Old Style" pitchFamily="18" charset="0"/>
              </a:rPr>
              <a:t> </a:t>
            </a:r>
            <a:r>
              <a:rPr lang="es-BO" sz="3200" b="1" dirty="0" smtClean="0">
                <a:solidFill>
                  <a:srgbClr val="FF3300"/>
                </a:solidFill>
                <a:effectLst>
                  <a:outerShdw blurRad="38100" dist="38100" dir="2700000" algn="tl">
                    <a:srgbClr val="000000">
                      <a:alpha val="43137"/>
                    </a:srgbClr>
                  </a:outerShdw>
                </a:effectLst>
                <a:latin typeface="Bookman Old Style" pitchFamily="18" charset="0"/>
              </a:rPr>
              <a:t>Derechos de Autor: </a:t>
            </a:r>
            <a:r>
              <a:rPr lang="es-BO" sz="3200" b="1" dirty="0" smtClean="0">
                <a:latin typeface="Bookman Old Style" pitchFamily="18" charset="0"/>
              </a:rPr>
              <a:t>También llamado </a:t>
            </a:r>
            <a:r>
              <a:rPr lang="es-BO" sz="3200" b="1" i="1" dirty="0" smtClean="0">
                <a:latin typeface="Bookman Old Style" pitchFamily="18" charset="0"/>
              </a:rPr>
              <a:t>copyright </a:t>
            </a:r>
            <a:r>
              <a:rPr lang="es-BO" sz="3200" b="1" dirty="0" smtClean="0">
                <a:latin typeface="Bookman Old Style" pitchFamily="18" charset="0"/>
              </a:rPr>
              <a:t>son una concesión legal que protege a los creadores de propiedad intelectual contra la copia por parte de otras personas durante la vida del autor y 70 años mas.</a:t>
            </a:r>
          </a:p>
        </p:txBody>
      </p:sp>
      <p:pic>
        <p:nvPicPr>
          <p:cNvPr id="1026" name="Picture 2" descr="H:\PASAR 151 tarea\copyright-symbol-all-rights-reserved.png"/>
          <p:cNvPicPr>
            <a:picLocks noChangeAspect="1" noChangeArrowheads="1"/>
          </p:cNvPicPr>
          <p:nvPr/>
        </p:nvPicPr>
        <p:blipFill>
          <a:blip r:embed="rId2"/>
          <a:srcRect/>
          <a:stretch>
            <a:fillRect/>
          </a:stretch>
        </p:blipFill>
        <p:spPr bwMode="auto">
          <a:xfrm>
            <a:off x="3486150" y="4457310"/>
            <a:ext cx="1661914" cy="2148190"/>
          </a:xfrm>
          <a:prstGeom prst="rect">
            <a:avLst/>
          </a:prstGeom>
          <a:noFill/>
        </p:spPr>
      </p:pic>
    </p:spTree>
    <p:extLst>
      <p:ext uri="{BB962C8B-B14F-4D97-AF65-F5344CB8AC3E}">
        <p14:creationId xmlns:p14="http://schemas.microsoft.com/office/powerpoint/2010/main" val="2887816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85800" y="762001"/>
            <a:ext cx="7772400" cy="3046988"/>
          </a:xfrm>
          <a:prstGeom prst="rect">
            <a:avLst/>
          </a:prstGeom>
          <a:noFill/>
        </p:spPr>
        <p:txBody>
          <a:bodyPr wrap="square" rtlCol="0">
            <a:spAutoFit/>
          </a:bodyPr>
          <a:lstStyle/>
          <a:p>
            <a:pPr>
              <a:buFont typeface="Wingdings" pitchFamily="2" charset="2"/>
              <a:buChar char="Ø"/>
            </a:pPr>
            <a:r>
              <a:rPr lang="es-BO" sz="3200" b="1" dirty="0" smtClean="0">
                <a:solidFill>
                  <a:srgbClr val="FF0000"/>
                </a:solidFill>
                <a:latin typeface="Bookman Old Style" pitchFamily="18" charset="0"/>
              </a:rPr>
              <a:t> </a:t>
            </a:r>
            <a:r>
              <a:rPr lang="es-BO" sz="3200" b="1" dirty="0" smtClean="0">
                <a:solidFill>
                  <a:srgbClr val="FF3300"/>
                </a:solidFill>
                <a:effectLst>
                  <a:outerShdw blurRad="38100" dist="38100" dir="2700000" algn="tl">
                    <a:srgbClr val="000000">
                      <a:alpha val="43137"/>
                    </a:srgbClr>
                  </a:outerShdw>
                </a:effectLst>
                <a:latin typeface="Bookman Old Style" pitchFamily="18" charset="0"/>
              </a:rPr>
              <a:t>Patentes: </a:t>
            </a:r>
            <a:r>
              <a:rPr lang="es-BO" sz="3200" b="1" dirty="0" smtClean="0">
                <a:latin typeface="Bookman Old Style" pitchFamily="18" charset="0"/>
              </a:rPr>
              <a:t>Se otorga al propietario exclusivo sobre las ideas detrás invención durante 20 años.</a:t>
            </a:r>
          </a:p>
          <a:p>
            <a:r>
              <a:rPr lang="es-BO" sz="3200" b="1" dirty="0" smtClean="0">
                <a:latin typeface="Bookman Old Style" pitchFamily="18" charset="0"/>
              </a:rPr>
              <a:t>Con la intención de asegurar que los inventores reciban las recompensas económicas.</a:t>
            </a:r>
          </a:p>
        </p:txBody>
      </p:sp>
      <p:pic>
        <p:nvPicPr>
          <p:cNvPr id="2050" name="Picture 2" descr="H:\PASAR 151 tarea\model3-3.png"/>
          <p:cNvPicPr>
            <a:picLocks noChangeAspect="1" noChangeArrowheads="1"/>
          </p:cNvPicPr>
          <p:nvPr/>
        </p:nvPicPr>
        <p:blipFill>
          <a:blip r:embed="rId2"/>
          <a:srcRect/>
          <a:stretch>
            <a:fillRect/>
          </a:stretch>
        </p:blipFill>
        <p:spPr bwMode="auto">
          <a:xfrm>
            <a:off x="5364088" y="3808989"/>
            <a:ext cx="1943100" cy="3162300"/>
          </a:xfrm>
          <a:prstGeom prst="rect">
            <a:avLst/>
          </a:prstGeom>
          <a:noFill/>
        </p:spPr>
      </p:pic>
      <p:pic>
        <p:nvPicPr>
          <p:cNvPr id="2051" name="Picture 3" descr="H:\PASAR 151 tarea\productopatentado.png"/>
          <p:cNvPicPr>
            <a:picLocks noChangeAspect="1" noChangeArrowheads="1"/>
          </p:cNvPicPr>
          <p:nvPr/>
        </p:nvPicPr>
        <p:blipFill>
          <a:blip r:embed="rId3"/>
          <a:srcRect/>
          <a:stretch>
            <a:fillRect/>
          </a:stretch>
        </p:blipFill>
        <p:spPr bwMode="auto">
          <a:xfrm>
            <a:off x="1907704" y="4077072"/>
            <a:ext cx="1764506" cy="2352675"/>
          </a:xfrm>
          <a:prstGeom prst="rect">
            <a:avLst/>
          </a:prstGeom>
          <a:noFill/>
        </p:spPr>
      </p:pic>
    </p:spTree>
    <p:extLst>
      <p:ext uri="{BB962C8B-B14F-4D97-AF65-F5344CB8AC3E}">
        <p14:creationId xmlns:p14="http://schemas.microsoft.com/office/powerpoint/2010/main" val="3922753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85800" y="838201"/>
            <a:ext cx="7772400" cy="3539430"/>
          </a:xfrm>
          <a:prstGeom prst="rect">
            <a:avLst/>
          </a:prstGeom>
          <a:noFill/>
        </p:spPr>
        <p:txBody>
          <a:bodyPr wrap="square" rtlCol="0">
            <a:spAutoFit/>
          </a:bodyPr>
          <a:lstStyle/>
          <a:p>
            <a:pPr>
              <a:buFont typeface="Wingdings" pitchFamily="2" charset="2"/>
              <a:buChar char="Ø"/>
            </a:pPr>
            <a:r>
              <a:rPr lang="es-BO" sz="3200" b="1" dirty="0" smtClean="0">
                <a:solidFill>
                  <a:srgbClr val="FF0000"/>
                </a:solidFill>
                <a:latin typeface="Bookman Old Style" pitchFamily="18" charset="0"/>
              </a:rPr>
              <a:t> </a:t>
            </a:r>
            <a:r>
              <a:rPr lang="es-BO" sz="3200" b="1" dirty="0" smtClean="0">
                <a:solidFill>
                  <a:srgbClr val="FF3300"/>
                </a:solidFill>
                <a:effectLst>
                  <a:outerShdw blurRad="38100" dist="38100" dir="2700000" algn="tl">
                    <a:srgbClr val="000000">
                      <a:alpha val="43137"/>
                    </a:srgbClr>
                  </a:outerShdw>
                </a:effectLst>
                <a:latin typeface="Bookman Old Style" pitchFamily="18" charset="0"/>
              </a:rPr>
              <a:t>Desafíos para los derechos de la propiedad intelectual: </a:t>
            </a:r>
            <a:r>
              <a:rPr lang="es-BO" sz="3200" b="1" dirty="0" smtClean="0">
                <a:latin typeface="Bookman Old Style" pitchFamily="18" charset="0"/>
              </a:rPr>
              <a:t>Las tecnologías contemporáneas en especial el software imponen serios desafíos para los regímenes existentes de propiedad intelectual.</a:t>
            </a:r>
          </a:p>
        </p:txBody>
      </p:sp>
      <p:pic>
        <p:nvPicPr>
          <p:cNvPr id="3074" name="Picture 2" descr="H:\PASAR 151 tarea\pirata-informatico(2).jpg"/>
          <p:cNvPicPr>
            <a:picLocks noChangeAspect="1" noChangeArrowheads="1"/>
          </p:cNvPicPr>
          <p:nvPr/>
        </p:nvPicPr>
        <p:blipFill>
          <a:blip r:embed="rId2"/>
          <a:srcRect/>
          <a:stretch>
            <a:fillRect/>
          </a:stretch>
        </p:blipFill>
        <p:spPr bwMode="auto">
          <a:xfrm>
            <a:off x="2436862" y="4547320"/>
            <a:ext cx="1872208" cy="1653784"/>
          </a:xfrm>
          <a:prstGeom prst="rect">
            <a:avLst/>
          </a:prstGeom>
          <a:noFill/>
        </p:spPr>
      </p:pic>
      <p:pic>
        <p:nvPicPr>
          <p:cNvPr id="3075" name="Picture 3" descr="H:\PASAR 151 tarea\pirata-informatico.jpg"/>
          <p:cNvPicPr>
            <a:picLocks noChangeAspect="1" noChangeArrowheads="1"/>
          </p:cNvPicPr>
          <p:nvPr/>
        </p:nvPicPr>
        <p:blipFill>
          <a:blip r:embed="rId3"/>
          <a:srcRect/>
          <a:stretch>
            <a:fillRect/>
          </a:stretch>
        </p:blipFill>
        <p:spPr bwMode="auto">
          <a:xfrm>
            <a:off x="5314950" y="4360084"/>
            <a:ext cx="1201266" cy="1841020"/>
          </a:xfrm>
          <a:prstGeom prst="rect">
            <a:avLst/>
          </a:prstGeom>
          <a:noFill/>
        </p:spPr>
      </p:pic>
    </p:spTree>
    <p:extLst>
      <p:ext uri="{BB962C8B-B14F-4D97-AF65-F5344CB8AC3E}">
        <p14:creationId xmlns:p14="http://schemas.microsoft.com/office/powerpoint/2010/main" val="37552951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49389" y="533401"/>
            <a:ext cx="8103501" cy="2585323"/>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spc="50" dirty="0" smtClean="0">
                <a:ln w="11430"/>
                <a:solidFill>
                  <a:srgbClr val="FF0000"/>
                </a:solidFill>
                <a:effectLst>
                  <a:outerShdw blurRad="76200" dist="50800" dir="5400000" algn="tl" rotWithShape="0">
                    <a:srgbClr val="000000">
                      <a:alpha val="65000"/>
                    </a:srgbClr>
                  </a:outerShdw>
                </a:effectLst>
                <a:latin typeface="Bookman Old Style" pitchFamily="18" charset="0"/>
              </a:rPr>
              <a:t>Rendición de cuentas</a:t>
            </a:r>
          </a:p>
          <a:p>
            <a:pPr algn="ctr"/>
            <a:r>
              <a:rPr lang="es-ES" sz="5400" b="1" spc="50" dirty="0" smtClean="0">
                <a:ln w="11430"/>
                <a:solidFill>
                  <a:srgbClr val="FF0000"/>
                </a:solidFill>
                <a:effectLst>
                  <a:outerShdw blurRad="76200" dist="50800" dir="5400000" algn="tl" rotWithShape="0">
                    <a:srgbClr val="000000">
                      <a:alpha val="65000"/>
                    </a:srgbClr>
                  </a:outerShdw>
                </a:effectLst>
                <a:latin typeface="Bookman Old Style" pitchFamily="18" charset="0"/>
              </a:rPr>
              <a:t> Responsabilidad </a:t>
            </a:r>
          </a:p>
          <a:p>
            <a:pPr algn="ctr"/>
            <a:r>
              <a:rPr lang="es-ES" sz="5400" b="1" spc="50" dirty="0" smtClean="0">
                <a:ln w="11430"/>
                <a:solidFill>
                  <a:srgbClr val="FF0000"/>
                </a:solidFill>
                <a:effectLst>
                  <a:outerShdw blurRad="76200" dist="50800" dir="5400000" algn="tl" rotWithShape="0">
                    <a:srgbClr val="000000">
                      <a:alpha val="65000"/>
                    </a:srgbClr>
                  </a:outerShdw>
                </a:effectLst>
                <a:latin typeface="Bookman Old Style" pitchFamily="18" charset="0"/>
              </a:rPr>
              <a:t>Legal Y Control</a:t>
            </a:r>
            <a:endParaRPr lang="es-ES" sz="5400" b="1" cap="none" spc="50" dirty="0" smtClean="0">
              <a:ln w="11430"/>
              <a:solidFill>
                <a:srgbClr val="FF0000"/>
              </a:solidFill>
              <a:effectLst>
                <a:outerShdw blurRad="76200" dist="50800" dir="5400000" algn="tl" rotWithShape="0">
                  <a:srgbClr val="000000">
                    <a:alpha val="65000"/>
                  </a:srgbClr>
                </a:outerShdw>
              </a:effectLst>
              <a:latin typeface="Bookman Old Style" pitchFamily="18" charset="0"/>
            </a:endParaRPr>
          </a:p>
        </p:txBody>
      </p:sp>
      <p:sp>
        <p:nvSpPr>
          <p:cNvPr id="5" name="4 CuadroTexto"/>
          <p:cNvSpPr txBox="1"/>
          <p:nvPr/>
        </p:nvSpPr>
        <p:spPr>
          <a:xfrm>
            <a:off x="628650" y="3352801"/>
            <a:ext cx="7772400" cy="2554545"/>
          </a:xfrm>
          <a:prstGeom prst="rect">
            <a:avLst/>
          </a:prstGeom>
          <a:noFill/>
        </p:spPr>
        <p:txBody>
          <a:bodyPr wrap="square" rtlCol="0">
            <a:spAutoFit/>
          </a:bodyPr>
          <a:lstStyle/>
          <a:p>
            <a:r>
              <a:rPr lang="es-BO" sz="3200" b="1" dirty="0" smtClean="0">
                <a:latin typeface="Bookman Old Style" pitchFamily="18" charset="0"/>
              </a:rPr>
              <a:t>Si una persona se lesiona debido a una maquina controlada en parte por software ¿Quién debe rendir cuentas de ello y por ende hacerse responsable en el sentido legal?</a:t>
            </a:r>
          </a:p>
        </p:txBody>
      </p:sp>
    </p:spTree>
    <p:extLst>
      <p:ext uri="{BB962C8B-B14F-4D97-AF65-F5344CB8AC3E}">
        <p14:creationId xmlns:p14="http://schemas.microsoft.com/office/powerpoint/2010/main" val="2745338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85800" y="685800"/>
            <a:ext cx="7772400" cy="4031873"/>
          </a:xfrm>
          <a:prstGeom prst="rect">
            <a:avLst/>
          </a:prstGeom>
          <a:noFill/>
        </p:spPr>
        <p:txBody>
          <a:bodyPr wrap="square" rtlCol="0">
            <a:spAutoFit/>
          </a:bodyPr>
          <a:lstStyle/>
          <a:p>
            <a:pPr>
              <a:buFont typeface="Wingdings" pitchFamily="2" charset="2"/>
              <a:buChar char="Ø"/>
            </a:pPr>
            <a:r>
              <a:rPr lang="es-BO" sz="3200" b="1" dirty="0" smtClean="0">
                <a:solidFill>
                  <a:srgbClr val="FF0000"/>
                </a:solidFill>
                <a:latin typeface="Bookman Old Style" pitchFamily="18" charset="0"/>
              </a:rPr>
              <a:t> </a:t>
            </a:r>
            <a:r>
              <a:rPr lang="es-BO" sz="3200" b="1" dirty="0" smtClean="0">
                <a:solidFill>
                  <a:srgbClr val="FF3300"/>
                </a:solidFill>
                <a:effectLst>
                  <a:outerShdw blurRad="38100" dist="38100" dir="2700000" algn="tl">
                    <a:srgbClr val="000000">
                      <a:alpha val="43137"/>
                    </a:srgbClr>
                  </a:outerShdw>
                </a:effectLst>
                <a:latin typeface="Bookman Old Style" pitchFamily="18" charset="0"/>
              </a:rPr>
              <a:t>Problemas de responsabilidad legal relacionados con las computadoras: </a:t>
            </a:r>
            <a:r>
              <a:rPr lang="es-BO" sz="3200" b="1" dirty="0" smtClean="0">
                <a:latin typeface="Bookman Old Style" pitchFamily="18" charset="0"/>
              </a:rPr>
              <a:t>Durante la ultima semana de septiembre de 2009 miles de clientes de TD Bank uno de los bancos mas grandes de Norteamérica se quedaron sin fondos.</a:t>
            </a:r>
          </a:p>
        </p:txBody>
      </p:sp>
      <p:pic>
        <p:nvPicPr>
          <p:cNvPr id="4098" name="Picture 2" descr="H:\PASAR 151 tarea\TD-Bank-logo.jpg"/>
          <p:cNvPicPr>
            <a:picLocks noChangeAspect="1" noChangeArrowheads="1"/>
          </p:cNvPicPr>
          <p:nvPr/>
        </p:nvPicPr>
        <p:blipFill>
          <a:blip r:embed="rId2"/>
          <a:srcRect/>
          <a:stretch>
            <a:fillRect/>
          </a:stretch>
        </p:blipFill>
        <p:spPr bwMode="auto">
          <a:xfrm>
            <a:off x="3419872" y="4743941"/>
            <a:ext cx="2864346" cy="1817566"/>
          </a:xfrm>
          <a:prstGeom prst="rect">
            <a:avLst/>
          </a:prstGeom>
          <a:noFill/>
        </p:spPr>
      </p:pic>
    </p:spTree>
    <p:extLst>
      <p:ext uri="{BB962C8B-B14F-4D97-AF65-F5344CB8AC3E}">
        <p14:creationId xmlns:p14="http://schemas.microsoft.com/office/powerpoint/2010/main" val="1917847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RESPONSABILIDAD</a:t>
            </a:r>
          </a:p>
        </p:txBody>
      </p:sp>
      <p:sp>
        <p:nvSpPr>
          <p:cNvPr id="3" name="2 Marcador de contenido"/>
          <p:cNvSpPr>
            <a:spLocks noGrp="1"/>
          </p:cNvSpPr>
          <p:nvPr>
            <p:ph idx="1"/>
          </p:nvPr>
        </p:nvSpPr>
        <p:spPr/>
        <p:txBody>
          <a:bodyPr/>
          <a:lstStyle/>
          <a:p>
            <a:pPr marL="0" indent="0">
              <a:buNone/>
            </a:pPr>
            <a:r>
              <a:rPr lang="es-BO" dirty="0"/>
              <a:t>Las elecciones éticas son decisiones que toman los individuos responsables de las </a:t>
            </a:r>
            <a:r>
              <a:rPr lang="es-BO" dirty="0" smtClean="0"/>
              <a:t>consecuencias de </a:t>
            </a:r>
            <a:r>
              <a:rPr lang="es-BO" dirty="0"/>
              <a:t>sus </a:t>
            </a:r>
            <a:r>
              <a:rPr lang="es-BO" dirty="0" smtClean="0"/>
              <a:t>acciones</a:t>
            </a:r>
          </a:p>
          <a:p>
            <a:pPr marL="0" indent="0">
              <a:buNone/>
            </a:pPr>
            <a:endParaRPr lang="es-BO" dirty="0" smtClean="0"/>
          </a:p>
          <a:p>
            <a:pPr marL="0" indent="0">
              <a:buNone/>
            </a:pPr>
            <a:r>
              <a:rPr lang="es-BO" dirty="0"/>
              <a:t>Responsabilidad significa que usted acepta los costos, deberes y obligaciones</a:t>
            </a:r>
          </a:p>
          <a:p>
            <a:pPr marL="0" indent="0">
              <a:buNone/>
            </a:pPr>
            <a:r>
              <a:rPr lang="es-BO" dirty="0"/>
              <a:t>potenciales por las decisiones que toma</a:t>
            </a:r>
          </a:p>
        </p:txBody>
      </p:sp>
      <p:pic>
        <p:nvPicPr>
          <p:cNvPr id="3074" name="Picture 2" descr="http://www.marketingdirecto.com/wp-content/uploads/2014/09/rs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4221088"/>
            <a:ext cx="2497460" cy="2497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6682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57250" y="533400"/>
            <a:ext cx="7429500"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spc="50" dirty="0" smtClean="0">
                <a:ln w="11430"/>
                <a:solidFill>
                  <a:srgbClr val="FF0000"/>
                </a:solidFill>
                <a:effectLst>
                  <a:outerShdw blurRad="76200" dist="50800" dir="5400000" algn="tl" rotWithShape="0">
                    <a:srgbClr val="000000">
                      <a:alpha val="65000"/>
                    </a:srgbClr>
                  </a:outerShdw>
                </a:effectLst>
                <a:latin typeface="Bookman Old Style" pitchFamily="18" charset="0"/>
              </a:rPr>
              <a:t>Calidad del Sistema</a:t>
            </a:r>
          </a:p>
        </p:txBody>
      </p:sp>
      <p:sp>
        <p:nvSpPr>
          <p:cNvPr id="5" name="4 CuadroTexto"/>
          <p:cNvSpPr txBox="1"/>
          <p:nvPr/>
        </p:nvSpPr>
        <p:spPr>
          <a:xfrm>
            <a:off x="685800" y="1524000"/>
            <a:ext cx="7772400" cy="4031873"/>
          </a:xfrm>
          <a:prstGeom prst="rect">
            <a:avLst/>
          </a:prstGeom>
          <a:noFill/>
        </p:spPr>
        <p:txBody>
          <a:bodyPr wrap="square" rtlCol="0">
            <a:spAutoFit/>
          </a:bodyPr>
          <a:lstStyle/>
          <a:p>
            <a:pPr>
              <a:buFont typeface="Wingdings" pitchFamily="2" charset="2"/>
              <a:buChar char="Ø"/>
            </a:pPr>
            <a:r>
              <a:rPr lang="es-BO" sz="3200" b="1" dirty="0" smtClean="0">
                <a:solidFill>
                  <a:srgbClr val="FF0000"/>
                </a:solidFill>
                <a:latin typeface="Bookman Old Style" pitchFamily="18" charset="0"/>
              </a:rPr>
              <a:t> </a:t>
            </a:r>
            <a:r>
              <a:rPr lang="es-BO" sz="3200" b="1" dirty="0" smtClean="0">
                <a:solidFill>
                  <a:srgbClr val="FF3300"/>
                </a:solidFill>
                <a:effectLst>
                  <a:outerShdw blurRad="38100" dist="38100" dir="2700000" algn="tl">
                    <a:srgbClr val="000000">
                      <a:alpha val="43137"/>
                    </a:srgbClr>
                  </a:outerShdw>
                </a:effectLst>
                <a:latin typeface="Bookman Old Style" pitchFamily="18" charset="0"/>
              </a:rPr>
              <a:t>Calidad de datos y errores del Sistema: </a:t>
            </a:r>
            <a:r>
              <a:rPr lang="es-BO" sz="2400" b="1" dirty="0" smtClean="0">
                <a:latin typeface="Bookman Old Style" pitchFamily="18" charset="0"/>
              </a:rPr>
              <a:t>Es posible hacer responsables a los individuos y organizaciones por consecuencias que se pueden evitar y corregir.</a:t>
            </a:r>
          </a:p>
          <a:p>
            <a:r>
              <a:rPr lang="es-BO" sz="2400" b="1" dirty="0" smtClean="0">
                <a:latin typeface="Bookman Old Style" pitchFamily="18" charset="0"/>
              </a:rPr>
              <a:t>Y el área gris es que algunos errores de sistema son predecibles y corregibles solo mediante un costo muy alto, tan alto que no es económicamente viable buscar este nivel de perfección ya que nadie podría costear el producto.</a:t>
            </a:r>
          </a:p>
        </p:txBody>
      </p:sp>
    </p:spTree>
    <p:extLst>
      <p:ext uri="{BB962C8B-B14F-4D97-AF65-F5344CB8AC3E}">
        <p14:creationId xmlns:p14="http://schemas.microsoft.com/office/powerpoint/2010/main" val="2701749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85800" y="533400"/>
            <a:ext cx="7772400" cy="3539430"/>
          </a:xfrm>
          <a:prstGeom prst="rect">
            <a:avLst/>
          </a:prstGeom>
          <a:noFill/>
        </p:spPr>
        <p:txBody>
          <a:bodyPr wrap="square" rtlCol="0">
            <a:spAutoFit/>
          </a:bodyPr>
          <a:lstStyle/>
          <a:p>
            <a:r>
              <a:rPr lang="es-BO" sz="2800" b="1" dirty="0" smtClean="0">
                <a:latin typeface="Bookman Old Style" pitchFamily="18" charset="0"/>
              </a:rPr>
              <a:t>Por ejemplo aunque las compañías de software tratan de depurar sus productos antes de liberarlos al mercado, están consientes de que embarcan productos defectuosos debido a que el tiempo y el costo para corregir todos los errores pequeños evitaría que estos se liberaran algún día.</a:t>
            </a:r>
          </a:p>
        </p:txBody>
      </p:sp>
      <p:pic>
        <p:nvPicPr>
          <p:cNvPr id="5122" name="Picture 2" descr="H:\PASAR 151 tarea\software.png"/>
          <p:cNvPicPr>
            <a:picLocks noChangeAspect="1" noChangeArrowheads="1"/>
          </p:cNvPicPr>
          <p:nvPr/>
        </p:nvPicPr>
        <p:blipFill>
          <a:blip r:embed="rId2"/>
          <a:srcRect/>
          <a:stretch>
            <a:fillRect/>
          </a:stretch>
        </p:blipFill>
        <p:spPr bwMode="auto">
          <a:xfrm>
            <a:off x="3771900" y="3810001"/>
            <a:ext cx="1664494" cy="2314575"/>
          </a:xfrm>
          <a:prstGeom prst="rect">
            <a:avLst/>
          </a:prstGeom>
          <a:noFill/>
        </p:spPr>
      </p:pic>
    </p:spTree>
    <p:extLst>
      <p:ext uri="{BB962C8B-B14F-4D97-AF65-F5344CB8AC3E}">
        <p14:creationId xmlns:p14="http://schemas.microsoft.com/office/powerpoint/2010/main" val="36777029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85800" y="533401"/>
            <a:ext cx="7772400" cy="6124754"/>
          </a:xfrm>
          <a:prstGeom prst="rect">
            <a:avLst/>
          </a:prstGeom>
          <a:noFill/>
        </p:spPr>
        <p:txBody>
          <a:bodyPr wrap="square" rtlCol="0">
            <a:spAutoFit/>
          </a:bodyPr>
          <a:lstStyle/>
          <a:p>
            <a:r>
              <a:rPr lang="es-BO" sz="2800" b="1" dirty="0" smtClean="0">
                <a:latin typeface="Bookman Old Style" pitchFamily="18" charset="0"/>
              </a:rPr>
              <a:t>Las tres principales fuentes de un mal desempeño del sistema son:</a:t>
            </a:r>
          </a:p>
          <a:p>
            <a:pPr>
              <a:buFont typeface="Wingdings" pitchFamily="2" charset="2"/>
              <a:buChar char="v"/>
            </a:pPr>
            <a:r>
              <a:rPr lang="es-BO" sz="2800" b="1" dirty="0" smtClean="0">
                <a:latin typeface="Bookman Old Style" pitchFamily="18" charset="0"/>
              </a:rPr>
              <a:t> Bugs y errores de software.</a:t>
            </a:r>
          </a:p>
          <a:p>
            <a:pPr>
              <a:buFont typeface="Wingdings" pitchFamily="2" charset="2"/>
              <a:buChar char="v"/>
            </a:pPr>
            <a:r>
              <a:rPr lang="es-BO" sz="2800" b="1" dirty="0" smtClean="0">
                <a:latin typeface="Bookman Old Style" pitchFamily="18" charset="0"/>
              </a:rPr>
              <a:t> Fallas de hadware o de las instalaciones provocadas por causas naturales o de otro tipo.</a:t>
            </a:r>
          </a:p>
          <a:p>
            <a:pPr>
              <a:buFont typeface="Wingdings" pitchFamily="2" charset="2"/>
              <a:buChar char="v"/>
            </a:pPr>
            <a:r>
              <a:rPr lang="es-BO" sz="2800" b="1" dirty="0" smtClean="0">
                <a:latin typeface="Bookman Old Style" pitchFamily="18" charset="0"/>
              </a:rPr>
              <a:t> Mala calidad de los datos de entrada.</a:t>
            </a:r>
          </a:p>
          <a:p>
            <a:r>
              <a:rPr lang="es-BO" sz="2800" b="1" dirty="0" smtClean="0">
                <a:latin typeface="Bookman Old Style" pitchFamily="18" charset="0"/>
              </a:rPr>
              <a:t>La calidad del Sistema se basa sobre todo en la calidad de los datos ya que no existe software perfecto pero la principal causa de falla en los sistemas de negocios es la calidad de los datos ya que se reportan tasas de errores de hasta el 30%.</a:t>
            </a:r>
          </a:p>
        </p:txBody>
      </p:sp>
    </p:spTree>
    <p:extLst>
      <p:ext uri="{BB962C8B-B14F-4D97-AF65-F5344CB8AC3E}">
        <p14:creationId xmlns:p14="http://schemas.microsoft.com/office/powerpoint/2010/main" val="9004045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57250" y="533400"/>
            <a:ext cx="7429500" cy="2585323"/>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s-ES" sz="5400" b="1" spc="50" dirty="0" smtClean="0">
                <a:ln w="11430"/>
                <a:solidFill>
                  <a:srgbClr val="FF0000"/>
                </a:solidFill>
                <a:effectLst>
                  <a:outerShdw blurRad="76200" dist="50800" dir="5400000" algn="tl" rotWithShape="0">
                    <a:srgbClr val="000000">
                      <a:alpha val="65000"/>
                    </a:srgbClr>
                  </a:outerShdw>
                </a:effectLst>
                <a:latin typeface="Bookman Old Style" pitchFamily="18" charset="0"/>
              </a:rPr>
              <a:t>Calidad de vida </a:t>
            </a:r>
          </a:p>
          <a:p>
            <a:pPr algn="ctr"/>
            <a:r>
              <a:rPr lang="es-ES" sz="5400" b="1" spc="50" dirty="0" smtClean="0">
                <a:ln w="11430"/>
                <a:solidFill>
                  <a:srgbClr val="FF0000"/>
                </a:solidFill>
                <a:effectLst>
                  <a:outerShdw blurRad="76200" dist="50800" dir="5400000" algn="tl" rotWithShape="0">
                    <a:srgbClr val="000000">
                      <a:alpha val="65000"/>
                    </a:srgbClr>
                  </a:outerShdw>
                </a:effectLst>
                <a:latin typeface="Bookman Old Style" pitchFamily="18" charset="0"/>
              </a:rPr>
              <a:t>Equidad, Acceso y Limites</a:t>
            </a:r>
          </a:p>
        </p:txBody>
      </p:sp>
      <p:sp>
        <p:nvSpPr>
          <p:cNvPr id="5" name="4 CuadroTexto"/>
          <p:cNvSpPr txBox="1"/>
          <p:nvPr/>
        </p:nvSpPr>
        <p:spPr>
          <a:xfrm>
            <a:off x="685800" y="3356992"/>
            <a:ext cx="7772400" cy="2431435"/>
          </a:xfrm>
          <a:prstGeom prst="rect">
            <a:avLst/>
          </a:prstGeom>
          <a:noFill/>
        </p:spPr>
        <p:txBody>
          <a:bodyPr wrap="square" rtlCol="0">
            <a:spAutoFit/>
          </a:bodyPr>
          <a:lstStyle/>
          <a:p>
            <a:pPr>
              <a:buFont typeface="Wingdings" pitchFamily="2" charset="2"/>
              <a:buChar char="Ø"/>
            </a:pPr>
            <a:r>
              <a:rPr lang="es-BO" sz="3200" b="1" dirty="0" smtClean="0">
                <a:solidFill>
                  <a:srgbClr val="FF0000"/>
                </a:solidFill>
                <a:latin typeface="Bookman Old Style" pitchFamily="18" charset="0"/>
              </a:rPr>
              <a:t> </a:t>
            </a:r>
            <a:r>
              <a:rPr lang="es-BO" sz="2000" b="1" dirty="0" smtClean="0">
                <a:solidFill>
                  <a:srgbClr val="FF3300"/>
                </a:solidFill>
                <a:effectLst>
                  <a:outerShdw blurRad="38100" dist="38100" dir="2700000" algn="tl">
                    <a:srgbClr val="000000">
                      <a:alpha val="43137"/>
                    </a:srgbClr>
                  </a:outerShdw>
                </a:effectLst>
                <a:latin typeface="Bookman Old Style" pitchFamily="18" charset="0"/>
              </a:rPr>
              <a:t>Balanceo de del poder: centralizado vs Periférico: </a:t>
            </a:r>
            <a:r>
              <a:rPr lang="es-BO" sz="2000" b="1" dirty="0" smtClean="0">
                <a:latin typeface="Bookman Old Style" pitchFamily="18" charset="0"/>
              </a:rPr>
              <a:t>Una de los primeros temores de la era de las computadoras era el centralismo.</a:t>
            </a:r>
          </a:p>
          <a:p>
            <a:pPr>
              <a:buFont typeface="Wingdings" pitchFamily="2" charset="2"/>
              <a:buChar char="Ø"/>
            </a:pPr>
            <a:r>
              <a:rPr lang="es-BO" sz="2000" b="1" dirty="0" smtClean="0">
                <a:solidFill>
                  <a:srgbClr val="FF0000"/>
                </a:solidFill>
                <a:latin typeface="Bookman Old Style" pitchFamily="18" charset="0"/>
              </a:rPr>
              <a:t> </a:t>
            </a:r>
            <a:r>
              <a:rPr lang="es-BO" sz="2000" b="1" dirty="0" smtClean="0">
                <a:solidFill>
                  <a:srgbClr val="FF3300"/>
                </a:solidFill>
                <a:effectLst>
                  <a:outerShdw blurRad="38100" dist="38100" dir="2700000" algn="tl">
                    <a:srgbClr val="000000">
                      <a:alpha val="43137"/>
                    </a:srgbClr>
                  </a:outerShdw>
                </a:effectLst>
                <a:latin typeface="Bookman Old Style" pitchFamily="18" charset="0"/>
              </a:rPr>
              <a:t>Rapidez del cambio: tiempo de respuesta reducido por la competencia: </a:t>
            </a:r>
            <a:r>
              <a:rPr lang="es-BO" sz="2000" b="1" dirty="0" smtClean="0">
                <a:latin typeface="Bookman Old Style" pitchFamily="18" charset="0"/>
              </a:rPr>
              <a:t>Los sistemas de información han ayudado a crear mercados nacionales e internacionales mucho mas eficientes.</a:t>
            </a:r>
          </a:p>
        </p:txBody>
      </p:sp>
    </p:spTree>
    <p:extLst>
      <p:ext uri="{BB962C8B-B14F-4D97-AF65-F5344CB8AC3E}">
        <p14:creationId xmlns:p14="http://schemas.microsoft.com/office/powerpoint/2010/main" val="30458902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00100" y="838201"/>
            <a:ext cx="7772400" cy="4893647"/>
          </a:xfrm>
          <a:prstGeom prst="rect">
            <a:avLst/>
          </a:prstGeom>
          <a:noFill/>
        </p:spPr>
        <p:txBody>
          <a:bodyPr wrap="square" rtlCol="0">
            <a:spAutoFit/>
          </a:bodyPr>
          <a:lstStyle/>
          <a:p>
            <a:pPr>
              <a:buFont typeface="Wingdings" pitchFamily="2" charset="2"/>
              <a:buChar char="Ø"/>
            </a:pPr>
            <a:r>
              <a:rPr lang="es-BO" sz="3200" b="1" dirty="0" smtClean="0">
                <a:latin typeface="Bookman Old Style" pitchFamily="18" charset="0"/>
              </a:rPr>
              <a:t> </a:t>
            </a:r>
            <a:r>
              <a:rPr lang="es-BO" sz="2800" b="1" dirty="0" smtClean="0">
                <a:effectLst>
                  <a:outerShdw blurRad="38100" dist="38100" dir="2700000" algn="tl">
                    <a:srgbClr val="000000">
                      <a:alpha val="43137"/>
                    </a:srgbClr>
                  </a:outerShdw>
                </a:effectLst>
                <a:latin typeface="Bookman Old Style" pitchFamily="18" charset="0"/>
              </a:rPr>
              <a:t>Dependencia y vulnerabilidad: </a:t>
            </a:r>
            <a:r>
              <a:rPr lang="es-BO" sz="2800" b="1" dirty="0" smtClean="0">
                <a:latin typeface="Bookman Old Style" pitchFamily="18" charset="0"/>
              </a:rPr>
              <a:t>En la actualidad todo depende de los sistemas.</a:t>
            </a:r>
          </a:p>
          <a:p>
            <a:pPr>
              <a:buFont typeface="Wingdings" pitchFamily="2" charset="2"/>
              <a:buChar char="Ø"/>
            </a:pPr>
            <a:r>
              <a:rPr lang="es-BO" sz="2800" b="1" dirty="0" smtClean="0">
                <a:solidFill>
                  <a:srgbClr val="FF0000"/>
                </a:solidFill>
                <a:latin typeface="Bookman Old Style" pitchFamily="18" charset="0"/>
              </a:rPr>
              <a:t> </a:t>
            </a:r>
            <a:r>
              <a:rPr lang="es-BO" sz="2800" b="1" dirty="0" smtClean="0">
                <a:solidFill>
                  <a:srgbClr val="FF3300"/>
                </a:solidFill>
                <a:effectLst>
                  <a:outerShdw blurRad="38100" dist="38100" dir="2700000" algn="tl">
                    <a:srgbClr val="000000">
                      <a:alpha val="43137"/>
                    </a:srgbClr>
                  </a:outerShdw>
                </a:effectLst>
                <a:latin typeface="Bookman Old Style" pitchFamily="18" charset="0"/>
              </a:rPr>
              <a:t>Crimen por computadora y abuso de la computadora: </a:t>
            </a:r>
            <a:r>
              <a:rPr lang="es-BO" sz="2800" b="1" dirty="0" smtClean="0">
                <a:latin typeface="Bookman Old Style" pitchFamily="18" charset="0"/>
              </a:rPr>
              <a:t>Los crímenes por computadora son actos ilegales mediante la misma.</a:t>
            </a:r>
          </a:p>
          <a:p>
            <a:pPr>
              <a:buFont typeface="Wingdings" pitchFamily="2" charset="2"/>
              <a:buChar char="Ø"/>
            </a:pPr>
            <a:r>
              <a:rPr lang="es-BO" sz="2800" b="1" dirty="0" smtClean="0">
                <a:solidFill>
                  <a:srgbClr val="FF0000"/>
                </a:solidFill>
                <a:latin typeface="Bookman Old Style" pitchFamily="18" charset="0"/>
              </a:rPr>
              <a:t> </a:t>
            </a:r>
            <a:r>
              <a:rPr lang="es-BO" sz="2800" b="1" dirty="0" smtClean="0">
                <a:solidFill>
                  <a:srgbClr val="FF3300"/>
                </a:solidFill>
                <a:effectLst>
                  <a:outerShdw blurRad="38100" dist="38100" dir="2700000" algn="tl">
                    <a:srgbClr val="000000">
                      <a:alpha val="43137"/>
                    </a:srgbClr>
                  </a:outerShdw>
                </a:effectLst>
                <a:latin typeface="Bookman Old Style" pitchFamily="18" charset="0"/>
              </a:rPr>
              <a:t>Tecnología de derrame y perdida de empleos de reingeniería: </a:t>
            </a:r>
            <a:r>
              <a:rPr lang="es-BO" sz="2800" b="1" dirty="0" smtClean="0">
                <a:latin typeface="Bookman Old Style" pitchFamily="18" charset="0"/>
              </a:rPr>
              <a:t>Los rediseños de negocios provocan que millones de trabajadores pierdan sus empleos.</a:t>
            </a:r>
          </a:p>
        </p:txBody>
      </p:sp>
    </p:spTree>
    <p:extLst>
      <p:ext uri="{BB962C8B-B14F-4D97-AF65-F5344CB8AC3E}">
        <p14:creationId xmlns:p14="http://schemas.microsoft.com/office/powerpoint/2010/main" val="3396980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RENDICIÓN DE CUENTAS</a:t>
            </a:r>
          </a:p>
        </p:txBody>
      </p:sp>
      <p:sp>
        <p:nvSpPr>
          <p:cNvPr id="3" name="2 Marcador de contenido"/>
          <p:cNvSpPr>
            <a:spLocks noGrp="1"/>
          </p:cNvSpPr>
          <p:nvPr>
            <p:ph idx="1"/>
          </p:nvPr>
        </p:nvSpPr>
        <p:spPr/>
        <p:txBody>
          <a:bodyPr/>
          <a:lstStyle/>
          <a:p>
            <a:pPr marL="0" indent="0">
              <a:buNone/>
            </a:pPr>
            <a:r>
              <a:rPr lang="es-BO" dirty="0" smtClean="0"/>
              <a:t>Es </a:t>
            </a:r>
            <a:r>
              <a:rPr lang="es-BO" dirty="0"/>
              <a:t>una </a:t>
            </a:r>
            <a:r>
              <a:rPr lang="es-BO" dirty="0" smtClean="0"/>
              <a:t>característica de </a:t>
            </a:r>
            <a:r>
              <a:rPr lang="es-BO" dirty="0"/>
              <a:t>los sistemas e instituciones </a:t>
            </a:r>
            <a:r>
              <a:rPr lang="es-BO" dirty="0" smtClean="0"/>
              <a:t>sociales</a:t>
            </a:r>
          </a:p>
          <a:p>
            <a:pPr marL="0" indent="0">
              <a:buNone/>
            </a:pPr>
            <a:endParaRPr lang="es-BO" dirty="0" smtClean="0"/>
          </a:p>
          <a:p>
            <a:pPr marL="0" indent="0">
              <a:buNone/>
            </a:pPr>
            <a:r>
              <a:rPr lang="es-BO" dirty="0" smtClean="0"/>
              <a:t>Hay </a:t>
            </a:r>
            <a:r>
              <a:rPr lang="es-BO" dirty="0"/>
              <a:t>mecanismos en vigor </a:t>
            </a:r>
            <a:r>
              <a:rPr lang="es-BO" dirty="0" smtClean="0"/>
              <a:t>para determinar </a:t>
            </a:r>
            <a:r>
              <a:rPr lang="es-BO" dirty="0"/>
              <a:t>quién tomó una acción responsable, y quién está a </a:t>
            </a:r>
            <a:r>
              <a:rPr lang="es-BO" dirty="0" smtClean="0"/>
              <a:t>cargo.</a:t>
            </a:r>
          </a:p>
          <a:p>
            <a:pPr marL="0" indent="0">
              <a:buNone/>
            </a:pPr>
            <a:endParaRPr lang="es-BO" dirty="0"/>
          </a:p>
          <a:p>
            <a:pPr marL="0" indent="0">
              <a:buNone/>
            </a:pPr>
            <a:r>
              <a:rPr lang="es-BO" dirty="0"/>
              <a:t>La responsabilidad </a:t>
            </a:r>
            <a:r>
              <a:rPr lang="es-BO" dirty="0" smtClean="0"/>
              <a:t>legal extiende </a:t>
            </a:r>
            <a:r>
              <a:rPr lang="es-BO" dirty="0"/>
              <a:t>el concepto de responsabilidad hasta el área de la ley</a:t>
            </a:r>
          </a:p>
        </p:txBody>
      </p:sp>
      <p:pic>
        <p:nvPicPr>
          <p:cNvPr id="4098" name="Picture 2" descr="http://2.bp.blogspot.com/-rUmICRKp5nw/VPVT6yKn8AI/AAAAAAAAJfc/AoMaOeICJC4/s1600/rendicion-de-cuent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5229200"/>
            <a:ext cx="2699792" cy="16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416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BO" dirty="0"/>
              <a:t>RESPONSABILIDAD LEGAL</a:t>
            </a:r>
            <a:br>
              <a:rPr lang="es-BO" dirty="0"/>
            </a:br>
            <a:endParaRPr lang="es-BO" dirty="0"/>
          </a:p>
        </p:txBody>
      </p:sp>
      <p:sp>
        <p:nvSpPr>
          <p:cNvPr id="3" name="2 Marcador de contenido"/>
          <p:cNvSpPr>
            <a:spLocks noGrp="1"/>
          </p:cNvSpPr>
          <p:nvPr>
            <p:ph idx="1"/>
          </p:nvPr>
        </p:nvSpPr>
        <p:spPr/>
        <p:txBody>
          <a:bodyPr/>
          <a:lstStyle/>
          <a:p>
            <a:pPr marL="0" indent="0">
              <a:buNone/>
            </a:pPr>
            <a:r>
              <a:rPr lang="es-BO" dirty="0"/>
              <a:t>E</a:t>
            </a:r>
            <a:r>
              <a:rPr lang="es-BO" dirty="0" smtClean="0"/>
              <a:t>s </a:t>
            </a:r>
            <a:r>
              <a:rPr lang="es-BO" dirty="0"/>
              <a:t>una característica de los sistemas políticos en donde entran en vigor un </a:t>
            </a:r>
            <a:r>
              <a:rPr lang="es-BO" dirty="0" smtClean="0"/>
              <a:t>grupo de </a:t>
            </a:r>
            <a:r>
              <a:rPr lang="es-BO" dirty="0"/>
              <a:t>leyes que permite a los individuos recuperar los daños que reciben de parte de </a:t>
            </a:r>
            <a:r>
              <a:rPr lang="es-BO" dirty="0" smtClean="0"/>
              <a:t>otros actores</a:t>
            </a:r>
            <a:r>
              <a:rPr lang="es-BO" dirty="0"/>
              <a:t>, sistemas u organizaciones.</a:t>
            </a:r>
          </a:p>
        </p:txBody>
      </p:sp>
      <p:pic>
        <p:nvPicPr>
          <p:cNvPr id="5122" name="Picture 2" descr="http://www.iprism.com.mx/img/stock/Lega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789040"/>
            <a:ext cx="2664296"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005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BO" dirty="0"/>
              <a:t>ANÁLISIS ÉTICO</a:t>
            </a:r>
          </a:p>
        </p:txBody>
      </p:sp>
      <p:sp>
        <p:nvSpPr>
          <p:cNvPr id="3" name="2 Marcador de contenido"/>
          <p:cNvSpPr>
            <a:spLocks noGrp="1"/>
          </p:cNvSpPr>
          <p:nvPr>
            <p:ph idx="1"/>
          </p:nvPr>
        </p:nvSpPr>
        <p:spPr/>
        <p:txBody>
          <a:bodyPr/>
          <a:lstStyle/>
          <a:p>
            <a:pPr marL="0" indent="0">
              <a:buNone/>
            </a:pPr>
            <a:r>
              <a:rPr lang="es-BO" dirty="0"/>
              <a:t>Enfrentarse a una situación que parece presentar cuestiones éticas, requiere un proceso de </a:t>
            </a:r>
            <a:r>
              <a:rPr lang="es-BO" dirty="0" smtClean="0"/>
              <a:t>pasos para analizarla.</a:t>
            </a:r>
          </a:p>
          <a:p>
            <a:pPr marL="0" indent="0">
              <a:buNone/>
            </a:pPr>
            <a:r>
              <a:rPr lang="es-BO" dirty="0" smtClean="0"/>
              <a:t>Son los siguientes:</a:t>
            </a:r>
            <a:endParaRPr lang="es-BO" dirty="0"/>
          </a:p>
        </p:txBody>
      </p:sp>
      <p:pic>
        <p:nvPicPr>
          <p:cNvPr id="6146" name="Picture 2" descr="http://4.bp.blogspot.com/-9pl88yLr6lM/Tr8ihyUdZrI/AAAAAAAAAKA/Dy_cgte7mic/s1600/AETIC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7" y="2780928"/>
            <a:ext cx="5368709"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566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marL="685800" indent="-685800">
              <a:buFont typeface="Arial" panose="020B0604020202020204" pitchFamily="34" charset="0"/>
              <a:buChar char="•"/>
            </a:pPr>
            <a:r>
              <a:rPr lang="es-BO" i="1" dirty="0"/>
              <a:t>Identificar y describir los hechos con claridad</a:t>
            </a:r>
            <a:endParaRPr lang="es-BO" dirty="0"/>
          </a:p>
        </p:txBody>
      </p:sp>
      <p:sp>
        <p:nvSpPr>
          <p:cNvPr id="3" name="2 Marcador de contenido"/>
          <p:cNvSpPr>
            <a:spLocks noGrp="1"/>
          </p:cNvSpPr>
          <p:nvPr>
            <p:ph idx="1"/>
          </p:nvPr>
        </p:nvSpPr>
        <p:spPr/>
        <p:txBody>
          <a:bodyPr/>
          <a:lstStyle/>
          <a:p>
            <a:pPr marL="0" indent="0">
              <a:buNone/>
            </a:pPr>
            <a:r>
              <a:rPr lang="es-BO" dirty="0"/>
              <a:t>Averigüe quién hizo qué a quién, y </a:t>
            </a:r>
            <a:r>
              <a:rPr lang="es-BO" dirty="0" smtClean="0"/>
              <a:t>dónde, cuándo </a:t>
            </a:r>
            <a:r>
              <a:rPr lang="es-BO" dirty="0"/>
              <a:t>y cómo lo </a:t>
            </a:r>
            <a:r>
              <a:rPr lang="es-BO" dirty="0" smtClean="0"/>
              <a:t>hizo</a:t>
            </a:r>
          </a:p>
          <a:p>
            <a:pPr marL="0" indent="0">
              <a:buNone/>
            </a:pPr>
            <a:endParaRPr lang="es-BO" dirty="0"/>
          </a:p>
          <a:p>
            <a:pPr marL="0" indent="0">
              <a:buNone/>
            </a:pPr>
            <a:r>
              <a:rPr lang="es-BO" dirty="0"/>
              <a:t>También es útil hacer que las </a:t>
            </a:r>
            <a:r>
              <a:rPr lang="es-BO" dirty="0" smtClean="0"/>
              <a:t>partes opositoras </a:t>
            </a:r>
            <a:r>
              <a:rPr lang="es-BO" dirty="0"/>
              <a:t>involucradas en un dilema ético se pongan de acuerdo sobre los hechos</a:t>
            </a:r>
          </a:p>
        </p:txBody>
      </p:sp>
      <p:pic>
        <p:nvPicPr>
          <p:cNvPr id="7170" name="Picture 2" descr="http://www.marketingdirecto.com/wp-content/uploads/2011/06/crm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4170462"/>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95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1340768"/>
            <a:ext cx="8229600" cy="1143000"/>
          </a:xfrm>
        </p:spPr>
        <p:txBody>
          <a:bodyPr>
            <a:normAutofit fontScale="90000"/>
          </a:bodyPr>
          <a:lstStyle/>
          <a:p>
            <a:pPr marL="685800" indent="-685800">
              <a:buFont typeface="Arial" panose="020B0604020202020204" pitchFamily="34" charset="0"/>
              <a:buChar char="•"/>
            </a:pPr>
            <a:r>
              <a:rPr lang="es-BO" i="1" dirty="0"/>
              <a:t>Definir el conflicto o dilema e identificar los valores de mayor orden involucrados</a:t>
            </a:r>
            <a:endParaRPr lang="es-BO" dirty="0"/>
          </a:p>
        </p:txBody>
      </p:sp>
      <p:sp>
        <p:nvSpPr>
          <p:cNvPr id="3" name="2 Marcador de contenido"/>
          <p:cNvSpPr>
            <a:spLocks noGrp="1"/>
          </p:cNvSpPr>
          <p:nvPr>
            <p:ph idx="1"/>
          </p:nvPr>
        </p:nvSpPr>
        <p:spPr>
          <a:xfrm>
            <a:off x="395536" y="2492896"/>
            <a:ext cx="8229600" cy="4104456"/>
          </a:xfrm>
        </p:spPr>
        <p:txBody>
          <a:bodyPr>
            <a:normAutofit/>
          </a:bodyPr>
          <a:lstStyle/>
          <a:p>
            <a:pPr marL="0" indent="0">
              <a:buNone/>
            </a:pPr>
            <a:r>
              <a:rPr lang="es-BO" dirty="0"/>
              <a:t>Todas las partes en una disputa afirman que persiguen valores </a:t>
            </a:r>
            <a:r>
              <a:rPr lang="es-BO" dirty="0" smtClean="0"/>
              <a:t>superiores (por </a:t>
            </a:r>
            <a:r>
              <a:rPr lang="es-BO" dirty="0"/>
              <a:t>ejemplo, libertad, privacidad, protección de la propiedad y el sistema de </a:t>
            </a:r>
            <a:r>
              <a:rPr lang="es-BO" dirty="0" smtClean="0"/>
              <a:t>libre empresa).</a:t>
            </a:r>
          </a:p>
          <a:p>
            <a:pPr marL="0" indent="0">
              <a:buNone/>
            </a:pPr>
            <a:endParaRPr lang="es-BO" dirty="0" smtClean="0"/>
          </a:p>
          <a:p>
            <a:pPr marL="0" indent="0">
              <a:buNone/>
            </a:pPr>
            <a:endParaRPr lang="es-BO" dirty="0"/>
          </a:p>
          <a:p>
            <a:pPr marL="0" indent="0">
              <a:buNone/>
            </a:pPr>
            <a:r>
              <a:rPr lang="es-BO" dirty="0"/>
              <a:t>Por lo general, una cuestión ética implica un dilema: dos cursos de </a:t>
            </a:r>
            <a:r>
              <a:rPr lang="es-BO" dirty="0" smtClean="0"/>
              <a:t>acción diametralmente </a:t>
            </a:r>
            <a:r>
              <a:rPr lang="es-BO" dirty="0"/>
              <a:t>opuestos que apoyan valores de utilidad</a:t>
            </a:r>
          </a:p>
        </p:txBody>
      </p:sp>
      <p:pic>
        <p:nvPicPr>
          <p:cNvPr id="8194" name="Picture 2" descr="http://tiempodenegocios.com/wp-content/uploads/2013/09/doble_9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3717032"/>
            <a:ext cx="2558526"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459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marL="685800" indent="-685800">
              <a:buFont typeface="Arial" panose="020B0604020202020204" pitchFamily="34" charset="0"/>
              <a:buChar char="•"/>
            </a:pPr>
            <a:r>
              <a:rPr lang="es-BO" i="1" dirty="0"/>
              <a:t>Identificar a los participantes</a:t>
            </a:r>
            <a:endParaRPr lang="es-BO" dirty="0"/>
          </a:p>
        </p:txBody>
      </p:sp>
      <p:sp>
        <p:nvSpPr>
          <p:cNvPr id="3" name="2 Marcador de contenido"/>
          <p:cNvSpPr>
            <a:spLocks noGrp="1"/>
          </p:cNvSpPr>
          <p:nvPr>
            <p:ph idx="1"/>
          </p:nvPr>
        </p:nvSpPr>
        <p:spPr/>
        <p:txBody>
          <a:bodyPr/>
          <a:lstStyle/>
          <a:p>
            <a:pPr marL="0" indent="0">
              <a:buNone/>
            </a:pPr>
            <a:r>
              <a:rPr lang="es-BO" dirty="0"/>
              <a:t>Todo aspecto ético, social y político tiene </a:t>
            </a:r>
            <a:r>
              <a:rPr lang="es-BO" dirty="0" smtClean="0"/>
              <a:t>participantes en </a:t>
            </a:r>
            <a:r>
              <a:rPr lang="es-BO" dirty="0"/>
              <a:t>el juego, los cuales tienen un interés en el resultado, han invertido en la </a:t>
            </a:r>
            <a:r>
              <a:rPr lang="es-BO" dirty="0" smtClean="0"/>
              <a:t>situación y </a:t>
            </a:r>
            <a:r>
              <a:rPr lang="es-BO" dirty="0"/>
              <a:t>por lo general tienen opiniones vocales</a:t>
            </a:r>
          </a:p>
        </p:txBody>
      </p:sp>
      <p:pic>
        <p:nvPicPr>
          <p:cNvPr id="9218" name="Picture 2" descr="http://3.bp.blogspot.com/-RSes3y9cqi4/VSVLJr9szAI/AAAAAAAAAKc/K6rWkSNR2Rk/s400/Estrategia-300x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573016"/>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1111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556</TotalTime>
  <Words>1658</Words>
  <Application>Microsoft Office PowerPoint</Application>
  <PresentationFormat>Presentación en pantalla (4:3)</PresentationFormat>
  <Paragraphs>112</Paragraphs>
  <Slides>34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34</vt:i4>
      </vt:variant>
    </vt:vector>
  </HeadingPairs>
  <TitlesOfParts>
    <vt:vector size="42" baseType="lpstr">
      <vt:lpstr>Andalus</vt:lpstr>
      <vt:lpstr>Arial</vt:lpstr>
      <vt:lpstr>Bookman Old Style</vt:lpstr>
      <vt:lpstr>Calibri</vt:lpstr>
      <vt:lpstr>Constantia</vt:lpstr>
      <vt:lpstr>Wingdings</vt:lpstr>
      <vt:lpstr>Wingdings 2</vt:lpstr>
      <vt:lpstr>Flujo</vt:lpstr>
      <vt:lpstr>LA ÉTICA EN UNA SOCIEDAD DE INFORMACIÓN</vt:lpstr>
      <vt:lpstr>CONCEPTOS BÁSICOS:</vt:lpstr>
      <vt:lpstr>RESPONSABILIDAD</vt:lpstr>
      <vt:lpstr>RENDICIÓN DE CUENTAS</vt:lpstr>
      <vt:lpstr>RESPONSABILIDAD LEGAL </vt:lpstr>
      <vt:lpstr>ANÁLISIS ÉTICO</vt:lpstr>
      <vt:lpstr>Identificar y describir los hechos con claridad</vt:lpstr>
      <vt:lpstr>Definir el conflicto o dilema e identificar los valores de mayor orden involucrados</vt:lpstr>
      <vt:lpstr>Identificar a los participantes</vt:lpstr>
      <vt:lpstr>Identificar las opciones que se pueden tomar de manera razonable</vt:lpstr>
      <vt:lpstr>Identificar las consecuencias potenciales de sus opciones</vt:lpstr>
      <vt:lpstr>Principios Éticos candidatos</vt:lpstr>
      <vt:lpstr>Códigos de conducta profesional</vt:lpstr>
      <vt:lpstr>Códigos de conducta profesional</vt:lpstr>
      <vt:lpstr>Algunos códigos de conducta</vt:lpstr>
      <vt:lpstr>¿Que son los dilemas éticos?</vt:lpstr>
      <vt:lpstr>La ética en una sociedad de información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Edson</dc:creator>
  <cp:lastModifiedBy>itic</cp:lastModifiedBy>
  <cp:revision>14</cp:revision>
  <dcterms:created xsi:type="dcterms:W3CDTF">2016-09-04T19:39:11Z</dcterms:created>
  <dcterms:modified xsi:type="dcterms:W3CDTF">2016-09-09T18:27:31Z</dcterms:modified>
</cp:coreProperties>
</file>