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65" r:id="rId2"/>
    <p:sldId id="266" r:id="rId3"/>
    <p:sldId id="267"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56" r:id="rId20"/>
    <p:sldId id="262" r:id="rId21"/>
    <p:sldId id="257" r:id="rId22"/>
    <p:sldId id="258" r:id="rId23"/>
    <p:sldId id="259" r:id="rId24"/>
    <p:sldId id="263" r:id="rId25"/>
    <p:sldId id="260" r:id="rId26"/>
    <p:sldId id="264" r:id="rId27"/>
    <p:sldId id="261" r:id="rId28"/>
  </p:sldIdLst>
  <p:sldSz cx="12192000" cy="6858000"/>
  <p:notesSz cx="6858000" cy="9144000"/>
  <p:defaultText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40" d="100"/>
          <a:sy n="40" d="100"/>
        </p:scale>
        <p:origin x="-120" y="-79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04DF938-352C-49DF-9647-86FC0F2847DB}" type="datetimeFigureOut">
              <a:rPr lang="es-BO" smtClean="0"/>
              <a:t>16/09/2016</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98139EF2-1C24-4472-B6B9-12AC47E3B542}" type="slidenum">
              <a:rPr lang="es-BO" smtClean="0"/>
              <a:t>‹Nº›</a:t>
            </a:fld>
            <a:endParaRPr lang="es-BO"/>
          </a:p>
        </p:txBody>
      </p:sp>
    </p:spTree>
    <p:extLst>
      <p:ext uri="{BB962C8B-B14F-4D97-AF65-F5344CB8AC3E}">
        <p14:creationId xmlns:p14="http://schemas.microsoft.com/office/powerpoint/2010/main" val="3505447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04DF938-352C-49DF-9647-86FC0F2847DB}" type="datetimeFigureOut">
              <a:rPr lang="es-BO" smtClean="0"/>
              <a:t>16/09/2016</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98139EF2-1C24-4472-B6B9-12AC47E3B542}" type="slidenum">
              <a:rPr lang="es-BO" smtClean="0"/>
              <a:t>‹Nº›</a:t>
            </a:fld>
            <a:endParaRPr lang="es-BO"/>
          </a:p>
        </p:txBody>
      </p:sp>
    </p:spTree>
    <p:extLst>
      <p:ext uri="{BB962C8B-B14F-4D97-AF65-F5344CB8AC3E}">
        <p14:creationId xmlns:p14="http://schemas.microsoft.com/office/powerpoint/2010/main" val="665725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04DF938-352C-49DF-9647-86FC0F2847DB}" type="datetimeFigureOut">
              <a:rPr lang="es-BO" smtClean="0"/>
              <a:t>16/09/2016</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98139EF2-1C24-4472-B6B9-12AC47E3B542}" type="slidenum">
              <a:rPr lang="es-BO" smtClean="0"/>
              <a:t>‹Nº›</a:t>
            </a:fld>
            <a:endParaRPr lang="es-BO"/>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141157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04DF938-352C-49DF-9647-86FC0F2847DB}" type="datetimeFigureOut">
              <a:rPr lang="es-BO" smtClean="0"/>
              <a:t>16/09/2016</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98139EF2-1C24-4472-B6B9-12AC47E3B542}" type="slidenum">
              <a:rPr lang="es-BO" smtClean="0"/>
              <a:t>‹Nº›</a:t>
            </a:fld>
            <a:endParaRPr lang="es-BO"/>
          </a:p>
        </p:txBody>
      </p:sp>
    </p:spTree>
    <p:extLst>
      <p:ext uri="{BB962C8B-B14F-4D97-AF65-F5344CB8AC3E}">
        <p14:creationId xmlns:p14="http://schemas.microsoft.com/office/powerpoint/2010/main" val="434193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04DF938-352C-49DF-9647-86FC0F2847DB}" type="datetimeFigureOut">
              <a:rPr lang="es-BO" smtClean="0"/>
              <a:t>16/09/2016</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98139EF2-1C24-4472-B6B9-12AC47E3B542}" type="slidenum">
              <a:rPr lang="es-BO" smtClean="0"/>
              <a:t>‹Nº›</a:t>
            </a:fld>
            <a:endParaRPr lang="es-BO"/>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946337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04DF938-352C-49DF-9647-86FC0F2847DB}" type="datetimeFigureOut">
              <a:rPr lang="es-BO" smtClean="0"/>
              <a:t>16/09/2016</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98139EF2-1C24-4472-B6B9-12AC47E3B542}" type="slidenum">
              <a:rPr lang="es-BO" smtClean="0"/>
              <a:t>‹Nº›</a:t>
            </a:fld>
            <a:endParaRPr lang="es-BO"/>
          </a:p>
        </p:txBody>
      </p:sp>
    </p:spTree>
    <p:extLst>
      <p:ext uri="{BB962C8B-B14F-4D97-AF65-F5344CB8AC3E}">
        <p14:creationId xmlns:p14="http://schemas.microsoft.com/office/powerpoint/2010/main" val="7880728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04DF938-352C-49DF-9647-86FC0F2847DB}" type="datetimeFigureOut">
              <a:rPr lang="es-BO" smtClean="0"/>
              <a:t>16/09/2016</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98139EF2-1C24-4472-B6B9-12AC47E3B542}" type="slidenum">
              <a:rPr lang="es-BO" smtClean="0"/>
              <a:t>‹Nº›</a:t>
            </a:fld>
            <a:endParaRPr lang="es-BO"/>
          </a:p>
        </p:txBody>
      </p:sp>
    </p:spTree>
    <p:extLst>
      <p:ext uri="{BB962C8B-B14F-4D97-AF65-F5344CB8AC3E}">
        <p14:creationId xmlns:p14="http://schemas.microsoft.com/office/powerpoint/2010/main" val="8674006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04DF938-352C-49DF-9647-86FC0F2847DB}" type="datetimeFigureOut">
              <a:rPr lang="es-BO" smtClean="0"/>
              <a:t>16/09/2016</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98139EF2-1C24-4472-B6B9-12AC47E3B542}" type="slidenum">
              <a:rPr lang="es-BO" smtClean="0"/>
              <a:t>‹Nº›</a:t>
            </a:fld>
            <a:endParaRPr lang="es-BO"/>
          </a:p>
        </p:txBody>
      </p:sp>
    </p:spTree>
    <p:extLst>
      <p:ext uri="{BB962C8B-B14F-4D97-AF65-F5344CB8AC3E}">
        <p14:creationId xmlns:p14="http://schemas.microsoft.com/office/powerpoint/2010/main" val="2239048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04DF938-352C-49DF-9647-86FC0F2847DB}" type="datetimeFigureOut">
              <a:rPr lang="es-BO" smtClean="0"/>
              <a:t>16/09/2016</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98139EF2-1C24-4472-B6B9-12AC47E3B542}" type="slidenum">
              <a:rPr lang="es-BO" smtClean="0"/>
              <a:t>‹Nº›</a:t>
            </a:fld>
            <a:endParaRPr lang="es-BO"/>
          </a:p>
        </p:txBody>
      </p:sp>
    </p:spTree>
    <p:extLst>
      <p:ext uri="{BB962C8B-B14F-4D97-AF65-F5344CB8AC3E}">
        <p14:creationId xmlns:p14="http://schemas.microsoft.com/office/powerpoint/2010/main" val="3413815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04DF938-352C-49DF-9647-86FC0F2847DB}" type="datetimeFigureOut">
              <a:rPr lang="es-BO" smtClean="0"/>
              <a:t>16/09/2016</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98139EF2-1C24-4472-B6B9-12AC47E3B542}" type="slidenum">
              <a:rPr lang="es-BO" smtClean="0"/>
              <a:t>‹Nº›</a:t>
            </a:fld>
            <a:endParaRPr lang="es-BO"/>
          </a:p>
        </p:txBody>
      </p:sp>
    </p:spTree>
    <p:extLst>
      <p:ext uri="{BB962C8B-B14F-4D97-AF65-F5344CB8AC3E}">
        <p14:creationId xmlns:p14="http://schemas.microsoft.com/office/powerpoint/2010/main" val="2464088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04DF938-352C-49DF-9647-86FC0F2847DB}" type="datetimeFigureOut">
              <a:rPr lang="es-BO" smtClean="0"/>
              <a:t>16/09/2016</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98139EF2-1C24-4472-B6B9-12AC47E3B542}" type="slidenum">
              <a:rPr lang="es-BO" smtClean="0"/>
              <a:t>‹Nº›</a:t>
            </a:fld>
            <a:endParaRPr lang="es-BO"/>
          </a:p>
        </p:txBody>
      </p:sp>
    </p:spTree>
    <p:extLst>
      <p:ext uri="{BB962C8B-B14F-4D97-AF65-F5344CB8AC3E}">
        <p14:creationId xmlns:p14="http://schemas.microsoft.com/office/powerpoint/2010/main" val="238149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04DF938-352C-49DF-9647-86FC0F2847DB}" type="datetimeFigureOut">
              <a:rPr lang="es-BO" smtClean="0"/>
              <a:t>16/09/2016</a:t>
            </a:fld>
            <a:endParaRPr lang="es-BO"/>
          </a:p>
        </p:txBody>
      </p:sp>
      <p:sp>
        <p:nvSpPr>
          <p:cNvPr id="8" name="Footer Placeholder 7"/>
          <p:cNvSpPr>
            <a:spLocks noGrp="1"/>
          </p:cNvSpPr>
          <p:nvPr>
            <p:ph type="ftr" sz="quarter" idx="11"/>
          </p:nvPr>
        </p:nvSpPr>
        <p:spPr/>
        <p:txBody>
          <a:bodyPr/>
          <a:lstStyle/>
          <a:p>
            <a:endParaRPr lang="es-BO"/>
          </a:p>
        </p:txBody>
      </p:sp>
      <p:sp>
        <p:nvSpPr>
          <p:cNvPr id="9" name="Slide Number Placeholder 8"/>
          <p:cNvSpPr>
            <a:spLocks noGrp="1"/>
          </p:cNvSpPr>
          <p:nvPr>
            <p:ph type="sldNum" sz="quarter" idx="12"/>
          </p:nvPr>
        </p:nvSpPr>
        <p:spPr/>
        <p:txBody>
          <a:bodyPr/>
          <a:lstStyle/>
          <a:p>
            <a:fld id="{98139EF2-1C24-4472-B6B9-12AC47E3B542}" type="slidenum">
              <a:rPr lang="es-BO" smtClean="0"/>
              <a:t>‹Nº›</a:t>
            </a:fld>
            <a:endParaRPr lang="es-BO"/>
          </a:p>
        </p:txBody>
      </p:sp>
    </p:spTree>
    <p:extLst>
      <p:ext uri="{BB962C8B-B14F-4D97-AF65-F5344CB8AC3E}">
        <p14:creationId xmlns:p14="http://schemas.microsoft.com/office/powerpoint/2010/main" val="276278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04DF938-352C-49DF-9647-86FC0F2847DB}" type="datetimeFigureOut">
              <a:rPr lang="es-BO" smtClean="0"/>
              <a:t>16/09/2016</a:t>
            </a:fld>
            <a:endParaRPr lang="es-BO"/>
          </a:p>
        </p:txBody>
      </p:sp>
      <p:sp>
        <p:nvSpPr>
          <p:cNvPr id="4" name="Footer Placeholder 3"/>
          <p:cNvSpPr>
            <a:spLocks noGrp="1"/>
          </p:cNvSpPr>
          <p:nvPr>
            <p:ph type="ftr" sz="quarter" idx="11"/>
          </p:nvPr>
        </p:nvSpPr>
        <p:spPr/>
        <p:txBody>
          <a:bodyPr/>
          <a:lstStyle/>
          <a:p>
            <a:endParaRPr lang="es-BO"/>
          </a:p>
        </p:txBody>
      </p:sp>
      <p:sp>
        <p:nvSpPr>
          <p:cNvPr id="5" name="Slide Number Placeholder 4"/>
          <p:cNvSpPr>
            <a:spLocks noGrp="1"/>
          </p:cNvSpPr>
          <p:nvPr>
            <p:ph type="sldNum" sz="quarter" idx="12"/>
          </p:nvPr>
        </p:nvSpPr>
        <p:spPr/>
        <p:txBody>
          <a:bodyPr/>
          <a:lstStyle/>
          <a:p>
            <a:fld id="{98139EF2-1C24-4472-B6B9-12AC47E3B542}" type="slidenum">
              <a:rPr lang="es-BO" smtClean="0"/>
              <a:t>‹Nº›</a:t>
            </a:fld>
            <a:endParaRPr lang="es-BO"/>
          </a:p>
        </p:txBody>
      </p:sp>
    </p:spTree>
    <p:extLst>
      <p:ext uri="{BB962C8B-B14F-4D97-AF65-F5344CB8AC3E}">
        <p14:creationId xmlns:p14="http://schemas.microsoft.com/office/powerpoint/2010/main" val="2800421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4DF938-352C-49DF-9647-86FC0F2847DB}" type="datetimeFigureOut">
              <a:rPr lang="es-BO" smtClean="0"/>
              <a:t>16/09/2016</a:t>
            </a:fld>
            <a:endParaRPr lang="es-BO"/>
          </a:p>
        </p:txBody>
      </p:sp>
      <p:sp>
        <p:nvSpPr>
          <p:cNvPr id="3" name="Footer Placeholder 2"/>
          <p:cNvSpPr>
            <a:spLocks noGrp="1"/>
          </p:cNvSpPr>
          <p:nvPr>
            <p:ph type="ftr" sz="quarter" idx="11"/>
          </p:nvPr>
        </p:nvSpPr>
        <p:spPr/>
        <p:txBody>
          <a:bodyPr/>
          <a:lstStyle/>
          <a:p>
            <a:endParaRPr lang="es-BO"/>
          </a:p>
        </p:txBody>
      </p:sp>
      <p:sp>
        <p:nvSpPr>
          <p:cNvPr id="4" name="Slide Number Placeholder 3"/>
          <p:cNvSpPr>
            <a:spLocks noGrp="1"/>
          </p:cNvSpPr>
          <p:nvPr>
            <p:ph type="sldNum" sz="quarter" idx="12"/>
          </p:nvPr>
        </p:nvSpPr>
        <p:spPr/>
        <p:txBody>
          <a:bodyPr/>
          <a:lstStyle/>
          <a:p>
            <a:fld id="{98139EF2-1C24-4472-B6B9-12AC47E3B542}" type="slidenum">
              <a:rPr lang="es-BO" smtClean="0"/>
              <a:t>‹Nº›</a:t>
            </a:fld>
            <a:endParaRPr lang="es-BO"/>
          </a:p>
        </p:txBody>
      </p:sp>
    </p:spTree>
    <p:extLst>
      <p:ext uri="{BB962C8B-B14F-4D97-AF65-F5344CB8AC3E}">
        <p14:creationId xmlns:p14="http://schemas.microsoft.com/office/powerpoint/2010/main" val="3966689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04DF938-352C-49DF-9647-86FC0F2847DB}" type="datetimeFigureOut">
              <a:rPr lang="es-BO" smtClean="0"/>
              <a:t>16/09/2016</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98139EF2-1C24-4472-B6B9-12AC47E3B542}" type="slidenum">
              <a:rPr lang="es-BO" smtClean="0"/>
              <a:t>‹Nº›</a:t>
            </a:fld>
            <a:endParaRPr lang="es-BO"/>
          </a:p>
        </p:txBody>
      </p:sp>
    </p:spTree>
    <p:extLst>
      <p:ext uri="{BB962C8B-B14F-4D97-AF65-F5344CB8AC3E}">
        <p14:creationId xmlns:p14="http://schemas.microsoft.com/office/powerpoint/2010/main" val="3791908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04DF938-352C-49DF-9647-86FC0F2847DB}" type="datetimeFigureOut">
              <a:rPr lang="es-BO" smtClean="0"/>
              <a:t>16/09/2016</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98139EF2-1C24-4472-B6B9-12AC47E3B542}" type="slidenum">
              <a:rPr lang="es-BO" smtClean="0"/>
              <a:t>‹Nº›</a:t>
            </a:fld>
            <a:endParaRPr lang="es-BO"/>
          </a:p>
        </p:txBody>
      </p:sp>
    </p:spTree>
    <p:extLst>
      <p:ext uri="{BB962C8B-B14F-4D97-AF65-F5344CB8AC3E}">
        <p14:creationId xmlns:p14="http://schemas.microsoft.com/office/powerpoint/2010/main" val="2904501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04DF938-352C-49DF-9647-86FC0F2847DB}" type="datetimeFigureOut">
              <a:rPr lang="es-BO" smtClean="0"/>
              <a:t>16/09/2016</a:t>
            </a:fld>
            <a:endParaRPr lang="es-BO"/>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BO"/>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8139EF2-1C24-4472-B6B9-12AC47E3B542}" type="slidenum">
              <a:rPr lang="es-BO" smtClean="0"/>
              <a:t>‹Nº›</a:t>
            </a:fld>
            <a:endParaRPr lang="es-BO"/>
          </a:p>
        </p:txBody>
      </p:sp>
    </p:spTree>
    <p:extLst>
      <p:ext uri="{BB962C8B-B14F-4D97-AF65-F5344CB8AC3E}">
        <p14:creationId xmlns:p14="http://schemas.microsoft.com/office/powerpoint/2010/main" val="1936115064"/>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274749" y="231819"/>
            <a:ext cx="9144000" cy="1846687"/>
          </a:xfrm>
        </p:spPr>
        <p:txBody>
          <a:bodyPr/>
          <a:lstStyle/>
          <a:p>
            <a:r>
              <a:rPr lang="es-BO" dirty="0" smtClean="0"/>
              <a:t>INFRAESTRUCTURA DE TI Y TECNOLOGÍAS EMERGENTES</a:t>
            </a:r>
            <a:endParaRPr lang="es-BO" dirty="0"/>
          </a:p>
        </p:txBody>
      </p:sp>
      <p:pic>
        <p:nvPicPr>
          <p:cNvPr id="7" name="Picture 2" descr="Resultado de imagen para infraestructura de TI y tecnologias de informac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1829" y="2078506"/>
            <a:ext cx="57150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453466"/>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idx="4294967295"/>
          </p:nvPr>
        </p:nvSpPr>
        <p:spPr>
          <a:xfrm>
            <a:off x="0" y="444500"/>
            <a:ext cx="9096375" cy="1470025"/>
          </a:xfrm>
        </p:spPr>
        <p:txBody>
          <a:bodyPr>
            <a:noAutofit/>
          </a:bodyPr>
          <a:lstStyle/>
          <a:p>
            <a:pPr algn="ctr"/>
            <a:r>
              <a:rPr lang="es-ES" sz="3600" b="1" dirty="0" smtClean="0"/>
              <a:t>CONEXIÓN ENTRE EMPRESAS, LA INFRAESTRUCTURA DE TI Y LAS CAPACIDADES DE NEGOCIO</a:t>
            </a:r>
            <a:endParaRPr lang="es-ES" sz="3600" b="1" dirty="0"/>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129" y="2348881"/>
            <a:ext cx="8351372" cy="3816424"/>
          </a:xfrm>
          <a:prstGeom prst="rect">
            <a:avLst/>
          </a:prstGeom>
          <a:ln>
            <a:noFill/>
          </a:ln>
          <a:effectLst>
            <a:softEdge rad="112500"/>
          </a:effectLst>
        </p:spPr>
      </p:pic>
    </p:spTree>
    <p:extLst>
      <p:ext uri="{BB962C8B-B14F-4D97-AF65-F5344CB8AC3E}">
        <p14:creationId xmlns:p14="http://schemas.microsoft.com/office/powerpoint/2010/main" val="3023625013"/>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idx="4294967295"/>
          </p:nvPr>
        </p:nvSpPr>
        <p:spPr>
          <a:xfrm>
            <a:off x="0" y="523875"/>
            <a:ext cx="10363200" cy="835025"/>
          </a:xfrm>
        </p:spPr>
        <p:txBody>
          <a:bodyPr>
            <a:noAutofit/>
          </a:bodyPr>
          <a:lstStyle/>
          <a:p>
            <a:pPr algn="ctr"/>
            <a:r>
              <a:rPr lang="es-ES" sz="3600" b="1" dirty="0" smtClean="0"/>
              <a:t>ERAS EN LA EVOLUCIÓN DE LA INFRAESTRUCTURA DE TI</a:t>
            </a:r>
            <a:endParaRPr lang="es-ES" sz="3600" b="1" dirty="0"/>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1347" y="1628798"/>
            <a:ext cx="5277493" cy="4980943"/>
          </a:xfrm>
          <a:prstGeom prst="rect">
            <a:avLst/>
          </a:prstGeom>
          <a:ln>
            <a:noFill/>
          </a:ln>
          <a:effectLst>
            <a:softEdge rad="112500"/>
          </a:effectLst>
        </p:spPr>
      </p:pic>
    </p:spTree>
    <p:extLst>
      <p:ext uri="{BB962C8B-B14F-4D97-AF65-F5344CB8AC3E}">
        <p14:creationId xmlns:p14="http://schemas.microsoft.com/office/powerpoint/2010/main" val="26262323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idx="4294967295"/>
          </p:nvPr>
        </p:nvSpPr>
        <p:spPr>
          <a:xfrm>
            <a:off x="0" y="153988"/>
            <a:ext cx="9269413" cy="1274762"/>
          </a:xfrm>
        </p:spPr>
        <p:txBody>
          <a:bodyPr>
            <a:normAutofit fontScale="90000"/>
          </a:bodyPr>
          <a:lstStyle/>
          <a:p>
            <a:pPr algn="ctr"/>
            <a:r>
              <a:rPr lang="es-ES" sz="3600" b="1" dirty="0" smtClean="0"/>
              <a:t>Era de los mainframes y minicomputadoras de propósito general (1959  a la fecha)</a:t>
            </a:r>
            <a:endParaRPr lang="es-ES" sz="3600" b="1" dirty="0"/>
          </a:p>
        </p:txBody>
      </p:sp>
      <p:sp>
        <p:nvSpPr>
          <p:cNvPr id="3" name="2 Subtítulo"/>
          <p:cNvSpPr>
            <a:spLocks noGrp="1"/>
          </p:cNvSpPr>
          <p:nvPr>
            <p:ph type="subTitle" idx="4294967295"/>
          </p:nvPr>
        </p:nvSpPr>
        <p:spPr>
          <a:xfrm>
            <a:off x="193183" y="1760135"/>
            <a:ext cx="10032642" cy="4743696"/>
          </a:xfrm>
        </p:spPr>
        <p:txBody>
          <a:bodyPr>
            <a:normAutofit fontScale="92500" lnSpcReduction="10000"/>
          </a:bodyPr>
          <a:lstStyle/>
          <a:p>
            <a:pPr marL="0" indent="0" algn="just">
              <a:buNone/>
            </a:pPr>
            <a:r>
              <a:rPr lang="es-ES" sz="2400" b="1" dirty="0" smtClean="0">
                <a:solidFill>
                  <a:schemeClr val="tx1"/>
                </a:solidFill>
              </a:rPr>
              <a:t>IBM</a:t>
            </a:r>
            <a:r>
              <a:rPr lang="es-ES" sz="2400" dirty="0" smtClean="0">
                <a:solidFill>
                  <a:schemeClr val="tx1"/>
                </a:solidFill>
              </a:rPr>
              <a:t> introdujo las maquinas transistorizadas 1401 y 7090 en 1959, la cual marco el principio del comercio de las computadoras mainframes.</a:t>
            </a:r>
          </a:p>
          <a:p>
            <a:pPr marL="0" indent="0" algn="just">
              <a:buNone/>
            </a:pPr>
            <a:r>
              <a:rPr lang="es-ES" sz="2400" dirty="0" smtClean="0">
                <a:solidFill>
                  <a:schemeClr val="tx1"/>
                </a:solidFill>
              </a:rPr>
              <a:t>La era del mainframe fue un periodo de computación con alto grado de centralización bajo el control de programadores y operadores de sistemas profesionales, en donde la mayoría de los elementos de la infraestructura los proveía en un solo distribuidor, el fabricante de hardware y del software.</a:t>
            </a:r>
          </a:p>
          <a:p>
            <a:pPr marL="0" indent="0" algn="just">
              <a:buNone/>
            </a:pPr>
            <a:r>
              <a:rPr lang="es-ES" sz="2400" dirty="0" smtClean="0">
                <a:solidFill>
                  <a:schemeClr val="tx1"/>
                </a:solidFill>
              </a:rPr>
              <a:t>Este patrón empezó a cambiar con la llegada de las </a:t>
            </a:r>
            <a:r>
              <a:rPr lang="es-ES" sz="2400" b="1" dirty="0" smtClean="0">
                <a:solidFill>
                  <a:schemeClr val="tx1"/>
                </a:solidFill>
              </a:rPr>
              <a:t>minicomputadoras </a:t>
            </a:r>
            <a:r>
              <a:rPr lang="es-ES" sz="2400" dirty="0" smtClean="0">
                <a:solidFill>
                  <a:schemeClr val="tx1"/>
                </a:solidFill>
              </a:rPr>
              <a:t>producidas por Digital </a:t>
            </a:r>
            <a:r>
              <a:rPr lang="es-ES" sz="2400" dirty="0" err="1" smtClean="0">
                <a:solidFill>
                  <a:schemeClr val="tx1"/>
                </a:solidFill>
              </a:rPr>
              <a:t>Equipment</a:t>
            </a:r>
            <a:r>
              <a:rPr lang="es-ES" sz="2400" dirty="0" smtClean="0">
                <a:solidFill>
                  <a:schemeClr val="tx1"/>
                </a:solidFill>
              </a:rPr>
              <a:t> </a:t>
            </a:r>
            <a:r>
              <a:rPr lang="es-ES" sz="2400" dirty="0" err="1" smtClean="0">
                <a:solidFill>
                  <a:schemeClr val="tx1"/>
                </a:solidFill>
              </a:rPr>
              <a:t>Corporation</a:t>
            </a:r>
            <a:r>
              <a:rPr lang="es-ES" sz="2400" dirty="0" smtClean="0">
                <a:solidFill>
                  <a:schemeClr val="tx1"/>
                </a:solidFill>
              </a:rPr>
              <a:t> (DEC) en 1965.Las </a:t>
            </a:r>
            <a:r>
              <a:rPr lang="es-ES" sz="2400" b="1" dirty="0" smtClean="0">
                <a:solidFill>
                  <a:schemeClr val="tx1"/>
                </a:solidFill>
              </a:rPr>
              <a:t>minicomputadoras </a:t>
            </a:r>
            <a:r>
              <a:rPr lang="es-ES" sz="2400" dirty="0" smtClean="0">
                <a:solidFill>
                  <a:schemeClr val="tx1"/>
                </a:solidFill>
              </a:rPr>
              <a:t>ofrecían maquinas poderosas a precios mucho mas bajos que las mainframes de </a:t>
            </a:r>
            <a:r>
              <a:rPr lang="es-ES" sz="2400" b="1" dirty="0" smtClean="0">
                <a:solidFill>
                  <a:schemeClr val="tx1"/>
                </a:solidFill>
              </a:rPr>
              <a:t>IBM</a:t>
            </a:r>
            <a:r>
              <a:rPr lang="es-ES" sz="2400" dirty="0" smtClean="0">
                <a:solidFill>
                  <a:schemeClr val="tx1"/>
                </a:solidFill>
              </a:rPr>
              <a:t>, y se los utilizaba para tres propósitos principales: control de procesos, gestión de datos y comunicaciones.</a:t>
            </a:r>
          </a:p>
          <a:p>
            <a:pPr marL="0" indent="0" algn="just">
              <a:buNone/>
            </a:pPr>
            <a:r>
              <a:rPr lang="es-ES" sz="2400" dirty="0" smtClean="0">
                <a:solidFill>
                  <a:schemeClr val="tx1"/>
                </a:solidFill>
              </a:rPr>
              <a:t>En años recientes, la </a:t>
            </a:r>
            <a:r>
              <a:rPr lang="es-ES" sz="2400" b="1" dirty="0" smtClean="0">
                <a:solidFill>
                  <a:schemeClr val="tx1"/>
                </a:solidFill>
              </a:rPr>
              <a:t>minicomputadora</a:t>
            </a:r>
            <a:r>
              <a:rPr lang="es-ES" sz="2400" dirty="0" smtClean="0">
                <a:solidFill>
                  <a:schemeClr val="tx1"/>
                </a:solidFill>
              </a:rPr>
              <a:t> evolucionó en una computadora o servidor de rango medio y forma parte de una red.</a:t>
            </a:r>
            <a:endParaRPr lang="es-ES" sz="2400" dirty="0">
              <a:solidFill>
                <a:schemeClr val="tx1"/>
              </a:solidFill>
            </a:endParaRPr>
          </a:p>
        </p:txBody>
      </p:sp>
    </p:spTree>
    <p:extLst>
      <p:ext uri="{BB962C8B-B14F-4D97-AF65-F5344CB8AC3E}">
        <p14:creationId xmlns:p14="http://schemas.microsoft.com/office/powerpoint/2010/main" val="209028575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idx="4294967295"/>
          </p:nvPr>
        </p:nvSpPr>
        <p:spPr>
          <a:xfrm>
            <a:off x="0" y="0"/>
            <a:ext cx="9028113" cy="1684338"/>
          </a:xfrm>
        </p:spPr>
        <p:txBody>
          <a:bodyPr>
            <a:normAutofit/>
          </a:bodyPr>
          <a:lstStyle/>
          <a:p>
            <a:pPr algn="ctr"/>
            <a:r>
              <a:rPr lang="es-ES" sz="3600" b="1" dirty="0" smtClean="0"/>
              <a:t>Era de la computadora personal </a:t>
            </a:r>
            <a:br>
              <a:rPr lang="es-ES" sz="3600" b="1" dirty="0" smtClean="0"/>
            </a:br>
            <a:r>
              <a:rPr lang="es-ES" sz="3600" b="1" dirty="0" smtClean="0"/>
              <a:t>(1981  a la fecha)</a:t>
            </a:r>
            <a:endParaRPr lang="es-ES" sz="3600" b="1" dirty="0"/>
          </a:p>
        </p:txBody>
      </p:sp>
      <p:sp>
        <p:nvSpPr>
          <p:cNvPr id="3" name="2 Subtítulo"/>
          <p:cNvSpPr>
            <a:spLocks noGrp="1"/>
          </p:cNvSpPr>
          <p:nvPr>
            <p:ph type="subTitle" idx="4294967295"/>
          </p:nvPr>
        </p:nvSpPr>
        <p:spPr>
          <a:xfrm>
            <a:off x="296214" y="1965996"/>
            <a:ext cx="9572625" cy="4175125"/>
          </a:xfrm>
        </p:spPr>
        <p:txBody>
          <a:bodyPr>
            <a:normAutofit/>
          </a:bodyPr>
          <a:lstStyle/>
          <a:p>
            <a:pPr marL="0" indent="0" algn="just">
              <a:buNone/>
            </a:pPr>
            <a:r>
              <a:rPr lang="es-ES" sz="2400" dirty="0" smtClean="0">
                <a:solidFill>
                  <a:schemeClr val="tx1"/>
                </a:solidFill>
              </a:rPr>
              <a:t>Las primeras computadoras que en realidad era personales (</a:t>
            </a:r>
            <a:r>
              <a:rPr lang="es-ES" sz="2400" dirty="0" err="1" smtClean="0">
                <a:solidFill>
                  <a:schemeClr val="tx1"/>
                </a:solidFill>
              </a:rPr>
              <a:t>PCs</a:t>
            </a:r>
            <a:r>
              <a:rPr lang="es-ES" sz="2400" dirty="0" smtClean="0">
                <a:solidFill>
                  <a:schemeClr val="tx1"/>
                </a:solidFill>
              </a:rPr>
              <a:t>) aparecieron en la década de 1970, las mas destacables Apple I y II.</a:t>
            </a:r>
          </a:p>
          <a:p>
            <a:pPr marL="0" indent="0" algn="just">
              <a:buNone/>
            </a:pPr>
            <a:r>
              <a:rPr lang="es-ES" sz="2400" dirty="0" smtClean="0">
                <a:solidFill>
                  <a:schemeClr val="tx1"/>
                </a:solidFill>
              </a:rPr>
              <a:t>En 1981 apareció la PC de IBM, donde fue considerada como la era del inicio de la computadora, ya que esta maquina fue la primera que se adoptó de manera extendida en las empresas estadounidenses.</a:t>
            </a:r>
            <a:endParaRPr lang="es-ES" sz="2400" dirty="0">
              <a:solidFill>
                <a:schemeClr val="tx1"/>
              </a:solidFill>
            </a:endParaRPr>
          </a:p>
        </p:txBody>
      </p:sp>
    </p:spTree>
    <p:extLst>
      <p:ext uri="{BB962C8B-B14F-4D97-AF65-F5344CB8AC3E}">
        <p14:creationId xmlns:p14="http://schemas.microsoft.com/office/powerpoint/2010/main" val="315403162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idx="4294967295"/>
          </p:nvPr>
        </p:nvSpPr>
        <p:spPr>
          <a:xfrm>
            <a:off x="0" y="0"/>
            <a:ext cx="10363200" cy="1300163"/>
          </a:xfrm>
        </p:spPr>
        <p:txBody>
          <a:bodyPr>
            <a:normAutofit/>
          </a:bodyPr>
          <a:lstStyle/>
          <a:p>
            <a:pPr algn="ctr"/>
            <a:r>
              <a:rPr lang="es-ES" sz="3600" b="1" dirty="0" smtClean="0"/>
              <a:t>Era cliente/servidor(1983  a la fecha)</a:t>
            </a:r>
            <a:endParaRPr lang="es-ES" sz="3600" b="1" dirty="0"/>
          </a:p>
        </p:txBody>
      </p:sp>
      <p:sp>
        <p:nvSpPr>
          <p:cNvPr id="3" name="2 Subtítulo"/>
          <p:cNvSpPr>
            <a:spLocks noGrp="1"/>
          </p:cNvSpPr>
          <p:nvPr>
            <p:ph type="subTitle" idx="4294967295"/>
          </p:nvPr>
        </p:nvSpPr>
        <p:spPr>
          <a:xfrm>
            <a:off x="270456" y="1334260"/>
            <a:ext cx="9620519" cy="4783205"/>
          </a:xfrm>
        </p:spPr>
        <p:txBody>
          <a:bodyPr>
            <a:normAutofit lnSpcReduction="10000"/>
          </a:bodyPr>
          <a:lstStyle/>
          <a:p>
            <a:pPr marL="0" indent="0" algn="just">
              <a:buNone/>
            </a:pPr>
            <a:r>
              <a:rPr lang="es-ES" sz="2400" dirty="0" smtClean="0">
                <a:solidFill>
                  <a:schemeClr val="tx1"/>
                </a:solidFill>
              </a:rPr>
              <a:t>Las computadoras de escritorio o laptop conocidas como </a:t>
            </a:r>
            <a:r>
              <a:rPr lang="es-ES" sz="2400" b="1" dirty="0" smtClean="0">
                <a:solidFill>
                  <a:schemeClr val="tx1"/>
                </a:solidFill>
              </a:rPr>
              <a:t>clientes </a:t>
            </a:r>
            <a:r>
              <a:rPr lang="es-ES" sz="2400" dirty="0" smtClean="0">
                <a:solidFill>
                  <a:schemeClr val="tx1"/>
                </a:solidFill>
              </a:rPr>
              <a:t>se conectan en red a poderosas computadoras </a:t>
            </a:r>
            <a:r>
              <a:rPr lang="es-ES" sz="2400" b="1" dirty="0" smtClean="0">
                <a:solidFill>
                  <a:schemeClr val="tx1"/>
                </a:solidFill>
              </a:rPr>
              <a:t>servidores</a:t>
            </a:r>
            <a:r>
              <a:rPr lang="es-ES" sz="2400" dirty="0" smtClean="0">
                <a:solidFill>
                  <a:schemeClr val="tx1"/>
                </a:solidFill>
              </a:rPr>
              <a:t>.</a:t>
            </a:r>
          </a:p>
          <a:p>
            <a:pPr marL="0" indent="0" algn="just">
              <a:buNone/>
            </a:pPr>
            <a:r>
              <a:rPr lang="es-ES" sz="2400" dirty="0" smtClean="0">
                <a:solidFill>
                  <a:schemeClr val="tx1"/>
                </a:solidFill>
              </a:rPr>
              <a:t>El termino </a:t>
            </a:r>
            <a:r>
              <a:rPr lang="es-ES" sz="2400" b="1" dirty="0" smtClean="0">
                <a:solidFill>
                  <a:schemeClr val="tx1"/>
                </a:solidFill>
              </a:rPr>
              <a:t>servidor</a:t>
            </a:r>
            <a:r>
              <a:rPr lang="es-ES" sz="2400" dirty="0" smtClean="0">
                <a:solidFill>
                  <a:schemeClr val="tx1"/>
                </a:solidFill>
              </a:rPr>
              <a:t> se refiere tanto a la aplicación de software como a la computadora física en la que se ejecuta el software de red.</a:t>
            </a:r>
          </a:p>
          <a:p>
            <a:pPr marL="0" indent="0" algn="just">
              <a:buNone/>
            </a:pPr>
            <a:r>
              <a:rPr lang="es-ES" sz="2400" dirty="0" smtClean="0">
                <a:solidFill>
                  <a:schemeClr val="tx1"/>
                </a:solidFill>
              </a:rPr>
              <a:t>El cliente es el punto de entrada del usuario, mientras que el servidor por lo general procesa y almacena datos compartidos, sirve páginas Web o gestiona las actividades de la red.</a:t>
            </a:r>
          </a:p>
          <a:p>
            <a:pPr marL="0" indent="0" algn="just">
              <a:buNone/>
            </a:pPr>
            <a:r>
              <a:rPr lang="es-ES" sz="2400" dirty="0" smtClean="0">
                <a:solidFill>
                  <a:schemeClr val="tx1"/>
                </a:solidFill>
              </a:rPr>
              <a:t>Novell NetWare fue la tecnología líder para las redes cliente/servidor al principio de la era cliente/servidor. En la actualidad, Microsoft es el líder del mercado con sus sistemas operativos </a:t>
            </a:r>
            <a:r>
              <a:rPr lang="es-ES" sz="2400" b="1" dirty="0" smtClean="0">
                <a:solidFill>
                  <a:schemeClr val="tx1"/>
                </a:solidFill>
              </a:rPr>
              <a:t>Windows.</a:t>
            </a:r>
            <a:endParaRPr lang="es-ES" sz="2400" dirty="0">
              <a:solidFill>
                <a:schemeClr val="tx1"/>
              </a:solidFill>
            </a:endParaRPr>
          </a:p>
        </p:txBody>
      </p:sp>
    </p:spTree>
    <p:extLst>
      <p:ext uri="{BB962C8B-B14F-4D97-AF65-F5344CB8AC3E}">
        <p14:creationId xmlns:p14="http://schemas.microsoft.com/office/powerpoint/2010/main" val="3747453310"/>
      </p:ext>
    </p:extLst>
  </p:cSld>
  <p:clrMapOvr>
    <a:masterClrMapping/>
  </p:clrMapOvr>
  <p:transition spd="slow">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idx="4294967295"/>
          </p:nvPr>
        </p:nvSpPr>
        <p:spPr>
          <a:xfrm>
            <a:off x="0" y="0"/>
            <a:ext cx="10363200" cy="1684338"/>
          </a:xfrm>
        </p:spPr>
        <p:txBody>
          <a:bodyPr>
            <a:normAutofit/>
          </a:bodyPr>
          <a:lstStyle/>
          <a:p>
            <a:pPr algn="ctr"/>
            <a:r>
              <a:rPr lang="es-ES" sz="3600" b="1" dirty="0" smtClean="0"/>
              <a:t>Era de la computación empresarial </a:t>
            </a:r>
            <a:br>
              <a:rPr lang="es-ES" sz="3600" b="1" dirty="0" smtClean="0"/>
            </a:br>
            <a:r>
              <a:rPr lang="es-ES" sz="3600" b="1" dirty="0" smtClean="0"/>
              <a:t>(1992 a la fecha)</a:t>
            </a:r>
            <a:endParaRPr lang="es-ES" sz="3600" b="1" dirty="0"/>
          </a:p>
        </p:txBody>
      </p:sp>
      <p:sp>
        <p:nvSpPr>
          <p:cNvPr id="3" name="2 Subtítulo"/>
          <p:cNvSpPr>
            <a:spLocks noGrp="1"/>
          </p:cNvSpPr>
          <p:nvPr>
            <p:ph type="subTitle" idx="4294967295"/>
          </p:nvPr>
        </p:nvSpPr>
        <p:spPr>
          <a:xfrm>
            <a:off x="218941" y="2069027"/>
            <a:ext cx="10561638" cy="4175125"/>
          </a:xfrm>
        </p:spPr>
        <p:txBody>
          <a:bodyPr>
            <a:normAutofit lnSpcReduction="10000"/>
          </a:bodyPr>
          <a:lstStyle/>
          <a:p>
            <a:pPr marL="0" indent="0" algn="just">
              <a:buNone/>
            </a:pPr>
            <a:r>
              <a:rPr lang="es-ES" sz="2400" dirty="0" smtClean="0">
                <a:solidFill>
                  <a:schemeClr val="tx1"/>
                </a:solidFill>
              </a:rPr>
              <a:t>A principios de la década de 1990, las empresas recurrieron a estándares de redes y herramientas de software que pudieran integrar redes y aplicaciones dispares esparcidas por toda la empresa en una infraestructura a nivel empresarial.</a:t>
            </a:r>
          </a:p>
          <a:p>
            <a:pPr marL="0" indent="0" algn="just">
              <a:buNone/>
            </a:pPr>
            <a:r>
              <a:rPr lang="es-ES" sz="2400" dirty="0" smtClean="0">
                <a:solidFill>
                  <a:schemeClr val="tx1"/>
                </a:solidFill>
              </a:rPr>
              <a:t>La infraestructura de TI resultante enlaza distintas piezas de hardware de computadora y redes más pequeñas en una sola red a nivel empresarial, de modo que la información pueda fluir con libertad por toda la organización, y también entre las empresas y otras organizaciones. Puede enlazar distintos tipos de hardware de computadora, entre ellas mainframes, servidores, </a:t>
            </a:r>
            <a:r>
              <a:rPr lang="es-ES" sz="2400" dirty="0" err="1" smtClean="0">
                <a:solidFill>
                  <a:schemeClr val="tx1"/>
                </a:solidFill>
              </a:rPr>
              <a:t>PCs</a:t>
            </a:r>
            <a:r>
              <a:rPr lang="es-ES" sz="2400" dirty="0" smtClean="0">
                <a:solidFill>
                  <a:schemeClr val="tx1"/>
                </a:solidFill>
              </a:rPr>
              <a:t>, teléfonos móviles y otros dispositivos portátiles; además cuenta con infraestructuras públicas como el sistema telefónico, internet y los servicios de redes públicas.</a:t>
            </a:r>
            <a:endParaRPr lang="es-ES" sz="2400" dirty="0">
              <a:solidFill>
                <a:schemeClr val="tx1"/>
              </a:solidFill>
            </a:endParaRPr>
          </a:p>
        </p:txBody>
      </p:sp>
    </p:spTree>
    <p:extLst>
      <p:ext uri="{BB962C8B-B14F-4D97-AF65-F5344CB8AC3E}">
        <p14:creationId xmlns:p14="http://schemas.microsoft.com/office/powerpoint/2010/main" val="243094798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idx="4294967295"/>
          </p:nvPr>
        </p:nvSpPr>
        <p:spPr>
          <a:xfrm>
            <a:off x="0" y="0"/>
            <a:ext cx="10363200" cy="1684338"/>
          </a:xfrm>
        </p:spPr>
        <p:txBody>
          <a:bodyPr>
            <a:normAutofit/>
          </a:bodyPr>
          <a:lstStyle/>
          <a:p>
            <a:pPr algn="ctr"/>
            <a:r>
              <a:rPr lang="es-ES" sz="3600" b="1" dirty="0" smtClean="0"/>
              <a:t>Era de la computación en la nube y móvil (2000  a la fecha)</a:t>
            </a:r>
            <a:endParaRPr lang="es-ES" sz="3600" b="1" dirty="0"/>
          </a:p>
        </p:txBody>
      </p:sp>
      <p:sp>
        <p:nvSpPr>
          <p:cNvPr id="3" name="2 Subtítulo"/>
          <p:cNvSpPr>
            <a:spLocks noGrp="1"/>
          </p:cNvSpPr>
          <p:nvPr>
            <p:ph type="subTitle" idx="4294967295"/>
          </p:nvPr>
        </p:nvSpPr>
        <p:spPr>
          <a:xfrm>
            <a:off x="180304" y="2313167"/>
            <a:ext cx="10561638" cy="4176712"/>
          </a:xfrm>
        </p:spPr>
        <p:txBody>
          <a:bodyPr>
            <a:normAutofit/>
          </a:bodyPr>
          <a:lstStyle/>
          <a:p>
            <a:pPr marL="0" indent="0" algn="just">
              <a:buNone/>
            </a:pPr>
            <a:r>
              <a:rPr lang="es-ES" sz="2400" dirty="0" smtClean="0">
                <a:solidFill>
                  <a:schemeClr val="tx1"/>
                </a:solidFill>
              </a:rPr>
              <a:t>El ancho de banda de internet ha impulsado el avance del modelo </a:t>
            </a:r>
            <a:r>
              <a:rPr lang="es-ES" sz="2400" b="1" dirty="0" smtClean="0">
                <a:solidFill>
                  <a:schemeClr val="tx1"/>
                </a:solidFill>
              </a:rPr>
              <a:t>cliente/servidor </a:t>
            </a:r>
            <a:r>
              <a:rPr lang="es-ES" sz="2400" dirty="0" smtClean="0">
                <a:solidFill>
                  <a:schemeClr val="tx1"/>
                </a:solidFill>
              </a:rPr>
              <a:t>hacia lo que se conoce como el </a:t>
            </a:r>
            <a:r>
              <a:rPr lang="es-ES" sz="2400" i="1" dirty="0" smtClean="0">
                <a:solidFill>
                  <a:schemeClr val="tx1"/>
                </a:solidFill>
              </a:rPr>
              <a:t>“Modelo de computación en la nube”</a:t>
            </a:r>
            <a:r>
              <a:rPr lang="es-ES" sz="2400" dirty="0" smtClean="0">
                <a:solidFill>
                  <a:schemeClr val="tx1"/>
                </a:solidFill>
              </a:rPr>
              <a:t>.</a:t>
            </a:r>
          </a:p>
          <a:p>
            <a:pPr marL="0" indent="0" algn="just">
              <a:buNone/>
            </a:pPr>
            <a:r>
              <a:rPr lang="es-ES" sz="2400" dirty="0" smtClean="0">
                <a:solidFill>
                  <a:schemeClr val="tx1"/>
                </a:solidFill>
              </a:rPr>
              <a:t>Esto sobre la </a:t>
            </a:r>
            <a:r>
              <a:rPr lang="es-ES" sz="2400" b="1" dirty="0" smtClean="0">
                <a:solidFill>
                  <a:schemeClr val="tx1"/>
                </a:solidFill>
              </a:rPr>
              <a:t>computación en la nube</a:t>
            </a:r>
            <a:r>
              <a:rPr lang="es-ES" sz="2400" dirty="0" smtClean="0">
                <a:solidFill>
                  <a:schemeClr val="tx1"/>
                </a:solidFill>
              </a:rPr>
              <a:t>, se refiere a un modelo de computo que provee acceso a una reserva compartida de recursos computacionales a través de una red (internet).</a:t>
            </a:r>
            <a:endParaRPr lang="es-ES" sz="2400" dirty="0">
              <a:solidFill>
                <a:schemeClr val="tx1"/>
              </a:solidFill>
            </a:endParaRPr>
          </a:p>
        </p:txBody>
      </p:sp>
    </p:spTree>
    <p:extLst>
      <p:ext uri="{BB962C8B-B14F-4D97-AF65-F5344CB8AC3E}">
        <p14:creationId xmlns:p14="http://schemas.microsoft.com/office/powerpoint/2010/main" val="89314646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3600" b="1" dirty="0" smtClean="0"/>
              <a:t>IMPULSADORES TECNOLÓGICOS EN LA EVOLUCIÓN DE LA INFRAESTRUCTURA</a:t>
            </a:r>
            <a:endParaRPr lang="es-ES" sz="3600" b="1" dirty="0"/>
          </a:p>
        </p:txBody>
      </p:sp>
      <p:sp>
        <p:nvSpPr>
          <p:cNvPr id="3" name="2 Subtítulo"/>
          <p:cNvSpPr>
            <a:spLocks noGrp="1"/>
          </p:cNvSpPr>
          <p:nvPr>
            <p:ph idx="1"/>
          </p:nvPr>
        </p:nvSpPr>
        <p:spPr/>
        <p:txBody>
          <a:bodyPr>
            <a:normAutofit/>
          </a:bodyPr>
          <a:lstStyle/>
          <a:p>
            <a:pPr marL="514350" indent="-514350" algn="just">
              <a:buFont typeface="+mj-lt"/>
              <a:buAutoNum type="arabicPeriod"/>
            </a:pPr>
            <a:r>
              <a:rPr lang="es-ES" sz="2400" dirty="0" smtClean="0">
                <a:solidFill>
                  <a:schemeClr val="tx1"/>
                </a:solidFill>
              </a:rPr>
              <a:t>La ley de Moore y el poder de los microprocesadores</a:t>
            </a:r>
          </a:p>
          <a:p>
            <a:pPr marL="514350" indent="-514350" algn="just">
              <a:buFont typeface="+mj-lt"/>
              <a:buAutoNum type="arabicPeriod"/>
            </a:pPr>
            <a:r>
              <a:rPr lang="es-ES" sz="2400" dirty="0" smtClean="0">
                <a:solidFill>
                  <a:schemeClr val="tx1"/>
                </a:solidFill>
              </a:rPr>
              <a:t>Ley del almacenamiento digital</a:t>
            </a:r>
          </a:p>
          <a:p>
            <a:pPr marL="514350" indent="-514350" algn="just">
              <a:buFont typeface="+mj-lt"/>
              <a:buAutoNum type="arabicPeriod"/>
            </a:pPr>
            <a:r>
              <a:rPr lang="es-ES" sz="2400" dirty="0" smtClean="0">
                <a:solidFill>
                  <a:schemeClr val="tx1"/>
                </a:solidFill>
              </a:rPr>
              <a:t>Ley de </a:t>
            </a:r>
            <a:r>
              <a:rPr lang="es-ES" sz="2400" dirty="0" err="1" smtClean="0">
                <a:solidFill>
                  <a:schemeClr val="tx1"/>
                </a:solidFill>
              </a:rPr>
              <a:t>Metcalfe</a:t>
            </a:r>
            <a:r>
              <a:rPr lang="es-ES" sz="2400" dirty="0" smtClean="0">
                <a:solidFill>
                  <a:schemeClr val="tx1"/>
                </a:solidFill>
              </a:rPr>
              <a:t> y la economía de red</a:t>
            </a:r>
          </a:p>
          <a:p>
            <a:pPr marL="514350" indent="-514350" algn="just">
              <a:buFont typeface="+mj-lt"/>
              <a:buAutoNum type="arabicPeriod"/>
            </a:pPr>
            <a:r>
              <a:rPr lang="es-ES" sz="2400" dirty="0" smtClean="0">
                <a:solidFill>
                  <a:schemeClr val="tx1"/>
                </a:solidFill>
              </a:rPr>
              <a:t>Reducción de los costos de las comunicaciones e Internet</a:t>
            </a:r>
            <a:endParaRPr lang="es-ES" sz="2400" dirty="0">
              <a:solidFill>
                <a:schemeClr val="tx1"/>
              </a:solidFill>
            </a:endParaRPr>
          </a:p>
        </p:txBody>
      </p:sp>
    </p:spTree>
    <p:extLst>
      <p:ext uri="{BB962C8B-B14F-4D97-AF65-F5344CB8AC3E}">
        <p14:creationId xmlns:p14="http://schemas.microsoft.com/office/powerpoint/2010/main" val="5424489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25819" y="227322"/>
            <a:ext cx="8596668" cy="1320800"/>
          </a:xfrm>
        </p:spPr>
        <p:txBody>
          <a:bodyPr>
            <a:normAutofit/>
          </a:bodyPr>
          <a:lstStyle/>
          <a:p>
            <a:pPr algn="ctr"/>
            <a:r>
              <a:rPr lang="es-ES" sz="3600" b="1" dirty="0" smtClean="0"/>
              <a:t>ESTÁNDARES Y EFECTOS DE LA RED</a:t>
            </a:r>
            <a:endParaRPr lang="es-ES" sz="3600" b="1" dirty="0"/>
          </a:p>
        </p:txBody>
      </p:sp>
      <p:sp>
        <p:nvSpPr>
          <p:cNvPr id="3" name="2 Marcador de contenido"/>
          <p:cNvSpPr>
            <a:spLocks noGrp="1"/>
          </p:cNvSpPr>
          <p:nvPr>
            <p:ph idx="1"/>
          </p:nvPr>
        </p:nvSpPr>
        <p:spPr/>
        <p:txBody>
          <a:bodyPr/>
          <a:lstStyle/>
          <a:p>
            <a:endParaRPr lang="es-E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096" y="1393575"/>
            <a:ext cx="10050821" cy="510824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861988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35357" y="347729"/>
            <a:ext cx="9144000" cy="1809952"/>
          </a:xfrm>
        </p:spPr>
        <p:txBody>
          <a:bodyPr/>
          <a:lstStyle/>
          <a:p>
            <a:pPr algn="ctr"/>
            <a:r>
              <a:rPr lang="es-BO" dirty="0" smtClean="0"/>
              <a:t>5.2 Componentes de la Infraestructura</a:t>
            </a:r>
            <a:endParaRPr lang="es-BO" dirty="0"/>
          </a:p>
        </p:txBody>
      </p:sp>
      <p:sp>
        <p:nvSpPr>
          <p:cNvPr id="3" name="Subtítulo 2"/>
          <p:cNvSpPr>
            <a:spLocks noGrp="1"/>
          </p:cNvSpPr>
          <p:nvPr>
            <p:ph type="subTitle" idx="1"/>
          </p:nvPr>
        </p:nvSpPr>
        <p:spPr>
          <a:xfrm>
            <a:off x="1524000" y="2583180"/>
            <a:ext cx="9144000" cy="3863340"/>
          </a:xfrm>
        </p:spPr>
        <p:txBody>
          <a:bodyPr>
            <a:normAutofit/>
          </a:bodyPr>
          <a:lstStyle/>
          <a:p>
            <a:pPr marL="342900" indent="-342900" algn="l">
              <a:buFont typeface="Wingdings" panose="05000000000000000000" pitchFamily="2" charset="2"/>
              <a:buChar char="q"/>
            </a:pPr>
            <a:r>
              <a:rPr lang="es-BO" dirty="0" smtClean="0"/>
              <a:t>Plataforma de hardware de computadora</a:t>
            </a:r>
          </a:p>
          <a:p>
            <a:pPr marL="342900" indent="-342900" algn="l">
              <a:buFont typeface="Wingdings" panose="05000000000000000000" pitchFamily="2" charset="2"/>
              <a:buChar char="q"/>
            </a:pPr>
            <a:r>
              <a:rPr lang="es-BO" dirty="0" smtClean="0"/>
              <a:t>Plataformas de sistemas operativos </a:t>
            </a:r>
          </a:p>
          <a:p>
            <a:pPr marL="342900" indent="-342900" algn="l">
              <a:buFont typeface="Wingdings" panose="05000000000000000000" pitchFamily="2" charset="2"/>
              <a:buChar char="q"/>
            </a:pPr>
            <a:r>
              <a:rPr lang="es-BO" dirty="0" smtClean="0"/>
              <a:t>Aplicaciones de software empresariales</a:t>
            </a:r>
          </a:p>
          <a:p>
            <a:pPr marL="342900" indent="-342900" algn="l">
              <a:buFont typeface="Wingdings" panose="05000000000000000000" pitchFamily="2" charset="2"/>
              <a:buChar char="q"/>
            </a:pPr>
            <a:r>
              <a:rPr lang="es-BO" dirty="0" smtClean="0"/>
              <a:t>Administración y almacenamiento de datos </a:t>
            </a:r>
          </a:p>
          <a:p>
            <a:pPr marL="342900" indent="-342900" algn="l">
              <a:buFont typeface="Wingdings" panose="05000000000000000000" pitchFamily="2" charset="2"/>
              <a:buChar char="q"/>
            </a:pPr>
            <a:r>
              <a:rPr lang="es-BO" dirty="0" smtClean="0"/>
              <a:t>Plataformas de redes/telecomunicaciones </a:t>
            </a:r>
          </a:p>
          <a:p>
            <a:pPr marL="342900" indent="-342900" algn="l">
              <a:buFont typeface="Wingdings" panose="05000000000000000000" pitchFamily="2" charset="2"/>
              <a:buChar char="q"/>
            </a:pPr>
            <a:r>
              <a:rPr lang="es-BO" dirty="0" smtClean="0"/>
              <a:t>Plataformas de Internet </a:t>
            </a:r>
          </a:p>
          <a:p>
            <a:pPr marL="342900" indent="-342900" algn="l">
              <a:buFont typeface="Wingdings" panose="05000000000000000000" pitchFamily="2" charset="2"/>
              <a:buChar char="q"/>
            </a:pPr>
            <a:r>
              <a:rPr lang="es-BO" dirty="0" smtClean="0"/>
              <a:t>Servicios de consultoría e integración de sistemas</a:t>
            </a:r>
            <a:endParaRPr lang="es-BO" dirty="0"/>
          </a:p>
        </p:txBody>
      </p:sp>
    </p:spTree>
    <p:extLst>
      <p:ext uri="{BB962C8B-B14F-4D97-AF65-F5344CB8AC3E}">
        <p14:creationId xmlns:p14="http://schemas.microsoft.com/office/powerpoint/2010/main" val="2591688583"/>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8393" y="171718"/>
            <a:ext cx="8596668" cy="1320800"/>
          </a:xfrm>
        </p:spPr>
        <p:txBody>
          <a:bodyPr/>
          <a:lstStyle/>
          <a:p>
            <a:pPr algn="ctr"/>
            <a:r>
              <a:rPr lang="es-BO" dirty="0" smtClean="0"/>
              <a:t>BART SE AGILIZA CON UNA NUEVA INFRAESTRUCTURA DE TI</a:t>
            </a:r>
            <a:endParaRPr lang="es-BO" dirty="0"/>
          </a:p>
        </p:txBody>
      </p:sp>
      <p:pic>
        <p:nvPicPr>
          <p:cNvPr id="2050" name="Picture 2" descr="Resultado de imagen para bay area rapid transi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62966" y="1886863"/>
            <a:ext cx="3810000" cy="381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182604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57639" y="5296594"/>
            <a:ext cx="8596668" cy="968978"/>
          </a:xfrm>
        </p:spPr>
        <p:txBody>
          <a:bodyPr/>
          <a:lstStyle/>
          <a:p>
            <a:pPr marL="0" indent="0">
              <a:buNone/>
            </a:pPr>
            <a:r>
              <a:rPr lang="es-BO" dirty="0" smtClean="0"/>
              <a:t>La infraestructura de TI está compuesta de siete componentes principales que constituyen inversiones que se deben coordinar entre si para proveer a la empresa una infraestructura coherente.</a:t>
            </a:r>
          </a:p>
          <a:p>
            <a:pPr marL="0" indent="0">
              <a:buNone/>
            </a:pPr>
            <a:endParaRPr lang="es-BO" dirty="0"/>
          </a:p>
          <a:p>
            <a:pPr marL="0" indent="0">
              <a:buNone/>
            </a:pPr>
            <a:endParaRPr lang="es-BO" dirty="0"/>
          </a:p>
        </p:txBody>
      </p:sp>
      <p:pic>
        <p:nvPicPr>
          <p:cNvPr id="2" name="Imagen 1"/>
          <p:cNvPicPr>
            <a:picLocks noChangeAspect="1"/>
          </p:cNvPicPr>
          <p:nvPr/>
        </p:nvPicPr>
        <p:blipFill rotWithShape="1">
          <a:blip r:embed="rId2"/>
          <a:srcRect l="7899" r="8064" b="10080"/>
          <a:stretch/>
        </p:blipFill>
        <p:spPr>
          <a:xfrm>
            <a:off x="746975" y="156067"/>
            <a:ext cx="8554212" cy="5011738"/>
          </a:xfrm>
          <a:prstGeom prst="rect">
            <a:avLst/>
          </a:prstGeom>
          <a:ln>
            <a:noFill/>
          </a:ln>
          <a:effectLst>
            <a:softEdge rad="112500"/>
          </a:effectLst>
        </p:spPr>
      </p:pic>
    </p:spTree>
    <p:extLst>
      <p:ext uri="{BB962C8B-B14F-4D97-AF65-F5344CB8AC3E}">
        <p14:creationId xmlns:p14="http://schemas.microsoft.com/office/powerpoint/2010/main" val="1468561354"/>
      </p:ext>
    </p:extLst>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BO" dirty="0" smtClean="0"/>
              <a:t>Plataforma de hardware de computadora</a:t>
            </a:r>
            <a:endParaRPr lang="es-BO" dirty="0"/>
          </a:p>
        </p:txBody>
      </p:sp>
      <p:sp>
        <p:nvSpPr>
          <p:cNvPr id="3" name="Marcador de contenido 2"/>
          <p:cNvSpPr>
            <a:spLocks noGrp="1"/>
          </p:cNvSpPr>
          <p:nvPr>
            <p:ph idx="1"/>
          </p:nvPr>
        </p:nvSpPr>
        <p:spPr>
          <a:xfrm>
            <a:off x="677335" y="2160590"/>
            <a:ext cx="5659072" cy="4472030"/>
          </a:xfrm>
        </p:spPr>
        <p:txBody>
          <a:bodyPr>
            <a:normAutofit/>
          </a:bodyPr>
          <a:lstStyle/>
          <a:p>
            <a:pPr marL="0" indent="0">
              <a:buNone/>
            </a:pPr>
            <a:r>
              <a:rPr lang="es-BO" dirty="0" smtClean="0"/>
              <a:t>El mercado de los servidores usa procesadores Intel o ADM.</a:t>
            </a:r>
          </a:p>
          <a:p>
            <a:pPr marL="0" indent="0">
              <a:buNone/>
            </a:pPr>
            <a:r>
              <a:rPr lang="es-BO" dirty="0" smtClean="0"/>
              <a:t>Servidor </a:t>
            </a:r>
            <a:r>
              <a:rPr lang="es-BO" dirty="0" err="1" smtClean="0"/>
              <a:t>Blade</a:t>
            </a:r>
            <a:r>
              <a:rPr lang="es-BO" dirty="0" smtClean="0"/>
              <a:t>.- Computadora </a:t>
            </a:r>
            <a:r>
              <a:rPr lang="es-BO" dirty="0" err="1" smtClean="0"/>
              <a:t>ultradelgada</a:t>
            </a:r>
            <a:r>
              <a:rPr lang="es-BO" dirty="0" smtClean="0"/>
              <a:t>.</a:t>
            </a:r>
          </a:p>
          <a:p>
            <a:pPr marL="0" indent="0">
              <a:buNone/>
            </a:pPr>
            <a:r>
              <a:rPr lang="es-BO" dirty="0" smtClean="0"/>
              <a:t>El mercado para el hardware de computadora se enfoca cada vez más en las principales empresas como IBM, HP, Dell y </a:t>
            </a:r>
            <a:r>
              <a:rPr lang="es-BO" dirty="0" err="1" smtClean="0"/>
              <a:t>Sun</a:t>
            </a:r>
            <a:r>
              <a:rPr lang="es-BO" dirty="0" smtClean="0"/>
              <a:t> Microsystems (adquirida por Oracle), y en tres productores de chips: Intel, AMD e IBM.</a:t>
            </a:r>
          </a:p>
          <a:p>
            <a:pPr marL="0" indent="0">
              <a:buNone/>
            </a:pPr>
            <a:r>
              <a:rPr lang="es-BO" dirty="0" smtClean="0"/>
              <a:t>Un solo mainframe de IBM puede ejecutar hasta 17 000 instancias de software Linux o Windows para servidor y es capaz de reemplazar a miles de servidores </a:t>
            </a:r>
            <a:r>
              <a:rPr lang="es-BO" dirty="0" err="1" smtClean="0"/>
              <a:t>blade</a:t>
            </a:r>
            <a:r>
              <a:rPr lang="es-BO" dirty="0" smtClean="0"/>
              <a:t> más pequeños.</a:t>
            </a:r>
            <a:endParaRPr lang="es-BO" dirty="0"/>
          </a:p>
        </p:txBody>
      </p:sp>
      <p:pic>
        <p:nvPicPr>
          <p:cNvPr id="2050" name="Picture 2" descr="J:\Aivan_Docs\INF-152\Grupo 1\servidor_blad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2027" y="1928253"/>
            <a:ext cx="4617499" cy="3467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2814140"/>
      </p:ext>
    </p:extLst>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BO" dirty="0" smtClean="0"/>
              <a:t>Plataformas de sistemas operativos</a:t>
            </a:r>
          </a:p>
        </p:txBody>
      </p:sp>
      <p:sp>
        <p:nvSpPr>
          <p:cNvPr id="3" name="Marcador de contenido 2"/>
          <p:cNvSpPr>
            <a:spLocks noGrp="1"/>
          </p:cNvSpPr>
          <p:nvPr>
            <p:ph idx="1"/>
          </p:nvPr>
        </p:nvSpPr>
        <p:spPr/>
        <p:txBody>
          <a:bodyPr/>
          <a:lstStyle/>
          <a:p>
            <a:pPr marL="0" indent="0">
              <a:buNone/>
            </a:pPr>
            <a:r>
              <a:rPr lang="es-BO" dirty="0" smtClean="0"/>
              <a:t>A nivel cliente, el 90 por ciento de las </a:t>
            </a:r>
            <a:r>
              <a:rPr lang="es-BO" dirty="0" err="1" smtClean="0"/>
              <a:t>PCs</a:t>
            </a:r>
            <a:r>
              <a:rPr lang="es-BO" dirty="0" smtClean="0"/>
              <a:t> usan alguna forma de sistema operativo Microsoft Windows (como Windows 7, Windows Vista o Windows XP) para administrar los recursos y actividades de la computadora.</a:t>
            </a:r>
          </a:p>
          <a:p>
            <a:pPr marL="0" indent="0">
              <a:buNone/>
            </a:pPr>
            <a:endParaRPr lang="es-BO" dirty="0"/>
          </a:p>
        </p:txBody>
      </p:sp>
      <p:pic>
        <p:nvPicPr>
          <p:cNvPr id="1026" name="Picture 2" descr="J:\Aivan_Docs\INF-152\Grupo 1\Window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997" y="3524720"/>
            <a:ext cx="8082197" cy="1768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2053292"/>
      </p:ext>
    </p:extLst>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BO" dirty="0" smtClean="0"/>
              <a:t>Aplicaciones de software empresariales</a:t>
            </a:r>
          </a:p>
        </p:txBody>
      </p:sp>
      <p:sp>
        <p:nvSpPr>
          <p:cNvPr id="3" name="Marcador de contenido 2"/>
          <p:cNvSpPr>
            <a:spLocks noGrp="1"/>
          </p:cNvSpPr>
          <p:nvPr>
            <p:ph idx="1"/>
          </p:nvPr>
        </p:nvSpPr>
        <p:spPr/>
        <p:txBody>
          <a:bodyPr/>
          <a:lstStyle/>
          <a:p>
            <a:pPr marL="0" indent="0">
              <a:buNone/>
            </a:pPr>
            <a:r>
              <a:rPr lang="es-BO" dirty="0" smtClean="0"/>
              <a:t>Los proveedores más importantes de software de aplicaciones empresariales son SAP y Oracle.</a:t>
            </a:r>
            <a:endParaRPr lang="es-BO" dirty="0"/>
          </a:p>
        </p:txBody>
      </p:sp>
      <p:pic>
        <p:nvPicPr>
          <p:cNvPr id="3075" name="Picture 3" descr="J:\Aivan_Docs\INF-152\Grupo 1\SAP-9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747" y="3368305"/>
            <a:ext cx="2289545" cy="228954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J:\Aivan_Docs\INF-152\Grupo 1\orac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6255" y="3524250"/>
            <a:ext cx="55245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7547500"/>
      </p:ext>
    </p:extLst>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BO" dirty="0" smtClean="0"/>
              <a:t>Administración y almacenamiento de datos</a:t>
            </a:r>
            <a:endParaRPr lang="es-BO" dirty="0"/>
          </a:p>
        </p:txBody>
      </p:sp>
      <p:sp>
        <p:nvSpPr>
          <p:cNvPr id="3" name="Marcador de contenido 2"/>
          <p:cNvSpPr>
            <a:spLocks noGrp="1"/>
          </p:cNvSpPr>
          <p:nvPr>
            <p:ph idx="1"/>
          </p:nvPr>
        </p:nvSpPr>
        <p:spPr>
          <a:xfrm>
            <a:off x="677334" y="2160589"/>
            <a:ext cx="5298463" cy="4549303"/>
          </a:xfrm>
        </p:spPr>
        <p:txBody>
          <a:bodyPr>
            <a:normAutofit/>
          </a:bodyPr>
          <a:lstStyle/>
          <a:p>
            <a:pPr marL="0" indent="0">
              <a:buNone/>
            </a:pPr>
            <a:r>
              <a:rPr lang="es-BO" dirty="0" smtClean="0"/>
              <a:t> Los principales proveedores de software de bases de datos son IBM (DB2), Oracle, Microsoft (SQL Server) y </a:t>
            </a:r>
            <a:r>
              <a:rPr lang="es-BO" dirty="0" err="1" smtClean="0"/>
              <a:t>Sybase</a:t>
            </a:r>
            <a:r>
              <a:rPr lang="es-BO" dirty="0" smtClean="0"/>
              <a:t> (</a:t>
            </a:r>
            <a:r>
              <a:rPr lang="es-BO" dirty="0" err="1" smtClean="0"/>
              <a:t>Adaptive</a:t>
            </a:r>
            <a:r>
              <a:rPr lang="es-BO" dirty="0" smtClean="0"/>
              <a:t> Server Enterprise), quienes proveen más del 90 por ciento del mercado de software de bases de datos en Estados Unidos. </a:t>
            </a:r>
            <a:endParaRPr lang="es-BO" dirty="0" smtClean="0"/>
          </a:p>
          <a:p>
            <a:pPr marL="0" indent="0">
              <a:buNone/>
            </a:pPr>
            <a:r>
              <a:rPr lang="es-BO" dirty="0" smtClean="0"/>
              <a:t>Las </a:t>
            </a:r>
            <a:r>
              <a:rPr lang="es-BO" dirty="0" smtClean="0"/>
              <a:t>redes de área de almacenamiento (SAN) conectan varios dispositivos en una red separada de alta velocidad, dedicada al almacenamiento. </a:t>
            </a:r>
            <a:endParaRPr lang="es-BO" dirty="0" smtClean="0"/>
          </a:p>
          <a:p>
            <a:pPr marL="0" indent="0">
              <a:buNone/>
            </a:pPr>
            <a:r>
              <a:rPr lang="es-BO" dirty="0" smtClean="0"/>
              <a:t>La </a:t>
            </a:r>
            <a:r>
              <a:rPr lang="es-BO" dirty="0" smtClean="0"/>
              <a:t>SAN crea una gran reserva central de almacenamiento disponible para que varios servidores accedan a ella y la compartan.</a:t>
            </a:r>
          </a:p>
          <a:p>
            <a:pPr marL="0" indent="0">
              <a:buNone/>
            </a:pPr>
            <a:endParaRPr lang="es-BO" dirty="0"/>
          </a:p>
        </p:txBody>
      </p:sp>
      <p:pic>
        <p:nvPicPr>
          <p:cNvPr id="4098" name="Picture 2" descr="J:\Aivan_Docs\INF-152\Grupo 1\sa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9932" y="2467155"/>
            <a:ext cx="4088170" cy="3457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1208981"/>
      </p:ext>
    </p:extLst>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BO" dirty="0" smtClean="0"/>
              <a:t>Plataformas de redes/telecomunicaciones</a:t>
            </a:r>
            <a:endParaRPr lang="es-BO" dirty="0"/>
          </a:p>
        </p:txBody>
      </p:sp>
      <p:sp>
        <p:nvSpPr>
          <p:cNvPr id="3" name="Marcador de contenido 2"/>
          <p:cNvSpPr>
            <a:spLocks noGrp="1"/>
          </p:cNvSpPr>
          <p:nvPr>
            <p:ph idx="1"/>
          </p:nvPr>
        </p:nvSpPr>
        <p:spPr>
          <a:xfrm>
            <a:off x="317729" y="1902593"/>
            <a:ext cx="8596668" cy="3880773"/>
          </a:xfrm>
        </p:spPr>
        <p:txBody>
          <a:bodyPr/>
          <a:lstStyle/>
          <a:p>
            <a:pPr marL="0" indent="0">
              <a:buNone/>
            </a:pPr>
            <a:r>
              <a:rPr lang="es-BO" dirty="0" smtClean="0"/>
              <a:t> Windows Server se utiliza de manera predominante como sistema operativo de red de área local, seguido de Linux y Unix.</a:t>
            </a:r>
          </a:p>
          <a:p>
            <a:pPr marL="0" indent="0">
              <a:buNone/>
            </a:pPr>
            <a:r>
              <a:rPr lang="es-BO" dirty="0" smtClean="0"/>
              <a:t>Los proveedores de hardware de red más importantes son Cisco, Alcatel-</a:t>
            </a:r>
            <a:r>
              <a:rPr lang="es-BO" dirty="0" err="1" smtClean="0"/>
              <a:t>Lucent</a:t>
            </a:r>
            <a:r>
              <a:rPr lang="es-BO" dirty="0" smtClean="0"/>
              <a:t>, Nortel y Juniper Networks.</a:t>
            </a:r>
            <a:endParaRPr lang="es-BO" dirty="0"/>
          </a:p>
        </p:txBody>
      </p:sp>
      <p:pic>
        <p:nvPicPr>
          <p:cNvPr id="5122" name="Picture 2" descr="J:\Aivan_Docs\INF-152\Grupo 1\nortel-300x12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8987" y="5475163"/>
            <a:ext cx="3545955" cy="1190625"/>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J:\Aivan_Docs\INF-152\Grupo 1\400px-Juniper_Networks_logo.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303" y="5494214"/>
            <a:ext cx="3810000" cy="115252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J:\Aivan_Docs\INF-152\Grupo 1\Alcatel-Lucen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04547" y="3405438"/>
            <a:ext cx="4934834" cy="1717507"/>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J:\Aivan_Docs\INF-152\Grupo 1\cisc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4303" y="3405439"/>
            <a:ext cx="3232955" cy="1717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9948675"/>
      </p:ext>
    </p:extLst>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BO" dirty="0" smtClean="0"/>
              <a:t>Plataformas de Internet</a:t>
            </a:r>
            <a:endParaRPr lang="es-BO" dirty="0"/>
          </a:p>
        </p:txBody>
      </p:sp>
      <p:sp>
        <p:nvSpPr>
          <p:cNvPr id="3" name="Marcador de contenido 2"/>
          <p:cNvSpPr>
            <a:spLocks noGrp="1"/>
          </p:cNvSpPr>
          <p:nvPr>
            <p:ph idx="1"/>
          </p:nvPr>
        </p:nvSpPr>
        <p:spPr>
          <a:xfrm>
            <a:off x="677334" y="2160590"/>
            <a:ext cx="8596668" cy="2050464"/>
          </a:xfrm>
        </p:spPr>
        <p:txBody>
          <a:bodyPr/>
          <a:lstStyle/>
          <a:p>
            <a:pPr marL="0" indent="0">
              <a:buNone/>
            </a:pPr>
            <a:r>
              <a:rPr lang="es-BO" dirty="0" smtClean="0"/>
              <a:t>Las plataformas de Internet se traslapan y deben estar relacionadas con la infraestructura de redes general de la empresa, además de sus plataformas de hardware y software. </a:t>
            </a:r>
            <a:endParaRPr lang="es-BO" dirty="0"/>
          </a:p>
          <a:p>
            <a:pPr marL="0" indent="0">
              <a:buNone/>
            </a:pPr>
            <a:r>
              <a:rPr lang="es-BO" dirty="0" smtClean="0"/>
              <a:t>Un servicio de hospedaje Web mantiene un servidor Web grande o una serie de servidores, además de proporcionar espacio a los suscriptores que pagan una cuota por mantener sus sitios Web. </a:t>
            </a:r>
          </a:p>
          <a:p>
            <a:pPr marL="0" indent="0">
              <a:buNone/>
            </a:pPr>
            <a:endParaRPr lang="es-BO" dirty="0"/>
          </a:p>
        </p:txBody>
      </p:sp>
    </p:spTree>
    <p:extLst>
      <p:ext uri="{BB962C8B-B14F-4D97-AF65-F5344CB8AC3E}">
        <p14:creationId xmlns:p14="http://schemas.microsoft.com/office/powerpoint/2010/main" val="2207338048"/>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BO" dirty="0" smtClean="0"/>
              <a:t>Servicios de consultoría e integración de sistemas</a:t>
            </a:r>
            <a:endParaRPr lang="es-BO" dirty="0"/>
          </a:p>
        </p:txBody>
      </p:sp>
      <p:sp>
        <p:nvSpPr>
          <p:cNvPr id="3" name="Marcador de contenido 2"/>
          <p:cNvSpPr>
            <a:spLocks noGrp="1"/>
          </p:cNvSpPr>
          <p:nvPr>
            <p:ph idx="1"/>
          </p:nvPr>
        </p:nvSpPr>
        <p:spPr>
          <a:xfrm>
            <a:off x="677336" y="2160590"/>
            <a:ext cx="3933302" cy="4446272"/>
          </a:xfrm>
        </p:spPr>
        <p:txBody>
          <a:bodyPr>
            <a:normAutofit/>
          </a:bodyPr>
          <a:lstStyle/>
          <a:p>
            <a:pPr marL="0" indent="0">
              <a:buNone/>
            </a:pPr>
            <a:r>
              <a:rPr lang="es-BO" dirty="0" smtClean="0"/>
              <a:t>Las empresas líderes en consultoría que proveen esta experiencia son: </a:t>
            </a:r>
            <a:r>
              <a:rPr lang="es-BO" dirty="0" err="1" smtClean="0"/>
              <a:t>Accenture</a:t>
            </a:r>
            <a:r>
              <a:rPr lang="es-BO" dirty="0" smtClean="0"/>
              <a:t>, IBM Global </a:t>
            </a:r>
            <a:r>
              <a:rPr lang="es-BO" dirty="0" err="1" smtClean="0"/>
              <a:t>Services</a:t>
            </a:r>
            <a:r>
              <a:rPr lang="es-BO" dirty="0" smtClean="0"/>
              <a:t>, HP Enterprise </a:t>
            </a:r>
            <a:r>
              <a:rPr lang="es-BO" dirty="0" err="1" smtClean="0"/>
              <a:t>Services</a:t>
            </a:r>
            <a:r>
              <a:rPr lang="es-BO" dirty="0" smtClean="0"/>
              <a:t>, </a:t>
            </a:r>
            <a:r>
              <a:rPr lang="es-BO" dirty="0" err="1" smtClean="0"/>
              <a:t>Infosys</a:t>
            </a:r>
            <a:r>
              <a:rPr lang="es-BO" dirty="0" smtClean="0"/>
              <a:t> y </a:t>
            </a:r>
            <a:r>
              <a:rPr lang="es-BO" dirty="0" err="1" smtClean="0"/>
              <a:t>Wipro</a:t>
            </a:r>
            <a:r>
              <a:rPr lang="es-BO" dirty="0" smtClean="0"/>
              <a:t> Technologies. </a:t>
            </a:r>
          </a:p>
          <a:p>
            <a:pPr marL="0" indent="0">
              <a:buNone/>
            </a:pPr>
            <a:r>
              <a:rPr lang="es-BO" dirty="0" smtClean="0"/>
              <a:t> Por lo general los sistemas heredados son sistemas de procesamiento de transacciones antiguos, creados para computadoras mainframe que se siguen utilizando para evitar el alto costo de reemplazarlos o rediseñarlos. </a:t>
            </a:r>
            <a:endParaRPr lang="es-BO" dirty="0"/>
          </a:p>
        </p:txBody>
      </p:sp>
      <p:pic>
        <p:nvPicPr>
          <p:cNvPr id="6146" name="Picture 2" descr="J:\Aivan_Docs\INF-152\Grupo 1\WCC_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09620" y="2851274"/>
            <a:ext cx="1976076" cy="1976076"/>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J:\Aivan_Docs\INF-152\Grupo 1\Accentur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2310" y="1541958"/>
            <a:ext cx="4114621" cy="117266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J:\Aivan_Docs\INF-152\Grupo 1\hp enterpris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2507" y="3013656"/>
            <a:ext cx="2111652" cy="1651312"/>
          </a:xfrm>
          <a:prstGeom prst="rect">
            <a:avLst/>
          </a:prstGeom>
          <a:noFill/>
          <a:extLst>
            <a:ext uri="{909E8E84-426E-40DD-AFC4-6F175D3DCCD1}">
              <a14:hiddenFill xmlns:a14="http://schemas.microsoft.com/office/drawing/2010/main">
                <a:solidFill>
                  <a:srgbClr val="FFFFFF"/>
                </a:solidFill>
              </a14:hiddenFill>
            </a:ext>
          </a:extLst>
        </p:spPr>
      </p:pic>
      <p:pic>
        <p:nvPicPr>
          <p:cNvPr id="6149" name="Picture 5" descr="J:\Aivan_Docs\INF-152\Grupo 1\IBM.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9129" y="5283556"/>
            <a:ext cx="3498201" cy="1129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93925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5"/>
            <a:ext cx="8435803" cy="1325563"/>
          </a:xfrm>
        </p:spPr>
        <p:txBody>
          <a:bodyPr/>
          <a:lstStyle/>
          <a:p>
            <a:pPr algn="ctr"/>
            <a:r>
              <a:rPr lang="es-BO" dirty="0" smtClean="0"/>
              <a:t>BART SE AGILIZA CON UNA NUEVA INFRAESTRUCTURA DE TI</a:t>
            </a:r>
            <a:endParaRPr lang="es-BO" dirty="0"/>
          </a:p>
        </p:txBody>
      </p:sp>
      <p:sp>
        <p:nvSpPr>
          <p:cNvPr id="3" name="Marcador de contenido 2"/>
          <p:cNvSpPr>
            <a:spLocks noGrp="1"/>
          </p:cNvSpPr>
          <p:nvPr>
            <p:ph idx="1"/>
          </p:nvPr>
        </p:nvSpPr>
        <p:spPr/>
        <p:txBody>
          <a:bodyPr/>
          <a:lstStyle/>
          <a:p>
            <a:r>
              <a:rPr lang="es-BO" dirty="0" smtClean="0"/>
              <a:t>Es </a:t>
            </a:r>
            <a:r>
              <a:rPr lang="es-BO" dirty="0"/>
              <a:t>un sistema de tránsito público ferroviario </a:t>
            </a:r>
            <a:r>
              <a:rPr lang="es-BO" dirty="0" smtClean="0"/>
              <a:t>pesado, que </a:t>
            </a:r>
            <a:r>
              <a:rPr lang="es-BO" dirty="0"/>
              <a:t>conecta a San Francisco con Oakland, con California y otras ciudades vecinas al este y al sur</a:t>
            </a:r>
            <a:r>
              <a:rPr lang="es-BO" dirty="0" smtClean="0"/>
              <a:t>.</a:t>
            </a:r>
          </a:p>
          <a:p>
            <a:pPr marL="0" indent="0">
              <a:buNone/>
            </a:pPr>
            <a:endParaRPr lang="es-BO" dirty="0" smtClean="0"/>
          </a:p>
          <a:p>
            <a:r>
              <a:rPr lang="es-BO" dirty="0" smtClean="0"/>
              <a:t>Transporte Rápido y Confiable que transporta a 346000 pasajeros a diario.</a:t>
            </a:r>
          </a:p>
          <a:p>
            <a:endParaRPr lang="es-BO" dirty="0"/>
          </a:p>
        </p:txBody>
      </p:sp>
    </p:spTree>
    <p:extLst>
      <p:ext uri="{BB962C8B-B14F-4D97-AF65-F5344CB8AC3E}">
        <p14:creationId xmlns:p14="http://schemas.microsoft.com/office/powerpoint/2010/main" val="3418196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3092" y="504825"/>
            <a:ext cx="8596668" cy="1320800"/>
          </a:xfrm>
        </p:spPr>
        <p:txBody>
          <a:bodyPr/>
          <a:lstStyle/>
          <a:p>
            <a:pPr algn="ctr"/>
            <a:r>
              <a:rPr lang="es-BO" dirty="0" smtClean="0"/>
              <a:t>BART SE AGILIZA CON UNA NUEVA INFRAESTRUCTURA DE TI</a:t>
            </a:r>
            <a:endParaRPr lang="es-BO" dirty="0"/>
          </a:p>
        </p:txBody>
      </p:sp>
      <p:sp>
        <p:nvSpPr>
          <p:cNvPr id="3" name="Marcador de contenido 2"/>
          <p:cNvSpPr>
            <a:spLocks noGrp="1"/>
          </p:cNvSpPr>
          <p:nvPr>
            <p:ph idx="1"/>
          </p:nvPr>
        </p:nvSpPr>
        <p:spPr>
          <a:xfrm>
            <a:off x="252332" y="2257188"/>
            <a:ext cx="10515600" cy="4600812"/>
          </a:xfrm>
        </p:spPr>
        <p:txBody>
          <a:bodyPr/>
          <a:lstStyle/>
          <a:p>
            <a:r>
              <a:rPr lang="es-BO" dirty="0" smtClean="0"/>
              <a:t>Es el quinto sistema de transito rápido mas concurrido en Estados Unidos</a:t>
            </a:r>
          </a:p>
          <a:p>
            <a:endParaRPr lang="es-BO" dirty="0" smtClean="0"/>
          </a:p>
          <a:p>
            <a:r>
              <a:rPr lang="es-BO" dirty="0" smtClean="0"/>
              <a:t>BART reemplazo sus viejas aplicaciones con aplicaciones </a:t>
            </a:r>
            <a:r>
              <a:rPr lang="es-BO" dirty="0" err="1" smtClean="0"/>
              <a:t>PeopleSoft</a:t>
            </a:r>
            <a:r>
              <a:rPr lang="es-BO" dirty="0" smtClean="0"/>
              <a:t> Enterprise de Oracle.</a:t>
            </a:r>
          </a:p>
          <a:p>
            <a:endParaRPr lang="es-BO" dirty="0"/>
          </a:p>
          <a:p>
            <a:r>
              <a:rPr lang="es-BO" dirty="0"/>
              <a:t>BART eligió ejecutar sus aplicaciones </a:t>
            </a:r>
            <a:r>
              <a:rPr lang="es-BO" dirty="0" smtClean="0"/>
              <a:t>en</a:t>
            </a:r>
          </a:p>
          <a:p>
            <a:pPr marL="0" indent="0">
              <a:buNone/>
            </a:pPr>
            <a:r>
              <a:rPr lang="es-BO" dirty="0" smtClean="0"/>
              <a:t> </a:t>
            </a:r>
            <a:r>
              <a:rPr lang="es-BO" dirty="0"/>
              <a:t>un grupo de </a:t>
            </a:r>
            <a:r>
              <a:rPr lang="es-BO" dirty="0" smtClean="0"/>
              <a:t>servidores a </a:t>
            </a:r>
            <a:r>
              <a:rPr lang="es-BO" dirty="0"/>
              <a:t>través de </a:t>
            </a:r>
            <a:endParaRPr lang="es-BO" dirty="0" smtClean="0"/>
          </a:p>
          <a:p>
            <a:pPr marL="0" indent="0">
              <a:buNone/>
            </a:pPr>
            <a:r>
              <a:rPr lang="es-BO" dirty="0" smtClean="0"/>
              <a:t>una </a:t>
            </a:r>
            <a:r>
              <a:rPr lang="es-BO" dirty="0"/>
              <a:t>arquitectura de malla.</a:t>
            </a:r>
          </a:p>
        </p:txBody>
      </p:sp>
      <p:pic>
        <p:nvPicPr>
          <p:cNvPr id="3078" name="Picture 6" descr="Resultado de imagen para computaciones en mall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8286" y="3869154"/>
            <a:ext cx="2715812" cy="199992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10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10883" y="504825"/>
            <a:ext cx="8596668" cy="1320800"/>
          </a:xfrm>
        </p:spPr>
        <p:txBody>
          <a:bodyPr/>
          <a:lstStyle/>
          <a:p>
            <a:pPr algn="ctr"/>
            <a:r>
              <a:rPr lang="es-BO" dirty="0" smtClean="0"/>
              <a:t>BART SE AGILIZA CON UNA NUEVA INFRAESTRUCTURA DE TI</a:t>
            </a:r>
            <a:endParaRPr lang="es-BO" dirty="0"/>
          </a:p>
        </p:txBody>
      </p:sp>
      <p:sp>
        <p:nvSpPr>
          <p:cNvPr id="3" name="Marcador de contenido 2"/>
          <p:cNvSpPr>
            <a:spLocks noGrp="1"/>
          </p:cNvSpPr>
          <p:nvPr>
            <p:ph idx="1"/>
          </p:nvPr>
        </p:nvSpPr>
        <p:spPr>
          <a:xfrm>
            <a:off x="490471" y="2031687"/>
            <a:ext cx="9297473" cy="4351338"/>
          </a:xfrm>
        </p:spPr>
        <p:txBody>
          <a:bodyPr/>
          <a:lstStyle/>
          <a:p>
            <a:r>
              <a:rPr lang="es-BO" dirty="0"/>
              <a:t>BART usa la virtualización para </a:t>
            </a:r>
            <a:r>
              <a:rPr lang="es-BO" dirty="0" smtClean="0"/>
              <a:t>ejecutar varias </a:t>
            </a:r>
            <a:r>
              <a:rPr lang="es-BO" dirty="0"/>
              <a:t>aplicaciones en el mismo servidor, con lo cual se incrementa el uso de la capacidad del </a:t>
            </a:r>
            <a:r>
              <a:rPr lang="es-BO" dirty="0" smtClean="0"/>
              <a:t>servidor hasta </a:t>
            </a:r>
            <a:r>
              <a:rPr lang="es-BO" dirty="0"/>
              <a:t>en un 50 por ciento o más</a:t>
            </a:r>
            <a:r>
              <a:rPr lang="es-BO" dirty="0" smtClean="0"/>
              <a:t>.</a:t>
            </a:r>
          </a:p>
          <a:p>
            <a:endParaRPr lang="es-BO" dirty="0" smtClean="0"/>
          </a:p>
          <a:p>
            <a:endParaRPr lang="es-BO" dirty="0"/>
          </a:p>
          <a:p>
            <a:endParaRPr lang="es-BO" dirty="0" smtClean="0"/>
          </a:p>
          <a:p>
            <a:endParaRPr lang="es-BO" dirty="0"/>
          </a:p>
          <a:p>
            <a:endParaRPr lang="es-BO" dirty="0" smtClean="0"/>
          </a:p>
          <a:p>
            <a:endParaRPr lang="es-BO" dirty="0" smtClean="0"/>
          </a:p>
          <a:p>
            <a:endParaRPr lang="es-BO" dirty="0"/>
          </a:p>
          <a:p>
            <a:r>
              <a:rPr lang="es-BO" dirty="0" smtClean="0"/>
              <a:t>Utilizando servidores </a:t>
            </a:r>
            <a:r>
              <a:rPr lang="es-BO" dirty="0" err="1" smtClean="0"/>
              <a:t>blade</a:t>
            </a:r>
            <a:r>
              <a:rPr lang="es-BO" dirty="0" smtClean="0"/>
              <a:t> puede reducir el uso de energía un 20%</a:t>
            </a:r>
            <a:endParaRPr lang="es-BO" dirty="0"/>
          </a:p>
        </p:txBody>
      </p:sp>
      <p:pic>
        <p:nvPicPr>
          <p:cNvPr id="4108" name="Picture 12" descr="https://upload.wikimedia.org/wikipedia/commons/thumb/7/7c/IBM_bladecenter_%28front%29.jpg/220px-IBM_bladecenter_%28front%2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3083" y="2922091"/>
            <a:ext cx="3427370" cy="25705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65422640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BO" dirty="0" smtClean="0"/>
              <a:t>BART SE AGILIZA CON UNA NUEVA INFRAESTRUCTURA DE TI</a:t>
            </a:r>
            <a:endParaRPr lang="es-BO" dirty="0"/>
          </a:p>
        </p:txBody>
      </p:sp>
      <p:pic>
        <p:nvPicPr>
          <p:cNvPr id="5136" name="Picture 16" descr="http://pad3.whstatic.com/images/4/4d/BART-ticket-machines-9545.jpg"/>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819578" y="2448518"/>
            <a:ext cx="2286000" cy="304800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
        <p:nvSpPr>
          <p:cNvPr id="11" name="Marcador de contenido 10"/>
          <p:cNvSpPr>
            <a:spLocks noGrp="1"/>
          </p:cNvSpPr>
          <p:nvPr>
            <p:ph sz="half" idx="2"/>
          </p:nvPr>
        </p:nvSpPr>
        <p:spPr>
          <a:xfrm>
            <a:off x="4639209" y="3358324"/>
            <a:ext cx="5226008" cy="3880773"/>
          </a:xfrm>
        </p:spPr>
        <p:txBody>
          <a:bodyPr/>
          <a:lstStyle/>
          <a:p>
            <a:r>
              <a:rPr lang="es-BO" dirty="0"/>
              <a:t>Las inversiones en infraestructura de TI que </a:t>
            </a:r>
            <a:r>
              <a:rPr lang="es-BO" dirty="0" smtClean="0"/>
              <a:t>realizó tenían </a:t>
            </a:r>
            <a:r>
              <a:rPr lang="es-BO" dirty="0"/>
              <a:t>que dar soporte a las metas de negocios de BART y contribuir a mejorar su desempeño.</a:t>
            </a:r>
          </a:p>
        </p:txBody>
      </p:sp>
    </p:spTree>
    <p:extLst>
      <p:ext uri="{BB962C8B-B14F-4D97-AF65-F5344CB8AC3E}">
        <p14:creationId xmlns:p14="http://schemas.microsoft.com/office/powerpoint/2010/main" val="3478016330"/>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BO" dirty="0" smtClean="0"/>
              <a:t>BART SE AGILIZA CON UNA NUEVA INFRAESTRUCTURA DE TI</a:t>
            </a:r>
            <a:endParaRPr lang="es-BO" dirty="0"/>
          </a:p>
        </p:txBody>
      </p:sp>
      <p:pic>
        <p:nvPicPr>
          <p:cNvPr id="6146" name="Picture 2" descr="Resultado de imagen para bay area rapid transit"/>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677334" y="2859328"/>
            <a:ext cx="4183062" cy="23551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4" name="Marcador de contenido 3"/>
          <p:cNvSpPr>
            <a:spLocks noGrp="1"/>
          </p:cNvSpPr>
          <p:nvPr>
            <p:ph sz="half" idx="2"/>
          </p:nvPr>
        </p:nvSpPr>
        <p:spPr>
          <a:xfrm>
            <a:off x="5102848" y="2977227"/>
            <a:ext cx="4749489" cy="3880773"/>
          </a:xfrm>
        </p:spPr>
        <p:txBody>
          <a:bodyPr/>
          <a:lstStyle/>
          <a:p>
            <a:r>
              <a:rPr lang="es-BO" dirty="0"/>
              <a:t>Este caso muestra que las inversiones correctas </a:t>
            </a:r>
            <a:r>
              <a:rPr lang="es-BO" dirty="0" smtClean="0"/>
              <a:t>en hardware </a:t>
            </a:r>
            <a:r>
              <a:rPr lang="es-BO" dirty="0"/>
              <a:t>y software no sólo mejoran el desempeño de negocios, sino que también </a:t>
            </a:r>
            <a:r>
              <a:rPr lang="es-BO" dirty="0" smtClean="0"/>
              <a:t>pueden contribuir </a:t>
            </a:r>
            <a:r>
              <a:rPr lang="es-BO" dirty="0"/>
              <a:t>al logro de metas sociales importantes, como la conservación de </a:t>
            </a:r>
            <a:r>
              <a:rPr lang="es-BO" dirty="0" smtClean="0"/>
              <a:t>energía y </a:t>
            </a:r>
            <a:r>
              <a:rPr lang="es-BO" dirty="0"/>
              <a:t>materiales.</a:t>
            </a:r>
          </a:p>
        </p:txBody>
      </p:sp>
    </p:spTree>
    <p:extLst>
      <p:ext uri="{BB962C8B-B14F-4D97-AF65-F5344CB8AC3E}">
        <p14:creationId xmlns:p14="http://schemas.microsoft.com/office/powerpoint/2010/main" val="1546360930"/>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BO" dirty="0" smtClean="0"/>
              <a:t>BART SE AGILIZA CON UNA NUEVA INFRAESTRUCTURA DE TI</a:t>
            </a:r>
            <a:endParaRPr lang="es-BO" dirty="0"/>
          </a:p>
        </p:txBody>
      </p:sp>
      <p:pic>
        <p:nvPicPr>
          <p:cNvPr id="5" name="Imagen 4"/>
          <p:cNvPicPr>
            <a:picLocks noChangeAspect="1"/>
          </p:cNvPicPr>
          <p:nvPr/>
        </p:nvPicPr>
        <p:blipFill>
          <a:blip r:embed="rId2"/>
          <a:stretch>
            <a:fillRect/>
          </a:stretch>
        </p:blipFill>
        <p:spPr>
          <a:xfrm>
            <a:off x="677334" y="1930399"/>
            <a:ext cx="8596668" cy="4551591"/>
          </a:xfrm>
          <a:prstGeom prst="rect">
            <a:avLst/>
          </a:prstGeom>
          <a:ln>
            <a:noFill/>
          </a:ln>
          <a:effectLst>
            <a:softEdge rad="112500"/>
          </a:effectLst>
        </p:spPr>
      </p:pic>
    </p:spTree>
    <p:extLst>
      <p:ext uri="{BB962C8B-B14F-4D97-AF65-F5344CB8AC3E}">
        <p14:creationId xmlns:p14="http://schemas.microsoft.com/office/powerpoint/2010/main" val="373848482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idx="4294967295"/>
          </p:nvPr>
        </p:nvSpPr>
        <p:spPr>
          <a:xfrm>
            <a:off x="0" y="0"/>
            <a:ext cx="10363200" cy="1470025"/>
          </a:xfrm>
        </p:spPr>
        <p:txBody>
          <a:bodyPr>
            <a:normAutofit/>
          </a:bodyPr>
          <a:lstStyle/>
          <a:p>
            <a:pPr algn="ctr"/>
            <a:r>
              <a:rPr lang="es-ES" sz="3600" b="1" dirty="0" smtClean="0"/>
              <a:t>INFRAESTRUCTURA</a:t>
            </a:r>
            <a:r>
              <a:rPr lang="es-ES" sz="3600" b="1" dirty="0"/>
              <a:t> </a:t>
            </a:r>
            <a:r>
              <a:rPr lang="es-ES" sz="3600" b="1" dirty="0" smtClean="0"/>
              <a:t>DE TI</a:t>
            </a:r>
            <a:endParaRPr lang="es-ES" sz="3600" b="1" dirty="0"/>
          </a:p>
        </p:txBody>
      </p:sp>
      <p:sp>
        <p:nvSpPr>
          <p:cNvPr id="3" name="2 Subtítulo"/>
          <p:cNvSpPr>
            <a:spLocks noGrp="1"/>
          </p:cNvSpPr>
          <p:nvPr>
            <p:ph type="subTitle" idx="4294967295"/>
          </p:nvPr>
        </p:nvSpPr>
        <p:spPr>
          <a:xfrm>
            <a:off x="914401" y="1846800"/>
            <a:ext cx="8534400" cy="1752600"/>
          </a:xfrm>
        </p:spPr>
        <p:txBody>
          <a:bodyPr>
            <a:normAutofit/>
          </a:bodyPr>
          <a:lstStyle/>
          <a:p>
            <a:pPr marL="0" indent="0" algn="just">
              <a:buNone/>
            </a:pPr>
            <a:r>
              <a:rPr lang="es-ES" sz="2400" dirty="0" smtClean="0">
                <a:solidFill>
                  <a:schemeClr val="tx1"/>
                </a:solidFill>
              </a:rPr>
              <a:t>La infraestructura consiste en un conjunto de dispositivos físicos y aplicaciones de software requeridas para operar toda la empresa.</a:t>
            </a:r>
            <a:endParaRPr lang="es-ES" sz="2400" dirty="0">
              <a:solidFill>
                <a:schemeClr val="tx1"/>
              </a:solidFill>
            </a:endParaRPr>
          </a:p>
        </p:txBody>
      </p:sp>
    </p:spTree>
    <p:extLst>
      <p:ext uri="{BB962C8B-B14F-4D97-AF65-F5344CB8AC3E}">
        <p14:creationId xmlns:p14="http://schemas.microsoft.com/office/powerpoint/2010/main" val="125154028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129</TotalTime>
  <Words>1408</Words>
  <Application>Microsoft Office PowerPoint</Application>
  <PresentationFormat>Personalizado</PresentationFormat>
  <Paragraphs>89</Paragraphs>
  <Slides>27</Slides>
  <Notes>0</Notes>
  <HiddenSlides>0</HiddenSlides>
  <MMClips>0</MMClips>
  <ScaleCrop>false</ScaleCrop>
  <HeadingPairs>
    <vt:vector size="4" baseType="variant">
      <vt:variant>
        <vt:lpstr>Tema</vt:lpstr>
      </vt:variant>
      <vt:variant>
        <vt:i4>1</vt:i4>
      </vt:variant>
      <vt:variant>
        <vt:lpstr>Títulos de diapositiva</vt:lpstr>
      </vt:variant>
      <vt:variant>
        <vt:i4>27</vt:i4>
      </vt:variant>
    </vt:vector>
  </HeadingPairs>
  <TitlesOfParts>
    <vt:vector size="28" baseType="lpstr">
      <vt:lpstr>Faceta</vt:lpstr>
      <vt:lpstr>INFRAESTRUCTURA DE TI Y TECNOLOGÍAS EMERGENTES</vt:lpstr>
      <vt:lpstr>BART SE AGILIZA CON UNA NUEVA INFRAESTRUCTURA DE TI</vt:lpstr>
      <vt:lpstr>BART SE AGILIZA CON UNA NUEVA INFRAESTRUCTURA DE TI</vt:lpstr>
      <vt:lpstr>BART SE AGILIZA CON UNA NUEVA INFRAESTRUCTURA DE TI</vt:lpstr>
      <vt:lpstr>BART SE AGILIZA CON UNA NUEVA INFRAESTRUCTURA DE TI</vt:lpstr>
      <vt:lpstr>BART SE AGILIZA CON UNA NUEVA INFRAESTRUCTURA DE TI</vt:lpstr>
      <vt:lpstr>BART SE AGILIZA CON UNA NUEVA INFRAESTRUCTURA DE TI</vt:lpstr>
      <vt:lpstr>BART SE AGILIZA CON UNA NUEVA INFRAESTRUCTURA DE TI</vt:lpstr>
      <vt:lpstr>INFRAESTRUCTURA DE TI</vt:lpstr>
      <vt:lpstr>CONEXIÓN ENTRE EMPRESAS, LA INFRAESTRUCTURA DE TI Y LAS CAPACIDADES DE NEGOCIO</vt:lpstr>
      <vt:lpstr>ERAS EN LA EVOLUCIÓN DE LA INFRAESTRUCTURA DE TI</vt:lpstr>
      <vt:lpstr>Era de los mainframes y minicomputadoras de propósito general (1959  a la fecha)</vt:lpstr>
      <vt:lpstr>Era de la computadora personal  (1981  a la fecha)</vt:lpstr>
      <vt:lpstr>Era cliente/servidor(1983  a la fecha)</vt:lpstr>
      <vt:lpstr>Era de la computación empresarial  (1992 a la fecha)</vt:lpstr>
      <vt:lpstr>Era de la computación en la nube y móvil (2000  a la fecha)</vt:lpstr>
      <vt:lpstr>IMPULSADORES TECNOLÓGICOS EN LA EVOLUCIÓN DE LA INFRAESTRUCTURA</vt:lpstr>
      <vt:lpstr>ESTÁNDARES Y EFECTOS DE LA RED</vt:lpstr>
      <vt:lpstr>5.2 Componentes de la Infraestructura</vt:lpstr>
      <vt:lpstr>Presentación de PowerPoint</vt:lpstr>
      <vt:lpstr>Plataforma de hardware de computadora</vt:lpstr>
      <vt:lpstr>Plataformas de sistemas operativos</vt:lpstr>
      <vt:lpstr>Aplicaciones de software empresariales</vt:lpstr>
      <vt:lpstr>Administración y almacenamiento de datos</vt:lpstr>
      <vt:lpstr>Plataformas de redes/telecomunicaciones</vt:lpstr>
      <vt:lpstr>Plataformas de Internet</vt:lpstr>
      <vt:lpstr>Servicios de consultoría e integración de sistemas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5.2 Componentes de la Infraestructura</dc:title>
  <dc:creator>Williams</dc:creator>
  <cp:lastModifiedBy>Aivan</cp:lastModifiedBy>
  <cp:revision>17</cp:revision>
  <dcterms:created xsi:type="dcterms:W3CDTF">2016-09-14T16:19:41Z</dcterms:created>
  <dcterms:modified xsi:type="dcterms:W3CDTF">2016-09-16T19:13:54Z</dcterms:modified>
</cp:coreProperties>
</file>