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  <p:sldMasterId id="2147483715" r:id="rId2"/>
    <p:sldMasterId id="2147483733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166368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4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4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6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2" y="6422858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8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1" y="6422858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1447804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5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1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861736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6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5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63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7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7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84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89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84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4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64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9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6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80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42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2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1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34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08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8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5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2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2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2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32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4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4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4" y="4827215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6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3" y="4827214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2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2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96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11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4" y="430217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51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8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2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9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1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1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90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0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0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7" y="6422858"/>
            <a:ext cx="300089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8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8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27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2" y="2669689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2" y="2892351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4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9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3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2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2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6" y="322530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3" y="295733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Infraestructura </a:t>
            </a:r>
            <a:r>
              <a:rPr lang="es-ES" dirty="0"/>
              <a:t>TI y tecnologías emergentes</a:t>
            </a:r>
          </a:p>
        </p:txBody>
      </p:sp>
    </p:spTree>
    <p:extLst>
      <p:ext uri="{BB962C8B-B14F-4D97-AF65-F5344CB8AC3E}">
        <p14:creationId xmlns:p14="http://schemas.microsoft.com/office/powerpoint/2010/main" val="28623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COMPUTACIÓN VERDE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7"/>
          <a:stretch/>
        </p:blipFill>
        <p:spPr>
          <a:xfrm>
            <a:off x="1558343" y="2147488"/>
            <a:ext cx="4229592" cy="3945685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083381" y="2147490"/>
            <a:ext cx="3906043" cy="3432319"/>
          </a:xfrm>
        </p:spPr>
        <p:txBody>
          <a:bodyPr/>
          <a:lstStyle/>
          <a:p>
            <a:r>
              <a:rPr lang="es-ES" dirty="0" smtClean="0"/>
              <a:t>La </a:t>
            </a:r>
            <a:r>
              <a:rPr lang="es-ES" dirty="0"/>
              <a:t>computación verde, o TI verde, se refiere a las prácticas y tecnologías para diseñar, </a:t>
            </a:r>
            <a:r>
              <a:rPr lang="es-ES" dirty="0" smtClean="0"/>
              <a:t>fabricar</a:t>
            </a:r>
            <a:r>
              <a:rPr lang="es-ES" dirty="0"/>
              <a:t>, usar y disponer de computadoras, servidores y dispositivos asociados, como monitores, impresoras, dispositivos de almacenamiento, sistemas de redes y </a:t>
            </a:r>
            <a:r>
              <a:rPr lang="es-ES" dirty="0" smtClean="0"/>
              <a:t>comunicaciones </a:t>
            </a:r>
            <a:r>
              <a:rPr lang="es-ES" dirty="0"/>
              <a:t>para minimizar el impacto sobre el entorno. </a:t>
            </a:r>
          </a:p>
        </p:txBody>
      </p:sp>
    </p:spTree>
    <p:extLst>
      <p:ext uri="{BB962C8B-B14F-4D97-AF65-F5344CB8AC3E}">
        <p14:creationId xmlns:p14="http://schemas.microsoft.com/office/powerpoint/2010/main" val="328044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COMPUTACIÓN AUTONÓMICA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86" y="2134176"/>
            <a:ext cx="5497604" cy="3669651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85947" y="2134177"/>
            <a:ext cx="3200400" cy="3432319"/>
          </a:xfrm>
        </p:spPr>
        <p:txBody>
          <a:bodyPr/>
          <a:lstStyle/>
          <a:p>
            <a:r>
              <a:rPr lang="es-ES" dirty="0"/>
              <a:t>La  computación </a:t>
            </a:r>
            <a:r>
              <a:rPr lang="es-ES" dirty="0" smtClean="0"/>
              <a:t>autonómica </a:t>
            </a:r>
            <a:r>
              <a:rPr lang="es-ES" dirty="0"/>
              <a:t>es un esfuerzo a nivel industrial por desarrollar sistemas que se puedan </a:t>
            </a:r>
            <a:r>
              <a:rPr lang="es-ES" dirty="0" smtClean="0"/>
              <a:t>configurar</a:t>
            </a:r>
            <a:r>
              <a:rPr lang="es-ES" dirty="0"/>
              <a:t>, optimizar, ajustar, arreglarse por sí solos cuando se descompongan y </a:t>
            </a:r>
            <a:r>
              <a:rPr lang="es-ES" dirty="0" smtClean="0"/>
              <a:t>protegerse </a:t>
            </a:r>
            <a:r>
              <a:rPr lang="es-ES" dirty="0"/>
              <a:t>de los intrusos externos y de la autodestrucción.</a:t>
            </a:r>
          </a:p>
        </p:txBody>
      </p:sp>
    </p:spTree>
    <p:extLst>
      <p:ext uri="{BB962C8B-B14F-4D97-AF65-F5344CB8AC3E}">
        <p14:creationId xmlns:p14="http://schemas.microsoft.com/office/powerpoint/2010/main" val="311552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PROCESADORES DE ALTO RENDIMIENTO </a:t>
            </a:r>
            <a:br>
              <a:rPr lang="es-ES" dirty="0"/>
            </a:br>
            <a:r>
              <a:rPr lang="es-ES" dirty="0"/>
              <a:t>Y AHORRO DE ENERGÍA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20" y="2147490"/>
            <a:ext cx="5869419" cy="3598405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los microprocesadores contemporáneos cuentan con varios núcleos de </a:t>
            </a:r>
          </a:p>
          <a:p>
            <a:r>
              <a:rPr lang="es-ES" dirty="0"/>
              <a:t>procesadores (que llevan a cabo la lectura y ejecución de las instrucciones de </a:t>
            </a:r>
            <a:r>
              <a:rPr lang="es-ES" dirty="0" smtClean="0"/>
              <a:t>computadora</a:t>
            </a:r>
            <a:r>
              <a:rPr lang="es-ES" dirty="0"/>
              <a:t>) en un solo </a:t>
            </a:r>
            <a:r>
              <a:rPr lang="es-ES" dirty="0" smtClean="0"/>
              <a:t>chip.</a:t>
            </a:r>
          </a:p>
          <a:p>
            <a:r>
              <a:rPr lang="es-ES" dirty="0" smtClean="0"/>
              <a:t>Un </a:t>
            </a:r>
            <a:r>
              <a:rPr lang="es-ES" dirty="0"/>
              <a:t>procesador multinúcleo es un circuito integrado al que </a:t>
            </a:r>
            <a:r>
              <a:rPr lang="es-ES" dirty="0" smtClean="0"/>
              <a:t>se </a:t>
            </a:r>
            <a:r>
              <a:rPr lang="es-ES" dirty="0"/>
              <a:t>conectan dos o más núcleos de procesadores para mejorar el desempeño, reducir </a:t>
            </a:r>
            <a:r>
              <a:rPr lang="es-ES" dirty="0" smtClean="0"/>
              <a:t>el </a:t>
            </a:r>
            <a:r>
              <a:rPr lang="es-ES" dirty="0"/>
              <a:t>consumo de energía y procesar varias tareas simultáneas con más eficiencia.</a:t>
            </a:r>
          </a:p>
        </p:txBody>
      </p:sp>
    </p:spTree>
    <p:extLst>
      <p:ext uri="{BB962C8B-B14F-4D97-AF65-F5344CB8AC3E}">
        <p14:creationId xmlns:p14="http://schemas.microsoft.com/office/powerpoint/2010/main" val="41259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4753" y="1272488"/>
            <a:ext cx="7060443" cy="1020336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 smtClean="0">
                <a:solidFill>
                  <a:srgbClr val="FF0000"/>
                </a:solidFill>
              </a:rPr>
              <a:t>Tendencias de las plataformas de software contemporáneas</a:t>
            </a:r>
            <a:endParaRPr lang="es-ES" sz="36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6329" y="2824119"/>
            <a:ext cx="9817291" cy="2785115"/>
          </a:xfrm>
        </p:spPr>
        <p:txBody>
          <a:bodyPr/>
          <a:lstStyle/>
          <a:p>
            <a:pPr algn="l"/>
            <a:r>
              <a:rPr lang="es-ES" dirty="0" smtClean="0"/>
              <a:t>Hay cuatro temas importantes en la evolución de las plataformas de software contemporáneas: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ES" dirty="0" smtClean="0"/>
              <a:t>Linux y el software de código fuente abierto.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ES" dirty="0" smtClean="0"/>
              <a:t>Java y Ajax.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ES" dirty="0" smtClean="0"/>
              <a:t>Los servicios web y la arquitectura orientada a servicios.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ES" dirty="0" smtClean="0"/>
              <a:t>Outsourcing de software y servicios de la nube.</a:t>
            </a:r>
          </a:p>
        </p:txBody>
      </p:sp>
    </p:spTree>
    <p:extLst>
      <p:ext uri="{BB962C8B-B14F-4D97-AF65-F5344CB8AC3E}">
        <p14:creationId xmlns:p14="http://schemas.microsoft.com/office/powerpoint/2010/main" val="26085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820" y="767877"/>
            <a:ext cx="8074357" cy="672105"/>
          </a:xfrm>
        </p:spPr>
        <p:txBody>
          <a:bodyPr>
            <a:normAutofit fontScale="90000"/>
          </a:bodyPr>
          <a:lstStyle/>
          <a:p>
            <a:r>
              <a:rPr lang="es-ES" sz="3200" dirty="0" smtClean="0"/>
              <a:t>Linux y el software de código fuente abierto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4545" y="2890152"/>
            <a:ext cx="9602907" cy="2418831"/>
          </a:xfrm>
        </p:spPr>
        <p:txBody>
          <a:bodyPr/>
          <a:lstStyle/>
          <a:p>
            <a:r>
              <a:rPr lang="es-ES" dirty="0" smtClean="0"/>
              <a:t>El software de código abierto es software producido por una comunidad de varios de miles de programadores en todo el mundo.</a:t>
            </a:r>
            <a:endParaRPr lang="es-ES" dirty="0"/>
          </a:p>
          <a:p>
            <a:r>
              <a:rPr lang="es-ES" dirty="0" smtClean="0"/>
              <a:t>El software de código abierto a demostrado que puede producir software de alta calidad.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94547" y="1903455"/>
            <a:ext cx="5065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Software de código abierto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565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2224" y="815502"/>
            <a:ext cx="976952" cy="56292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Linux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1848" y="1661856"/>
            <a:ext cx="10515600" cy="1941157"/>
          </a:xfrm>
        </p:spPr>
        <p:txBody>
          <a:bodyPr>
            <a:normAutofit/>
          </a:bodyPr>
          <a:lstStyle/>
          <a:p>
            <a:r>
              <a:rPr lang="es-ES" sz="2800" dirty="0" smtClean="0"/>
              <a:t>Un sistema operativo relaciona con Unix.</a:t>
            </a:r>
          </a:p>
          <a:p>
            <a:r>
              <a:rPr lang="es-ES" sz="2800" dirty="0" smtClean="0"/>
              <a:t>Aunque no se utiliza mucho en sistemas de escritorio, si en las redes de área local, los servidores web y el trabajo de computo de alto desempeño.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90118" y="4241281"/>
            <a:ext cx="100390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 surgimiento de software de código abierto, en especial Linux y las aplicaciones que soporta, tiene profundas implicaciones para las plataformas de software corporativas.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874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0123" y="965627"/>
            <a:ext cx="2144405" cy="617514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Java y Ajax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52276"/>
            <a:ext cx="10148248" cy="2465639"/>
          </a:xfrm>
        </p:spPr>
        <p:txBody>
          <a:bodyPr>
            <a:normAutofit/>
          </a:bodyPr>
          <a:lstStyle/>
          <a:p>
            <a:r>
              <a:rPr lang="es-ES" sz="2400" dirty="0" smtClean="0"/>
              <a:t>Java es un lenguaje de programación orientado a objetos.</a:t>
            </a:r>
          </a:p>
          <a:p>
            <a:r>
              <a:rPr lang="es-ES" sz="2400" dirty="0" smtClean="0"/>
              <a:t>El software de Java esta diseñado para ejecutarse en cualquier computadora o dispositivo de computo.</a:t>
            </a:r>
          </a:p>
          <a:p>
            <a:r>
              <a:rPr lang="es-ES" sz="2400" dirty="0" smtClean="0"/>
              <a:t>Los desarrolladores de java pueden crear pequeños programas que pueden incrustarse en la web</a:t>
            </a:r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2" y="1685502"/>
            <a:ext cx="109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Java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441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2" y="1416007"/>
            <a:ext cx="908713" cy="590217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Ajax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80718"/>
            <a:ext cx="9670576" cy="1995748"/>
          </a:xfrm>
        </p:spPr>
        <p:txBody>
          <a:bodyPr/>
          <a:lstStyle/>
          <a:p>
            <a:r>
              <a:rPr lang="es-ES" dirty="0" smtClean="0"/>
              <a:t>Ajax es una técnica de desarrollo web para crear aplicaciones web interactivas.</a:t>
            </a:r>
          </a:p>
          <a:p>
            <a:r>
              <a:rPr lang="es-ES" dirty="0" smtClean="0"/>
              <a:t>Permite que un cliente y un servidor intercambien pequeñas piezas de datos tras bambalinas.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9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5459" y="692675"/>
            <a:ext cx="8101084" cy="781287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dirty="0" smtClean="0"/>
              <a:t>Los servicios web y la arquitectura orientada a servicios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4679" y="2412480"/>
            <a:ext cx="10721455" cy="3701718"/>
          </a:xfrm>
        </p:spPr>
        <p:txBody>
          <a:bodyPr>
            <a:noAutofit/>
          </a:bodyPr>
          <a:lstStyle/>
          <a:p>
            <a:r>
              <a:rPr lang="es-ES" sz="2400" dirty="0" smtClean="0"/>
              <a:t>Los servicios web se refieren a un conjunto de componentes con acoplamiento débil.</a:t>
            </a:r>
          </a:p>
          <a:p>
            <a:r>
              <a:rPr lang="es-ES" sz="2400" dirty="0" smtClean="0"/>
              <a:t>La tecnología base para los servicios web es XML.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- Este lenguaje fue creado en 1996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- Mas poderoso y flexible que el hipertexto HTML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-HTML se limita a describir como se deben presentar los datos, 		  	  mientras que XML puede realizar la presentación, comunicación 	  	  y almacenamiento de datos.</a:t>
            </a:r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62374" y="1681609"/>
            <a:ext cx="2533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Servicios web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386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15211"/>
            <a:ext cx="5562600" cy="522275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Arquitectura orientada al servicio.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2" y="1579965"/>
            <a:ext cx="10257431" cy="999462"/>
          </a:xfrm>
        </p:spPr>
        <p:txBody>
          <a:bodyPr/>
          <a:lstStyle/>
          <a:p>
            <a:r>
              <a:rPr lang="es-ES" dirty="0" smtClean="0"/>
              <a:t>Es la colección de servicios web que se utiliza para construir los sistemas de software de una empresa.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8201" y="2821912"/>
            <a:ext cx="95613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Los sistemas de Dollar Rent A Car utilizan servicios </a:t>
            </a:r>
            <a:r>
              <a:rPr lang="es-ES" sz="2800" dirty="0" smtClean="0"/>
              <a:t>web para su sistema de reservación en línea con el sitio web de southwest airline.</a:t>
            </a:r>
          </a:p>
          <a:p>
            <a:endParaRPr lang="es-ES" sz="2800" dirty="0"/>
          </a:p>
          <a:p>
            <a:r>
              <a:rPr lang="es-ES" sz="2800" dirty="0" smtClean="0"/>
              <a:t>Los servicios web proveen una manera estándar para que las computadoras de Dollar “hablen ” con los sistemas de información de otras compañías.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9230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Tendencias de las plataformas de hardware </a:t>
            </a:r>
            <a:r>
              <a:rPr lang="es-ES" b="1" dirty="0" smtClean="0"/>
              <a:t>contemporáneas</a:t>
            </a:r>
            <a:endParaRPr lang="es-ES" b="1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2168" r="-216" b="1518"/>
          <a:stretch/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El explosivo poder de la tecnología de hardware de computadora y de redes ha </a:t>
            </a:r>
            <a:r>
              <a:rPr lang="es-ES" dirty="0" smtClean="0"/>
              <a:t>cambiado </a:t>
            </a:r>
            <a:r>
              <a:rPr lang="es-ES" dirty="0"/>
              <a:t>drásticamente la forma en que las empresas organizan su poder de cómputo, al </a:t>
            </a:r>
            <a:r>
              <a:rPr lang="es-ES" dirty="0" smtClean="0"/>
              <a:t>imponer </a:t>
            </a:r>
            <a:r>
              <a:rPr lang="es-ES" dirty="0"/>
              <a:t>una mayor parte de este poder en las redes y los dispositivos portátiles </a:t>
            </a:r>
            <a:r>
              <a:rPr lang="es-ES" dirty="0" smtClean="0"/>
              <a:t>móviles.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795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:\Sin títul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0" t="21962" r="32848" b="14237"/>
          <a:stretch/>
        </p:blipFill>
        <p:spPr bwMode="auto">
          <a:xfrm>
            <a:off x="2514561" y="1555844"/>
            <a:ext cx="7779224" cy="4544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224587" y="818867"/>
            <a:ext cx="835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Como utiliza Dollar Rent A Car los servicios web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26741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4352" y="780264"/>
            <a:ext cx="8443299" cy="666398"/>
          </a:xfrm>
        </p:spPr>
        <p:txBody>
          <a:bodyPr>
            <a:normAutofit/>
          </a:bodyPr>
          <a:lstStyle/>
          <a:p>
            <a:r>
              <a:rPr lang="es-ES" sz="2800" dirty="0" smtClean="0"/>
              <a:t>Outsourcing de software y servicios en la nube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903798"/>
            <a:ext cx="10515600" cy="2350590"/>
          </a:xfrm>
        </p:spPr>
        <p:txBody>
          <a:bodyPr/>
          <a:lstStyle/>
          <a:p>
            <a:r>
              <a:rPr lang="es-ES" dirty="0" smtClean="0"/>
              <a:t>Permite que una empresa contrate el desarrollo de software personalizado o mantenimiento de los programas heredados existentes con empresas externas.</a:t>
            </a:r>
          </a:p>
          <a:p>
            <a:r>
              <a:rPr lang="es-ES" dirty="0" smtClean="0"/>
              <a:t>Los principales servicios que ofrecen las empresas de outsourcing en el extranjero son de mantenimiento a nivel inferior, captura de datos.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2" y="1913622"/>
            <a:ext cx="232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Outsourcing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5535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3668" y="979275"/>
            <a:ext cx="9124667" cy="6311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Servicios y herramientas de software basadas en la nube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48706"/>
            <a:ext cx="10515600" cy="3019330"/>
          </a:xfrm>
        </p:spPr>
        <p:txBody>
          <a:bodyPr>
            <a:noAutofit/>
          </a:bodyPr>
          <a:lstStyle/>
          <a:p>
            <a:r>
              <a:rPr lang="es-ES" sz="2400" dirty="0" smtClean="0"/>
              <a:t>El software basado en la nube y los datos que se utiliza se alojan en poderosos servidores.</a:t>
            </a:r>
          </a:p>
          <a:p>
            <a:r>
              <a:rPr lang="es-ES" sz="2400" dirty="0" smtClean="0"/>
              <a:t>Se accede mediante una conexión a internet y un navegador web.</a:t>
            </a:r>
          </a:p>
          <a:p>
            <a:r>
              <a:rPr lang="es-ES" sz="2400" dirty="0" smtClean="0"/>
              <a:t>Hay software empresarial y otras funciones complejas de negocios disponibles.</a:t>
            </a:r>
          </a:p>
          <a:p>
            <a:r>
              <a:rPr lang="es-ES" sz="2400" dirty="0" smtClean="0"/>
              <a:t>Google se refiere a sus servicios en línea como apps.</a:t>
            </a:r>
          </a:p>
        </p:txBody>
      </p:sp>
    </p:spTree>
    <p:extLst>
      <p:ext uri="{BB962C8B-B14F-4D97-AF65-F5344CB8AC3E}">
        <p14:creationId xmlns:p14="http://schemas.microsoft.com/office/powerpoint/2010/main" val="101353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7928" y="613610"/>
            <a:ext cx="8915399" cy="2262781"/>
          </a:xfrm>
        </p:spPr>
        <p:txBody>
          <a:bodyPr/>
          <a:lstStyle/>
          <a:p>
            <a:r>
              <a:rPr lang="es-BO" dirty="0" smtClean="0"/>
              <a:t>ASPECTOS GERENCIALES</a:t>
            </a:r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2156075" y="3164305"/>
            <a:ext cx="8431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800" dirty="0"/>
              <a:t>Al crear y administrar una infraestructura de TI coherente se producen varios desafíos: lidiar con el cambio de plataforma y tecnología (que implica la computación en la nube y móvil), administración y gobernanza, y realizar inversiones inteligentes en </a:t>
            </a:r>
            <a:r>
              <a:rPr lang="es-BO" sz="2800" dirty="0" smtClean="0"/>
              <a:t>infraestructura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05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CÓMO LIDIAR CON EL CAMBIO DE PLATAFORMA E INFRAESTRUCTURA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2400" dirty="0"/>
              <a:t>Las empresas que utilicen plataformas de computación móvil y de computación en la nube requerirán nuevas políticas y procedimientos para administrar estas plata- formas. Tendrán que realizar un inventario de todos sus dispositivos móviles que se utilicen para actividades de negocios y deberán desarrollar tanto políticas como herramientas para rastrear, actualizar y asegurar esos dispositivos, además de </a:t>
            </a:r>
            <a:r>
              <a:rPr lang="es-BO" sz="2400" dirty="0" smtClean="0"/>
              <a:t>controlar </a:t>
            </a:r>
            <a:r>
              <a:rPr lang="es-BO" sz="2400" dirty="0"/>
              <a:t>los datos y aplicaciones que se ejecutan en ellos</a:t>
            </a:r>
          </a:p>
        </p:txBody>
      </p:sp>
    </p:spTree>
    <p:extLst>
      <p:ext uri="{BB962C8B-B14F-4D97-AF65-F5344CB8AC3E}">
        <p14:creationId xmlns:p14="http://schemas.microsoft.com/office/powerpoint/2010/main" val="329536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346" y="263163"/>
            <a:ext cx="8911687" cy="1280890"/>
          </a:xfrm>
        </p:spPr>
        <p:txBody>
          <a:bodyPr/>
          <a:lstStyle/>
          <a:p>
            <a:r>
              <a:rPr lang="es-BO" dirty="0"/>
              <a:t>GERENCIA Y GOBERNANZA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91346" y="1544053"/>
            <a:ext cx="9513266" cy="4367169"/>
          </a:xfrm>
        </p:spPr>
        <p:txBody>
          <a:bodyPr>
            <a:normAutofit/>
          </a:bodyPr>
          <a:lstStyle/>
          <a:p>
            <a:r>
              <a:rPr lang="es-BO" sz="2400" dirty="0"/>
              <a:t>Un aspecto siempre presente entre los gerentes de sistemas de información y los directores generales (CEO) ha sido la cuestión acerca de quién debe controlar y </a:t>
            </a:r>
            <a:r>
              <a:rPr lang="es-BO" sz="2400" dirty="0" smtClean="0"/>
              <a:t>administrar </a:t>
            </a:r>
            <a:r>
              <a:rPr lang="es-BO" sz="2400" dirty="0"/>
              <a:t>la infraestructura de TI de la </a:t>
            </a:r>
            <a:r>
              <a:rPr lang="es-BO" sz="2400" dirty="0" smtClean="0"/>
              <a:t>empresa</a:t>
            </a:r>
          </a:p>
          <a:p>
            <a:r>
              <a:rPr lang="es-BO" sz="2400" dirty="0"/>
              <a:t> Otras cuestiones importantes sobre la gobernanza de TI son: ¿Deberían los departamentos y las divisiones tener la responsabilidad de tomar sus propias decisiones sobre tecnología de la información, o habría que controlar y gestionar la infraestructura de TI de manera centralizada? Cada organización tendrá que obtener las respuestas con base en sus propias necesidades.</a:t>
            </a:r>
          </a:p>
        </p:txBody>
      </p:sp>
    </p:spTree>
    <p:extLst>
      <p:ext uri="{BB962C8B-B14F-4D97-AF65-F5344CB8AC3E}">
        <p14:creationId xmlns:p14="http://schemas.microsoft.com/office/powerpoint/2010/main" val="125002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CÓMO REALIZAR INVERSIONES DE INFRAESTRUCTURA INTELIGENTES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BO" sz="2400" dirty="0"/>
              <a:t>Tal vez la computación en la nube sea una manera de bajo costo para aumentar la escalabilidad y flexibilidad, pero las empresas deberían evaluar esta opción con cuidado en vista de los requerimientos de seguridad, además del impacto sobre los procesos de negocios y los flujos de trabajo. En ciertos casos, el costo de rentar software resulta ser mayor que el de comprar y mantener una aplicación en forma interna. Aún así, puede haber beneficios en cuanto al uso de </a:t>
            </a:r>
            <a:r>
              <a:rPr lang="es-BO" sz="2400" dirty="0" err="1"/>
              <a:t>SaaS</a:t>
            </a:r>
            <a:r>
              <a:rPr lang="es-BO" sz="2400" dirty="0"/>
              <a:t> si la compañía se puede enfocar en los </a:t>
            </a:r>
            <a:r>
              <a:rPr lang="es-BO" sz="2400" dirty="0" err="1"/>
              <a:t>aspec</a:t>
            </a:r>
            <a:r>
              <a:rPr lang="es-BO" sz="2400" dirty="0"/>
              <a:t>- tos de negocios básicos en vez de los desafíos tecnológicos</a:t>
            </a:r>
          </a:p>
        </p:txBody>
      </p:sp>
    </p:spTree>
    <p:extLst>
      <p:ext uri="{BB962C8B-B14F-4D97-AF65-F5344CB8AC3E}">
        <p14:creationId xmlns:p14="http://schemas.microsoft.com/office/powerpoint/2010/main" val="2915138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Costo total de propiedad de los activos de </a:t>
            </a:r>
            <a:r>
              <a:rPr lang="es-BO" dirty="0" smtClean="0"/>
              <a:t>tecnología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 </a:t>
            </a:r>
            <a:r>
              <a:rPr lang="es-BO" sz="2400" dirty="0"/>
              <a:t>Podemos usar el modelo de Costo Total de Propiedad (TCO) para </a:t>
            </a:r>
            <a:r>
              <a:rPr lang="es-BO" sz="2400" dirty="0" smtClean="0"/>
              <a:t>analizar </a:t>
            </a:r>
            <a:r>
              <a:rPr lang="es-BO" sz="2400" dirty="0"/>
              <a:t>estos costos directos e indirectos, para ayudar a las empresas a determinar el costo actual de las implementaciones de tecnología específicas. La tabla 5-3 describe los componentes más importantes del TCO que debemos considerar en un análisis de </a:t>
            </a:r>
            <a:r>
              <a:rPr lang="es-BO" sz="2400" dirty="0" smtClean="0"/>
              <a:t>TCO . 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3933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8" y="580095"/>
            <a:ext cx="10709286" cy="56978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63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Modelo de fuerzas competitivas para la inversión en infraestructura de TI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580" y="2133600"/>
            <a:ext cx="554266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LA PLATAFORMA DIGITAL MÓVIL EMERGENTE</a:t>
            </a: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" b="5176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790690" y="2150621"/>
            <a:ext cx="3433903" cy="3865866"/>
          </a:xfrm>
        </p:spPr>
        <p:txBody>
          <a:bodyPr>
            <a:normAutofit/>
          </a:bodyPr>
          <a:lstStyle/>
          <a:p>
            <a:r>
              <a:rPr lang="es-ES" dirty="0"/>
              <a:t>Los </a:t>
            </a:r>
            <a:r>
              <a:rPr lang="es-ES" dirty="0" smtClean="0"/>
              <a:t>teléfonos </a:t>
            </a:r>
            <a:r>
              <a:rPr lang="es-ES" dirty="0"/>
              <a:t>celulares y los inteligentes como BlackBerry y iPhone se han apropiado de </a:t>
            </a:r>
            <a:r>
              <a:rPr lang="es-ES" dirty="0" smtClean="0"/>
              <a:t>muchas </a:t>
            </a:r>
            <a:r>
              <a:rPr lang="es-ES" dirty="0"/>
              <a:t>funciones de las computadoras portátiles, como la transmisión de datos, </a:t>
            </a:r>
            <a:r>
              <a:rPr lang="es-ES" dirty="0" smtClean="0"/>
              <a:t>la navegación </a:t>
            </a:r>
            <a:r>
              <a:rPr lang="es-ES" dirty="0"/>
              <a:t>por Web, la transmisión de mensajes instantáneos y de correo </a:t>
            </a:r>
            <a:r>
              <a:rPr lang="es-ES" dirty="0" smtClean="0"/>
              <a:t>electrónico</a:t>
            </a:r>
            <a:r>
              <a:rPr lang="es-ES" dirty="0"/>
              <a:t>, la visualización de contenido digital y el intercambio de datos con </a:t>
            </a:r>
            <a:r>
              <a:rPr lang="es-ES" dirty="0" smtClean="0"/>
              <a:t>sistemas corporativos internos.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99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-486" r="201" b="617"/>
          <a:stretch/>
        </p:blipFill>
        <p:spPr>
          <a:xfrm>
            <a:off x="5551540" y="1077452"/>
            <a:ext cx="5433392" cy="5120463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25669" y="1934073"/>
            <a:ext cx="3008243" cy="4147928"/>
          </a:xfrm>
        </p:spPr>
        <p:txBody>
          <a:bodyPr>
            <a:normAutofit/>
          </a:bodyPr>
          <a:lstStyle/>
          <a:p>
            <a:r>
              <a:rPr lang="es-ES" sz="2000" dirty="0"/>
              <a:t>En unos cuantos años, los teléfonos inteligentes, las </a:t>
            </a:r>
            <a:r>
              <a:rPr lang="es-ES" sz="2000" dirty="0" err="1"/>
              <a:t>netbooks</a:t>
            </a:r>
            <a:r>
              <a:rPr lang="es-ES" sz="2000" dirty="0"/>
              <a:t> y las computadoras </a:t>
            </a:r>
            <a:r>
              <a:rPr lang="es-ES" sz="2000" dirty="0" smtClean="0"/>
              <a:t>tipo </a:t>
            </a:r>
            <a:r>
              <a:rPr lang="es-ES" sz="2000" dirty="0"/>
              <a:t>tableta serán los principales medios para acceder a Internet; cada vez más </a:t>
            </a:r>
            <a:r>
              <a:rPr lang="es-ES" sz="2000" dirty="0" smtClean="0"/>
              <a:t>funciones </a:t>
            </a:r>
            <a:r>
              <a:rPr lang="es-ES" sz="2000" dirty="0"/>
              <a:t>de la computación empresarial pasarán de las </a:t>
            </a:r>
            <a:r>
              <a:rPr lang="es-ES" sz="2000" dirty="0" err="1"/>
              <a:t>PCs</a:t>
            </a:r>
            <a:r>
              <a:rPr lang="es-ES" sz="2000" dirty="0"/>
              <a:t> y los equipos de escritorio </a:t>
            </a:r>
            <a:r>
              <a:rPr lang="es-ES" sz="2000" dirty="0" smtClean="0"/>
              <a:t>a </a:t>
            </a:r>
            <a:r>
              <a:rPr lang="es-ES" sz="2000" dirty="0"/>
              <a:t>estos dispositivos móviles</a:t>
            </a:r>
          </a:p>
        </p:txBody>
      </p:sp>
    </p:spTree>
    <p:extLst>
      <p:ext uri="{BB962C8B-B14F-4D97-AF65-F5344CB8AC3E}">
        <p14:creationId xmlns:p14="http://schemas.microsoft.com/office/powerpoint/2010/main" val="82276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COMPUTACIÓN EN MALLA</a:t>
            </a: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 b="1340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computación en malla se refiere al proceso de conectar computadoras separadas </a:t>
            </a:r>
            <a:r>
              <a:rPr lang="es-ES" dirty="0" smtClean="0"/>
              <a:t>por </a:t>
            </a:r>
            <a:r>
              <a:rPr lang="es-ES" dirty="0"/>
              <a:t>límites geográficos en una sola </a:t>
            </a:r>
            <a:r>
              <a:rPr lang="es-ES" dirty="0" smtClean="0"/>
              <a:t>red, </a:t>
            </a:r>
            <a:r>
              <a:rPr lang="es-ES" dirty="0"/>
              <a:t>para crear una supercomputadora virtual, </a:t>
            </a:r>
            <a:r>
              <a:rPr lang="es-ES" dirty="0" smtClean="0"/>
              <a:t>al combinar </a:t>
            </a:r>
            <a:r>
              <a:rPr lang="es-ES" dirty="0"/>
              <a:t>el poder computacional de todas las computadoras en la malla</a:t>
            </a:r>
          </a:p>
        </p:txBody>
      </p:sp>
    </p:spTree>
    <p:extLst>
      <p:ext uri="{BB962C8B-B14F-4D97-AF65-F5344CB8AC3E}">
        <p14:creationId xmlns:p14="http://schemas.microsoft.com/office/powerpoint/2010/main" val="275416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VIRTUALIZACIÓN</a:t>
            </a: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427031"/>
            <a:ext cx="6126480" cy="3500846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La  virtualización es el proceso de presentar un conjunto de recursos de cómputo </a:t>
            </a:r>
            <a:r>
              <a:rPr lang="es-ES" dirty="0" smtClean="0"/>
              <a:t>(</a:t>
            </a:r>
            <a:r>
              <a:rPr lang="es-ES" dirty="0"/>
              <a:t>como el poder de cómputo o el almacenamiento de datos) de modo que se pueda </a:t>
            </a:r>
            <a:r>
              <a:rPr lang="es-ES" dirty="0" smtClean="0"/>
              <a:t>acceder </a:t>
            </a:r>
            <a:r>
              <a:rPr lang="es-ES" dirty="0"/>
              <a:t>a todos ellos en formas que no estén restringidas por la configuración física o </a:t>
            </a:r>
            <a:r>
              <a:rPr lang="es-ES" dirty="0" smtClean="0"/>
              <a:t>la </a:t>
            </a:r>
            <a:r>
              <a:rPr lang="es-ES" dirty="0"/>
              <a:t>ubicación geográfica</a:t>
            </a:r>
          </a:p>
        </p:txBody>
      </p:sp>
    </p:spTree>
    <p:extLst>
      <p:ext uri="{BB962C8B-B14F-4D97-AF65-F5344CB8AC3E}">
        <p14:creationId xmlns:p14="http://schemas.microsoft.com/office/powerpoint/2010/main" val="47424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Beneficios de la virtualización para las empresas</a:t>
            </a:r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r="1710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Al proveer la habilidad de alojar varios sistemas en una sola máquina física, la </a:t>
            </a:r>
            <a:r>
              <a:rPr lang="es-ES" dirty="0" smtClean="0"/>
              <a:t>virtualización </a:t>
            </a:r>
            <a:r>
              <a:rPr lang="es-ES" dirty="0"/>
              <a:t>ayuda a las organizaciones a incrementar las tasas de uso del equipo, con lo cual </a:t>
            </a:r>
            <a:r>
              <a:rPr lang="es-ES" dirty="0" smtClean="0"/>
              <a:t>conservan </a:t>
            </a:r>
            <a:r>
              <a:rPr lang="es-ES" dirty="0"/>
              <a:t>espacio en su centro de datos y usan menos energía.</a:t>
            </a:r>
          </a:p>
        </p:txBody>
      </p:sp>
    </p:spTree>
    <p:extLst>
      <p:ext uri="{BB962C8B-B14F-4D97-AF65-F5344CB8AC3E}">
        <p14:creationId xmlns:p14="http://schemas.microsoft.com/office/powerpoint/2010/main" val="147666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COMPUTACIÓN EN LA NUBE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>
            <a:normAutofit/>
          </a:bodyPr>
          <a:lstStyle/>
          <a:p>
            <a:r>
              <a:rPr lang="es-ES" dirty="0"/>
              <a:t>El Instituto </a:t>
            </a:r>
            <a:r>
              <a:rPr lang="es-ES" dirty="0" smtClean="0"/>
              <a:t>nacional </a:t>
            </a:r>
            <a:r>
              <a:rPr lang="es-ES" dirty="0"/>
              <a:t>estadounidense de estándares y tecnología (NIST) define la computación en la nube </a:t>
            </a:r>
            <a:r>
              <a:rPr lang="es-ES" dirty="0" smtClean="0"/>
              <a:t>como </a:t>
            </a:r>
            <a:r>
              <a:rPr lang="es-ES" dirty="0"/>
              <a:t>algo que contiene las siguientes características esenciales (</a:t>
            </a:r>
            <a:r>
              <a:rPr lang="es-ES" dirty="0" err="1"/>
              <a:t>Mell</a:t>
            </a:r>
            <a:r>
              <a:rPr lang="es-ES" dirty="0"/>
              <a:t> y </a:t>
            </a:r>
            <a:r>
              <a:rPr lang="es-ES" dirty="0" err="1"/>
              <a:t>Grance</a:t>
            </a:r>
            <a:r>
              <a:rPr lang="es-ES" dirty="0"/>
              <a:t>, 2009</a:t>
            </a:r>
            <a:r>
              <a:rPr lang="es-ES" dirty="0" smtClean="0"/>
              <a:t>):</a:t>
            </a:r>
          </a:p>
          <a:p>
            <a:endParaRPr lang="es-ES" dirty="0" smtClean="0"/>
          </a:p>
          <a:p>
            <a:pPr lvl="2"/>
            <a:r>
              <a:rPr lang="es-ES" sz="2000" b="1" dirty="0"/>
              <a:t>Autoservicio bajo demanda</a:t>
            </a:r>
            <a:r>
              <a:rPr lang="es-ES" sz="2000" dirty="0"/>
              <a:t>: los individuos pueden obtener herramientas </a:t>
            </a:r>
            <a:r>
              <a:rPr lang="es-ES" sz="2000" dirty="0" smtClean="0"/>
              <a:t>computacionales</a:t>
            </a:r>
            <a:r>
              <a:rPr lang="es-ES" sz="2000" dirty="0"/>
              <a:t>, como tiempo del servidor o almacenamiento de red por su </a:t>
            </a:r>
            <a:r>
              <a:rPr lang="es-ES" sz="2000" dirty="0" smtClean="0"/>
              <a:t>propia </a:t>
            </a:r>
            <a:r>
              <a:rPr lang="es-ES" sz="2000" dirty="0"/>
              <a:t>cuenta</a:t>
            </a:r>
            <a:r>
              <a:rPr lang="es-ES" sz="2000" dirty="0" smtClean="0"/>
              <a:t>.</a:t>
            </a:r>
          </a:p>
          <a:p>
            <a:pPr lvl="2"/>
            <a:r>
              <a:rPr lang="es-ES" sz="2000" b="1" dirty="0"/>
              <a:t>Acceso ubicuo a la red</a:t>
            </a:r>
            <a:r>
              <a:rPr lang="es-ES" sz="2000" dirty="0"/>
              <a:t>: los individuos pueden usar dispositivos de red e Internet </a:t>
            </a:r>
            <a:r>
              <a:rPr lang="es-ES" sz="2000" dirty="0" smtClean="0"/>
              <a:t>estándar</a:t>
            </a:r>
            <a:r>
              <a:rPr lang="es-ES" sz="2000" dirty="0"/>
              <a:t>, incluyendo las plataformas móviles, para acceder a los recursos de la </a:t>
            </a:r>
            <a:r>
              <a:rPr lang="es-ES" sz="2000" dirty="0" smtClean="0"/>
              <a:t>nube.</a:t>
            </a:r>
          </a:p>
          <a:p>
            <a:pPr lvl="2"/>
            <a:r>
              <a:rPr lang="es-ES" sz="2000" b="1" dirty="0"/>
              <a:t>Agrupamiento de recursos independiente de la ubicación</a:t>
            </a:r>
            <a:r>
              <a:rPr lang="es-ES" sz="2000" dirty="0"/>
              <a:t>: los recursos de </a:t>
            </a:r>
            <a:r>
              <a:rPr lang="es-ES" sz="2000" dirty="0" smtClean="0"/>
              <a:t>cómputo </a:t>
            </a:r>
            <a:r>
              <a:rPr lang="es-ES" sz="2000" dirty="0"/>
              <a:t>se agrupan para dar servicio a varios usuarios; los distintos recursos </a:t>
            </a:r>
            <a:r>
              <a:rPr lang="es-ES" sz="2000" dirty="0" smtClean="0"/>
              <a:t>virtuales </a:t>
            </a:r>
            <a:r>
              <a:rPr lang="es-ES" sz="2000" dirty="0"/>
              <a:t>se asignan en forma dinámica de acuerdo con la demanda de los usuarios. 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650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9888" y="453337"/>
            <a:ext cx="9784080" cy="5702764"/>
          </a:xfrm>
        </p:spPr>
        <p:txBody>
          <a:bodyPr/>
          <a:lstStyle/>
          <a:p>
            <a:pPr lvl="2"/>
            <a:r>
              <a:rPr lang="es-ES" b="1" dirty="0"/>
              <a:t>Elasticidad rápida</a:t>
            </a:r>
            <a:r>
              <a:rPr lang="es-ES" dirty="0"/>
              <a:t>: los recursos de cómputo se pueden suministrar, incrementar o reducir con </a:t>
            </a:r>
            <a:r>
              <a:rPr lang="es-ES" sz="2400" dirty="0">
                <a:solidFill>
                  <a:srgbClr val="00B0F0"/>
                </a:solidFill>
              </a:rPr>
              <a:t>rapidez para satisfacer la demanda cambiante de los usuarios.</a:t>
            </a:r>
          </a:p>
          <a:p>
            <a:pPr lvl="2"/>
            <a:r>
              <a:rPr lang="es-ES" sz="2400" b="1" dirty="0">
                <a:solidFill>
                  <a:srgbClr val="00B0F0"/>
                </a:solidFill>
              </a:rPr>
              <a:t>Servicio medido</a:t>
            </a:r>
            <a:r>
              <a:rPr lang="es-ES" sz="2400" dirty="0">
                <a:solidFill>
                  <a:srgbClr val="00B0F0"/>
                </a:solidFill>
              </a:rPr>
              <a:t>: los cargos por los recursos de la nube se basan en la cantidad de recursos utilizados</a:t>
            </a:r>
            <a:r>
              <a:rPr lang="es-ES" sz="2400" dirty="0" smtClean="0">
                <a:solidFill>
                  <a:srgbClr val="00B0F0"/>
                </a:solidFill>
              </a:rPr>
              <a:t>.</a:t>
            </a:r>
          </a:p>
          <a:p>
            <a:pPr lvl="2"/>
            <a:endParaRPr lang="es-ES" sz="2000" dirty="0">
              <a:solidFill>
                <a:srgbClr val="00B0F0"/>
              </a:solidFill>
            </a:endParaRPr>
          </a:p>
          <a:p>
            <a:pPr marL="457200" lvl="2" indent="0">
              <a:buNone/>
            </a:pPr>
            <a:r>
              <a:rPr lang="es-ES" sz="2000" dirty="0"/>
              <a:t>La computación en la nube consiste en tres tipos distintos de </a:t>
            </a:r>
            <a:r>
              <a:rPr lang="es-ES" sz="2000" dirty="0" smtClean="0"/>
              <a:t>servicios</a:t>
            </a:r>
            <a:r>
              <a:rPr lang="es-ES" sz="2000" b="1" dirty="0"/>
              <a:t>:</a:t>
            </a:r>
            <a:endParaRPr lang="es-ES" sz="2000" b="1" dirty="0" smtClean="0"/>
          </a:p>
          <a:p>
            <a:pPr marL="457200" lvl="2" indent="0">
              <a:buNone/>
            </a:pPr>
            <a:r>
              <a:rPr lang="es-ES" sz="2000" dirty="0">
                <a:solidFill>
                  <a:srgbClr val="00B0F0"/>
                </a:solidFill>
              </a:rPr>
              <a:t>	</a:t>
            </a:r>
            <a:r>
              <a:rPr lang="es-ES" sz="2000" dirty="0"/>
              <a:t>•  </a:t>
            </a:r>
            <a:r>
              <a:rPr lang="es-ES" sz="2000" b="1" dirty="0"/>
              <a:t>Infraestructura en la nube como un </a:t>
            </a:r>
            <a:r>
              <a:rPr lang="es-ES" sz="2000" b="1" dirty="0" smtClean="0"/>
              <a:t>servicio</a:t>
            </a:r>
            <a:r>
              <a:rPr lang="es-ES" sz="2000" dirty="0"/>
              <a:t>:</a:t>
            </a:r>
            <a:r>
              <a:rPr lang="es-ES" sz="2000" dirty="0" smtClean="0"/>
              <a:t> Los </a:t>
            </a:r>
            <a:r>
              <a:rPr lang="es-ES" sz="2000" dirty="0"/>
              <a:t>clientes utilizan el </a:t>
            </a:r>
            <a:r>
              <a:rPr lang="es-ES" sz="2000" dirty="0" smtClean="0"/>
              <a:t>procesa-	miento</a:t>
            </a:r>
            <a:r>
              <a:rPr lang="es-ES" sz="2000" dirty="0"/>
              <a:t>, el almacenamiento, la conexión en red y otros recursos de cómputo de </a:t>
            </a:r>
          </a:p>
          <a:p>
            <a:pPr marL="457200" lvl="2" indent="0">
              <a:buNone/>
            </a:pPr>
            <a:r>
              <a:rPr lang="es-ES" sz="2000" dirty="0" smtClean="0"/>
              <a:t>	los </a:t>
            </a:r>
            <a:r>
              <a:rPr lang="es-ES" sz="2000" dirty="0"/>
              <a:t>proveedores de servicio en la nube para operar sus sistemas de información. </a:t>
            </a:r>
            <a:endParaRPr lang="es-ES" sz="2000" dirty="0" smtClean="0"/>
          </a:p>
          <a:p>
            <a:pPr marL="457200" lvl="2" indent="0">
              <a:buNone/>
            </a:pPr>
            <a:r>
              <a:rPr lang="es-ES" sz="2000" dirty="0"/>
              <a:t>	•  </a:t>
            </a:r>
            <a:r>
              <a:rPr lang="es-ES" sz="2000" b="1" dirty="0"/>
              <a:t>Plataforma en la nube como un servicio</a:t>
            </a:r>
            <a:r>
              <a:rPr lang="es-ES" sz="2000" dirty="0"/>
              <a:t>: los clientes usan la infraestructura </a:t>
            </a:r>
          </a:p>
          <a:p>
            <a:pPr marL="457200" lvl="2" indent="0">
              <a:buNone/>
            </a:pPr>
            <a:r>
              <a:rPr lang="es-ES" sz="2000" dirty="0" smtClean="0"/>
              <a:t>	y </a:t>
            </a:r>
            <a:r>
              <a:rPr lang="es-ES" sz="2000" dirty="0"/>
              <a:t>las herramientas de programación hospedadas por el proveedor de servicios </a:t>
            </a:r>
          </a:p>
          <a:p>
            <a:pPr marL="457200" lvl="2" indent="0">
              <a:buNone/>
            </a:pPr>
            <a:r>
              <a:rPr lang="es-ES" sz="2000" dirty="0" smtClean="0"/>
              <a:t>	para </a:t>
            </a:r>
            <a:r>
              <a:rPr lang="es-ES" sz="2000" dirty="0"/>
              <a:t>desarrollar sus propias aplicaciones</a:t>
            </a:r>
            <a:r>
              <a:rPr lang="es-ES" sz="2000" dirty="0" smtClean="0"/>
              <a:t>.</a:t>
            </a:r>
          </a:p>
          <a:p>
            <a:pPr marL="457200" lvl="2" indent="0">
              <a:buNone/>
            </a:pPr>
            <a:r>
              <a:rPr lang="es-ES" sz="2000" dirty="0"/>
              <a:t>	•  </a:t>
            </a:r>
            <a:r>
              <a:rPr lang="es-ES" sz="2000" b="1" dirty="0"/>
              <a:t>Software en la nube como un servicio</a:t>
            </a:r>
            <a:r>
              <a:rPr lang="es-ES" sz="2000" dirty="0"/>
              <a:t>: los clientes usan el software que el </a:t>
            </a:r>
          </a:p>
          <a:p>
            <a:pPr marL="457200" lvl="2" indent="0">
              <a:buNone/>
            </a:pPr>
            <a:r>
              <a:rPr lang="es-ES" sz="2000" dirty="0" smtClean="0"/>
              <a:t>	distribuidor </a:t>
            </a:r>
            <a:r>
              <a:rPr lang="es-ES" sz="2000" dirty="0"/>
              <a:t>aloja en su hardware y ofrece a través de una red.</a:t>
            </a:r>
          </a:p>
          <a:p>
            <a:pPr marL="914400" lvl="4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2110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ema1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1544</Words>
  <Application>Microsoft Office PowerPoint</Application>
  <PresentationFormat>Panorámica</PresentationFormat>
  <Paragraphs>94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Century Gothic</vt:lpstr>
      <vt:lpstr>Corbel</vt:lpstr>
      <vt:lpstr>Wingdings</vt:lpstr>
      <vt:lpstr>Wingdings 3</vt:lpstr>
      <vt:lpstr>Con bandas</vt:lpstr>
      <vt:lpstr>Ion</vt:lpstr>
      <vt:lpstr>Tema1</vt:lpstr>
      <vt:lpstr>Infraestructura TI y tecnologías emergentes</vt:lpstr>
      <vt:lpstr>Tendencias de las plataformas de hardware contemporáneas</vt:lpstr>
      <vt:lpstr>LA PLATAFORMA DIGITAL MÓVIL EMERGENTE</vt:lpstr>
      <vt:lpstr>Presentación de PowerPoint</vt:lpstr>
      <vt:lpstr>COMPUTACIÓN EN MALLA</vt:lpstr>
      <vt:lpstr>VIRTUALIZACIÓN</vt:lpstr>
      <vt:lpstr>Beneficios de la virtualización para las empresas</vt:lpstr>
      <vt:lpstr>COMPUTACIÓN EN LA NUBE </vt:lpstr>
      <vt:lpstr>Presentación de PowerPoint</vt:lpstr>
      <vt:lpstr>COMPUTACIÓN VERDE</vt:lpstr>
      <vt:lpstr>COMPUTACIÓN AUTONÓMICA</vt:lpstr>
      <vt:lpstr>PROCESADORES DE ALTO RENDIMIENTO  Y AHORRO DE ENERGÍA</vt:lpstr>
      <vt:lpstr>Tendencias de las plataformas de software contemporáneas</vt:lpstr>
      <vt:lpstr>Linux y el software de código fuente abierto</vt:lpstr>
      <vt:lpstr>Linux</vt:lpstr>
      <vt:lpstr>Java y Ajax</vt:lpstr>
      <vt:lpstr>Ajax</vt:lpstr>
      <vt:lpstr>Los servicios web y la arquitectura orientada a servicios</vt:lpstr>
      <vt:lpstr>Arquitectura orientada al servicio.</vt:lpstr>
      <vt:lpstr>Presentación de PowerPoint</vt:lpstr>
      <vt:lpstr>Outsourcing de software y servicios en la nube</vt:lpstr>
      <vt:lpstr>Servicios y herramientas de software basadas en la nube</vt:lpstr>
      <vt:lpstr>ASPECTOS GERENCIALES</vt:lpstr>
      <vt:lpstr>CÓMO LIDIAR CON EL CAMBIO DE PLATAFORMA E INFRAESTRUCTURA</vt:lpstr>
      <vt:lpstr>GERENCIA Y GOBERNANZA</vt:lpstr>
      <vt:lpstr>CÓMO REALIZAR INVERSIONES DE INFRAESTRUCTURA INTELIGENTES</vt:lpstr>
      <vt:lpstr>Costo total de propiedad de los activos de tecnología</vt:lpstr>
      <vt:lpstr>Presentación de PowerPoint</vt:lpstr>
      <vt:lpstr>Modelo de fuerzas competitivas para la inversión en infraestructura de TI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Infraestructura TI y tecnologías emergentes</dc:title>
  <dc:creator>Full name</dc:creator>
  <cp:lastModifiedBy>itic</cp:lastModifiedBy>
  <cp:revision>25</cp:revision>
  <dcterms:created xsi:type="dcterms:W3CDTF">2016-09-18T22:46:25Z</dcterms:created>
  <dcterms:modified xsi:type="dcterms:W3CDTF">2016-09-19T23:18:57Z</dcterms:modified>
</cp:coreProperties>
</file>