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4C4389-4956-441F-A408-B85CE7EF3B6B}" type="datetimeFigureOut">
              <a:rPr lang="es-MX" smtClean="0"/>
              <a:pPr/>
              <a:t>23/09/2016</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4D74DB-BB59-4074-BA8C-C9E6DCA91348}" type="slidenum">
              <a:rPr lang="es-MX" smtClean="0"/>
              <a:pPr/>
              <a:t>‹Nº›</a:t>
            </a:fld>
            <a:endParaRPr lang="es-MX"/>
          </a:p>
        </p:txBody>
      </p:sp>
    </p:spTree>
    <p:extLst>
      <p:ext uri="{BB962C8B-B14F-4D97-AF65-F5344CB8AC3E}">
        <p14:creationId xmlns:p14="http://schemas.microsoft.com/office/powerpoint/2010/main" xmlns="" val="581754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E84D74DB-BB59-4074-BA8C-C9E6DCA91348}" type="slidenum">
              <a:rPr lang="es-MX" smtClean="0"/>
              <a:pPr/>
              <a:t>1</a:t>
            </a:fld>
            <a:endParaRPr lang="es-MX"/>
          </a:p>
        </p:txBody>
      </p:sp>
    </p:spTree>
    <p:extLst>
      <p:ext uri="{BB962C8B-B14F-4D97-AF65-F5344CB8AC3E}">
        <p14:creationId xmlns:p14="http://schemas.microsoft.com/office/powerpoint/2010/main" xmlns="" val="229982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540544" y="776288"/>
            <a:ext cx="8062912" cy="1470025"/>
          </a:xfrm>
        </p:spPr>
        <p:txBody>
          <a:bodyPr anchor="b">
            <a:normAutofit/>
          </a:bodyPr>
          <a:lstStyle>
            <a:lvl1pPr algn="r">
              <a:defRPr sz="440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1371600" y="6012656"/>
            <a:ext cx="5791200" cy="365125"/>
          </a:xfrm>
        </p:spPr>
        <p:txBody>
          <a:bodyPr tIns="0" bIns="0" anchor="t"/>
          <a:lstStyle>
            <a:lvl1pPr algn="r">
              <a:defRPr sz="1000"/>
            </a:lvl1pPr>
          </a:lstStyle>
          <a:p>
            <a:fld id="{719E9BC9-C2C6-472B-A4C8-505E425C37EB}" type="datetimeFigureOut">
              <a:rPr lang="es-MX" smtClean="0"/>
              <a:pPr/>
              <a:t>23/09/2016</a:t>
            </a:fld>
            <a:endParaRPr lang="es-MX"/>
          </a:p>
        </p:txBody>
      </p:sp>
      <p:sp>
        <p:nvSpPr>
          <p:cNvPr id="17" name="16 Marcador de pie de página"/>
          <p:cNvSpPr>
            <a:spLocks noGrp="1"/>
          </p:cNvSpPr>
          <p:nvPr>
            <p:ph type="ftr" sz="quarter" idx="11"/>
          </p:nvPr>
        </p:nvSpPr>
        <p:spPr>
          <a:xfrm>
            <a:off x="1371600" y="5650704"/>
            <a:ext cx="5791200" cy="365125"/>
          </a:xfrm>
        </p:spPr>
        <p:txBody>
          <a:bodyPr tIns="0" bIns="0" anchor="b"/>
          <a:lstStyle>
            <a:lvl1pPr algn="r">
              <a:defRPr sz="1100"/>
            </a:lvl1pPr>
          </a:lstStyle>
          <a:p>
            <a:endParaRPr lang="es-MX"/>
          </a:p>
        </p:txBody>
      </p:sp>
      <p:sp>
        <p:nvSpPr>
          <p:cNvPr id="29" name="28 Marcador de número de diapositiva"/>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30117E21-3548-466E-B228-ACFAA0327FCB}"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19E9BC9-C2C6-472B-A4C8-505E425C37EB}" type="datetimeFigureOut">
              <a:rPr lang="es-MX" smtClean="0"/>
              <a:pPr/>
              <a:t>23/09/2016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0117E21-3548-466E-B228-ACFAA0327FCB}"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381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81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19E9BC9-C2C6-472B-A4C8-505E425C37EB}" type="datetimeFigureOut">
              <a:rPr lang="es-MX" smtClean="0"/>
              <a:pPr/>
              <a:t>23/09/2016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0117E21-3548-466E-B228-ACFAA0327FCB}"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1399032"/>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457200" y="1882808"/>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791456" y="6480048"/>
            <a:ext cx="2133600" cy="301752"/>
          </a:xfrm>
        </p:spPr>
        <p:txBody>
          <a:bodyPr/>
          <a:lstStyle/>
          <a:p>
            <a:fld id="{719E9BC9-C2C6-472B-A4C8-505E425C37EB}" type="datetimeFigureOut">
              <a:rPr lang="es-MX" smtClean="0"/>
              <a:pPr/>
              <a:t>23/09/2016</a:t>
            </a:fld>
            <a:endParaRPr lang="es-MX"/>
          </a:p>
        </p:txBody>
      </p:sp>
      <p:sp>
        <p:nvSpPr>
          <p:cNvPr id="5" name="4 Marcador de pie de página"/>
          <p:cNvSpPr>
            <a:spLocks noGrp="1"/>
          </p:cNvSpPr>
          <p:nvPr>
            <p:ph type="ftr" sz="quarter" idx="11"/>
          </p:nvPr>
        </p:nvSpPr>
        <p:spPr>
          <a:xfrm>
            <a:off x="457200" y="6480969"/>
            <a:ext cx="4260056" cy="300831"/>
          </a:xfrm>
        </p:spPr>
        <p:txBody>
          <a:bodyPr/>
          <a:lstStyle/>
          <a:p>
            <a:endParaRPr lang="es-MX"/>
          </a:p>
        </p:txBody>
      </p:sp>
      <p:sp>
        <p:nvSpPr>
          <p:cNvPr id="6" name="5 Marcador de número de diapositiva"/>
          <p:cNvSpPr>
            <a:spLocks noGrp="1"/>
          </p:cNvSpPr>
          <p:nvPr>
            <p:ph type="sldNum" sz="quarter" idx="12"/>
          </p:nvPr>
        </p:nvSpPr>
        <p:spPr/>
        <p:txBody>
          <a:bodyPr/>
          <a:lstStyle/>
          <a:p>
            <a:fld id="{30117E21-3548-466E-B228-ACFAA0327FCB}"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9" name="8 Triángulo rectángulo"/>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6955632" y="6477000"/>
            <a:ext cx="2133600" cy="304800"/>
          </a:xfrm>
        </p:spPr>
        <p:txBody>
          <a:bodyPr/>
          <a:lstStyle/>
          <a:p>
            <a:fld id="{719E9BC9-C2C6-472B-A4C8-505E425C37EB}" type="datetimeFigureOut">
              <a:rPr lang="es-MX" smtClean="0"/>
              <a:pPr/>
              <a:t>23/09/2016</a:t>
            </a:fld>
            <a:endParaRPr lang="es-MX"/>
          </a:p>
        </p:txBody>
      </p:sp>
      <p:sp>
        <p:nvSpPr>
          <p:cNvPr id="5" name="4 Marcador de pie de página"/>
          <p:cNvSpPr>
            <a:spLocks noGrp="1"/>
          </p:cNvSpPr>
          <p:nvPr>
            <p:ph type="ftr" sz="quarter" idx="11"/>
          </p:nvPr>
        </p:nvSpPr>
        <p:spPr>
          <a:xfrm>
            <a:off x="2619376" y="6480969"/>
            <a:ext cx="4260056" cy="300831"/>
          </a:xfrm>
        </p:spPr>
        <p:txBody>
          <a:bodyPr/>
          <a:lstStyle/>
          <a:p>
            <a:endParaRPr lang="es-MX"/>
          </a:p>
        </p:txBody>
      </p:sp>
      <p:sp>
        <p:nvSpPr>
          <p:cNvPr id="6" name="5 Marcador de número de diapositiva"/>
          <p:cNvSpPr>
            <a:spLocks noGrp="1"/>
          </p:cNvSpPr>
          <p:nvPr>
            <p:ph type="sldNum" sz="quarter" idx="12"/>
          </p:nvPr>
        </p:nvSpPr>
        <p:spPr>
          <a:xfrm>
            <a:off x="8451056" y="809624"/>
            <a:ext cx="502920" cy="300831"/>
          </a:xfrm>
        </p:spPr>
        <p:txBody>
          <a:bodyPr/>
          <a:lstStyle/>
          <a:p>
            <a:fld id="{30117E21-3548-466E-B228-ACFAA0327FCB}" type="slidenum">
              <a:rPr lang="es-MX" smtClean="0"/>
              <a:pPr/>
              <a:t>‹Nº›</a:t>
            </a:fld>
            <a:endParaRPr lang="es-MX"/>
          </a:p>
        </p:txBody>
      </p:sp>
      <p:cxnSp>
        <p:nvCxnSpPr>
          <p:cNvPr id="11" name="10 Conector recto"/>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4791456" y="6480969"/>
            <a:ext cx="2133600" cy="301752"/>
          </a:xfrm>
        </p:spPr>
        <p:txBody>
          <a:bodyPr/>
          <a:lstStyle/>
          <a:p>
            <a:fld id="{719E9BC9-C2C6-472B-A4C8-505E425C37EB}" type="datetimeFigureOut">
              <a:rPr lang="es-MX" smtClean="0"/>
              <a:pPr/>
              <a:t>23/09/2016</a:t>
            </a:fld>
            <a:endParaRPr lang="es-MX"/>
          </a:p>
        </p:txBody>
      </p:sp>
      <p:sp>
        <p:nvSpPr>
          <p:cNvPr id="6" name="5 Marcador de pie de página"/>
          <p:cNvSpPr>
            <a:spLocks noGrp="1"/>
          </p:cNvSpPr>
          <p:nvPr>
            <p:ph type="ftr" sz="quarter" idx="11"/>
          </p:nvPr>
        </p:nvSpPr>
        <p:spPr>
          <a:xfrm>
            <a:off x="457200" y="6480969"/>
            <a:ext cx="4260056" cy="301752"/>
          </a:xfrm>
        </p:spPr>
        <p:txBody>
          <a:bodyPr/>
          <a:lstStyle/>
          <a:p>
            <a:endParaRPr lang="es-MX"/>
          </a:p>
        </p:txBody>
      </p:sp>
      <p:sp>
        <p:nvSpPr>
          <p:cNvPr id="7" name="6 Marcador de número de diapositiva"/>
          <p:cNvSpPr>
            <a:spLocks noGrp="1"/>
          </p:cNvSpPr>
          <p:nvPr>
            <p:ph type="sldNum" sz="quarter" idx="12"/>
          </p:nvPr>
        </p:nvSpPr>
        <p:spPr>
          <a:xfrm>
            <a:off x="7589520" y="6480969"/>
            <a:ext cx="502920" cy="301752"/>
          </a:xfrm>
        </p:spPr>
        <p:txBody>
          <a:bodyPr/>
          <a:lstStyle/>
          <a:p>
            <a:fld id="{30117E21-3548-466E-B228-ACFAA0327FCB}"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a:xfrm>
            <a:off x="4791456" y="6480969"/>
            <a:ext cx="2130552" cy="301752"/>
          </a:xfrm>
        </p:spPr>
        <p:txBody>
          <a:bodyPr/>
          <a:lstStyle/>
          <a:p>
            <a:fld id="{719E9BC9-C2C6-472B-A4C8-505E425C37EB}" type="datetimeFigureOut">
              <a:rPr lang="es-MX" smtClean="0"/>
              <a:pPr/>
              <a:t>23/09/2016</a:t>
            </a:fld>
            <a:endParaRPr lang="es-MX"/>
          </a:p>
        </p:txBody>
      </p:sp>
      <p:sp>
        <p:nvSpPr>
          <p:cNvPr id="8" name="7 Marcador de pie de página"/>
          <p:cNvSpPr>
            <a:spLocks noGrp="1"/>
          </p:cNvSpPr>
          <p:nvPr>
            <p:ph type="ftr" sz="quarter" idx="11"/>
          </p:nvPr>
        </p:nvSpPr>
        <p:spPr>
          <a:xfrm>
            <a:off x="457200" y="6480969"/>
            <a:ext cx="4261104" cy="301752"/>
          </a:xfrm>
        </p:spPr>
        <p:txBody>
          <a:bodyPr/>
          <a:lstStyle/>
          <a:p>
            <a:endParaRPr lang="es-MX"/>
          </a:p>
        </p:txBody>
      </p:sp>
      <p:sp>
        <p:nvSpPr>
          <p:cNvPr id="9" name="8 Marcador de número de diapositiva"/>
          <p:cNvSpPr>
            <a:spLocks noGrp="1"/>
          </p:cNvSpPr>
          <p:nvPr>
            <p:ph type="sldNum" sz="quarter" idx="12"/>
          </p:nvPr>
        </p:nvSpPr>
        <p:spPr>
          <a:xfrm>
            <a:off x="7589520" y="6483096"/>
            <a:ext cx="502920" cy="301752"/>
          </a:xfrm>
        </p:spPr>
        <p:txBody>
          <a:bodyPr/>
          <a:lstStyle>
            <a:lvl1pPr algn="ctr">
              <a:defRPr/>
            </a:lvl1pPr>
          </a:lstStyle>
          <a:p>
            <a:fld id="{30117E21-3548-466E-B228-ACFAA0327FCB}"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19E9BC9-C2C6-472B-A4C8-505E425C37EB}" type="datetimeFigureOut">
              <a:rPr lang="es-MX" smtClean="0"/>
              <a:pPr/>
              <a:t>23/09/2016</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0117E21-3548-466E-B228-ACFAA0327FCB}"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791456" y="6480969"/>
            <a:ext cx="2133600" cy="301752"/>
          </a:xfrm>
        </p:spPr>
        <p:txBody>
          <a:bodyPr/>
          <a:lstStyle/>
          <a:p>
            <a:fld id="{719E9BC9-C2C6-472B-A4C8-505E425C37EB}" type="datetimeFigureOut">
              <a:rPr lang="es-MX" smtClean="0"/>
              <a:pPr/>
              <a:t>23/09/2016</a:t>
            </a:fld>
            <a:endParaRPr lang="es-MX"/>
          </a:p>
        </p:txBody>
      </p:sp>
      <p:sp>
        <p:nvSpPr>
          <p:cNvPr id="3" name="2 Marcador de pie de página"/>
          <p:cNvSpPr>
            <a:spLocks noGrp="1"/>
          </p:cNvSpPr>
          <p:nvPr>
            <p:ph type="ftr" sz="quarter" idx="11"/>
          </p:nvPr>
        </p:nvSpPr>
        <p:spPr>
          <a:xfrm>
            <a:off x="457200" y="6481890"/>
            <a:ext cx="4260056" cy="300831"/>
          </a:xfrm>
        </p:spPr>
        <p:txBody>
          <a:bodyPr/>
          <a:lstStyle/>
          <a:p>
            <a:endParaRPr lang="es-MX"/>
          </a:p>
        </p:txBody>
      </p:sp>
      <p:sp>
        <p:nvSpPr>
          <p:cNvPr id="4" name="3 Marcador de número de diapositiva"/>
          <p:cNvSpPr>
            <a:spLocks noGrp="1"/>
          </p:cNvSpPr>
          <p:nvPr>
            <p:ph type="sldNum" sz="quarter" idx="12"/>
          </p:nvPr>
        </p:nvSpPr>
        <p:spPr>
          <a:xfrm>
            <a:off x="7589520" y="6480969"/>
            <a:ext cx="502920" cy="301752"/>
          </a:xfrm>
        </p:spPr>
        <p:txBody>
          <a:bodyPr/>
          <a:lstStyle/>
          <a:p>
            <a:fld id="{30117E21-3548-466E-B228-ACFAA0327FCB}"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278976" y="6556248"/>
            <a:ext cx="2133600" cy="301752"/>
          </a:xfrm>
        </p:spPr>
        <p:txBody>
          <a:bodyPr/>
          <a:lstStyle>
            <a:lvl1pPr>
              <a:defRPr sz="900"/>
            </a:lvl1pPr>
          </a:lstStyle>
          <a:p>
            <a:fld id="{719E9BC9-C2C6-472B-A4C8-505E425C37EB}" type="datetimeFigureOut">
              <a:rPr lang="es-MX" smtClean="0"/>
              <a:pPr/>
              <a:t>23/09/2016</a:t>
            </a:fld>
            <a:endParaRPr lang="es-MX"/>
          </a:p>
        </p:txBody>
      </p:sp>
      <p:sp>
        <p:nvSpPr>
          <p:cNvPr id="6" name="5 Marcador de pie de página"/>
          <p:cNvSpPr>
            <a:spLocks noGrp="1"/>
          </p:cNvSpPr>
          <p:nvPr>
            <p:ph type="ftr" sz="quarter" idx="11"/>
          </p:nvPr>
        </p:nvSpPr>
        <p:spPr>
          <a:xfrm>
            <a:off x="1135856" y="6556248"/>
            <a:ext cx="5143120" cy="301752"/>
          </a:xfrm>
        </p:spPr>
        <p:txBody>
          <a:bodyPr/>
          <a:lstStyle>
            <a:lvl1pPr>
              <a:defRPr sz="900"/>
            </a:lvl1pPr>
          </a:lstStyle>
          <a:p>
            <a:endParaRPr lang="es-MX"/>
          </a:p>
        </p:txBody>
      </p:sp>
      <p:sp>
        <p:nvSpPr>
          <p:cNvPr id="7" name="6 Marcador de número de diapositiva"/>
          <p:cNvSpPr>
            <a:spLocks noGrp="1"/>
          </p:cNvSpPr>
          <p:nvPr>
            <p:ph type="sldNum" sz="quarter" idx="12"/>
          </p:nvPr>
        </p:nvSpPr>
        <p:spPr>
          <a:xfrm>
            <a:off x="8410576" y="6556248"/>
            <a:ext cx="502920" cy="301752"/>
          </a:xfrm>
        </p:spPr>
        <p:txBody>
          <a:bodyPr/>
          <a:lstStyle>
            <a:lvl1pPr>
              <a:defRPr sz="900"/>
            </a:lvl1pPr>
          </a:lstStyle>
          <a:p>
            <a:fld id="{30117E21-3548-466E-B228-ACFAA0327FCB}"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6108192" y="6556248"/>
            <a:ext cx="2103120" cy="301752"/>
          </a:xfrm>
        </p:spPr>
        <p:txBody>
          <a:bodyPr/>
          <a:lstStyle>
            <a:lvl1pPr>
              <a:defRPr sz="900"/>
            </a:lvl1pPr>
          </a:lstStyle>
          <a:p>
            <a:fld id="{719E9BC9-C2C6-472B-A4C8-505E425C37EB}" type="datetimeFigureOut">
              <a:rPr lang="es-MX" smtClean="0"/>
              <a:pPr/>
              <a:t>23/09/2016</a:t>
            </a:fld>
            <a:endParaRPr lang="es-MX"/>
          </a:p>
        </p:txBody>
      </p:sp>
      <p:sp>
        <p:nvSpPr>
          <p:cNvPr id="6" name="5 Marcador de pie de página"/>
          <p:cNvSpPr>
            <a:spLocks noGrp="1"/>
          </p:cNvSpPr>
          <p:nvPr>
            <p:ph type="ftr" sz="quarter" idx="11"/>
          </p:nvPr>
        </p:nvSpPr>
        <p:spPr>
          <a:xfrm>
            <a:off x="1170432" y="6557169"/>
            <a:ext cx="4948072" cy="301752"/>
          </a:xfrm>
        </p:spPr>
        <p:txBody>
          <a:bodyPr/>
          <a:lstStyle>
            <a:lvl1pPr>
              <a:defRPr sz="900"/>
            </a:lvl1pPr>
          </a:lstStyle>
          <a:p>
            <a:endParaRPr lang="es-MX"/>
          </a:p>
        </p:txBody>
      </p:sp>
      <p:sp>
        <p:nvSpPr>
          <p:cNvPr id="7" name="6 Marcador de número de diapositiva"/>
          <p:cNvSpPr>
            <a:spLocks noGrp="1"/>
          </p:cNvSpPr>
          <p:nvPr>
            <p:ph type="sldNum" sz="quarter" idx="12"/>
          </p:nvPr>
        </p:nvSpPr>
        <p:spPr>
          <a:xfrm>
            <a:off x="8217192" y="6556248"/>
            <a:ext cx="365760" cy="301752"/>
          </a:xfrm>
        </p:spPr>
        <p:txBody>
          <a:bodyPr/>
          <a:lstStyle>
            <a:lvl1pPr algn="ctr">
              <a:defRPr sz="900"/>
            </a:lvl1pPr>
          </a:lstStyle>
          <a:p>
            <a:fld id="{30117E21-3548-466E-B228-ACFAA0327FCB}"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457200" y="267494"/>
            <a:ext cx="8229600" cy="1399032"/>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19E9BC9-C2C6-472B-A4C8-505E425C37EB}" type="datetimeFigureOut">
              <a:rPr lang="es-MX" smtClean="0"/>
              <a:pPr/>
              <a:t>23/09/2016</a:t>
            </a:fld>
            <a:endParaRPr lang="es-MX"/>
          </a:p>
        </p:txBody>
      </p:sp>
      <p:sp>
        <p:nvSpPr>
          <p:cNvPr id="3" name="2 Marcador de pie de página"/>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s-MX"/>
          </a:p>
        </p:txBody>
      </p:sp>
      <p:sp>
        <p:nvSpPr>
          <p:cNvPr id="23" name="22 Marcador de número de diapositiva"/>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30117E21-3548-466E-B228-ACFAA0327FCB}" type="slidenum">
              <a:rPr lang="es-MX" smtClean="0"/>
              <a:pPr/>
              <a:t>‹Nº›</a:t>
            </a:fld>
            <a:endParaRPr lang="es-MX"/>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611560" y="764703"/>
            <a:ext cx="8064896" cy="2554545"/>
          </a:xfrm>
          <a:prstGeom prst="rect">
            <a:avLst/>
          </a:prstGeom>
        </p:spPr>
        <p:txBody>
          <a:bodyPr wrap="square">
            <a:spAutoFit/>
          </a:bodyPr>
          <a:lstStyle/>
          <a:p>
            <a:r>
              <a:rPr lang="es-MX" sz="4000" dirty="0">
                <a:latin typeface="Algerian" pitchFamily="82" charset="0"/>
              </a:rPr>
              <a:t>Fundamentos de inteligencia</a:t>
            </a:r>
          </a:p>
          <a:p>
            <a:r>
              <a:rPr lang="es-ES" sz="4000" dirty="0">
                <a:latin typeface="Algerian" pitchFamily="82" charset="0"/>
              </a:rPr>
              <a:t>de negocios: bases de datos y</a:t>
            </a:r>
          </a:p>
          <a:p>
            <a:r>
              <a:rPr lang="es-MX" sz="4000" dirty="0">
                <a:latin typeface="Algerian" pitchFamily="82" charset="0"/>
              </a:rPr>
              <a:t>administración de la información</a:t>
            </a:r>
          </a:p>
        </p:txBody>
      </p:sp>
      <p:sp>
        <p:nvSpPr>
          <p:cNvPr id="5" name="4 Rectángulo"/>
          <p:cNvSpPr/>
          <p:nvPr/>
        </p:nvSpPr>
        <p:spPr>
          <a:xfrm>
            <a:off x="3707904" y="4077072"/>
            <a:ext cx="4572000" cy="1015663"/>
          </a:xfrm>
          <a:prstGeom prst="rect">
            <a:avLst/>
          </a:prstGeom>
        </p:spPr>
        <p:txBody>
          <a:bodyPr>
            <a:spAutoFit/>
          </a:bodyPr>
          <a:lstStyle/>
          <a:p>
            <a:r>
              <a:rPr lang="es-BO" sz="2000" b="1" dirty="0" smtClean="0">
                <a:latin typeface="Arial" pitchFamily="34" charset="0"/>
                <a:cs typeface="Arial" pitchFamily="34" charset="0"/>
              </a:rPr>
              <a:t>Integrantes : Argani</a:t>
            </a:r>
            <a:r>
              <a:rPr lang="es-BO" sz="2000" b="1" baseline="0" dirty="0" smtClean="0">
                <a:latin typeface="Arial" pitchFamily="34" charset="0"/>
                <a:cs typeface="Arial" pitchFamily="34" charset="0"/>
              </a:rPr>
              <a:t> Brigida Paola </a:t>
            </a:r>
          </a:p>
          <a:p>
            <a:r>
              <a:rPr lang="es-BO" sz="2000" b="1" baseline="0" dirty="0" smtClean="0">
                <a:latin typeface="Arial" pitchFamily="34" charset="0"/>
                <a:cs typeface="Arial" pitchFamily="34" charset="0"/>
              </a:rPr>
              <a:t>                       Huampo Laura Maria</a:t>
            </a:r>
          </a:p>
          <a:p>
            <a:r>
              <a:rPr lang="es-BO" sz="2000" b="1" baseline="0" dirty="0" smtClean="0">
                <a:latin typeface="Arial" pitchFamily="34" charset="0"/>
                <a:cs typeface="Arial" pitchFamily="34" charset="0"/>
              </a:rPr>
              <a:t>                       Quispe Cala Edyth</a:t>
            </a:r>
            <a:endParaRPr lang="es-MX" sz="2000" b="1" dirty="0">
              <a:latin typeface="Arial" pitchFamily="34" charset="0"/>
              <a:cs typeface="Arial" pitchFamily="34" charset="0"/>
            </a:endParaRPr>
          </a:p>
        </p:txBody>
      </p:sp>
    </p:spTree>
    <p:extLst>
      <p:ext uri="{BB962C8B-B14F-4D97-AF65-F5344CB8AC3E}">
        <p14:creationId xmlns:p14="http://schemas.microsoft.com/office/powerpoint/2010/main" xmlns="" val="3669339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373230"/>
            <a:ext cx="8136904" cy="3785652"/>
          </a:xfrm>
          <a:prstGeom prst="rect">
            <a:avLst/>
          </a:prstGeom>
        </p:spPr>
        <p:txBody>
          <a:bodyPr wrap="square">
            <a:spAutoFit/>
          </a:bodyPr>
          <a:lstStyle/>
          <a:p>
            <a:r>
              <a:rPr lang="es-MX" sz="2400" b="1" dirty="0">
                <a:latin typeface="Arial" pitchFamily="34" charset="0"/>
                <a:cs typeface="Arial" pitchFamily="34" charset="0"/>
              </a:rPr>
              <a:t>Dependencia </a:t>
            </a:r>
            <a:r>
              <a:rPr lang="es-MX" sz="2400" b="1" dirty="0" smtClean="0">
                <a:latin typeface="Arial" pitchFamily="34" charset="0"/>
                <a:cs typeface="Arial" pitchFamily="34" charset="0"/>
              </a:rPr>
              <a:t>programa-datos</a:t>
            </a:r>
          </a:p>
          <a:p>
            <a:endParaRPr lang="es-MX" sz="2400" b="1" dirty="0" smtClean="0">
              <a:latin typeface="Arial" pitchFamily="34" charset="0"/>
              <a:cs typeface="Arial" pitchFamily="34" charset="0"/>
            </a:endParaRPr>
          </a:p>
          <a:p>
            <a:r>
              <a:rPr lang="es-ES" sz="2400" dirty="0" smtClean="0">
                <a:latin typeface="Arial" pitchFamily="34" charset="0"/>
                <a:cs typeface="Arial" pitchFamily="34" charset="0"/>
              </a:rPr>
              <a:t>Se refiere </a:t>
            </a:r>
            <a:r>
              <a:rPr lang="es-ES" sz="2400" dirty="0">
                <a:latin typeface="Arial" pitchFamily="34" charset="0"/>
                <a:cs typeface="Arial" pitchFamily="34" charset="0"/>
              </a:rPr>
              <a:t>al acoplamiento de los datos almacenados</a:t>
            </a:r>
          </a:p>
          <a:p>
            <a:r>
              <a:rPr lang="es-ES" sz="2400" dirty="0">
                <a:latin typeface="Arial" pitchFamily="34" charset="0"/>
                <a:cs typeface="Arial" pitchFamily="34" charset="0"/>
              </a:rPr>
              <a:t>en archivos y los programas específicos requeridos para actualizar y dar mantenimiento</a:t>
            </a:r>
          </a:p>
          <a:p>
            <a:r>
              <a:rPr lang="es-ES" sz="2400" dirty="0">
                <a:latin typeface="Arial" pitchFamily="34" charset="0"/>
                <a:cs typeface="Arial" pitchFamily="34" charset="0"/>
              </a:rPr>
              <a:t>a esos archivos, de tal forma que los cambios en los programas requieran cambios en los</a:t>
            </a:r>
          </a:p>
          <a:p>
            <a:r>
              <a:rPr lang="es-ES" sz="2400" dirty="0">
                <a:latin typeface="Arial" pitchFamily="34" charset="0"/>
                <a:cs typeface="Arial" pitchFamily="34" charset="0"/>
              </a:rPr>
              <a:t>datos. Todo programa de computadora tradicional tiene que describir la ubicación y</a:t>
            </a:r>
          </a:p>
          <a:p>
            <a:r>
              <a:rPr lang="es-ES" sz="2400" dirty="0">
                <a:latin typeface="Arial" pitchFamily="34" charset="0"/>
                <a:cs typeface="Arial" pitchFamily="34" charset="0"/>
              </a:rPr>
              <a:t>naturaleza de los datos con los que trabaja.</a:t>
            </a:r>
            <a:endParaRPr lang="es-MX" sz="2400" dirty="0">
              <a:latin typeface="Arial" pitchFamily="34" charset="0"/>
              <a:cs typeface="Arial" pitchFamily="34" charset="0"/>
            </a:endParaRPr>
          </a:p>
        </p:txBody>
      </p:sp>
      <p:pic>
        <p:nvPicPr>
          <p:cNvPr id="7170" name="Picture 2" descr="https://upload.wikimedia.org/wikipedia/commons/2/25/DependenciaFunional.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19672" y="4277674"/>
            <a:ext cx="5471306" cy="1800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81254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1196752"/>
            <a:ext cx="8136904" cy="2677656"/>
          </a:xfrm>
          <a:prstGeom prst="rect">
            <a:avLst/>
          </a:prstGeom>
        </p:spPr>
        <p:txBody>
          <a:bodyPr wrap="square">
            <a:spAutoFit/>
          </a:bodyPr>
          <a:lstStyle/>
          <a:p>
            <a:r>
              <a:rPr lang="es-MX" sz="2400" b="1" dirty="0">
                <a:latin typeface="Arial" pitchFamily="34" charset="0"/>
                <a:cs typeface="Arial" pitchFamily="34" charset="0"/>
              </a:rPr>
              <a:t>Falta de flexibilidad</a:t>
            </a:r>
          </a:p>
          <a:p>
            <a:r>
              <a:rPr lang="es-ES" sz="2400" dirty="0">
                <a:latin typeface="Arial" pitchFamily="34" charset="0"/>
                <a:cs typeface="Arial" pitchFamily="34" charset="0"/>
              </a:rPr>
              <a:t>Un sistema de archivos tradicional puede entregar informes programados de rutina </a:t>
            </a:r>
            <a:r>
              <a:rPr lang="es-ES" sz="2400" dirty="0" smtClean="0">
                <a:latin typeface="Arial" pitchFamily="34" charset="0"/>
                <a:cs typeface="Arial" pitchFamily="34" charset="0"/>
              </a:rPr>
              <a:t>después de </a:t>
            </a:r>
            <a:r>
              <a:rPr lang="es-ES" sz="2400" dirty="0">
                <a:latin typeface="Arial" pitchFamily="34" charset="0"/>
                <a:cs typeface="Arial" pitchFamily="34" charset="0"/>
              </a:rPr>
              <a:t>cierto esfuerzo extenso de programación, pero no puede entregar informes </a:t>
            </a:r>
            <a:r>
              <a:rPr lang="es-ES" sz="2400" dirty="0" smtClean="0">
                <a:latin typeface="Arial" pitchFamily="34" charset="0"/>
                <a:cs typeface="Arial" pitchFamily="34" charset="0"/>
              </a:rPr>
              <a:t>ad hoc </a:t>
            </a:r>
            <a:r>
              <a:rPr lang="es-ES" sz="2400" dirty="0">
                <a:latin typeface="Arial" pitchFamily="34" charset="0"/>
                <a:cs typeface="Arial" pitchFamily="34" charset="0"/>
              </a:rPr>
              <a:t>ni responder de manera oportuna a los requerimientos de información no anticipados</a:t>
            </a:r>
            <a:r>
              <a:rPr lang="es-ES" dirty="0"/>
              <a:t>.</a:t>
            </a:r>
            <a:endParaRPr lang="es-MX" dirty="0"/>
          </a:p>
        </p:txBody>
      </p:sp>
      <p:sp>
        <p:nvSpPr>
          <p:cNvPr id="3" name="2 Rectángulo"/>
          <p:cNvSpPr/>
          <p:nvPr/>
        </p:nvSpPr>
        <p:spPr>
          <a:xfrm>
            <a:off x="2267744" y="4365104"/>
            <a:ext cx="4536504" cy="1631216"/>
          </a:xfrm>
          <a:prstGeom prst="rect">
            <a:avLst/>
          </a:prstGeom>
        </p:spPr>
        <p:txBody>
          <a:bodyPr wrap="square">
            <a:spAutoFit/>
          </a:bodyPr>
          <a:lstStyle/>
          <a:p>
            <a:r>
              <a:rPr lang="es-ES" sz="2000" b="1" i="1" dirty="0">
                <a:latin typeface="Arial" pitchFamily="34" charset="0"/>
                <a:cs typeface="Arial" pitchFamily="34" charset="0"/>
              </a:rPr>
              <a:t>Ad hoc</a:t>
            </a:r>
            <a:r>
              <a:rPr lang="es-ES" sz="2000" dirty="0">
                <a:latin typeface="Arial" pitchFamily="34" charset="0"/>
                <a:cs typeface="Arial" pitchFamily="34" charset="0"/>
              </a:rPr>
              <a:t> </a:t>
            </a:r>
            <a:r>
              <a:rPr lang="es-ES" sz="2000" dirty="0" smtClean="0">
                <a:latin typeface="Arial" pitchFamily="34" charset="0"/>
                <a:cs typeface="Arial" pitchFamily="34" charset="0"/>
              </a:rPr>
              <a:t> </a:t>
            </a:r>
            <a:r>
              <a:rPr lang="es-ES" sz="2000" dirty="0">
                <a:latin typeface="Arial" pitchFamily="34" charset="0"/>
                <a:cs typeface="Arial" pitchFamily="34" charset="0"/>
              </a:rPr>
              <a:t>Es una frase latina que a menudo se utiliza para indicar que un determinado </a:t>
            </a:r>
            <a:r>
              <a:rPr lang="es-ES" sz="2000" dirty="0" smtClean="0">
                <a:latin typeface="Arial" pitchFamily="34" charset="0"/>
                <a:cs typeface="Arial" pitchFamily="34" charset="0"/>
              </a:rPr>
              <a:t>acontecimiento </a:t>
            </a:r>
            <a:r>
              <a:rPr lang="es-ES" sz="2000" dirty="0">
                <a:latin typeface="Arial" pitchFamily="34" charset="0"/>
                <a:cs typeface="Arial" pitchFamily="34" charset="0"/>
              </a:rPr>
              <a:t>es temporal y es destinado a ese propósito específico.</a:t>
            </a:r>
            <a:endParaRPr lang="es-MX" sz="2000" dirty="0">
              <a:latin typeface="Arial" pitchFamily="34" charset="0"/>
              <a:cs typeface="Arial" pitchFamily="34" charset="0"/>
            </a:endParaRPr>
          </a:p>
        </p:txBody>
      </p:sp>
    </p:spTree>
    <p:extLst>
      <p:ext uri="{BB962C8B-B14F-4D97-AF65-F5344CB8AC3E}">
        <p14:creationId xmlns:p14="http://schemas.microsoft.com/office/powerpoint/2010/main" xmlns="" val="3881384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85107" y="1002937"/>
            <a:ext cx="6713765" cy="5078313"/>
          </a:xfrm>
          <a:prstGeom prst="rect">
            <a:avLst/>
          </a:prstGeom>
          <a:noFill/>
        </p:spPr>
        <p:txBody>
          <a:bodyPr wrap="square" rtlCol="0">
            <a:spAutoFit/>
          </a:bodyPr>
          <a:lstStyle/>
          <a:p>
            <a:r>
              <a:rPr lang="es-ES" sz="2800" b="1" dirty="0"/>
              <a:t>Seguridad defectuosa</a:t>
            </a:r>
          </a:p>
          <a:p>
            <a:r>
              <a:rPr lang="es-ES" sz="2400" dirty="0">
                <a:latin typeface="Arial" panose="020B0604020202020204" pitchFamily="34" charset="0"/>
                <a:cs typeface="Arial" panose="020B0604020202020204" pitchFamily="34" charset="0"/>
              </a:rPr>
              <a:t>P</a:t>
            </a:r>
            <a:r>
              <a:rPr lang="es-ES" sz="2400" dirty="0" smtClean="0">
                <a:latin typeface="Arial" panose="020B0604020202020204" pitchFamily="34" charset="0"/>
                <a:cs typeface="Arial" panose="020B0604020202020204" pitchFamily="34" charset="0"/>
              </a:rPr>
              <a:t>oco </a:t>
            </a:r>
            <a:r>
              <a:rPr lang="es-ES" sz="2400" dirty="0">
                <a:latin typeface="Arial" panose="020B0604020202020204" pitchFamily="34" charset="0"/>
                <a:cs typeface="Arial" panose="020B0604020202020204" pitchFamily="34" charset="0"/>
              </a:rPr>
              <a:t>control o poca administración de los datos, el acceso a la </a:t>
            </a:r>
            <a:r>
              <a:rPr lang="es-ES" sz="2400" dirty="0" smtClean="0">
                <a:latin typeface="Arial" panose="020B0604020202020204" pitchFamily="34" charset="0"/>
                <a:cs typeface="Arial" panose="020B0604020202020204" pitchFamily="34" charset="0"/>
              </a:rPr>
              <a:t>información, pueden </a:t>
            </a:r>
            <a:r>
              <a:rPr lang="es-ES" sz="2400" dirty="0">
                <a:latin typeface="Arial" panose="020B0604020202020204" pitchFamily="34" charset="0"/>
                <a:cs typeface="Arial" panose="020B0604020202020204" pitchFamily="34" charset="0"/>
              </a:rPr>
              <a:t>estar fuera de control. La gerencia tal vez no </a:t>
            </a:r>
            <a:r>
              <a:rPr lang="es-ES" sz="2400" dirty="0" smtClean="0">
                <a:latin typeface="Arial" panose="020B0604020202020204" pitchFamily="34" charset="0"/>
                <a:cs typeface="Arial" panose="020B0604020202020204" pitchFamily="34" charset="0"/>
              </a:rPr>
              <a:t>tenga forma </a:t>
            </a:r>
            <a:r>
              <a:rPr lang="es-ES" sz="2400" dirty="0">
                <a:latin typeface="Arial" panose="020B0604020202020204" pitchFamily="34" charset="0"/>
                <a:cs typeface="Arial" panose="020B0604020202020204" pitchFamily="34" charset="0"/>
              </a:rPr>
              <a:t>de saber quién está accediendo a los datos de la organización, </a:t>
            </a:r>
            <a:r>
              <a:rPr lang="es-ES" sz="2400" dirty="0" smtClean="0">
                <a:latin typeface="Arial" panose="020B0604020202020204" pitchFamily="34" charset="0"/>
                <a:cs typeface="Arial" panose="020B0604020202020204" pitchFamily="34" charset="0"/>
              </a:rPr>
              <a:t>o </a:t>
            </a:r>
            <a:r>
              <a:rPr lang="es-ES" sz="2400" dirty="0">
                <a:latin typeface="Arial" panose="020B0604020202020204" pitchFamily="34" charset="0"/>
                <a:cs typeface="Arial" panose="020B0604020202020204" pitchFamily="34" charset="0"/>
              </a:rPr>
              <a:t>modificándolos</a:t>
            </a:r>
            <a:r>
              <a:rPr lang="es-ES" sz="2400" dirty="0" smtClean="0">
                <a:latin typeface="Arial" panose="020B0604020202020204" pitchFamily="34" charset="0"/>
                <a:cs typeface="Arial" panose="020B0604020202020204" pitchFamily="34" charset="0"/>
              </a:rPr>
              <a:t>.</a:t>
            </a:r>
          </a:p>
          <a:p>
            <a:r>
              <a:rPr lang="es-ES" sz="2800" b="1" dirty="0"/>
              <a:t>Falta de compartición y disponibilidad de los datos</a:t>
            </a:r>
          </a:p>
          <a:p>
            <a:r>
              <a:rPr lang="es-ES" sz="2400" dirty="0">
                <a:latin typeface="Arial" panose="020B0604020202020204" pitchFamily="34" charset="0"/>
                <a:cs typeface="Arial" panose="020B0604020202020204" pitchFamily="34" charset="0"/>
              </a:rPr>
              <a:t>Como las piezas de información en los distintos archivos y las diferentes partes de </a:t>
            </a:r>
            <a:r>
              <a:rPr lang="es-ES" sz="2400" dirty="0" smtClean="0">
                <a:latin typeface="Arial" panose="020B0604020202020204" pitchFamily="34" charset="0"/>
                <a:cs typeface="Arial" panose="020B0604020202020204" pitchFamily="34" charset="0"/>
              </a:rPr>
              <a:t>la organización </a:t>
            </a:r>
            <a:r>
              <a:rPr lang="es-ES" sz="2400" dirty="0">
                <a:latin typeface="Arial" panose="020B0604020202020204" pitchFamily="34" charset="0"/>
                <a:cs typeface="Arial" panose="020B0604020202020204" pitchFamily="34" charset="0"/>
              </a:rPr>
              <a:t>no se pueden relacionar entre sí, es casi imposible compartir o acceder </a:t>
            </a:r>
            <a:r>
              <a:rPr lang="es-ES" sz="2400" dirty="0" smtClean="0">
                <a:latin typeface="Arial" panose="020B0604020202020204" pitchFamily="34" charset="0"/>
                <a:cs typeface="Arial" panose="020B0604020202020204" pitchFamily="34" charset="0"/>
              </a:rPr>
              <a:t>a la </a:t>
            </a:r>
            <a:r>
              <a:rPr lang="es-ES" sz="2400" dirty="0">
                <a:latin typeface="Arial" panose="020B0604020202020204" pitchFamily="34" charset="0"/>
                <a:cs typeface="Arial" panose="020B0604020202020204" pitchFamily="34" charset="0"/>
              </a:rPr>
              <a:t>información de una manera </a:t>
            </a:r>
            <a:r>
              <a:rPr lang="es-ES" sz="2400" dirty="0" smtClean="0">
                <a:latin typeface="Arial" panose="020B0604020202020204" pitchFamily="34" charset="0"/>
                <a:cs typeface="Arial" panose="020B0604020202020204" pitchFamily="34" charset="0"/>
              </a:rPr>
              <a:t>oportuna</a:t>
            </a:r>
            <a:endParaRPr lang="es-E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266695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95325" y="1409701"/>
            <a:ext cx="6772275" cy="2895600"/>
          </a:xfrm>
        </p:spPr>
        <p:txBody>
          <a:bodyPr>
            <a:normAutofit fontScale="92500"/>
          </a:bodyPr>
          <a:lstStyle/>
          <a:p>
            <a:r>
              <a:rPr lang="es-ES" sz="2400" dirty="0">
                <a:latin typeface="Arial" panose="020B0604020202020204" pitchFamily="34" charset="0"/>
                <a:cs typeface="Arial" panose="020B0604020202020204" pitchFamily="34" charset="0"/>
              </a:rPr>
              <a:t>El DBMS libera al programador o al usuario final de la tarea de comprender </a:t>
            </a:r>
            <a:r>
              <a:rPr lang="es-ES" sz="2400" dirty="0" smtClean="0">
                <a:latin typeface="Arial" panose="020B0604020202020204" pitchFamily="34" charset="0"/>
                <a:cs typeface="Arial" panose="020B0604020202020204" pitchFamily="34" charset="0"/>
              </a:rPr>
              <a:t>en dónde </a:t>
            </a:r>
            <a:r>
              <a:rPr lang="es-ES" sz="2400" dirty="0">
                <a:latin typeface="Arial" panose="020B0604020202020204" pitchFamily="34" charset="0"/>
                <a:cs typeface="Arial" panose="020B0604020202020204" pitchFamily="34" charset="0"/>
              </a:rPr>
              <a:t>y cómo están almacenados los datos en realidad, al separar las vistas </a:t>
            </a:r>
            <a:r>
              <a:rPr lang="es-ES" sz="2400" dirty="0" smtClean="0">
                <a:latin typeface="Arial" panose="020B0604020202020204" pitchFamily="34" charset="0"/>
                <a:cs typeface="Arial" panose="020B0604020202020204" pitchFamily="34" charset="0"/>
              </a:rPr>
              <a:t>lógica  y física </a:t>
            </a:r>
            <a:r>
              <a:rPr lang="es-ES" sz="2400" dirty="0">
                <a:latin typeface="Arial" panose="020B0604020202020204" pitchFamily="34" charset="0"/>
                <a:cs typeface="Arial" panose="020B0604020202020204" pitchFamily="34" charset="0"/>
              </a:rPr>
              <a:t>de los datos</a:t>
            </a:r>
            <a:r>
              <a:rPr lang="es-ES" sz="2400" dirty="0" smtClean="0">
                <a:latin typeface="Arial" panose="020B0604020202020204" pitchFamily="34" charset="0"/>
                <a:cs typeface="Arial" panose="020B0604020202020204" pitchFamily="34" charset="0"/>
              </a:rPr>
              <a:t>.</a:t>
            </a:r>
          </a:p>
          <a:p>
            <a:r>
              <a:rPr lang="es-ES" sz="2400" dirty="0">
                <a:latin typeface="Arial" panose="020B0604020202020204" pitchFamily="34" charset="0"/>
                <a:cs typeface="Arial" panose="020B0604020202020204" pitchFamily="34" charset="0"/>
              </a:rPr>
              <a:t>El software de administración de bases de datos se encarga de que la base de </a:t>
            </a:r>
            <a:r>
              <a:rPr lang="es-ES" sz="2400" dirty="0" smtClean="0">
                <a:latin typeface="Arial" panose="020B0604020202020204" pitchFamily="34" charset="0"/>
                <a:cs typeface="Arial" panose="020B0604020202020204" pitchFamily="34" charset="0"/>
              </a:rPr>
              <a:t>datos física </a:t>
            </a:r>
            <a:r>
              <a:rPr lang="es-ES" sz="2400" dirty="0">
                <a:latin typeface="Arial" panose="020B0604020202020204" pitchFamily="34" charset="0"/>
                <a:cs typeface="Arial" panose="020B0604020202020204" pitchFamily="34" charset="0"/>
              </a:rPr>
              <a:t>esté disponible para las diferentes vistas lógicas requeridas por los usuarios.</a:t>
            </a:r>
          </a:p>
        </p:txBody>
      </p:sp>
    </p:spTree>
    <p:extLst>
      <p:ext uri="{BB962C8B-B14F-4D97-AF65-F5344CB8AC3E}">
        <p14:creationId xmlns:p14="http://schemas.microsoft.com/office/powerpoint/2010/main" xmlns="" val="4213670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sz="3200" b="1" dirty="0">
                <a:latin typeface="Arial" panose="020B0604020202020204" pitchFamily="34" charset="0"/>
                <a:cs typeface="Arial" panose="020B0604020202020204" pitchFamily="34" charset="0"/>
              </a:rPr>
              <a:t>LA METODOLOGÍA DE LAS BASES DE DATOS</a:t>
            </a:r>
            <a:br>
              <a:rPr lang="es-ES" sz="3200" b="1" dirty="0">
                <a:latin typeface="Arial" panose="020B0604020202020204" pitchFamily="34" charset="0"/>
                <a:cs typeface="Arial" panose="020B0604020202020204" pitchFamily="34" charset="0"/>
              </a:rPr>
            </a:br>
            <a:r>
              <a:rPr lang="es-ES" sz="3200" b="1" dirty="0">
                <a:latin typeface="Arial" panose="020B0604020202020204" pitchFamily="34" charset="0"/>
                <a:cs typeface="Arial" panose="020B0604020202020204" pitchFamily="34" charset="0"/>
              </a:rPr>
              <a:t>PARA LA ADMINISTRACIÓN DE DATOS</a:t>
            </a:r>
          </a:p>
        </p:txBody>
      </p:sp>
      <p:sp>
        <p:nvSpPr>
          <p:cNvPr id="3" name="Marcador de contenido 2"/>
          <p:cNvSpPr>
            <a:spLocks noGrp="1"/>
          </p:cNvSpPr>
          <p:nvPr>
            <p:ph idx="1"/>
          </p:nvPr>
        </p:nvSpPr>
        <p:spPr/>
        <p:txBody>
          <a:bodyPr>
            <a:normAutofit lnSpcReduction="10000"/>
          </a:bodyPr>
          <a:lstStyle/>
          <a:p>
            <a:r>
              <a:rPr lang="es-ES" sz="2400" dirty="0">
                <a:latin typeface="Arial" panose="020B0604020202020204" pitchFamily="34" charset="0"/>
                <a:cs typeface="Arial" panose="020B0604020202020204" pitchFamily="34" charset="0"/>
              </a:rPr>
              <a:t>La tecnología de las bases de datos resuelve muchos de los problemas de la </a:t>
            </a:r>
            <a:r>
              <a:rPr lang="es-ES" sz="2400" dirty="0" smtClean="0">
                <a:latin typeface="Arial" panose="020B0604020202020204" pitchFamily="34" charset="0"/>
                <a:cs typeface="Arial" panose="020B0604020202020204" pitchFamily="34" charset="0"/>
              </a:rPr>
              <a:t>organización de </a:t>
            </a:r>
            <a:r>
              <a:rPr lang="es-ES" sz="2400" dirty="0">
                <a:latin typeface="Arial" panose="020B0604020202020204" pitchFamily="34" charset="0"/>
                <a:cs typeface="Arial" panose="020B0604020202020204" pitchFamily="34" charset="0"/>
              </a:rPr>
              <a:t>los archivos tradicionales. </a:t>
            </a:r>
            <a:endParaRPr lang="es-ES" sz="2400" dirty="0" smtClean="0">
              <a:latin typeface="Arial" panose="020B0604020202020204" pitchFamily="34" charset="0"/>
              <a:cs typeface="Arial" panose="020B0604020202020204" pitchFamily="34" charset="0"/>
            </a:endParaRPr>
          </a:p>
          <a:p>
            <a:r>
              <a:rPr lang="es-ES" sz="2400" b="1" dirty="0" smtClean="0">
                <a:latin typeface="Arial" panose="020B0604020202020204" pitchFamily="34" charset="0"/>
                <a:cs typeface="Arial" panose="020B0604020202020204" pitchFamily="34" charset="0"/>
              </a:rPr>
              <a:t>Una base </a:t>
            </a:r>
            <a:r>
              <a:rPr lang="es-ES" sz="2400" b="1" dirty="0">
                <a:latin typeface="Arial" panose="020B0604020202020204" pitchFamily="34" charset="0"/>
                <a:cs typeface="Arial" panose="020B0604020202020204" pitchFamily="34" charset="0"/>
              </a:rPr>
              <a:t>de </a:t>
            </a:r>
            <a:r>
              <a:rPr lang="es-ES" sz="2400" b="1" dirty="0" smtClean="0">
                <a:latin typeface="Arial" panose="020B0604020202020204" pitchFamily="34" charset="0"/>
                <a:cs typeface="Arial" panose="020B0604020202020204" pitchFamily="34" charset="0"/>
              </a:rPr>
              <a:t>datos </a:t>
            </a:r>
            <a:r>
              <a:rPr lang="es-ES" sz="2400" dirty="0" smtClean="0">
                <a:latin typeface="Arial" panose="020B0604020202020204" pitchFamily="34" charset="0"/>
                <a:cs typeface="Arial" panose="020B0604020202020204" pitchFamily="34" charset="0"/>
              </a:rPr>
              <a:t>es </a:t>
            </a:r>
            <a:r>
              <a:rPr lang="es-ES" sz="2400" dirty="0">
                <a:latin typeface="Arial" panose="020B0604020202020204" pitchFamily="34" charset="0"/>
                <a:cs typeface="Arial" panose="020B0604020202020204" pitchFamily="34" charset="0"/>
              </a:rPr>
              <a:t>una colección de datos organizados para dar servicio a muchas aplicaciones </a:t>
            </a:r>
            <a:r>
              <a:rPr lang="es-ES" sz="2400" dirty="0" smtClean="0">
                <a:latin typeface="Arial" panose="020B0604020202020204" pitchFamily="34" charset="0"/>
                <a:cs typeface="Arial" panose="020B0604020202020204" pitchFamily="34" charset="0"/>
              </a:rPr>
              <a:t>de manera </a:t>
            </a:r>
            <a:r>
              <a:rPr lang="es-ES" sz="2400" dirty="0">
                <a:latin typeface="Arial" panose="020B0604020202020204" pitchFamily="34" charset="0"/>
                <a:cs typeface="Arial" panose="020B0604020202020204" pitchFamily="34" charset="0"/>
              </a:rPr>
              <a:t>eficiente, al centralizar los datos y controlar los que son redundantes</a:t>
            </a:r>
            <a:r>
              <a:rPr lang="es-ES" dirty="0" smtClean="0">
                <a:latin typeface="Arial" panose="020B0604020202020204" pitchFamily="34" charset="0"/>
                <a:cs typeface="Arial" panose="020B0604020202020204" pitchFamily="34" charset="0"/>
              </a:rPr>
              <a:t>.</a:t>
            </a:r>
          </a:p>
          <a:p>
            <a:pPr marL="0" indent="0">
              <a:buNone/>
            </a:pPr>
            <a:r>
              <a:rPr lang="es-ES" b="1" dirty="0" smtClean="0"/>
              <a:t>Sistema </a:t>
            </a:r>
            <a:r>
              <a:rPr lang="es-ES" b="1" dirty="0"/>
              <a:t>de Administración de Bases de Datos (DBMS</a:t>
            </a:r>
            <a:r>
              <a:rPr lang="es-ES" b="1" dirty="0" smtClean="0"/>
              <a:t>)</a:t>
            </a:r>
          </a:p>
          <a:p>
            <a:pPr marL="0" indent="0">
              <a:buNone/>
            </a:pPr>
            <a:r>
              <a:rPr lang="es-ES" sz="2400" dirty="0" smtClean="0">
                <a:latin typeface="Arial" panose="020B0604020202020204" pitchFamily="34" charset="0"/>
                <a:cs typeface="Arial" panose="020B0604020202020204" pitchFamily="34" charset="0"/>
              </a:rPr>
              <a:t>Es </a:t>
            </a:r>
            <a:r>
              <a:rPr lang="es-ES" sz="2400" dirty="0">
                <a:latin typeface="Arial" panose="020B0604020202020204" pitchFamily="34" charset="0"/>
                <a:cs typeface="Arial" panose="020B0604020202020204" pitchFamily="34" charset="0"/>
              </a:rPr>
              <a:t>software que </a:t>
            </a:r>
            <a:r>
              <a:rPr lang="es-ES" sz="2400" dirty="0" smtClean="0">
                <a:latin typeface="Arial" panose="020B0604020202020204" pitchFamily="34" charset="0"/>
                <a:cs typeface="Arial" panose="020B0604020202020204" pitchFamily="34" charset="0"/>
              </a:rPr>
              <a:t>permite a </a:t>
            </a:r>
            <a:r>
              <a:rPr lang="es-ES" sz="2400" dirty="0">
                <a:latin typeface="Arial" panose="020B0604020202020204" pitchFamily="34" charset="0"/>
                <a:cs typeface="Arial" panose="020B0604020202020204" pitchFamily="34" charset="0"/>
              </a:rPr>
              <a:t>una organización centralizar los datos, administrarlos en forma eficiente y </a:t>
            </a:r>
            <a:r>
              <a:rPr lang="es-ES" sz="2400" dirty="0" smtClean="0">
                <a:latin typeface="Arial" panose="020B0604020202020204" pitchFamily="34" charset="0"/>
                <a:cs typeface="Arial" panose="020B0604020202020204" pitchFamily="34" charset="0"/>
              </a:rPr>
              <a:t>proveer acceso </a:t>
            </a:r>
            <a:r>
              <a:rPr lang="es-ES" sz="2400" dirty="0">
                <a:latin typeface="Arial" panose="020B0604020202020204" pitchFamily="34" charset="0"/>
                <a:cs typeface="Arial" panose="020B0604020202020204" pitchFamily="34" charset="0"/>
              </a:rPr>
              <a:t>a los datos almacenados mediante programas de aplicación.</a:t>
            </a:r>
          </a:p>
        </p:txBody>
      </p:sp>
    </p:spTree>
    <p:extLst>
      <p:ext uri="{BB962C8B-B14F-4D97-AF65-F5344CB8AC3E}">
        <p14:creationId xmlns:p14="http://schemas.microsoft.com/office/powerpoint/2010/main" xmlns="" val="3690703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2" cstate="print"/>
          <a:srcRect l="11079" t="41517" r="48250" b="5072"/>
          <a:stretch/>
        </p:blipFill>
        <p:spPr>
          <a:xfrm>
            <a:off x="1038225" y="952501"/>
            <a:ext cx="6438900" cy="5321300"/>
          </a:xfrm>
          <a:prstGeom prst="rect">
            <a:avLst/>
          </a:prstGeom>
        </p:spPr>
      </p:pic>
    </p:spTree>
    <p:extLst>
      <p:ext uri="{BB962C8B-B14F-4D97-AF65-F5344CB8AC3E}">
        <p14:creationId xmlns:p14="http://schemas.microsoft.com/office/powerpoint/2010/main" xmlns="" val="1875386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33400" y="504824"/>
            <a:ext cx="7886700" cy="5934076"/>
          </a:xfrm>
        </p:spPr>
        <p:txBody>
          <a:bodyPr>
            <a:normAutofit lnSpcReduction="10000"/>
          </a:bodyPr>
          <a:lstStyle/>
          <a:p>
            <a:pPr marL="0" indent="0">
              <a:buNone/>
            </a:pPr>
            <a:r>
              <a:rPr lang="es-ES" b="1" dirty="0"/>
              <a:t>Cómo resuelve un DBMS los problemas del </a:t>
            </a:r>
            <a:r>
              <a:rPr lang="es-ES" b="1" dirty="0" smtClean="0"/>
              <a:t>entorno de </a:t>
            </a:r>
            <a:r>
              <a:rPr lang="es-ES" b="1" dirty="0"/>
              <a:t>archivos tradicionales</a:t>
            </a:r>
          </a:p>
          <a:p>
            <a:pPr marL="0" indent="0">
              <a:buNone/>
            </a:pPr>
            <a:r>
              <a:rPr lang="es-ES" sz="2400" dirty="0"/>
              <a:t>Un DBMS reduce la redundancia e inconsistencia de los datos al minimizar los </a:t>
            </a:r>
            <a:r>
              <a:rPr lang="es-ES" sz="2400" dirty="0" smtClean="0"/>
              <a:t>archivos aislados </a:t>
            </a:r>
            <a:r>
              <a:rPr lang="es-ES" sz="2400" dirty="0"/>
              <a:t>en los que se repiten los mismos datos. </a:t>
            </a:r>
            <a:endParaRPr lang="es-ES" sz="2400" dirty="0" smtClean="0"/>
          </a:p>
          <a:p>
            <a:pPr marL="0" indent="0">
              <a:buNone/>
            </a:pPr>
            <a:r>
              <a:rPr lang="es-ES" sz="2400" dirty="0" smtClean="0"/>
              <a:t>Tal </a:t>
            </a:r>
            <a:r>
              <a:rPr lang="es-ES" sz="2400" dirty="0"/>
              <a:t>vez el DBMS no logre que </a:t>
            </a:r>
            <a:r>
              <a:rPr lang="es-ES" sz="2400" dirty="0" smtClean="0"/>
              <a:t>la organización </a:t>
            </a:r>
            <a:r>
              <a:rPr lang="es-ES" sz="2400" dirty="0"/>
              <a:t>elimine la redundancia de datos en su totalidad, pero puede ayudar </a:t>
            </a:r>
            <a:r>
              <a:rPr lang="es-ES" sz="2400" dirty="0" smtClean="0"/>
              <a:t>a controlarla</a:t>
            </a:r>
            <a:r>
              <a:rPr lang="es-ES" sz="2400" dirty="0"/>
              <a:t>. </a:t>
            </a:r>
            <a:endParaRPr lang="es-ES" sz="2400" dirty="0" smtClean="0"/>
          </a:p>
          <a:p>
            <a:pPr marL="0" indent="0">
              <a:buNone/>
            </a:pPr>
            <a:r>
              <a:rPr lang="es-ES" sz="2400" dirty="0" smtClean="0"/>
              <a:t>El </a:t>
            </a:r>
            <a:r>
              <a:rPr lang="es-ES" sz="2400" dirty="0"/>
              <a:t>DBMS permite a la organización administrar los datos, su uso y </a:t>
            </a:r>
            <a:r>
              <a:rPr lang="es-ES" sz="2400" dirty="0" smtClean="0"/>
              <a:t>su seguridad </a:t>
            </a:r>
            <a:r>
              <a:rPr lang="es-ES" sz="2400" dirty="0"/>
              <a:t>en forma central</a:t>
            </a:r>
            <a:r>
              <a:rPr lang="es-ES" sz="2400" dirty="0" smtClean="0"/>
              <a:t>.</a:t>
            </a:r>
          </a:p>
          <a:p>
            <a:pPr marL="0" indent="0">
              <a:buNone/>
            </a:pPr>
            <a:r>
              <a:rPr lang="es-ES" sz="3000" b="1" dirty="0"/>
              <a:t>DBMS relacional</a:t>
            </a:r>
          </a:p>
          <a:p>
            <a:pPr marL="0" indent="0">
              <a:buNone/>
            </a:pPr>
            <a:r>
              <a:rPr lang="es-ES" sz="2400" dirty="0"/>
              <a:t>Las bases de datos relacionales representan los datos </a:t>
            </a:r>
            <a:r>
              <a:rPr lang="es-ES" sz="2400" dirty="0" smtClean="0"/>
              <a:t>como tablas </a:t>
            </a:r>
            <a:r>
              <a:rPr lang="es-ES" sz="2400" dirty="0"/>
              <a:t>bidimensionales (llamadas relaciones), a las cuales se puede hacer </a:t>
            </a:r>
            <a:r>
              <a:rPr lang="es-ES" sz="2400" dirty="0" smtClean="0"/>
              <a:t>referencia como </a:t>
            </a:r>
            <a:r>
              <a:rPr lang="es-ES" sz="2400" dirty="0"/>
              <a:t>si fueran archivos.</a:t>
            </a:r>
          </a:p>
        </p:txBody>
      </p:sp>
    </p:spTree>
    <p:extLst>
      <p:ext uri="{BB962C8B-B14F-4D97-AF65-F5344CB8AC3E}">
        <p14:creationId xmlns:p14="http://schemas.microsoft.com/office/powerpoint/2010/main" xmlns="" val="1267704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2" cstate="print"/>
          <a:srcRect l="7017" t="12258" r="37742" b="2961"/>
          <a:stretch/>
        </p:blipFill>
        <p:spPr>
          <a:xfrm>
            <a:off x="523876" y="508000"/>
            <a:ext cx="7581899" cy="5801360"/>
          </a:xfrm>
          <a:prstGeom prst="rect">
            <a:avLst/>
          </a:prstGeom>
        </p:spPr>
      </p:pic>
    </p:spTree>
    <p:extLst>
      <p:ext uri="{BB962C8B-B14F-4D97-AF65-F5344CB8AC3E}">
        <p14:creationId xmlns:p14="http://schemas.microsoft.com/office/powerpoint/2010/main" xmlns="" val="1445664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47675" y="812800"/>
            <a:ext cx="7848600" cy="5389563"/>
          </a:xfrm>
        </p:spPr>
        <p:txBody>
          <a:bodyPr>
            <a:normAutofit/>
          </a:bodyPr>
          <a:lstStyle/>
          <a:p>
            <a:pPr marL="0" indent="0">
              <a:buNone/>
            </a:pPr>
            <a:r>
              <a:rPr lang="es-ES" b="1" dirty="0" smtClean="0"/>
              <a:t>Operaciones de un DBMS relacional</a:t>
            </a:r>
            <a:endParaRPr lang="es-ES" b="1" dirty="0" smtClean="0">
              <a:latin typeface="Arial" panose="020B0604020202020204" pitchFamily="34" charset="0"/>
              <a:cs typeface="Arial" panose="020B0604020202020204" pitchFamily="34" charset="0"/>
            </a:endParaRPr>
          </a:p>
          <a:p>
            <a:pPr marL="0" indent="0">
              <a:buNone/>
            </a:pPr>
            <a:r>
              <a:rPr lang="es-ES" sz="2400" dirty="0" smtClean="0">
                <a:latin typeface="Arial" panose="020B0604020202020204" pitchFamily="34" charset="0"/>
                <a:cs typeface="Arial" panose="020B0604020202020204" pitchFamily="34" charset="0"/>
              </a:rPr>
              <a:t>En </a:t>
            </a:r>
            <a:r>
              <a:rPr lang="es-ES" sz="2400" dirty="0">
                <a:latin typeface="Arial" panose="020B0604020202020204" pitchFamily="34" charset="0"/>
                <a:cs typeface="Arial" panose="020B0604020202020204" pitchFamily="34" charset="0"/>
              </a:rPr>
              <a:t>una base de datos relacional se utilizan tres operaciones </a:t>
            </a:r>
            <a:r>
              <a:rPr lang="es-ES" sz="2400" dirty="0" smtClean="0">
                <a:latin typeface="Arial" panose="020B0604020202020204" pitchFamily="34" charset="0"/>
                <a:cs typeface="Arial" panose="020B0604020202020204" pitchFamily="34" charset="0"/>
              </a:rPr>
              <a:t>básicas: </a:t>
            </a:r>
            <a:r>
              <a:rPr lang="es-ES" sz="2400" dirty="0">
                <a:latin typeface="Arial" panose="020B0604020202020204" pitchFamily="34" charset="0"/>
                <a:cs typeface="Arial" panose="020B0604020202020204" pitchFamily="34" charset="0"/>
              </a:rPr>
              <a:t>seleccionar, unir y proyectar.</a:t>
            </a:r>
          </a:p>
          <a:p>
            <a:pPr>
              <a:buFont typeface="Wingdings" panose="05000000000000000000" pitchFamily="2" charset="2"/>
              <a:buChar char="v"/>
            </a:pPr>
            <a:r>
              <a:rPr lang="es-ES" sz="2400" dirty="0">
                <a:latin typeface="Arial" panose="020B0604020202020204" pitchFamily="34" charset="0"/>
                <a:cs typeface="Arial" panose="020B0604020202020204" pitchFamily="34" charset="0"/>
              </a:rPr>
              <a:t>La operación </a:t>
            </a:r>
            <a:r>
              <a:rPr lang="es-ES" sz="2400" i="1" dirty="0">
                <a:latin typeface="Arial" panose="020B0604020202020204" pitchFamily="34" charset="0"/>
                <a:cs typeface="Arial" panose="020B0604020202020204" pitchFamily="34" charset="0"/>
              </a:rPr>
              <a:t>seleccionar </a:t>
            </a:r>
            <a:r>
              <a:rPr lang="es-ES" sz="2400" dirty="0">
                <a:latin typeface="Arial" panose="020B0604020202020204" pitchFamily="34" charset="0"/>
                <a:cs typeface="Arial" panose="020B0604020202020204" pitchFamily="34" charset="0"/>
              </a:rPr>
              <a:t>crea un subconjunto que consiste en todos los </a:t>
            </a:r>
            <a:r>
              <a:rPr lang="es-ES" sz="2400" dirty="0" smtClean="0">
                <a:latin typeface="Arial" panose="020B0604020202020204" pitchFamily="34" charset="0"/>
                <a:cs typeface="Arial" panose="020B0604020202020204" pitchFamily="34" charset="0"/>
              </a:rPr>
              <a:t>registros del </a:t>
            </a:r>
            <a:r>
              <a:rPr lang="es-ES" sz="2400" dirty="0">
                <a:latin typeface="Arial" panose="020B0604020202020204" pitchFamily="34" charset="0"/>
                <a:cs typeface="Arial" panose="020B0604020202020204" pitchFamily="34" charset="0"/>
              </a:rPr>
              <a:t>archivo que cumplan con criterios establecidos. </a:t>
            </a:r>
            <a:endParaRPr lang="es-ES" sz="24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s-ES" sz="2400" dirty="0" smtClean="0">
                <a:latin typeface="Arial" panose="020B0604020202020204" pitchFamily="34" charset="0"/>
                <a:cs typeface="Arial" panose="020B0604020202020204" pitchFamily="34" charset="0"/>
              </a:rPr>
              <a:t>La </a:t>
            </a:r>
            <a:r>
              <a:rPr lang="es-ES" sz="2400" dirty="0">
                <a:latin typeface="Arial" panose="020B0604020202020204" pitchFamily="34" charset="0"/>
                <a:cs typeface="Arial" panose="020B0604020202020204" pitchFamily="34" charset="0"/>
              </a:rPr>
              <a:t>operación </a:t>
            </a:r>
            <a:r>
              <a:rPr lang="es-ES" sz="2400" i="1" dirty="0">
                <a:latin typeface="Arial" panose="020B0604020202020204" pitchFamily="34" charset="0"/>
                <a:cs typeface="Arial" panose="020B0604020202020204" pitchFamily="34" charset="0"/>
              </a:rPr>
              <a:t>unir </a:t>
            </a:r>
            <a:r>
              <a:rPr lang="es-ES" sz="2400" dirty="0">
                <a:latin typeface="Arial" panose="020B0604020202020204" pitchFamily="34" charset="0"/>
                <a:cs typeface="Arial" panose="020B0604020202020204" pitchFamily="34" charset="0"/>
              </a:rPr>
              <a:t>combina tablas relacionales para proveer </a:t>
            </a:r>
            <a:r>
              <a:rPr lang="es-ES" sz="2400" dirty="0" smtClean="0">
                <a:latin typeface="Arial" panose="020B0604020202020204" pitchFamily="34" charset="0"/>
                <a:cs typeface="Arial" panose="020B0604020202020204" pitchFamily="34" charset="0"/>
              </a:rPr>
              <a:t>al usuario </a:t>
            </a:r>
            <a:r>
              <a:rPr lang="es-ES" sz="2400" dirty="0">
                <a:latin typeface="Arial" panose="020B0604020202020204" pitchFamily="34" charset="0"/>
                <a:cs typeface="Arial" panose="020B0604020202020204" pitchFamily="34" charset="0"/>
              </a:rPr>
              <a:t>más información de la que está disponible en las tablas individuales. </a:t>
            </a:r>
            <a:endParaRPr lang="es-ES" sz="24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s-ES" sz="2400" dirty="0">
                <a:latin typeface="Arial" panose="020B0604020202020204" pitchFamily="34" charset="0"/>
                <a:cs typeface="Arial" panose="020B0604020202020204" pitchFamily="34" charset="0"/>
              </a:rPr>
              <a:t>La operación </a:t>
            </a:r>
            <a:r>
              <a:rPr lang="es-ES" sz="2400" i="1" dirty="0">
                <a:latin typeface="Arial" panose="020B0604020202020204" pitchFamily="34" charset="0"/>
                <a:cs typeface="Arial" panose="020B0604020202020204" pitchFamily="34" charset="0"/>
              </a:rPr>
              <a:t>proyectar </a:t>
            </a:r>
            <a:r>
              <a:rPr lang="es-ES" sz="2400" dirty="0">
                <a:latin typeface="Arial" panose="020B0604020202020204" pitchFamily="34" charset="0"/>
                <a:cs typeface="Arial" panose="020B0604020202020204" pitchFamily="34" charset="0"/>
              </a:rPr>
              <a:t>crea un subconjunto que consiste de columnas en </a:t>
            </a:r>
            <a:r>
              <a:rPr lang="es-ES" sz="2400" dirty="0" smtClean="0">
                <a:latin typeface="Arial" panose="020B0604020202020204" pitchFamily="34" charset="0"/>
                <a:cs typeface="Arial" panose="020B0604020202020204" pitchFamily="34" charset="0"/>
              </a:rPr>
              <a:t>una tabla</a:t>
            </a:r>
            <a:r>
              <a:rPr lang="es-ES" sz="2400" dirty="0">
                <a:latin typeface="Arial" panose="020B0604020202020204" pitchFamily="34" charset="0"/>
                <a:cs typeface="Arial" panose="020B0604020202020204" pitchFamily="34" charset="0"/>
              </a:rPr>
              <a:t>, con lo cual el usuario puede crear nuevas tablas que contengan sólo la </a:t>
            </a:r>
            <a:r>
              <a:rPr lang="es-ES" sz="2400" dirty="0" smtClean="0">
                <a:latin typeface="Arial" panose="020B0604020202020204" pitchFamily="34" charset="0"/>
                <a:cs typeface="Arial" panose="020B0604020202020204" pitchFamily="34" charset="0"/>
              </a:rPr>
              <a:t>información requerida.</a:t>
            </a:r>
          </a:p>
        </p:txBody>
      </p:sp>
    </p:spTree>
    <p:extLst>
      <p:ext uri="{BB962C8B-B14F-4D97-AF65-F5344CB8AC3E}">
        <p14:creationId xmlns:p14="http://schemas.microsoft.com/office/powerpoint/2010/main" xmlns="" val="3583282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47700" y="977901"/>
            <a:ext cx="6934200" cy="4368800"/>
          </a:xfrm>
        </p:spPr>
        <p:txBody>
          <a:bodyPr>
            <a:normAutofit lnSpcReduction="10000"/>
          </a:bodyPr>
          <a:lstStyle/>
          <a:p>
            <a:pPr marL="0" indent="0">
              <a:buNone/>
            </a:pPr>
            <a:r>
              <a:rPr lang="es-ES" b="1" dirty="0" smtClean="0">
                <a:latin typeface="Arial" panose="020B0604020202020204" pitchFamily="34" charset="0"/>
                <a:cs typeface="Arial" panose="020B0604020202020204" pitchFamily="34" charset="0"/>
              </a:rPr>
              <a:t>DBMS orientado a objetos</a:t>
            </a:r>
          </a:p>
          <a:p>
            <a:pPr marL="0" indent="0">
              <a:buNone/>
            </a:pPr>
            <a:r>
              <a:rPr lang="es-ES" sz="2400" dirty="0" smtClean="0">
                <a:latin typeface="Arial" panose="020B0604020202020204" pitchFamily="34" charset="0"/>
                <a:cs typeface="Arial" panose="020B0604020202020204" pitchFamily="34" charset="0"/>
              </a:rPr>
              <a:t>Un </a:t>
            </a:r>
            <a:r>
              <a:rPr lang="es-ES" sz="2400" b="1" dirty="0" smtClean="0">
                <a:latin typeface="Arial" panose="020B0604020202020204" pitchFamily="34" charset="0"/>
                <a:cs typeface="Arial" panose="020B0604020202020204" pitchFamily="34" charset="0"/>
              </a:rPr>
              <a:t>DBMS orientado a objetos </a:t>
            </a:r>
            <a:r>
              <a:rPr lang="es-ES" sz="2400" dirty="0" smtClean="0">
                <a:latin typeface="Arial" panose="020B0604020202020204" pitchFamily="34" charset="0"/>
                <a:cs typeface="Arial" panose="020B0604020202020204" pitchFamily="34" charset="0"/>
              </a:rPr>
              <a:t>almacena los datos y los procedimientos que actúan sobre esos datos como objetos que se pueden recuperar y compartir de manera automática.</a:t>
            </a:r>
            <a:endParaRPr lang="es-ES" sz="2400" b="1" dirty="0" smtClean="0">
              <a:latin typeface="Arial" panose="020B0604020202020204" pitchFamily="34" charset="0"/>
              <a:cs typeface="Arial" panose="020B0604020202020204" pitchFamily="34" charset="0"/>
            </a:endParaRPr>
          </a:p>
          <a:p>
            <a:pPr marL="0" indent="0">
              <a:buNone/>
            </a:pPr>
            <a:r>
              <a:rPr lang="es-ES" b="1" dirty="0">
                <a:latin typeface="Arial" panose="020B0604020202020204" pitchFamily="34" charset="0"/>
                <a:cs typeface="Arial" panose="020B0604020202020204" pitchFamily="34" charset="0"/>
              </a:rPr>
              <a:t>Bases de datos en la nube</a:t>
            </a:r>
            <a:endParaRPr lang="es-ES" b="1" dirty="0" smtClean="0">
              <a:latin typeface="Arial" panose="020B0604020202020204" pitchFamily="34" charset="0"/>
              <a:cs typeface="Arial" panose="020B0604020202020204" pitchFamily="34" charset="0"/>
            </a:endParaRPr>
          </a:p>
          <a:p>
            <a:pPr marL="0" indent="0">
              <a:buNone/>
            </a:pPr>
            <a:r>
              <a:rPr lang="es-ES" sz="2400" dirty="0" smtClean="0">
                <a:latin typeface="Arial" panose="020B0604020202020204" pitchFamily="34" charset="0"/>
                <a:cs typeface="Arial" panose="020B0604020202020204" pitchFamily="34" charset="0"/>
              </a:rPr>
              <a:t>Los </a:t>
            </a:r>
            <a:r>
              <a:rPr lang="es-ES" sz="2400" dirty="0">
                <a:latin typeface="Arial" panose="020B0604020202020204" pitchFamily="34" charset="0"/>
                <a:cs typeface="Arial" panose="020B0604020202020204" pitchFamily="34" charset="0"/>
              </a:rPr>
              <a:t>proveedores de computación en la nube ofrecen servicios de </a:t>
            </a:r>
            <a:r>
              <a:rPr lang="es-ES" sz="2400" dirty="0" smtClean="0">
                <a:latin typeface="Arial" panose="020B0604020202020204" pitchFamily="34" charset="0"/>
                <a:cs typeface="Arial" panose="020B0604020202020204" pitchFamily="34" charset="0"/>
              </a:rPr>
              <a:t>administración de </a:t>
            </a:r>
            <a:r>
              <a:rPr lang="es-ES" sz="2400" dirty="0">
                <a:latin typeface="Arial" panose="020B0604020202020204" pitchFamily="34" charset="0"/>
                <a:cs typeface="Arial" panose="020B0604020202020204" pitchFamily="34" charset="0"/>
              </a:rPr>
              <a:t>bases de datos, pero por lo general estos servicios tienen menos </a:t>
            </a:r>
            <a:r>
              <a:rPr lang="es-ES" sz="2400" dirty="0" smtClean="0">
                <a:latin typeface="Arial" panose="020B0604020202020204" pitchFamily="34" charset="0"/>
                <a:cs typeface="Arial" panose="020B0604020202020204" pitchFamily="34" charset="0"/>
              </a:rPr>
              <a:t>funcionalidad que </a:t>
            </a:r>
            <a:r>
              <a:rPr lang="es-ES" sz="2400" dirty="0">
                <a:latin typeface="Arial" panose="020B0604020202020204" pitchFamily="34" charset="0"/>
                <a:cs typeface="Arial" panose="020B0604020202020204" pitchFamily="34" charset="0"/>
              </a:rPr>
              <a:t>sus contrapartes dentro de las premisas de la empresa.</a:t>
            </a:r>
          </a:p>
        </p:txBody>
      </p:sp>
    </p:spTree>
    <p:extLst>
      <p:ext uri="{BB962C8B-B14F-4D97-AF65-F5344CB8AC3E}">
        <p14:creationId xmlns:p14="http://schemas.microsoft.com/office/powerpoint/2010/main" xmlns="" val="286899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24423" y="497646"/>
            <a:ext cx="7704856" cy="461665"/>
          </a:xfrm>
          <a:prstGeom prst="rect">
            <a:avLst/>
          </a:prstGeom>
        </p:spPr>
        <p:txBody>
          <a:bodyPr wrap="square">
            <a:spAutoFit/>
          </a:bodyPr>
          <a:lstStyle/>
          <a:p>
            <a:r>
              <a:rPr lang="es-ES" sz="2400" b="1" dirty="0">
                <a:latin typeface="Arial" pitchFamily="34" charset="0"/>
                <a:cs typeface="Arial" pitchFamily="34" charset="0"/>
              </a:rPr>
              <a:t>RR DONNELLEY TRATA DE DOMINAR SUS DATOS</a:t>
            </a:r>
            <a:endParaRPr lang="es-MX" sz="2400" b="1" dirty="0">
              <a:latin typeface="Arial" pitchFamily="34" charset="0"/>
              <a:cs typeface="Arial" pitchFamily="34" charset="0"/>
            </a:endParaRPr>
          </a:p>
        </p:txBody>
      </p:sp>
      <p:sp>
        <p:nvSpPr>
          <p:cNvPr id="3" name="2 Rectángulo"/>
          <p:cNvSpPr/>
          <p:nvPr/>
        </p:nvSpPr>
        <p:spPr>
          <a:xfrm>
            <a:off x="460375" y="1484784"/>
            <a:ext cx="3183905" cy="4154984"/>
          </a:xfrm>
          <a:prstGeom prst="rect">
            <a:avLst/>
          </a:prstGeom>
        </p:spPr>
        <p:txBody>
          <a:bodyPr wrap="square">
            <a:spAutoFit/>
          </a:bodyPr>
          <a:lstStyle/>
          <a:p>
            <a:r>
              <a:rPr lang="es-MX" sz="2400" dirty="0" smtClean="0">
                <a:latin typeface="Arial" pitchFamily="34" charset="0"/>
                <a:cs typeface="Arial" pitchFamily="34" charset="0"/>
              </a:rPr>
              <a:t>Esta </a:t>
            </a:r>
            <a:r>
              <a:rPr lang="es-ES" sz="2400" dirty="0" smtClean="0">
                <a:latin typeface="Arial" pitchFamily="34" charset="0"/>
                <a:cs typeface="Arial" pitchFamily="34" charset="0"/>
              </a:rPr>
              <a:t>empresa </a:t>
            </a:r>
            <a:r>
              <a:rPr lang="es-ES" sz="2400" dirty="0">
                <a:latin typeface="Arial" pitchFamily="34" charset="0"/>
                <a:cs typeface="Arial" pitchFamily="34" charset="0"/>
              </a:rPr>
              <a:t>con base en Chicago es una gigantesca compañía de impresión y servicio </a:t>
            </a:r>
            <a:r>
              <a:rPr lang="es-ES" sz="2400" dirty="0" smtClean="0">
                <a:latin typeface="Arial" pitchFamily="34" charset="0"/>
                <a:cs typeface="Arial" pitchFamily="34" charset="0"/>
              </a:rPr>
              <a:t>comercial que </a:t>
            </a:r>
            <a:r>
              <a:rPr lang="es-ES" sz="2400" dirty="0">
                <a:latin typeface="Arial" pitchFamily="34" charset="0"/>
                <a:cs typeface="Arial" pitchFamily="34" charset="0"/>
              </a:rPr>
              <a:t>provee servicios de impresión, formularios, etiquetas, correo directo y otros </a:t>
            </a:r>
            <a:r>
              <a:rPr lang="es-ES" sz="2400" dirty="0" smtClean="0">
                <a:latin typeface="Arial" pitchFamily="34" charset="0"/>
                <a:cs typeface="Arial" pitchFamily="34" charset="0"/>
              </a:rPr>
              <a:t>servicios.</a:t>
            </a:r>
            <a:endParaRPr lang="es-MX" sz="2400" dirty="0">
              <a:latin typeface="Arial" pitchFamily="34" charset="0"/>
              <a:cs typeface="Arial" pitchFamily="34" charset="0"/>
            </a:endParaRPr>
          </a:p>
        </p:txBody>
      </p:sp>
      <p:sp>
        <p:nvSpPr>
          <p:cNvPr id="4" name="AutoShape 2" descr="Resultado de imagen para RR DONNELLE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28" name="Picture 4" descr="Resultado de imagen para RR DONNELLEY"/>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62645" y="1533930"/>
            <a:ext cx="5180007" cy="41058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24685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contenido 7"/>
          <p:cNvPicPr>
            <a:picLocks noGrp="1" noChangeAspect="1"/>
          </p:cNvPicPr>
          <p:nvPr>
            <p:ph idx="1"/>
          </p:nvPr>
        </p:nvPicPr>
        <p:blipFill rotWithShape="1">
          <a:blip r:embed="rId2" cstate="print"/>
          <a:srcRect l="26371" t="11456" r="53282" b="1277"/>
          <a:stretch/>
        </p:blipFill>
        <p:spPr>
          <a:xfrm rot="5400000">
            <a:off x="2136777" y="-854073"/>
            <a:ext cx="5003797" cy="7981952"/>
          </a:xfrm>
          <a:prstGeom prst="rect">
            <a:avLst/>
          </a:prstGeom>
        </p:spPr>
      </p:pic>
    </p:spTree>
    <p:extLst>
      <p:ext uri="{BB962C8B-B14F-4D97-AF65-F5344CB8AC3E}">
        <p14:creationId xmlns:p14="http://schemas.microsoft.com/office/powerpoint/2010/main" xmlns="" val="1829505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857232"/>
            <a:ext cx="8229600" cy="1143000"/>
          </a:xfrm>
        </p:spPr>
        <p:txBody>
          <a:bodyPr>
            <a:normAutofit fontScale="90000"/>
          </a:bodyPr>
          <a:lstStyle/>
          <a:p>
            <a:pPr algn="l"/>
            <a:r>
              <a:rPr lang="es-ES" sz="2400" b="1" dirty="0" smtClean="0">
                <a:latin typeface="Arial" pitchFamily="34" charset="0"/>
                <a:cs typeface="Arial" pitchFamily="34" charset="0"/>
              </a:rPr>
              <a:t>CAPACIDADES DE LOS SISTEMAS DE ADMINISTRACIÓN</a:t>
            </a:r>
            <a:br>
              <a:rPr lang="es-ES" sz="2400" b="1" dirty="0" smtClean="0">
                <a:latin typeface="Arial" pitchFamily="34" charset="0"/>
                <a:cs typeface="Arial" pitchFamily="34" charset="0"/>
              </a:rPr>
            </a:br>
            <a:r>
              <a:rPr lang="es-ES" sz="2400" b="1" dirty="0" smtClean="0">
                <a:latin typeface="Arial" pitchFamily="34" charset="0"/>
                <a:cs typeface="Arial" pitchFamily="34" charset="0"/>
              </a:rPr>
              <a:t>DE BASES DE DATOS</a:t>
            </a:r>
            <a:endParaRPr lang="es-ES" sz="2400" b="1" dirty="0">
              <a:latin typeface="Arial" pitchFamily="34" charset="0"/>
              <a:cs typeface="Arial" pitchFamily="34" charset="0"/>
            </a:endParaRPr>
          </a:p>
        </p:txBody>
      </p:sp>
      <p:sp>
        <p:nvSpPr>
          <p:cNvPr id="3" name="2 Marcador de contenido"/>
          <p:cNvSpPr>
            <a:spLocks noGrp="1"/>
          </p:cNvSpPr>
          <p:nvPr>
            <p:ph idx="1"/>
          </p:nvPr>
        </p:nvSpPr>
        <p:spPr>
          <a:xfrm>
            <a:off x="857224" y="2071678"/>
            <a:ext cx="7358114" cy="4054485"/>
          </a:xfrm>
        </p:spPr>
        <p:txBody>
          <a:bodyPr>
            <a:normAutofit lnSpcReduction="10000"/>
          </a:bodyPr>
          <a:lstStyle/>
          <a:p>
            <a:pPr>
              <a:buNone/>
            </a:pPr>
            <a:r>
              <a:rPr lang="es-ES" sz="2400" dirty="0" smtClean="0">
                <a:latin typeface="Arial" pitchFamily="34" charset="0"/>
                <a:cs typeface="Arial" pitchFamily="34" charset="0"/>
              </a:rPr>
              <a:t>    Las características más importantes son: su lenguaje de definición de datos, el diccionario de datos y el lenguaje de manipulación de datos.</a:t>
            </a:r>
          </a:p>
          <a:p>
            <a:pPr>
              <a:buNone/>
            </a:pPr>
            <a:r>
              <a:rPr lang="es-ES" sz="2400" dirty="0" smtClean="0">
                <a:latin typeface="Arial" pitchFamily="34" charset="0"/>
                <a:cs typeface="Arial" pitchFamily="34" charset="0"/>
              </a:rPr>
              <a:t>      Los DBMS tienen una capacidad de </a:t>
            </a:r>
            <a:r>
              <a:rPr lang="es-ES" sz="2400" b="1" dirty="0" smtClean="0">
                <a:latin typeface="Arial" pitchFamily="34" charset="0"/>
                <a:cs typeface="Arial" pitchFamily="34" charset="0"/>
              </a:rPr>
              <a:t>definición de datos</a:t>
            </a:r>
            <a:r>
              <a:rPr lang="es-ES" sz="2400" dirty="0" smtClean="0">
                <a:latin typeface="Arial" pitchFamily="34" charset="0"/>
                <a:cs typeface="Arial" pitchFamily="34" charset="0"/>
              </a:rPr>
              <a:t> para especificar la estructura del contenido de la base de datos.</a:t>
            </a:r>
          </a:p>
          <a:p>
            <a:pPr>
              <a:buNone/>
            </a:pPr>
            <a:r>
              <a:rPr lang="es-ES" sz="2400" dirty="0" smtClean="0">
                <a:latin typeface="Arial" pitchFamily="34" charset="0"/>
                <a:cs typeface="Arial" pitchFamily="34" charset="0"/>
              </a:rPr>
              <a:t>      Esta información sobre la base de datos se puede documentar en un </a:t>
            </a:r>
            <a:r>
              <a:rPr lang="es-ES" sz="2400" b="1" dirty="0" smtClean="0">
                <a:latin typeface="Arial" pitchFamily="34" charset="0"/>
                <a:cs typeface="Arial" pitchFamily="34" charset="0"/>
              </a:rPr>
              <a:t>diccionario de datos</a:t>
            </a:r>
            <a:r>
              <a:rPr lang="es-ES" sz="2400" dirty="0" smtClean="0">
                <a:latin typeface="Arial" pitchFamily="34" charset="0"/>
                <a:cs typeface="Arial" pitchFamily="34" charset="0"/>
              </a:rPr>
              <a:t>, el cual es un archivo automatizado o manual que almacena las definiciones de los elementos de datos y sus características.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sz="2400" dirty="0">
              <a:latin typeface="Arial" pitchFamily="34" charset="0"/>
              <a:cs typeface="Arial" pitchFamily="34" charset="0"/>
            </a:endParaRPr>
          </a:p>
        </p:txBody>
      </p:sp>
      <p:sp>
        <p:nvSpPr>
          <p:cNvPr id="3" name="2 Marcador de contenido"/>
          <p:cNvSpPr>
            <a:spLocks noGrp="1"/>
          </p:cNvSpPr>
          <p:nvPr>
            <p:ph idx="1"/>
          </p:nvPr>
        </p:nvSpPr>
        <p:spPr/>
        <p:txBody>
          <a:bodyPr>
            <a:normAutofit fontScale="92500" lnSpcReduction="20000"/>
          </a:bodyPr>
          <a:lstStyle/>
          <a:p>
            <a:pPr>
              <a:buNone/>
            </a:pPr>
            <a:endParaRPr lang="es-ES" sz="2400" dirty="0" smtClean="0">
              <a:latin typeface="Arial" pitchFamily="34" charset="0"/>
              <a:cs typeface="Arial" pitchFamily="34" charset="0"/>
            </a:endParaRPr>
          </a:p>
          <a:p>
            <a:pPr>
              <a:buNone/>
            </a:pPr>
            <a:endParaRPr lang="es-ES" sz="2400" dirty="0">
              <a:latin typeface="Arial" pitchFamily="34" charset="0"/>
              <a:cs typeface="Arial" pitchFamily="34" charset="0"/>
            </a:endParaRPr>
          </a:p>
          <a:p>
            <a:pPr>
              <a:buNone/>
            </a:pPr>
            <a:endParaRPr lang="es-ES" sz="2400" dirty="0" smtClean="0">
              <a:latin typeface="Arial" pitchFamily="34" charset="0"/>
              <a:cs typeface="Arial" pitchFamily="34" charset="0"/>
            </a:endParaRPr>
          </a:p>
          <a:p>
            <a:pPr>
              <a:buNone/>
            </a:pPr>
            <a:endParaRPr lang="es-ES" sz="2400" dirty="0">
              <a:latin typeface="Arial" pitchFamily="34" charset="0"/>
              <a:cs typeface="Arial" pitchFamily="34" charset="0"/>
            </a:endParaRPr>
          </a:p>
          <a:p>
            <a:pPr>
              <a:buNone/>
            </a:pPr>
            <a:endParaRPr lang="es-ES" sz="2400" dirty="0">
              <a:latin typeface="Arial" pitchFamily="34" charset="0"/>
              <a:cs typeface="Arial" pitchFamily="34" charset="0"/>
            </a:endParaRPr>
          </a:p>
          <a:p>
            <a:pPr>
              <a:buNone/>
            </a:pPr>
            <a:r>
              <a:rPr lang="es-ES" sz="2400" dirty="0" smtClean="0">
                <a:latin typeface="Arial" pitchFamily="34" charset="0"/>
                <a:cs typeface="Arial" pitchFamily="34" charset="0"/>
              </a:rPr>
              <a:t>    </a:t>
            </a:r>
          </a:p>
          <a:p>
            <a:pPr>
              <a:buNone/>
            </a:pPr>
            <a:endParaRPr lang="es-ES" sz="2400" dirty="0" smtClean="0">
              <a:latin typeface="Arial" pitchFamily="34" charset="0"/>
              <a:cs typeface="Arial" pitchFamily="34" charset="0"/>
            </a:endParaRPr>
          </a:p>
          <a:p>
            <a:pPr>
              <a:buNone/>
            </a:pPr>
            <a:endParaRPr lang="es-ES" sz="2400" dirty="0" smtClean="0">
              <a:latin typeface="Arial" pitchFamily="34" charset="0"/>
              <a:cs typeface="Arial" pitchFamily="34" charset="0"/>
            </a:endParaRPr>
          </a:p>
          <a:p>
            <a:pPr>
              <a:buNone/>
            </a:pPr>
            <a:endParaRPr lang="es-ES" sz="2400" dirty="0" smtClean="0">
              <a:latin typeface="Arial" pitchFamily="34" charset="0"/>
              <a:cs typeface="Arial" pitchFamily="34" charset="0"/>
            </a:endParaRPr>
          </a:p>
          <a:p>
            <a:pPr>
              <a:buNone/>
            </a:pPr>
            <a:r>
              <a:rPr lang="es-ES" sz="2400" dirty="0" smtClean="0">
                <a:latin typeface="Arial" pitchFamily="34" charset="0"/>
                <a:cs typeface="Arial" pitchFamily="34" charset="0"/>
              </a:rPr>
              <a:t>     </a:t>
            </a:r>
          </a:p>
          <a:p>
            <a:pPr>
              <a:buNone/>
            </a:pPr>
            <a:endParaRPr lang="es-ES" sz="2400" dirty="0" smtClean="0">
              <a:latin typeface="Arial" pitchFamily="34" charset="0"/>
              <a:cs typeface="Arial" pitchFamily="34" charset="0"/>
            </a:endParaRPr>
          </a:p>
          <a:p>
            <a:pPr>
              <a:buNone/>
            </a:pPr>
            <a:r>
              <a:rPr lang="es-ES" sz="2400" dirty="0" smtClean="0">
                <a:latin typeface="Arial" pitchFamily="34" charset="0"/>
                <a:cs typeface="Arial" pitchFamily="34" charset="0"/>
              </a:rPr>
              <a:t>     En la figura se muestra un ejemplo de cómo es un diccionarios de datos.</a:t>
            </a:r>
            <a:endParaRPr lang="es-ES" sz="2400" dirty="0">
              <a:latin typeface="Arial" pitchFamily="34" charset="0"/>
              <a:cs typeface="Arial" pitchFamily="34" charset="0"/>
            </a:endParaRPr>
          </a:p>
        </p:txBody>
      </p:sp>
      <p:pic>
        <p:nvPicPr>
          <p:cNvPr id="6" name="Picture 2"/>
          <p:cNvPicPr>
            <a:picLocks noChangeAspect="1" noChangeArrowheads="1"/>
          </p:cNvPicPr>
          <p:nvPr/>
        </p:nvPicPr>
        <p:blipFill>
          <a:blip r:embed="rId2" cstate="print"/>
          <a:srcRect l="26008" t="16731" r="9593" b="10663"/>
          <a:stretch>
            <a:fillRect/>
          </a:stretch>
        </p:blipFill>
        <p:spPr bwMode="auto">
          <a:xfrm>
            <a:off x="714348" y="428604"/>
            <a:ext cx="7643866" cy="442915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ES" sz="2400" b="1" dirty="0" smtClean="0">
                <a:latin typeface="Arial" pitchFamily="34" charset="0"/>
                <a:cs typeface="Arial" pitchFamily="34" charset="0"/>
              </a:rPr>
              <a:t>Consultas e informes</a:t>
            </a:r>
            <a:endParaRPr lang="es-ES" sz="2400" b="1" dirty="0">
              <a:latin typeface="Arial" pitchFamily="34" charset="0"/>
              <a:cs typeface="Arial" pitchFamily="34" charset="0"/>
            </a:endParaRPr>
          </a:p>
        </p:txBody>
      </p:sp>
      <p:sp>
        <p:nvSpPr>
          <p:cNvPr id="3" name="2 Marcador de contenido"/>
          <p:cNvSpPr>
            <a:spLocks noGrp="1"/>
          </p:cNvSpPr>
          <p:nvPr>
            <p:ph idx="1"/>
          </p:nvPr>
        </p:nvSpPr>
        <p:spPr>
          <a:xfrm>
            <a:off x="457200" y="1214422"/>
            <a:ext cx="8229600" cy="4911741"/>
          </a:xfrm>
        </p:spPr>
        <p:txBody>
          <a:bodyPr>
            <a:normAutofit/>
          </a:bodyPr>
          <a:lstStyle/>
          <a:p>
            <a:pPr>
              <a:buNone/>
            </a:pPr>
            <a:r>
              <a:rPr lang="es-ES" sz="2400" dirty="0" smtClean="0">
                <a:latin typeface="Arial" pitchFamily="34" charset="0"/>
                <a:cs typeface="Arial" pitchFamily="34" charset="0"/>
              </a:rPr>
              <a:t>    La mayoría de los DBMS tienen un lenguaje especializado conocido como </a:t>
            </a:r>
            <a:r>
              <a:rPr lang="es-ES" sz="2400" b="1" dirty="0" smtClean="0">
                <a:latin typeface="Arial" pitchFamily="34" charset="0"/>
                <a:cs typeface="Arial" pitchFamily="34" charset="0"/>
              </a:rPr>
              <a:t>lenguaje de manipulación</a:t>
            </a:r>
            <a:r>
              <a:rPr lang="es-ES" sz="2400" dirty="0" smtClean="0">
                <a:latin typeface="Arial" pitchFamily="34" charset="0"/>
                <a:cs typeface="Arial" pitchFamily="34" charset="0"/>
              </a:rPr>
              <a:t> de datos el cual se utiliza para agregar, modificar, eliminar y recuperar los datos en la base. Este lenguaje contiene comandos que permiten a los usuarios finales y a los especialistas de programación extraer los datos de la base para satisfacer las solicitudes de información y desarrollar aplicaciones.</a:t>
            </a:r>
          </a:p>
          <a:p>
            <a:pPr>
              <a:buNone/>
            </a:pPr>
            <a:r>
              <a:rPr lang="es-ES" sz="2400" dirty="0" smtClean="0">
                <a:latin typeface="Arial" pitchFamily="34" charset="0"/>
                <a:cs typeface="Arial" pitchFamily="34" charset="0"/>
              </a:rPr>
              <a:t>      El mas conocido es el </a:t>
            </a:r>
            <a:r>
              <a:rPr lang="es-ES" sz="2400" b="1" dirty="0" smtClean="0">
                <a:latin typeface="Arial" pitchFamily="34" charset="0"/>
                <a:cs typeface="Arial" pitchFamily="34" charset="0"/>
              </a:rPr>
              <a:t>lenguaje de consulta estructurada </a:t>
            </a:r>
            <a:r>
              <a:rPr lang="es-ES" sz="2400" dirty="0" smtClean="0">
                <a:latin typeface="Arial" pitchFamily="34" charset="0"/>
                <a:cs typeface="Arial" pitchFamily="34" charset="0"/>
              </a:rPr>
              <a:t>o </a:t>
            </a:r>
            <a:r>
              <a:rPr lang="es-ES" sz="2400" b="1" dirty="0" smtClean="0">
                <a:latin typeface="Arial" pitchFamily="34" charset="0"/>
                <a:cs typeface="Arial" pitchFamily="34" charset="0"/>
              </a:rPr>
              <a:t>SQL</a:t>
            </a:r>
            <a:r>
              <a:rPr lang="es-ES" sz="2400" dirty="0" smtClean="0">
                <a:latin typeface="Arial" pitchFamily="34" charset="0"/>
                <a:cs typeface="Arial" pitchFamily="34" charset="0"/>
              </a:rPr>
              <a:t>. En el siguiente cuadro se muestra un ejemplo claro de SQL:</a:t>
            </a:r>
          </a:p>
          <a:p>
            <a:pPr>
              <a:buNone/>
            </a:pPr>
            <a:endParaRPr lang="es-ES" sz="2400" dirty="0">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28604"/>
            <a:ext cx="8229600" cy="5697559"/>
          </a:xfrm>
        </p:spPr>
        <p:txBody>
          <a:bodyPr>
            <a:normAutofit lnSpcReduction="10000"/>
          </a:bodyPr>
          <a:lstStyle/>
          <a:p>
            <a:pPr>
              <a:buNone/>
            </a:pPr>
            <a:r>
              <a:rPr lang="es-ES" sz="2400" b="1" dirty="0" smtClean="0">
                <a:latin typeface="Arial" pitchFamily="34" charset="0"/>
                <a:cs typeface="Arial" pitchFamily="34" charset="0"/>
              </a:rPr>
              <a:t>     DISEÑO DE BASES DE DATOS</a:t>
            </a:r>
            <a:r>
              <a:rPr lang="es-ES" sz="2400" dirty="0" smtClean="0">
                <a:latin typeface="Arial" pitchFamily="34" charset="0"/>
                <a:cs typeface="Arial" pitchFamily="34" charset="0"/>
              </a:rPr>
              <a:t>  </a:t>
            </a:r>
          </a:p>
          <a:p>
            <a:pPr>
              <a:buNone/>
            </a:pPr>
            <a:r>
              <a:rPr lang="es-ES" sz="2400" dirty="0" smtClean="0">
                <a:latin typeface="Arial" pitchFamily="34" charset="0"/>
                <a:cs typeface="Arial" pitchFamily="34" charset="0"/>
              </a:rPr>
              <a:t>  </a:t>
            </a:r>
          </a:p>
          <a:p>
            <a:pPr>
              <a:buNone/>
            </a:pPr>
            <a:r>
              <a:rPr lang="es-ES" sz="2400" dirty="0" smtClean="0">
                <a:latin typeface="Arial" pitchFamily="34" charset="0"/>
                <a:cs typeface="Arial" pitchFamily="34" charset="0"/>
              </a:rPr>
              <a:t>      La base de datos requiere tanto un diseño </a:t>
            </a:r>
            <a:r>
              <a:rPr lang="es-ES" sz="2400" b="1" dirty="0" smtClean="0">
                <a:latin typeface="Arial" pitchFamily="34" charset="0"/>
                <a:cs typeface="Arial" pitchFamily="34" charset="0"/>
              </a:rPr>
              <a:t>conceptual</a:t>
            </a:r>
            <a:r>
              <a:rPr lang="es-ES" sz="2400" dirty="0" smtClean="0">
                <a:latin typeface="Arial" pitchFamily="34" charset="0"/>
                <a:cs typeface="Arial" pitchFamily="34" charset="0"/>
              </a:rPr>
              <a:t> como uno </a:t>
            </a:r>
            <a:r>
              <a:rPr lang="es-ES" sz="2400" b="1" dirty="0" smtClean="0">
                <a:latin typeface="Arial" pitchFamily="34" charset="0"/>
                <a:cs typeface="Arial" pitchFamily="34" charset="0"/>
              </a:rPr>
              <a:t>físico</a:t>
            </a:r>
            <a:r>
              <a:rPr lang="es-ES" sz="2400" dirty="0" smtClean="0">
                <a:latin typeface="Arial" pitchFamily="34" charset="0"/>
                <a:cs typeface="Arial" pitchFamily="34" charset="0"/>
              </a:rPr>
              <a:t>. </a:t>
            </a:r>
          </a:p>
          <a:p>
            <a:pPr>
              <a:buNone/>
            </a:pPr>
            <a:r>
              <a:rPr lang="es-ES" sz="2400" dirty="0">
                <a:latin typeface="Arial" pitchFamily="34" charset="0"/>
                <a:cs typeface="Arial" pitchFamily="34" charset="0"/>
              </a:rPr>
              <a:t> </a:t>
            </a:r>
            <a:r>
              <a:rPr lang="es-ES" sz="2400" dirty="0" smtClean="0">
                <a:latin typeface="Arial" pitchFamily="34" charset="0"/>
                <a:cs typeface="Arial" pitchFamily="34" charset="0"/>
              </a:rPr>
              <a:t>     El diseño conceptual o lógico de la base de datos es un modelo abstracto de ésta desde una perspectiva de negocios, mientras que el diseño físico muestra la verdadera disposición de la base de datos en los dispositivos de almacenamiento de acceso directo.</a:t>
            </a:r>
          </a:p>
          <a:p>
            <a:pPr>
              <a:buNone/>
            </a:pPr>
            <a:endParaRPr lang="es-ES" sz="2400" dirty="0" smtClean="0">
              <a:latin typeface="Arial" pitchFamily="34" charset="0"/>
              <a:cs typeface="Arial" pitchFamily="34" charset="0"/>
            </a:endParaRPr>
          </a:p>
          <a:p>
            <a:pPr>
              <a:buNone/>
            </a:pPr>
            <a:r>
              <a:rPr lang="es-ES" sz="2400" b="1" dirty="0" smtClean="0">
                <a:latin typeface="Arial" pitchFamily="34" charset="0"/>
                <a:cs typeface="Arial" pitchFamily="34" charset="0"/>
              </a:rPr>
              <a:t>    Diagramas de normalización y de entidad-relación</a:t>
            </a:r>
          </a:p>
          <a:p>
            <a:pPr>
              <a:buNone/>
            </a:pPr>
            <a:r>
              <a:rPr lang="es-ES" sz="2400" dirty="0" smtClean="0">
                <a:latin typeface="Arial" pitchFamily="34" charset="0"/>
                <a:cs typeface="Arial" pitchFamily="34" charset="0"/>
              </a:rPr>
              <a:t>      El proceso de crear estructuras de datos pequeñas y estables pero a la vez flexibles y adaptivas a partir de grupos complejos de datos se denomina normalización.</a:t>
            </a:r>
          </a:p>
          <a:p>
            <a:pPr>
              <a:buNone/>
            </a:pPr>
            <a:r>
              <a:rPr lang="es-ES" sz="2400" dirty="0" smtClean="0">
                <a:latin typeface="Arial" pitchFamily="34" charset="0"/>
                <a:cs typeface="Arial" pitchFamily="34" charset="0"/>
              </a:rPr>
              <a:t> </a:t>
            </a:r>
            <a:endParaRPr lang="es-ES" sz="2400" dirty="0">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l="6314" t="44195" r="9084" b="11609"/>
          <a:stretch>
            <a:fillRect/>
          </a:stretch>
        </p:blipFill>
        <p:spPr bwMode="auto">
          <a:xfrm>
            <a:off x="642910" y="1857364"/>
            <a:ext cx="7780045" cy="2928958"/>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42918"/>
            <a:ext cx="8229600" cy="5483245"/>
          </a:xfrm>
        </p:spPr>
        <p:txBody>
          <a:bodyPr>
            <a:noAutofit/>
          </a:bodyPr>
          <a:lstStyle/>
          <a:p>
            <a:pPr>
              <a:buNone/>
            </a:pPr>
            <a:r>
              <a:rPr lang="es-ES" sz="2400" dirty="0" smtClean="0">
                <a:latin typeface="Arial" pitchFamily="34" charset="0"/>
                <a:cs typeface="Arial" pitchFamily="34" charset="0"/>
              </a:rPr>
              <a:t>    En la empresa específica que se modela aquí, un pedido puede tener más de una pieza, pero cada una sólo es proporcionada por un proveedor.</a:t>
            </a:r>
          </a:p>
          <a:p>
            <a:pPr>
              <a:buNone/>
            </a:pPr>
            <a:r>
              <a:rPr lang="es-ES" sz="2400" dirty="0" smtClean="0">
                <a:latin typeface="Arial" pitchFamily="34" charset="0"/>
                <a:cs typeface="Arial" pitchFamily="34" charset="0"/>
              </a:rPr>
              <a:t>       Si avanzamos paso a paso y normalizamos la relación PEDIDO, obtendremos las relaciones que se ilustran en la figura anterior.</a:t>
            </a:r>
          </a:p>
          <a:p>
            <a:pPr>
              <a:buNone/>
            </a:pPr>
            <a:r>
              <a:rPr lang="es-ES" sz="2400" dirty="0" smtClean="0">
                <a:latin typeface="Arial" pitchFamily="34" charset="0"/>
                <a:cs typeface="Arial" pitchFamily="34" charset="0"/>
              </a:rPr>
              <a:t>       Los diseñadores de bases de datos documentan su modelo de datos con un </a:t>
            </a:r>
            <a:r>
              <a:rPr lang="es-ES" sz="2400" b="1" dirty="0" smtClean="0">
                <a:latin typeface="Arial" pitchFamily="34" charset="0"/>
                <a:cs typeface="Arial" pitchFamily="34" charset="0"/>
              </a:rPr>
              <a:t>diagrama entidad-relación</a:t>
            </a:r>
            <a:r>
              <a:rPr lang="es-ES" sz="2400" dirty="0" smtClean="0">
                <a:latin typeface="Arial" pitchFamily="34" charset="0"/>
                <a:cs typeface="Arial" pitchFamily="34" charset="0"/>
              </a:rPr>
              <a:t>, el cual se ilustra en la figura 6-11. Este diagrama muestra la relación entre las entidades PROVEEDOR, PIEZA, ARTICULO_LINEA y PEDIDO.</a:t>
            </a:r>
          </a:p>
          <a:p>
            <a:pPr>
              <a:buNone/>
            </a:pPr>
            <a:endParaRPr lang="es-ES" sz="2400" dirty="0" smtClean="0">
              <a:latin typeface="Arial" pitchFamily="34" charset="0"/>
              <a:cs typeface="Arial" pitchFamily="34" charset="0"/>
            </a:endParaRPr>
          </a:p>
          <a:p>
            <a:pPr>
              <a:buNone/>
            </a:pPr>
            <a:endParaRPr lang="es-ES" sz="2400" dirty="0" smtClean="0">
              <a:latin typeface="Arial" pitchFamily="34" charset="0"/>
              <a:cs typeface="Arial" pitchFamily="34" charset="0"/>
            </a:endParaRPr>
          </a:p>
          <a:p>
            <a:pPr>
              <a:buNone/>
            </a:pPr>
            <a:endParaRPr lang="es-ES" sz="2400" dirty="0" smtClean="0">
              <a:latin typeface="Arial" pitchFamily="34" charset="0"/>
              <a:cs typeface="Arial" pitchFamily="34" charset="0"/>
            </a:endParaRPr>
          </a:p>
          <a:p>
            <a:pPr>
              <a:buNone/>
            </a:pPr>
            <a:endParaRPr lang="es-ES" sz="2400" dirty="0" smtClean="0">
              <a:latin typeface="Arial" pitchFamily="34" charset="0"/>
              <a:cs typeface="Arial" pitchFamily="34" charset="0"/>
            </a:endParaRPr>
          </a:p>
          <a:p>
            <a:pPr>
              <a:buNone/>
            </a:pPr>
            <a:endParaRPr lang="es-ES" sz="2400" dirty="0" smtClean="0">
              <a:latin typeface="Arial" pitchFamily="34" charset="0"/>
              <a:cs typeface="Arial" pitchFamily="34" charset="0"/>
            </a:endParaRPr>
          </a:p>
          <a:p>
            <a:pPr>
              <a:buNone/>
            </a:pPr>
            <a:endParaRPr lang="es-ES" sz="2400" dirty="0" smtClean="0">
              <a:latin typeface="Arial" pitchFamily="34" charset="0"/>
              <a:cs typeface="Arial" pitchFamily="34" charset="0"/>
            </a:endParaRPr>
          </a:p>
          <a:p>
            <a:pPr>
              <a:buNone/>
            </a:pPr>
            <a:endParaRPr lang="es-ES" sz="2400" dirty="0" smtClean="0">
              <a:latin typeface="Arial" pitchFamily="34" charset="0"/>
              <a:cs typeface="Arial" pitchFamily="34" charset="0"/>
            </a:endParaRPr>
          </a:p>
          <a:p>
            <a:pPr>
              <a:buNone/>
            </a:pPr>
            <a:endParaRPr lang="es-ES" sz="2400" dirty="0" smtClean="0">
              <a:latin typeface="Arial" pitchFamily="34" charset="0"/>
              <a:cs typeface="Arial" pitchFamily="34" charset="0"/>
            </a:endParaRPr>
          </a:p>
          <a:p>
            <a:pPr>
              <a:buNone/>
            </a:pPr>
            <a:endParaRPr lang="es-ES" sz="2400" dirty="0">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928794" y="4000504"/>
            <a:ext cx="4572000" cy="1938992"/>
          </a:xfrm>
          <a:prstGeom prst="rect">
            <a:avLst/>
          </a:prstGeom>
        </p:spPr>
        <p:txBody>
          <a:bodyPr>
            <a:spAutoFit/>
          </a:bodyPr>
          <a:lstStyle/>
          <a:p>
            <a:r>
              <a:rPr lang="es-ES" sz="2400" dirty="0" smtClean="0">
                <a:latin typeface="Arial" pitchFamily="34" charset="0"/>
                <a:cs typeface="Arial" pitchFamily="34" charset="0"/>
              </a:rPr>
              <a:t> Cada PIEZA sólo puede tener un PROVEEDOR, pero muchos elementos PIEZA pueden ser proporcionados por el mismo PROVEEDOR.</a:t>
            </a:r>
            <a:endParaRPr lang="es-ES_tradnl" sz="2400" dirty="0"/>
          </a:p>
        </p:txBody>
      </p:sp>
      <p:pic>
        <p:nvPicPr>
          <p:cNvPr id="3" name="Picture 2"/>
          <p:cNvPicPr>
            <a:picLocks noChangeAspect="1" noChangeArrowheads="1"/>
          </p:cNvPicPr>
          <p:nvPr/>
        </p:nvPicPr>
        <p:blipFill>
          <a:blip r:embed="rId2" cstate="print"/>
          <a:srcRect l="12118" t="67240" r="4542" b="9084"/>
          <a:stretch>
            <a:fillRect/>
          </a:stretch>
        </p:blipFill>
        <p:spPr bwMode="auto">
          <a:xfrm>
            <a:off x="785786" y="1142984"/>
            <a:ext cx="7543852" cy="271464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83514" y="980728"/>
            <a:ext cx="8064896" cy="4893647"/>
          </a:xfrm>
          <a:prstGeom prst="rect">
            <a:avLst/>
          </a:prstGeom>
        </p:spPr>
        <p:txBody>
          <a:bodyPr wrap="square">
            <a:spAutoFit/>
          </a:bodyPr>
          <a:lstStyle/>
          <a:p>
            <a:pPr marL="342900" indent="-342900">
              <a:buFont typeface="Wingdings" pitchFamily="2" charset="2"/>
              <a:buChar char="v"/>
            </a:pPr>
            <a:r>
              <a:rPr lang="es-ES" sz="2400" dirty="0">
                <a:latin typeface="Arial" pitchFamily="34" charset="0"/>
                <a:cs typeface="Arial" pitchFamily="34" charset="0"/>
              </a:rPr>
              <a:t>Los ingresos de RR Donnelley dieron un salto considerable, de $2.4 mil millones en 2003 </a:t>
            </a:r>
            <a:r>
              <a:rPr lang="es-ES" sz="2400" dirty="0" smtClean="0">
                <a:latin typeface="Arial" pitchFamily="34" charset="0"/>
                <a:cs typeface="Arial" pitchFamily="34" charset="0"/>
              </a:rPr>
              <a:t>a </a:t>
            </a:r>
          </a:p>
          <a:p>
            <a:r>
              <a:rPr lang="es-ES" sz="2400" dirty="0">
                <a:latin typeface="Arial" pitchFamily="34" charset="0"/>
                <a:cs typeface="Arial" pitchFamily="34" charset="0"/>
              </a:rPr>
              <a:t> </a:t>
            </a:r>
            <a:r>
              <a:rPr lang="es-ES" sz="2400" dirty="0" smtClean="0">
                <a:latin typeface="Arial" pitchFamily="34" charset="0"/>
                <a:cs typeface="Arial" pitchFamily="34" charset="0"/>
              </a:rPr>
              <a:t>   más </a:t>
            </a:r>
            <a:r>
              <a:rPr lang="es-ES" sz="2400" dirty="0">
                <a:latin typeface="Arial" pitchFamily="34" charset="0"/>
                <a:cs typeface="Arial" pitchFamily="34" charset="0"/>
              </a:rPr>
              <a:t>de $9.8 mil millones en la actualidad</a:t>
            </a:r>
            <a:r>
              <a:rPr lang="es-ES" sz="2400" dirty="0" smtClean="0">
                <a:latin typeface="Arial" pitchFamily="34" charset="0"/>
                <a:cs typeface="Arial" pitchFamily="34" charset="0"/>
              </a:rPr>
              <a:t>. </a:t>
            </a:r>
          </a:p>
          <a:p>
            <a:pPr marL="342900" indent="-342900">
              <a:buFont typeface="Wingdings" pitchFamily="2" charset="2"/>
              <a:buChar char="v"/>
            </a:pPr>
            <a:r>
              <a:rPr lang="es-ES" sz="2400" dirty="0" smtClean="0">
                <a:latin typeface="Arial" pitchFamily="34" charset="0"/>
                <a:cs typeface="Arial" pitchFamily="34" charset="0"/>
              </a:rPr>
              <a:t>RR Donnelley había crecido tanto que ya no era práctico almacenar la información de todas sus unidades en un solo sistema. Donnelley aún necesitaba un solo conjunto claro de datos que fuera preciso y consistente para toda la empresa. Para resolver este problema recurrió a la administración de datos maestros (MDM). </a:t>
            </a:r>
          </a:p>
          <a:p>
            <a:pPr marL="342900" indent="-342900">
              <a:buFont typeface="Wingdings" pitchFamily="2" charset="2"/>
              <a:buChar char="v"/>
            </a:pPr>
            <a:r>
              <a:rPr lang="es-ES" sz="2400" dirty="0" smtClean="0">
                <a:latin typeface="Arial" pitchFamily="34" charset="0"/>
                <a:cs typeface="Arial" pitchFamily="34" charset="0"/>
              </a:rPr>
              <a:t>El objetivo de la MDM es asegurar que una organización no utilice varias versiones de la misma pieza de datos en distintas partes de sus operaciones</a:t>
            </a:r>
            <a:endParaRPr lang="es-MX" sz="2400" dirty="0">
              <a:latin typeface="Arial" pitchFamily="34" charset="0"/>
              <a:cs typeface="Arial" pitchFamily="34" charset="0"/>
            </a:endParaRPr>
          </a:p>
        </p:txBody>
      </p:sp>
    </p:spTree>
    <p:extLst>
      <p:ext uri="{BB962C8B-B14F-4D97-AF65-F5344CB8AC3E}">
        <p14:creationId xmlns:p14="http://schemas.microsoft.com/office/powerpoint/2010/main" xmlns="" val="3548257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51520" y="548678"/>
            <a:ext cx="4661415" cy="5632311"/>
          </a:xfrm>
          <a:prstGeom prst="rect">
            <a:avLst/>
          </a:prstGeom>
        </p:spPr>
        <p:txBody>
          <a:bodyPr wrap="square">
            <a:spAutoFit/>
          </a:bodyPr>
          <a:lstStyle/>
          <a:p>
            <a:pPr marL="342900" indent="-342900">
              <a:buFont typeface="Wingdings" pitchFamily="2" charset="2"/>
              <a:buChar char="v"/>
            </a:pPr>
            <a:r>
              <a:rPr lang="es-ES" sz="2400" dirty="0">
                <a:latin typeface="Arial" pitchFamily="34" charset="0"/>
                <a:cs typeface="Arial" pitchFamily="34" charset="0"/>
              </a:rPr>
              <a:t>La experiencia de RR Donnelley ilustra la importancia de la administración de </a:t>
            </a:r>
            <a:r>
              <a:rPr lang="es-ES" sz="2400" dirty="0" smtClean="0">
                <a:latin typeface="Arial" pitchFamily="34" charset="0"/>
                <a:cs typeface="Arial" pitchFamily="34" charset="0"/>
              </a:rPr>
              <a:t>datos </a:t>
            </a:r>
            <a:r>
              <a:rPr lang="es-MX" sz="2400" dirty="0" smtClean="0">
                <a:latin typeface="Arial" pitchFamily="34" charset="0"/>
                <a:cs typeface="Arial" pitchFamily="34" charset="0"/>
              </a:rPr>
              <a:t>para </a:t>
            </a:r>
            <a:r>
              <a:rPr lang="es-MX" sz="2400" dirty="0">
                <a:latin typeface="Arial" pitchFamily="34" charset="0"/>
                <a:cs typeface="Arial" pitchFamily="34" charset="0"/>
              </a:rPr>
              <a:t>las empresas</a:t>
            </a:r>
            <a:r>
              <a:rPr lang="es-MX" sz="2400" dirty="0" smtClean="0">
                <a:latin typeface="Arial" pitchFamily="34" charset="0"/>
                <a:cs typeface="Arial" pitchFamily="34" charset="0"/>
              </a:rPr>
              <a:t>.</a:t>
            </a:r>
          </a:p>
          <a:p>
            <a:pPr marL="342900" indent="-342900">
              <a:buFont typeface="Wingdings" pitchFamily="2" charset="2"/>
              <a:buChar char="v"/>
            </a:pPr>
            <a:r>
              <a:rPr lang="es-ES" sz="2400" dirty="0" smtClean="0">
                <a:latin typeface="Arial" pitchFamily="34" charset="0"/>
                <a:cs typeface="Arial" pitchFamily="34" charset="0"/>
              </a:rPr>
              <a:t>La implementación de la MDM es un proceso de varios pasos que incluye el análisis de los procesos de negocios, la limpieza de los datos, la consolidación, reconciliación de los datos y la migración de datos hacia un archivo maestro de toda la información de la compañía.</a:t>
            </a:r>
            <a:endParaRPr lang="es-MX" sz="2400" dirty="0">
              <a:latin typeface="Arial" pitchFamily="34" charset="0"/>
              <a:cs typeface="Arial" pitchFamily="34" charset="0"/>
            </a:endParaRPr>
          </a:p>
        </p:txBody>
      </p:sp>
      <p:sp>
        <p:nvSpPr>
          <p:cNvPr id="4" name="AutoShape 4" descr="Resultado de imagen para rr donnelley a que se ded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4102" name="Picture 6" descr="Resultado de imagen para rr donnelley a que se dedic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25421" y="2420888"/>
            <a:ext cx="3727189" cy="279179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86731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620688"/>
            <a:ext cx="7200800" cy="830997"/>
          </a:xfrm>
          <a:prstGeom prst="rect">
            <a:avLst/>
          </a:prstGeom>
        </p:spPr>
        <p:txBody>
          <a:bodyPr wrap="square">
            <a:spAutoFit/>
          </a:bodyPr>
          <a:lstStyle/>
          <a:p>
            <a:r>
              <a:rPr lang="es-ES" sz="2400" b="1" dirty="0">
                <a:latin typeface="Arial" pitchFamily="34" charset="0"/>
                <a:cs typeface="Arial" pitchFamily="34" charset="0"/>
              </a:rPr>
              <a:t>ORGANIZACIÓN DE LOS DATOS EN UN </a:t>
            </a:r>
            <a:r>
              <a:rPr lang="es-ES" sz="2400" b="1" dirty="0" smtClean="0">
                <a:latin typeface="Arial" pitchFamily="34" charset="0"/>
                <a:cs typeface="Arial" pitchFamily="34" charset="0"/>
              </a:rPr>
              <a:t>ENTORNO </a:t>
            </a:r>
            <a:r>
              <a:rPr lang="es-MX" sz="2400" b="1" dirty="0" smtClean="0">
                <a:latin typeface="Arial" pitchFamily="34" charset="0"/>
                <a:cs typeface="Arial" pitchFamily="34" charset="0"/>
              </a:rPr>
              <a:t>DE </a:t>
            </a:r>
            <a:r>
              <a:rPr lang="es-MX" sz="2400" b="1" dirty="0">
                <a:latin typeface="Arial" pitchFamily="34" charset="0"/>
                <a:cs typeface="Arial" pitchFamily="34" charset="0"/>
              </a:rPr>
              <a:t>ARCHIVOS TRADICIONAL</a:t>
            </a:r>
          </a:p>
        </p:txBody>
      </p:sp>
      <p:sp>
        <p:nvSpPr>
          <p:cNvPr id="3" name="2 Rectángulo"/>
          <p:cNvSpPr/>
          <p:nvPr/>
        </p:nvSpPr>
        <p:spPr>
          <a:xfrm>
            <a:off x="598853" y="1832713"/>
            <a:ext cx="4477203" cy="4154984"/>
          </a:xfrm>
          <a:prstGeom prst="rect">
            <a:avLst/>
          </a:prstGeom>
        </p:spPr>
        <p:txBody>
          <a:bodyPr wrap="square">
            <a:spAutoFit/>
          </a:bodyPr>
          <a:lstStyle/>
          <a:p>
            <a:r>
              <a:rPr lang="es-ES" sz="2400" dirty="0">
                <a:latin typeface="Arial" pitchFamily="34" charset="0"/>
                <a:cs typeface="Arial" pitchFamily="34" charset="0"/>
              </a:rPr>
              <a:t>Un sistema de información efectivo provee a los usuarios información precisa,</a:t>
            </a:r>
          </a:p>
          <a:p>
            <a:r>
              <a:rPr lang="es-ES" sz="2400" dirty="0">
                <a:latin typeface="Arial" pitchFamily="34" charset="0"/>
                <a:cs typeface="Arial" pitchFamily="34" charset="0"/>
              </a:rPr>
              <a:t>oportuna y relevante. La información precisa está libre de errores. La información</a:t>
            </a:r>
          </a:p>
          <a:p>
            <a:r>
              <a:rPr lang="es-ES" sz="2400" dirty="0">
                <a:latin typeface="Arial" pitchFamily="34" charset="0"/>
                <a:cs typeface="Arial" pitchFamily="34" charset="0"/>
              </a:rPr>
              <a:t>es oportuna cuando está disponible para los encargados de tomar decisiones</a:t>
            </a:r>
          </a:p>
          <a:p>
            <a:r>
              <a:rPr lang="es-ES" sz="2400" dirty="0">
                <a:latin typeface="Arial" pitchFamily="34" charset="0"/>
                <a:cs typeface="Arial" pitchFamily="34" charset="0"/>
              </a:rPr>
              <a:t>en el momento en que la necesitan.</a:t>
            </a:r>
            <a:endParaRPr lang="es-MX" sz="2400" dirty="0">
              <a:latin typeface="Arial" pitchFamily="34" charset="0"/>
              <a:cs typeface="Arial" pitchFamily="34" charset="0"/>
            </a:endParaRPr>
          </a:p>
        </p:txBody>
      </p:sp>
      <p:sp>
        <p:nvSpPr>
          <p:cNvPr id="4" name="AutoShape 2" descr="Resultado de imagen para ORGANIZACIÓN DE LOS DATOS EN UN ENTORNO DE ARCHIVOS TRADICIO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5124" name="Picture 4" descr="Resultado de imagen para ORGANIZACIÓN DE LOS DATOS EN UN ENTORNO DE ARCHIVOS TRADICIONAL"/>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76056" y="2348880"/>
            <a:ext cx="3810000" cy="3505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7641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382012"/>
            <a:ext cx="7488832" cy="830997"/>
          </a:xfrm>
          <a:prstGeom prst="rect">
            <a:avLst/>
          </a:prstGeom>
        </p:spPr>
        <p:txBody>
          <a:bodyPr wrap="square">
            <a:spAutoFit/>
          </a:bodyPr>
          <a:lstStyle/>
          <a:p>
            <a:r>
              <a:rPr lang="es-ES" sz="2400" b="1" dirty="0">
                <a:latin typeface="Arial" pitchFamily="34" charset="0"/>
                <a:cs typeface="Arial" pitchFamily="34" charset="0"/>
              </a:rPr>
              <a:t>TÉRMINOS Y CONCEPTOS DE ORGANIZACIÓN</a:t>
            </a:r>
          </a:p>
          <a:p>
            <a:r>
              <a:rPr lang="es-MX" sz="2400" b="1" dirty="0">
                <a:latin typeface="Arial" pitchFamily="34" charset="0"/>
                <a:cs typeface="Arial" pitchFamily="34" charset="0"/>
              </a:rPr>
              <a:t>DE </a:t>
            </a:r>
            <a:r>
              <a:rPr lang="es-MX" sz="2400" b="1" dirty="0" smtClean="0">
                <a:latin typeface="Arial" pitchFamily="34" charset="0"/>
                <a:cs typeface="Arial" pitchFamily="34" charset="0"/>
              </a:rPr>
              <a:t>ARCHIVOS</a:t>
            </a:r>
            <a:endParaRPr lang="es-MX" sz="2400" b="1" dirty="0">
              <a:latin typeface="Arial" pitchFamily="34" charset="0"/>
              <a:cs typeface="Arial" pitchFamily="34" charset="0"/>
            </a:endParaRPr>
          </a:p>
        </p:txBody>
      </p:sp>
      <p:sp>
        <p:nvSpPr>
          <p:cNvPr id="4" name="3 Rectángulo"/>
          <p:cNvSpPr/>
          <p:nvPr/>
        </p:nvSpPr>
        <p:spPr>
          <a:xfrm>
            <a:off x="539552" y="1772816"/>
            <a:ext cx="2952328" cy="3785652"/>
          </a:xfrm>
          <a:prstGeom prst="rect">
            <a:avLst/>
          </a:prstGeom>
        </p:spPr>
        <p:txBody>
          <a:bodyPr wrap="square">
            <a:spAutoFit/>
          </a:bodyPr>
          <a:lstStyle/>
          <a:p>
            <a:r>
              <a:rPr lang="es-ES" sz="2400" dirty="0" smtClean="0">
                <a:latin typeface="Arial" pitchFamily="34" charset="0"/>
                <a:cs typeface="Arial" pitchFamily="34" charset="0"/>
              </a:rPr>
              <a:t>Un sistema computacional organiza los datos en una jerarquía que empieza con bits y bytes, y progresa hasta llegar a los campos, registros, archivos y bases de datos .</a:t>
            </a:r>
            <a:endParaRPr lang="es-MX" sz="2400" dirty="0">
              <a:latin typeface="Arial" pitchFamily="34" charset="0"/>
              <a:cs typeface="Arial" pitchFamily="34" charset="0"/>
            </a:endParaRPr>
          </a:p>
        </p:txBody>
      </p:sp>
      <p:pic>
        <p:nvPicPr>
          <p:cNvPr id="6"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9905" t="12789" r="38917" b="9462"/>
          <a:stretch/>
        </p:blipFill>
        <p:spPr bwMode="auto">
          <a:xfrm>
            <a:off x="3707904" y="980728"/>
            <a:ext cx="4991798" cy="56875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380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185152"/>
            <a:ext cx="8064896" cy="2523768"/>
          </a:xfrm>
          <a:prstGeom prst="rect">
            <a:avLst/>
          </a:prstGeom>
        </p:spPr>
        <p:txBody>
          <a:bodyPr wrap="square">
            <a:spAutoFit/>
          </a:bodyPr>
          <a:lstStyle/>
          <a:p>
            <a:r>
              <a:rPr lang="es-ES" sz="2400" b="1" dirty="0">
                <a:latin typeface="Arial" pitchFamily="34" charset="0"/>
                <a:cs typeface="Arial" pitchFamily="34" charset="0"/>
              </a:rPr>
              <a:t>PROBLEMAS CON EL ENTORNO DE ARCHIVOS</a:t>
            </a:r>
          </a:p>
          <a:p>
            <a:r>
              <a:rPr lang="es-MX" sz="2400" b="1" dirty="0">
                <a:latin typeface="Arial" pitchFamily="34" charset="0"/>
                <a:cs typeface="Arial" pitchFamily="34" charset="0"/>
              </a:rPr>
              <a:t>TRADICIONAL</a:t>
            </a:r>
          </a:p>
          <a:p>
            <a:r>
              <a:rPr lang="es-ES" sz="2200" dirty="0">
                <a:latin typeface="Arial" pitchFamily="34" charset="0"/>
                <a:cs typeface="Arial" pitchFamily="34" charset="0"/>
              </a:rPr>
              <a:t>En la mayoría de las organizaciones, los sistemas tendían a crecer de manera </a:t>
            </a:r>
            <a:r>
              <a:rPr lang="es-ES" sz="2200" dirty="0" smtClean="0">
                <a:latin typeface="Arial" pitchFamily="34" charset="0"/>
                <a:cs typeface="Arial" pitchFamily="34" charset="0"/>
              </a:rPr>
              <a:t>independiente sin </a:t>
            </a:r>
            <a:r>
              <a:rPr lang="es-ES" sz="2200" dirty="0">
                <a:latin typeface="Arial" pitchFamily="34" charset="0"/>
                <a:cs typeface="Arial" pitchFamily="34" charset="0"/>
              </a:rPr>
              <a:t>un plan a nivel de toda la compañía. Contabilidad, finanzas, manufactura,</a:t>
            </a:r>
          </a:p>
          <a:p>
            <a:r>
              <a:rPr lang="es-ES" sz="2200" dirty="0">
                <a:latin typeface="Arial" pitchFamily="34" charset="0"/>
                <a:cs typeface="Arial" pitchFamily="34" charset="0"/>
              </a:rPr>
              <a:t>recursos humanos, ventas y marketing han desarrollado sus propios sistemas y </a:t>
            </a:r>
            <a:r>
              <a:rPr lang="es-ES" sz="2200" dirty="0" smtClean="0">
                <a:latin typeface="Arial" pitchFamily="34" charset="0"/>
                <a:cs typeface="Arial" pitchFamily="34" charset="0"/>
              </a:rPr>
              <a:t>archivos </a:t>
            </a:r>
            <a:r>
              <a:rPr lang="es-MX" sz="2200" dirty="0" smtClean="0">
                <a:latin typeface="Arial" pitchFamily="34" charset="0"/>
                <a:cs typeface="Arial" pitchFamily="34" charset="0"/>
              </a:rPr>
              <a:t>de </a:t>
            </a:r>
            <a:r>
              <a:rPr lang="es-MX" sz="2200" dirty="0">
                <a:latin typeface="Arial" pitchFamily="34" charset="0"/>
                <a:cs typeface="Arial" pitchFamily="34" charset="0"/>
              </a:rPr>
              <a:t>datos.</a:t>
            </a:r>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21669" t="20290" r="10463" b="19597"/>
          <a:stretch/>
        </p:blipFill>
        <p:spPr bwMode="auto">
          <a:xfrm>
            <a:off x="1763688" y="2708920"/>
            <a:ext cx="6048672" cy="40182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06638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40654" y="836712"/>
            <a:ext cx="7992888" cy="1938992"/>
          </a:xfrm>
          <a:prstGeom prst="rect">
            <a:avLst/>
          </a:prstGeom>
        </p:spPr>
        <p:txBody>
          <a:bodyPr wrap="square">
            <a:spAutoFit/>
          </a:bodyPr>
          <a:lstStyle/>
          <a:p>
            <a:r>
              <a:rPr lang="es-ES" sz="2400" dirty="0">
                <a:latin typeface="Arial" pitchFamily="34" charset="0"/>
                <a:cs typeface="Arial" pitchFamily="34" charset="0"/>
              </a:rPr>
              <a:t>Desde luego que cada aplicación requería sus </a:t>
            </a:r>
            <a:r>
              <a:rPr lang="es-ES" sz="2400" dirty="0" smtClean="0">
                <a:latin typeface="Arial" pitchFamily="34" charset="0"/>
                <a:cs typeface="Arial" pitchFamily="34" charset="0"/>
              </a:rPr>
              <a:t>propios </a:t>
            </a:r>
            <a:r>
              <a:rPr lang="es-ES" sz="2400" dirty="0">
                <a:latin typeface="Arial" pitchFamily="34" charset="0"/>
                <a:cs typeface="Arial" pitchFamily="34" charset="0"/>
              </a:rPr>
              <a:t>archivos y programa para operar.</a:t>
            </a:r>
          </a:p>
          <a:p>
            <a:r>
              <a:rPr lang="es-ES" sz="2400" dirty="0">
                <a:latin typeface="Arial" pitchFamily="34" charset="0"/>
                <a:cs typeface="Arial" pitchFamily="34" charset="0"/>
              </a:rPr>
              <a:t>Por ejemplo, el área funcional de recursos humanos podría tener un archivo </a:t>
            </a:r>
            <a:r>
              <a:rPr lang="es-ES" sz="2400" dirty="0" smtClean="0">
                <a:latin typeface="Arial" pitchFamily="34" charset="0"/>
                <a:cs typeface="Arial" pitchFamily="34" charset="0"/>
              </a:rPr>
              <a:t>maestro </a:t>
            </a:r>
            <a:r>
              <a:rPr lang="es-MX" sz="2400" dirty="0" smtClean="0">
                <a:latin typeface="Arial" pitchFamily="34" charset="0"/>
                <a:cs typeface="Arial" pitchFamily="34" charset="0"/>
              </a:rPr>
              <a:t>de </a:t>
            </a:r>
            <a:r>
              <a:rPr lang="es-MX" sz="2400" dirty="0">
                <a:latin typeface="Arial" pitchFamily="34" charset="0"/>
                <a:cs typeface="Arial" pitchFamily="34" charset="0"/>
              </a:rPr>
              <a:t>personal, uno de nómina, uno de seguros </a:t>
            </a:r>
            <a:r>
              <a:rPr lang="es-MX" sz="2400" dirty="0" smtClean="0">
                <a:latin typeface="Arial" pitchFamily="34" charset="0"/>
                <a:cs typeface="Arial" pitchFamily="34" charset="0"/>
              </a:rPr>
              <a:t>médicos,etc.</a:t>
            </a:r>
            <a:endParaRPr lang="es-MX" sz="2400" dirty="0">
              <a:latin typeface="Arial" pitchFamily="34" charset="0"/>
              <a:cs typeface="Arial" pitchFamily="34" charset="0"/>
            </a:endParaRPr>
          </a:p>
        </p:txBody>
      </p:sp>
      <p:sp>
        <p:nvSpPr>
          <p:cNvPr id="3" name="2 Rectángulo"/>
          <p:cNvSpPr/>
          <p:nvPr/>
        </p:nvSpPr>
        <p:spPr>
          <a:xfrm>
            <a:off x="640654" y="3140968"/>
            <a:ext cx="8280919" cy="2677656"/>
          </a:xfrm>
          <a:prstGeom prst="rect">
            <a:avLst/>
          </a:prstGeom>
        </p:spPr>
        <p:txBody>
          <a:bodyPr wrap="square">
            <a:spAutoFit/>
          </a:bodyPr>
          <a:lstStyle/>
          <a:p>
            <a:r>
              <a:rPr lang="es-MX" sz="2400" dirty="0" smtClean="0">
                <a:latin typeface="Arial" pitchFamily="34" charset="0"/>
                <a:cs typeface="Arial" pitchFamily="34" charset="0"/>
              </a:rPr>
              <a:t>Los </a:t>
            </a:r>
            <a:r>
              <a:rPr lang="es-ES" sz="2400" dirty="0" smtClean="0">
                <a:latin typeface="Arial" pitchFamily="34" charset="0"/>
                <a:cs typeface="Arial" pitchFamily="34" charset="0"/>
              </a:rPr>
              <a:t>problemas </a:t>
            </a:r>
            <a:r>
              <a:rPr lang="es-ES" sz="2400" dirty="0">
                <a:latin typeface="Arial" pitchFamily="34" charset="0"/>
                <a:cs typeface="Arial" pitchFamily="34" charset="0"/>
              </a:rPr>
              <a:t>resultantes son </a:t>
            </a:r>
            <a:r>
              <a:rPr lang="es-ES" sz="2400" dirty="0" smtClean="0">
                <a:latin typeface="Arial" pitchFamily="34" charset="0"/>
                <a:cs typeface="Arial" pitchFamily="34" charset="0"/>
              </a:rPr>
              <a:t>la :</a:t>
            </a:r>
          </a:p>
          <a:p>
            <a:endParaRPr lang="es-ES" sz="2400" dirty="0">
              <a:latin typeface="Arial" pitchFamily="34" charset="0"/>
              <a:cs typeface="Arial" pitchFamily="34" charset="0"/>
            </a:endParaRPr>
          </a:p>
          <a:p>
            <a:pPr marL="342900" indent="-342900">
              <a:buFont typeface="Wingdings" pitchFamily="2" charset="2"/>
              <a:buChar char="v"/>
            </a:pPr>
            <a:r>
              <a:rPr lang="es-ES" sz="2400" dirty="0" smtClean="0">
                <a:latin typeface="Arial" pitchFamily="34" charset="0"/>
                <a:cs typeface="Arial" pitchFamily="34" charset="0"/>
              </a:rPr>
              <a:t>Redundancia </a:t>
            </a:r>
            <a:r>
              <a:rPr lang="es-ES" sz="2400" dirty="0">
                <a:latin typeface="Arial" pitchFamily="34" charset="0"/>
                <a:cs typeface="Arial" pitchFamily="34" charset="0"/>
              </a:rPr>
              <a:t>e inconsistencia de los </a:t>
            </a:r>
            <a:r>
              <a:rPr lang="es-ES" sz="2400" dirty="0" smtClean="0">
                <a:latin typeface="Arial" pitchFamily="34" charset="0"/>
                <a:cs typeface="Arial" pitchFamily="34" charset="0"/>
              </a:rPr>
              <a:t>datos.</a:t>
            </a:r>
          </a:p>
          <a:p>
            <a:pPr marL="342900" indent="-342900">
              <a:buFont typeface="Wingdings" pitchFamily="2" charset="2"/>
              <a:buChar char="v"/>
            </a:pPr>
            <a:r>
              <a:rPr lang="es-ES" sz="2400" dirty="0" smtClean="0">
                <a:latin typeface="Arial" pitchFamily="34" charset="0"/>
                <a:cs typeface="Arial" pitchFamily="34" charset="0"/>
              </a:rPr>
              <a:t>La dependencia programa-datos. </a:t>
            </a:r>
          </a:p>
          <a:p>
            <a:pPr marL="342900" indent="-342900">
              <a:buFont typeface="Wingdings" pitchFamily="2" charset="2"/>
              <a:buChar char="v"/>
            </a:pPr>
            <a:r>
              <a:rPr lang="es-ES" sz="2400" dirty="0" smtClean="0">
                <a:latin typeface="Arial" pitchFamily="34" charset="0"/>
                <a:cs typeface="Arial" pitchFamily="34" charset="0"/>
              </a:rPr>
              <a:t>La inflexibilidad.</a:t>
            </a:r>
          </a:p>
          <a:p>
            <a:pPr marL="342900" indent="-342900">
              <a:buFont typeface="Wingdings" pitchFamily="2" charset="2"/>
              <a:buChar char="v"/>
            </a:pPr>
            <a:r>
              <a:rPr lang="es-ES" sz="2400" dirty="0" smtClean="0">
                <a:latin typeface="Arial" pitchFamily="34" charset="0"/>
                <a:cs typeface="Arial" pitchFamily="34" charset="0"/>
              </a:rPr>
              <a:t>La </a:t>
            </a:r>
            <a:r>
              <a:rPr lang="es-ES" sz="2400" dirty="0">
                <a:latin typeface="Arial" pitchFamily="34" charset="0"/>
                <a:cs typeface="Arial" pitchFamily="34" charset="0"/>
              </a:rPr>
              <a:t>seguridad defectuosa de los </a:t>
            </a:r>
            <a:r>
              <a:rPr lang="es-ES" sz="2400" dirty="0" smtClean="0">
                <a:latin typeface="Arial" pitchFamily="34" charset="0"/>
                <a:cs typeface="Arial" pitchFamily="34" charset="0"/>
              </a:rPr>
              <a:t>datos.</a:t>
            </a:r>
          </a:p>
          <a:p>
            <a:pPr marL="342900" indent="-342900">
              <a:buFont typeface="Wingdings" pitchFamily="2" charset="2"/>
              <a:buChar char="v"/>
            </a:pPr>
            <a:r>
              <a:rPr lang="es-ES" sz="2400" dirty="0" smtClean="0">
                <a:latin typeface="Arial" pitchFamily="34" charset="0"/>
                <a:cs typeface="Arial" pitchFamily="34" charset="0"/>
              </a:rPr>
              <a:t>La incapacidad de </a:t>
            </a:r>
            <a:r>
              <a:rPr lang="es-ES" sz="2400" dirty="0">
                <a:latin typeface="Arial" pitchFamily="34" charset="0"/>
                <a:cs typeface="Arial" pitchFamily="34" charset="0"/>
              </a:rPr>
              <a:t>compartir datos entre </a:t>
            </a:r>
            <a:r>
              <a:rPr lang="es-ES" sz="2400" dirty="0" smtClean="0">
                <a:latin typeface="Arial" pitchFamily="34" charset="0"/>
                <a:cs typeface="Arial" pitchFamily="34" charset="0"/>
              </a:rPr>
              <a:t>aplicaciones</a:t>
            </a:r>
            <a:r>
              <a:rPr lang="es-ES" sz="2400" dirty="0">
                <a:latin typeface="Arial" pitchFamily="34" charset="0"/>
                <a:cs typeface="Arial" pitchFamily="34" charset="0"/>
              </a:rPr>
              <a:t>.</a:t>
            </a:r>
            <a:endParaRPr lang="es-MX" sz="2400" dirty="0">
              <a:latin typeface="Arial" pitchFamily="34" charset="0"/>
              <a:cs typeface="Arial" pitchFamily="34" charset="0"/>
            </a:endParaRPr>
          </a:p>
        </p:txBody>
      </p:sp>
    </p:spTree>
    <p:extLst>
      <p:ext uri="{BB962C8B-B14F-4D97-AF65-F5344CB8AC3E}">
        <p14:creationId xmlns:p14="http://schemas.microsoft.com/office/powerpoint/2010/main" xmlns="" val="1671639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566678"/>
            <a:ext cx="7632848" cy="3046988"/>
          </a:xfrm>
          <a:prstGeom prst="rect">
            <a:avLst/>
          </a:prstGeom>
        </p:spPr>
        <p:txBody>
          <a:bodyPr wrap="square">
            <a:spAutoFit/>
          </a:bodyPr>
          <a:lstStyle/>
          <a:p>
            <a:r>
              <a:rPr lang="es-ES" sz="2400" b="1" dirty="0">
                <a:latin typeface="Arial" pitchFamily="34" charset="0"/>
                <a:cs typeface="Arial" pitchFamily="34" charset="0"/>
              </a:rPr>
              <a:t>Redundancia e inconsistencia de los </a:t>
            </a:r>
            <a:r>
              <a:rPr lang="es-ES" sz="2400" b="1" dirty="0" smtClean="0">
                <a:latin typeface="Arial" pitchFamily="34" charset="0"/>
                <a:cs typeface="Arial" pitchFamily="34" charset="0"/>
              </a:rPr>
              <a:t>datos</a:t>
            </a:r>
          </a:p>
          <a:p>
            <a:endParaRPr lang="es-ES" sz="2400" b="1" dirty="0" smtClean="0">
              <a:latin typeface="Arial" pitchFamily="34" charset="0"/>
              <a:cs typeface="Arial" pitchFamily="34" charset="0"/>
            </a:endParaRPr>
          </a:p>
          <a:p>
            <a:r>
              <a:rPr lang="es-ES" sz="2400" dirty="0" smtClean="0">
                <a:latin typeface="Arial" pitchFamily="34" charset="0"/>
                <a:cs typeface="Arial" pitchFamily="34" charset="0"/>
              </a:rPr>
              <a:t>Es la </a:t>
            </a:r>
            <a:r>
              <a:rPr lang="es-ES" sz="2400" dirty="0">
                <a:latin typeface="Arial" pitchFamily="34" charset="0"/>
                <a:cs typeface="Arial" pitchFamily="34" charset="0"/>
              </a:rPr>
              <a:t>presencia de datos duplicados en varios </a:t>
            </a:r>
            <a:r>
              <a:rPr lang="es-ES" sz="2400" dirty="0" smtClean="0">
                <a:latin typeface="Arial" pitchFamily="34" charset="0"/>
                <a:cs typeface="Arial" pitchFamily="34" charset="0"/>
              </a:rPr>
              <a:t>archivos, de </a:t>
            </a:r>
            <a:r>
              <a:rPr lang="es-ES" sz="2400" dirty="0">
                <a:latin typeface="Arial" pitchFamily="34" charset="0"/>
                <a:cs typeface="Arial" pitchFamily="34" charset="0"/>
              </a:rPr>
              <a:t>modo que se almacenen los mismos datos en más de un lugar o ubicación. </a:t>
            </a:r>
            <a:r>
              <a:rPr lang="es-ES" sz="2400" dirty="0" smtClean="0">
                <a:latin typeface="Arial" pitchFamily="34" charset="0"/>
                <a:cs typeface="Arial" pitchFamily="34" charset="0"/>
              </a:rPr>
              <a:t>La redundancia </a:t>
            </a:r>
            <a:r>
              <a:rPr lang="es-ES" sz="2400" dirty="0">
                <a:latin typeface="Arial" pitchFamily="34" charset="0"/>
                <a:cs typeface="Arial" pitchFamily="34" charset="0"/>
              </a:rPr>
              <a:t>ocurre cuando distintos grupos en una organización recolectan </a:t>
            </a:r>
            <a:r>
              <a:rPr lang="es-ES" sz="2400" dirty="0" smtClean="0">
                <a:latin typeface="Arial" pitchFamily="34" charset="0"/>
                <a:cs typeface="Arial" pitchFamily="34" charset="0"/>
              </a:rPr>
              <a:t>por separado </a:t>
            </a:r>
            <a:r>
              <a:rPr lang="es-ES" sz="2400" dirty="0">
                <a:latin typeface="Arial" pitchFamily="34" charset="0"/>
                <a:cs typeface="Arial" pitchFamily="34" charset="0"/>
              </a:rPr>
              <a:t>la misma pieza de datos y la almacenan de manera </a:t>
            </a:r>
            <a:r>
              <a:rPr lang="es-ES" sz="2400" dirty="0" smtClean="0">
                <a:latin typeface="Arial" pitchFamily="34" charset="0"/>
                <a:cs typeface="Arial" pitchFamily="34" charset="0"/>
              </a:rPr>
              <a:t>independiente </a:t>
            </a:r>
            <a:r>
              <a:rPr lang="es-ES" sz="2400" dirty="0">
                <a:latin typeface="Arial" pitchFamily="34" charset="0"/>
                <a:cs typeface="Arial" pitchFamily="34" charset="0"/>
              </a:rPr>
              <a:t>unos </a:t>
            </a:r>
            <a:r>
              <a:rPr lang="es-ES" sz="2400" dirty="0" smtClean="0">
                <a:latin typeface="Arial" pitchFamily="34" charset="0"/>
                <a:cs typeface="Arial" pitchFamily="34" charset="0"/>
              </a:rPr>
              <a:t>de </a:t>
            </a:r>
            <a:r>
              <a:rPr lang="es-MX" sz="2400" dirty="0" smtClean="0">
                <a:latin typeface="Arial" pitchFamily="34" charset="0"/>
                <a:cs typeface="Arial" pitchFamily="34" charset="0"/>
              </a:rPr>
              <a:t>otros.</a:t>
            </a:r>
            <a:endParaRPr lang="es-MX" sz="2400" dirty="0">
              <a:latin typeface="Arial" pitchFamily="34" charset="0"/>
              <a:cs typeface="Arial" pitchFamily="34" charset="0"/>
            </a:endParaRPr>
          </a:p>
        </p:txBody>
      </p:sp>
      <p:sp>
        <p:nvSpPr>
          <p:cNvPr id="4" name="AutoShape 2" descr="Resultado de imagen para Redundancia de los dato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5" name="AutoShape 4" descr="Resultado de imagen para Redundancia de los dato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6" descr="Resultado de imagen para Redundancia de los dato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603222" y="3678680"/>
            <a:ext cx="2816650" cy="2554545"/>
          </a:xfrm>
          <a:prstGeom prst="rect">
            <a:avLst/>
          </a:prstGeom>
        </p:spPr>
        <p:txBody>
          <a:bodyPr wrap="square">
            <a:spAutoFit/>
          </a:bodyPr>
          <a:lstStyle/>
          <a:p>
            <a:r>
              <a:rPr lang="es-ES" sz="2000" dirty="0">
                <a:latin typeface="Arial" pitchFamily="34" charset="0"/>
                <a:cs typeface="Arial" pitchFamily="34" charset="0"/>
              </a:rPr>
              <a:t>La redundancia de datos es la copia (o re-escritura) de los datos, que se produce cuando algunas piezas o porciones de datos se almacenan dos veces.</a:t>
            </a:r>
            <a:endParaRPr lang="es-MX" sz="2000" dirty="0">
              <a:latin typeface="Arial" pitchFamily="34" charset="0"/>
              <a:cs typeface="Arial" pitchFamily="34" charset="0"/>
            </a:endParaRPr>
          </a:p>
        </p:txBody>
      </p:sp>
      <p:pic>
        <p:nvPicPr>
          <p:cNvPr id="6152" name="Picture 8" descr="Resultado de imagen para Redundancia de los dato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2574" y="3551014"/>
            <a:ext cx="4895850" cy="28098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41035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ío">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59</TotalTime>
  <Words>1610</Words>
  <Application>Microsoft Office PowerPoint</Application>
  <PresentationFormat>Presentación en pantalla (4:3)</PresentationFormat>
  <Paragraphs>114</Paragraphs>
  <Slides>27</Slides>
  <Notes>1</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Brío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LA METODOLOGÍA DE LAS BASES DE DATOS PARA LA ADMINISTRACIÓN DE DATOS</vt:lpstr>
      <vt:lpstr>Diapositiva 15</vt:lpstr>
      <vt:lpstr>Diapositiva 16</vt:lpstr>
      <vt:lpstr>Diapositiva 17</vt:lpstr>
      <vt:lpstr>Diapositiva 18</vt:lpstr>
      <vt:lpstr>Diapositiva 19</vt:lpstr>
      <vt:lpstr>Diapositiva 20</vt:lpstr>
      <vt:lpstr>CAPACIDADES DE LOS SISTEMAS DE ADMINISTRACIÓN DE BASES DE DATOS</vt:lpstr>
      <vt:lpstr>Diapositiva 22</vt:lpstr>
      <vt:lpstr>Consultas e informes</vt:lpstr>
      <vt:lpstr>Diapositiva 24</vt:lpstr>
      <vt:lpstr>Diapositiva 25</vt:lpstr>
      <vt:lpstr>Diapositiva 26</vt:lpstr>
      <vt:lpstr>Diapositiva 27</vt:lpstr>
    </vt:vector>
  </TitlesOfParts>
  <Company>RDCorp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Doble V7 V3</dc:creator>
  <cp:lastModifiedBy>WinuE</cp:lastModifiedBy>
  <cp:revision>9</cp:revision>
  <dcterms:created xsi:type="dcterms:W3CDTF">2016-09-24T04:17:12Z</dcterms:created>
  <dcterms:modified xsi:type="dcterms:W3CDTF">2016-09-23T15:47:31Z</dcterms:modified>
</cp:coreProperties>
</file>