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7" r:id="rId12"/>
    <p:sldId id="258" r:id="rId13"/>
    <p:sldId id="259" r:id="rId14"/>
    <p:sldId id="260" r:id="rId15"/>
    <p:sldId id="261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2" autoAdjust="0"/>
    <p:restoredTop sz="94660"/>
  </p:normalViewPr>
  <p:slideViewPr>
    <p:cSldViewPr snapToGrid="0">
      <p:cViewPr varScale="1">
        <p:scale>
          <a:sx n="92" d="100"/>
          <a:sy n="92" d="100"/>
        </p:scale>
        <p:origin x="-7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6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6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8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330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02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5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32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5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6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3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0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1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1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2A7CC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85000">
              <a:schemeClr val="accent1">
                <a:lumMod val="75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2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4454" y="1579418"/>
            <a:ext cx="10210800" cy="3307081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b="1" cap="none" spc="50" dirty="0" smtClean="0">
                <a:ln w="11430"/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ookman Old Style" pitchFamily="18" charset="0"/>
              </a:rPr>
              <a:t>Fundamentos de inteligencia</a:t>
            </a:r>
            <a:br>
              <a:rPr lang="es-ES" b="1" cap="none" spc="50" dirty="0" smtClean="0">
                <a:ln w="11430"/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ookman Old Style" pitchFamily="18" charset="0"/>
              </a:rPr>
            </a:br>
            <a:r>
              <a:rPr lang="es-ES" b="1" cap="none" spc="50" dirty="0" smtClean="0">
                <a:ln w="11430"/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ookman Old Style" pitchFamily="18" charset="0"/>
              </a:rPr>
              <a:t>de negocios: bases de datos y</a:t>
            </a:r>
            <a:br>
              <a:rPr lang="es-ES" b="1" cap="none" spc="50" dirty="0" smtClean="0">
                <a:ln w="11430"/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ookman Old Style" pitchFamily="18" charset="0"/>
              </a:rPr>
            </a:br>
            <a:r>
              <a:rPr lang="es-ES" b="1" cap="none" spc="50" dirty="0" smtClean="0">
                <a:ln w="11430"/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Bookman Old Style" pitchFamily="18" charset="0"/>
              </a:rPr>
              <a:t>administración de la información</a:t>
            </a:r>
            <a:endParaRPr lang="es-ES" b="1" cap="none" spc="50" dirty="0">
              <a:ln w="11430"/>
              <a:solidFill>
                <a:srgbClr val="FF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oliticacomunicada.com/wp-content/uploads/2016/01/ckt5-1442222346598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3906138"/>
            <a:ext cx="4846340" cy="295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es-BO" b="1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BO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>
                <a:solidFill>
                  <a:schemeClr val="tx1"/>
                </a:solidFill>
              </a:rPr>
              <a:t>Una </a:t>
            </a:r>
            <a:r>
              <a:rPr lang="es-BO" dirty="0">
                <a:solidFill>
                  <a:schemeClr val="tx1"/>
                </a:solidFill>
              </a:rPr>
              <a:t>compañía podría </a:t>
            </a:r>
            <a:r>
              <a:rPr lang="es-BO" dirty="0" smtClean="0">
                <a:solidFill>
                  <a:schemeClr val="tx1"/>
                </a:solidFill>
              </a:rPr>
              <a:t>desarrollar mercados </a:t>
            </a:r>
            <a:r>
              <a:rPr lang="es-BO" dirty="0">
                <a:solidFill>
                  <a:schemeClr val="tx1"/>
                </a:solidFill>
              </a:rPr>
              <a:t>de datos sobre marketing y ventas para lidiar con la información de los </a:t>
            </a:r>
            <a:r>
              <a:rPr lang="es-BO" dirty="0" smtClean="0">
                <a:solidFill>
                  <a:schemeClr val="tx1"/>
                </a:solidFill>
              </a:rPr>
              <a:t>clientes</a:t>
            </a:r>
          </a:p>
          <a:p>
            <a:endParaRPr lang="es-BO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s-BO" dirty="0" smtClean="0">
                <a:solidFill>
                  <a:schemeClr val="tx1"/>
                </a:solidFill>
              </a:rPr>
              <a:t>Una librería, podría mantener </a:t>
            </a:r>
            <a:r>
              <a:rPr lang="es-BO" dirty="0">
                <a:solidFill>
                  <a:schemeClr val="tx1"/>
                </a:solidFill>
              </a:rPr>
              <a:t>una serie de mercados de </a:t>
            </a:r>
            <a:r>
              <a:rPr lang="es-BO" dirty="0" smtClean="0">
                <a:solidFill>
                  <a:schemeClr val="tx1"/>
                </a:solidFill>
              </a:rPr>
              <a:t>datos</a:t>
            </a:r>
          </a:p>
          <a:p>
            <a:r>
              <a:rPr lang="es-BO" dirty="0" smtClean="0">
                <a:solidFill>
                  <a:schemeClr val="tx1"/>
                </a:solidFill>
              </a:rPr>
              <a:t>Datos </a:t>
            </a:r>
            <a:r>
              <a:rPr lang="es-BO" dirty="0">
                <a:solidFill>
                  <a:schemeClr val="tx1"/>
                </a:solidFill>
              </a:rPr>
              <a:t>sobre los </a:t>
            </a:r>
            <a:r>
              <a:rPr lang="es-BO" dirty="0" smtClean="0">
                <a:solidFill>
                  <a:schemeClr val="tx1"/>
                </a:solidFill>
              </a:rPr>
              <a:t>puntos de </a:t>
            </a:r>
            <a:r>
              <a:rPr lang="es-BO" dirty="0">
                <a:solidFill>
                  <a:schemeClr val="tx1"/>
                </a:solidFill>
              </a:rPr>
              <a:t>venta en las tiendas </a:t>
            </a:r>
            <a:r>
              <a:rPr lang="es-BO" dirty="0" smtClean="0">
                <a:solidFill>
                  <a:schemeClr val="tx1"/>
                </a:solidFill>
              </a:rPr>
              <a:t>minoristas</a:t>
            </a:r>
          </a:p>
          <a:p>
            <a:r>
              <a:rPr lang="es-BO" dirty="0">
                <a:solidFill>
                  <a:schemeClr val="tx1"/>
                </a:solidFill>
              </a:rPr>
              <a:t>V</a:t>
            </a:r>
            <a:r>
              <a:rPr lang="es-BO" dirty="0" smtClean="0">
                <a:solidFill>
                  <a:schemeClr val="tx1"/>
                </a:solidFill>
              </a:rPr>
              <a:t>entas </a:t>
            </a:r>
            <a:r>
              <a:rPr lang="es-BO" dirty="0">
                <a:solidFill>
                  <a:schemeClr val="tx1"/>
                </a:solidFill>
              </a:rPr>
              <a:t>de las librerías </a:t>
            </a:r>
            <a:r>
              <a:rPr lang="es-BO" dirty="0" smtClean="0">
                <a:solidFill>
                  <a:schemeClr val="tx1"/>
                </a:solidFill>
              </a:rPr>
              <a:t>universitarias</a:t>
            </a:r>
          </a:p>
          <a:p>
            <a:r>
              <a:rPr lang="es-BO" dirty="0">
                <a:solidFill>
                  <a:schemeClr val="tx1"/>
                </a:solidFill>
              </a:rPr>
              <a:t>V</a:t>
            </a:r>
            <a:r>
              <a:rPr lang="es-BO" dirty="0" smtClean="0">
                <a:solidFill>
                  <a:schemeClr val="tx1"/>
                </a:solidFill>
              </a:rPr>
              <a:t>entas </a:t>
            </a:r>
            <a:r>
              <a:rPr lang="es-BO" dirty="0">
                <a:solidFill>
                  <a:schemeClr val="tx1"/>
                </a:solidFill>
              </a:rPr>
              <a:t>en línea</a:t>
            </a:r>
          </a:p>
        </p:txBody>
      </p:sp>
    </p:spTree>
    <p:extLst>
      <p:ext uri="{BB962C8B-B14F-4D97-AF65-F5344CB8AC3E}">
        <p14:creationId xmlns:p14="http://schemas.microsoft.com/office/powerpoint/2010/main" val="25665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2397211"/>
            <a:ext cx="6902838" cy="3597188"/>
          </a:xfrm>
        </p:spPr>
        <p:txBody>
          <a:bodyPr>
            <a:normAutofit/>
          </a:bodyPr>
          <a:lstStyle/>
          <a:p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las herramientas de inteligencia de negocios permiten a los usuarios analizar datos para ver nuevos patrones, relaciones y perspectivas que son útiles para guiar la toma de decisiones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2040" y="685800"/>
            <a:ext cx="9921240" cy="1711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PARA LA INTELIGENCIA DE NEGOCIOS:</a:t>
            </a:r>
            <a:endParaRPr lang="es-E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67" y="4108622"/>
            <a:ext cx="4886333" cy="2749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22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685799"/>
            <a:ext cx="11252415" cy="3812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MINERIA DE DATOS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minería de datos </a:t>
            </a: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más orientada al descubrimiento, ya que provee </a:t>
            </a:r>
            <a:r>
              <a:rPr lang="es-E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perspectivas hacia </a:t>
            </a: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datos corporativos que no se pueden obtener mediante OLAP, al </a:t>
            </a:r>
            <a:r>
              <a:rPr lang="es-E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encontrar patrones </a:t>
            </a: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relaciones ocultas en las bases de datos grandes e inferir reglas a </a:t>
            </a:r>
            <a:r>
              <a:rPr lang="es-E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partir </a:t>
            </a: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estos patrones y relaciones, para predecir el comportamiento a futuro.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249" y="4077729"/>
            <a:ext cx="4544338" cy="25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1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864974"/>
            <a:ext cx="11507788" cy="5129426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tipos de información que se pueden obtener de la minería de datos son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asociaciones.-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son ocurrencias vinculadas a un solo evento</a:t>
            </a:r>
            <a:br>
              <a:rPr lang="es-ES" sz="31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secuencias.-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los eventos se vinculan en el transcurso del tiempo</a:t>
            </a:r>
            <a:br>
              <a:rPr lang="es-ES" sz="31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clasificaciones.-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31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clasificación </a:t>
            </a:r>
            <a:r>
              <a:rPr lang="es-ES" sz="31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reconoce los patrones que describen el grupo al que pertenece un</a:t>
            </a:r>
            <a:br>
              <a:rPr lang="es-ES" sz="31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1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3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87396"/>
            <a:ext cx="10511010" cy="3361036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Agrupamientos.- </a:t>
            </a:r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8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agrupamiento </a:t>
            </a:r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funciona de una manera similar a la clasificación cuando aún</a:t>
            </a:r>
            <a:b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 se han definido grupos</a:t>
            </a:r>
            <a:r>
              <a:rPr lang="es-E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pronósticos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.- </a:t>
            </a:r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8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pronóstico </a:t>
            </a:r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utiliza las predicciones de una manera distinta. se basa en una serie de valores existentes para pronosticar cuáles serán los otros valores.</a:t>
            </a:r>
            <a:endParaRPr lang="es-E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85" y="4165394"/>
            <a:ext cx="4095363" cy="2484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214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39" y="741406"/>
            <a:ext cx="6934682" cy="5659394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minería Web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la web es otra fuente extensa de información valiosa, y parte de ésta se puede explotar en busca de patrones, tendencias y perspectivas en relación con el comportamiento de los clientes. el descubrimiento y análisis de los patrones útiles y la información proveniente 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de world wide web se </a:t>
            </a: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denomina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minería</a:t>
            </a:r>
            <a:r>
              <a:rPr lang="en-US" sz="2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21" y="1508681"/>
            <a:ext cx="4274999" cy="3916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291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1090179"/>
            <a:ext cx="6705550" cy="4009853"/>
          </a:xfrm>
        </p:spPr>
        <p:txBody>
          <a:bodyPr>
            <a:normAutofit/>
          </a:bodyPr>
          <a:lstStyle/>
          <a:p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minería web </a:t>
            </a:r>
            <a:r>
              <a:rPr lang="es-E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busca patrones en los datos a través de la minería de contenido, la minería de estructura y la minería de uso. la minería de contenido web es el proceso de extraer conocimiento del contenido de páginas web</a:t>
            </a:r>
            <a:endParaRPr lang="es-E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63" y="425740"/>
            <a:ext cx="4404154" cy="34457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66" y="4037583"/>
            <a:ext cx="3781947" cy="2446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89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43000" y="533400"/>
            <a:ext cx="990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Las bases de datos y WEB</a:t>
            </a:r>
            <a:endParaRPr lang="es-ES" sz="54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14400" y="1614056"/>
            <a:ext cx="1036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latin typeface="Bookman Old Style" pitchFamily="18" charset="0"/>
              </a:rPr>
              <a:t>¿Alguna vez </a:t>
            </a:r>
            <a:r>
              <a:rPr lang="es-BO" sz="3200" dirty="0">
                <a:latin typeface="Bookman Old Style" pitchFamily="18" charset="0"/>
              </a:rPr>
              <a:t>ha tratado de usar la Web para realizar un pedido o ver un catálogo de productos?</a:t>
            </a:r>
          </a:p>
          <a:p>
            <a:r>
              <a:rPr lang="es-BO" sz="3200" dirty="0">
                <a:latin typeface="Bookman Old Style" pitchFamily="18" charset="0"/>
              </a:rPr>
              <a:t>Si su respuesta es positiva, es probable que haya usado un sitio Web vinculado a</a:t>
            </a:r>
          </a:p>
          <a:p>
            <a:r>
              <a:rPr lang="es-ES" sz="3200" dirty="0">
                <a:latin typeface="Bookman Old Style" pitchFamily="18" charset="0"/>
              </a:rPr>
              <a:t>una base de datos corporativa interna.</a:t>
            </a:r>
            <a:endParaRPr lang="es-BO" sz="32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1026" name="Picture 2" descr="e:\Users\Cliente\Desktop\img exposi 152\tiendaonlinea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79" y="4168601"/>
            <a:ext cx="32480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Users\Cliente\Desktop\img exposi 152\plm-internet-web-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27" y="41062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16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31273" y="398320"/>
            <a:ext cx="1036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>
                <a:latin typeface="Bookman Old Style" pitchFamily="18" charset="0"/>
              </a:rPr>
              <a:t>Hay varias ventajas en cuanto al uso de Web para acceder a las bases de datos internas</a:t>
            </a:r>
          </a:p>
          <a:p>
            <a:r>
              <a:rPr lang="es-BO" sz="3200" dirty="0">
                <a:latin typeface="Bookman Old Style" pitchFamily="18" charset="0"/>
              </a:rPr>
              <a:t>de una organización. En primer lugar, el software de navegador Web es mucho más</a:t>
            </a:r>
          </a:p>
          <a:p>
            <a:r>
              <a:rPr lang="es-BO" sz="3200" dirty="0">
                <a:latin typeface="Bookman Old Style" pitchFamily="18" charset="0"/>
              </a:rPr>
              <a:t>fácil de usar que las herramientas de consulta </a:t>
            </a:r>
            <a:r>
              <a:rPr lang="es-BO" sz="3200" dirty="0" smtClean="0">
                <a:latin typeface="Bookman Old Style" pitchFamily="18" charset="0"/>
              </a:rPr>
              <a:t>propietarias.</a:t>
            </a:r>
            <a:endParaRPr lang="es-BO" sz="32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2050" name="Picture 2" descr="e:\Users\Cliente\Desktop\img exposi 152\ín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31" y="3606850"/>
            <a:ext cx="4804497" cy="271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23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31273" y="398320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>
                <a:latin typeface="Bookman Old Style" pitchFamily="18" charset="0"/>
              </a:rPr>
              <a:t>Otras compañías han creado empresas totalmente nuevas con base en el acceso a</a:t>
            </a:r>
          </a:p>
          <a:p>
            <a:r>
              <a:rPr lang="es-BO" sz="3200" dirty="0">
                <a:latin typeface="Bookman Old Style" pitchFamily="18" charset="0"/>
              </a:rPr>
              <a:t>bases de datos extensas a través de Web. Un ejemplo de esto es el sitio de redes sociales</a:t>
            </a:r>
          </a:p>
          <a:p>
            <a:r>
              <a:rPr lang="es-BO" sz="3200" dirty="0">
                <a:latin typeface="Bookman Old Style" pitchFamily="18" charset="0"/>
              </a:rPr>
              <a:t>MySpace, que ayuda a los usuarios a permanecer conectados entre sí o conocer </a:t>
            </a:r>
            <a:r>
              <a:rPr lang="es-BO" sz="3200" dirty="0" smtClean="0">
                <a:latin typeface="Bookman Old Style" pitchFamily="18" charset="0"/>
              </a:rPr>
              <a:t>nuevas personas.</a:t>
            </a:r>
            <a:r>
              <a:rPr lang="es-BO" sz="3200" dirty="0"/>
              <a:t> </a:t>
            </a:r>
            <a:r>
              <a:rPr lang="es-BO" sz="3200" dirty="0">
                <a:latin typeface="Bookman Old Style" pitchFamily="18" charset="0"/>
              </a:rPr>
              <a:t>MySpace incluye música, comedia, videos y “perfiles” con información suministrada</a:t>
            </a:r>
          </a:p>
          <a:p>
            <a:r>
              <a:rPr lang="es-BO" sz="3200" dirty="0">
                <a:latin typeface="Bookman Old Style" pitchFamily="18" charset="0"/>
              </a:rPr>
              <a:t>por 122 millones de usuarios</a:t>
            </a:r>
            <a:endParaRPr lang="es-BO" sz="32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3074" name="Picture 2" descr="e:\Users\Cliente\Desktop\img exposi 152\mysace-hack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4577271"/>
            <a:ext cx="3815773" cy="19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41120" y="692696"/>
            <a:ext cx="4678288" cy="4968552"/>
          </a:xfrm>
        </p:spPr>
        <p:txBody>
          <a:bodyPr>
            <a:normAutofit fontScale="90000"/>
          </a:bodyPr>
          <a:lstStyle/>
          <a:p>
            <a:r>
              <a:rPr lang="es-BO" dirty="0"/>
              <a:t>USO DE BASES DE DATOS PARA MEJORAR</a:t>
            </a:r>
            <a:br>
              <a:rPr lang="es-BO" dirty="0"/>
            </a:br>
            <a:r>
              <a:rPr lang="es-BO" dirty="0"/>
              <a:t>EL DESEMPEÑO DE NEGOCIOS Y LA TOMA</a:t>
            </a:r>
            <a:br>
              <a:rPr lang="es-BO" dirty="0"/>
            </a:br>
            <a:r>
              <a:rPr lang="es-BO" dirty="0"/>
              <a:t>DE DECISIONES</a:t>
            </a:r>
          </a:p>
        </p:txBody>
      </p:sp>
      <p:pic>
        <p:nvPicPr>
          <p:cNvPr id="3074" name="Picture 2" descr="http://www.optic.gob.do/media/k2/items/cache/7a6409a35f8223f856dc99651cb33cb1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196752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8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43000" y="533400"/>
            <a:ext cx="9906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Establecimiento de una política de Información</a:t>
            </a:r>
            <a:endParaRPr lang="es-ES" sz="54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31273" y="2333685"/>
            <a:ext cx="104532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>
                <a:latin typeface="Bookman Old Style" pitchFamily="18" charset="0"/>
              </a:rPr>
              <a:t>Toda empresa, ya sea grande o pequeña, necesita una política de información. Los datos</a:t>
            </a:r>
          </a:p>
          <a:p>
            <a:r>
              <a:rPr lang="es-BO" sz="3200" dirty="0">
                <a:latin typeface="Bookman Old Style" pitchFamily="18" charset="0"/>
              </a:rPr>
              <a:t>de su empresa son un recurso importante, por lo que no es conveniente que las personas</a:t>
            </a:r>
          </a:p>
          <a:p>
            <a:r>
              <a:rPr lang="es-BO" sz="3200" dirty="0">
                <a:latin typeface="Bookman Old Style" pitchFamily="18" charset="0"/>
              </a:rPr>
              <a:t>hagan lo que quieran con ellos. Necesita tener reglas sobre la forma en que se van a</a:t>
            </a:r>
          </a:p>
          <a:p>
            <a:r>
              <a:rPr lang="es-BO" sz="3200" dirty="0">
                <a:latin typeface="Bookman Old Style" pitchFamily="18" charset="0"/>
              </a:rPr>
              <a:t>organizar y mantener los datos, y quién tiene permitido verlos o modificarlos.</a:t>
            </a:r>
            <a:endParaRPr lang="es-BO" sz="32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1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31273" y="317748"/>
            <a:ext cx="104532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>
                <a:latin typeface="Bookman Old Style" pitchFamily="18" charset="0"/>
              </a:rPr>
              <a:t>Tal vez escuche que se utiliza el término </a:t>
            </a:r>
            <a:r>
              <a:rPr lang="es-BO" sz="3200" b="1" dirty="0">
                <a:latin typeface="Bookman Old Style" pitchFamily="18" charset="0"/>
              </a:rPr>
              <a:t>gobernanza de datos </a:t>
            </a:r>
            <a:r>
              <a:rPr lang="es-BO" sz="3200" dirty="0">
                <a:latin typeface="Bookman Old Style" pitchFamily="18" charset="0"/>
              </a:rPr>
              <a:t>para describir muchas</a:t>
            </a:r>
          </a:p>
          <a:p>
            <a:r>
              <a:rPr lang="es-BO" sz="3200" dirty="0">
                <a:latin typeface="Bookman Old Style" pitchFamily="18" charset="0"/>
              </a:rPr>
              <a:t>de estas actividades. La gobernanza de datos es promovida por IBM y se encarga de las</a:t>
            </a:r>
          </a:p>
          <a:p>
            <a:r>
              <a:rPr lang="es-BO" sz="3200" dirty="0">
                <a:latin typeface="Bookman Old Style" pitchFamily="18" charset="0"/>
              </a:rPr>
              <a:t>políticas y procedimientos para administrar la disponibilidad, utilidad, integridad y</a:t>
            </a:r>
          </a:p>
          <a:p>
            <a:r>
              <a:rPr lang="es-BO" sz="3200" dirty="0">
                <a:latin typeface="Bookman Old Style" pitchFamily="18" charset="0"/>
              </a:rPr>
              <a:t>seguridad de los datos empleados en una empresa, con un énfasis especial en promover</a:t>
            </a:r>
          </a:p>
          <a:p>
            <a:r>
              <a:rPr lang="es-BO" sz="3200" dirty="0">
                <a:latin typeface="Bookman Old Style" pitchFamily="18" charset="0"/>
              </a:rPr>
              <a:t>la privacidad, seguridad, calidad de los datos y el cumplimiento con las regulaciones</a:t>
            </a:r>
          </a:p>
          <a:p>
            <a:r>
              <a:rPr lang="es-ES" sz="3200" dirty="0">
                <a:latin typeface="Bookman Old Style" pitchFamily="18" charset="0"/>
              </a:rPr>
              <a:t>gubernamentales</a:t>
            </a:r>
            <a:endParaRPr lang="es-BO" sz="32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2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43000" y="533400"/>
            <a:ext cx="9906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Aseguramiento de la calidad de los datos</a:t>
            </a:r>
            <a:endParaRPr lang="es-ES" sz="54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96191" y="2287726"/>
            <a:ext cx="104532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>
                <a:latin typeface="Bookman Old Style" pitchFamily="18" charset="0"/>
              </a:rPr>
              <a:t>Una base de datos y una política de información bien diseñadas son un gran avance en</a:t>
            </a:r>
          </a:p>
          <a:p>
            <a:r>
              <a:rPr lang="es-BO" sz="3200" dirty="0">
                <a:latin typeface="Bookman Old Style" pitchFamily="18" charset="0"/>
              </a:rPr>
              <a:t>cuanto a asegurar que la empresa tenga la información que necesita.</a:t>
            </a:r>
            <a:endParaRPr lang="es-BO" sz="32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4098" name="Picture 2" descr="e:\Users\Cliente\Desktop\img exposi 152\Vest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18" y="4538230"/>
            <a:ext cx="3810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018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31273" y="317748"/>
            <a:ext cx="104532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Bookman Old Style" pitchFamily="18" charset="0"/>
              </a:rPr>
              <a:t>Sin embargo, </a:t>
            </a:r>
            <a:r>
              <a:rPr lang="es-ES" sz="3200" dirty="0" smtClean="0">
                <a:latin typeface="Bookman Old Style" pitchFamily="18" charset="0"/>
              </a:rPr>
              <a:t>hay </a:t>
            </a:r>
            <a:r>
              <a:rPr lang="es-BO" sz="3200" dirty="0">
                <a:latin typeface="Bookman Old Style" pitchFamily="18" charset="0"/>
              </a:rPr>
              <a:t>que llevar a cabo ciertas acciones adicionales para asegurar que los datos en las bases de</a:t>
            </a:r>
          </a:p>
          <a:p>
            <a:r>
              <a:rPr lang="es-BO" sz="3200" dirty="0">
                <a:latin typeface="Bookman Old Style" pitchFamily="18" charset="0"/>
              </a:rPr>
              <a:t>datos organizacionales sean precisos y permanezcan confiables.</a:t>
            </a:r>
            <a:endParaRPr lang="es-BO" sz="32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5122" name="Picture 2" descr="e:\Users\Cliente\Desktop\img exposi 152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58" y="3054927"/>
            <a:ext cx="2418484" cy="31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83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31273" y="317748"/>
            <a:ext cx="104532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>
                <a:latin typeface="Bookman Old Style" pitchFamily="18" charset="0"/>
              </a:rPr>
              <a:t>Antes de implementar una nueva base de datos, las organizaciones necesitan identificar</a:t>
            </a:r>
          </a:p>
          <a:p>
            <a:r>
              <a:rPr lang="es-BO" sz="3200" dirty="0">
                <a:latin typeface="Bookman Old Style" pitchFamily="18" charset="0"/>
              </a:rPr>
              <a:t>y corregir sus datos incorrectos y establecer mejores rutinas para editar los datos</a:t>
            </a:r>
          </a:p>
          <a:p>
            <a:r>
              <a:rPr lang="es-BO" sz="3200" dirty="0">
                <a:latin typeface="Bookman Old Style" pitchFamily="18" charset="0"/>
              </a:rPr>
              <a:t>una vez que su base esté en operación.</a:t>
            </a:r>
            <a:endParaRPr lang="es-BO" sz="32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6146" name="Picture 2" descr="e:\Users\Cliente\Desktop\img exposi 152\yyyy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626" y="3130262"/>
            <a:ext cx="3680547" cy="285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910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31273" y="317748"/>
            <a:ext cx="104532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>
                <a:latin typeface="Bookman Old Style" pitchFamily="18" charset="0"/>
              </a:rPr>
              <a:t>La limpieza de datos, conocida también en inglés como </a:t>
            </a:r>
            <a:r>
              <a:rPr lang="es-BO" sz="3200" i="1" dirty="0">
                <a:latin typeface="Bookman Old Style" pitchFamily="18" charset="0"/>
              </a:rPr>
              <a:t>data </a:t>
            </a:r>
            <a:r>
              <a:rPr lang="es-BO" sz="3200" i="1" dirty="0" err="1">
                <a:latin typeface="Bookman Old Style" pitchFamily="18" charset="0"/>
              </a:rPr>
              <a:t>scrubbing</a:t>
            </a:r>
            <a:r>
              <a:rPr lang="es-BO" sz="3200" dirty="0">
                <a:latin typeface="Bookman Old Style" pitchFamily="18" charset="0"/>
              </a:rPr>
              <a:t>, consiste en</a:t>
            </a:r>
          </a:p>
          <a:p>
            <a:r>
              <a:rPr lang="es-BO" sz="3200" dirty="0">
                <a:latin typeface="Bookman Old Style" pitchFamily="18" charset="0"/>
              </a:rPr>
              <a:t>actividades para detectar y corregir datos en una base que sean incorrectos, incompletos,</a:t>
            </a:r>
          </a:p>
          <a:p>
            <a:r>
              <a:rPr lang="es-BO" sz="3200" dirty="0">
                <a:latin typeface="Bookman Old Style" pitchFamily="18" charset="0"/>
              </a:rPr>
              <a:t>que tengan un formato inapropiado o que sean redundantes.</a:t>
            </a:r>
            <a:endParaRPr lang="es-BO" sz="3200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7170" name="Picture 2" descr="e:\Users\Cliente\Desktop\img exposi 152\índi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8"/>
          <a:stretch/>
        </p:blipFill>
        <p:spPr bwMode="auto">
          <a:xfrm>
            <a:off x="4487445" y="3596553"/>
            <a:ext cx="3140910" cy="23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88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3806" y="0"/>
            <a:ext cx="7620000" cy="6203092"/>
          </a:xfrm>
        </p:spPr>
        <p:txBody>
          <a:bodyPr/>
          <a:lstStyle/>
          <a:p>
            <a:pPr marL="114300" indent="0">
              <a:buNone/>
            </a:pPr>
            <a:r>
              <a:rPr lang="es-BO" dirty="0">
                <a:solidFill>
                  <a:schemeClr val="tx1"/>
                </a:solidFill>
              </a:rPr>
              <a:t>Las empresas utilizan sus bases de datos para llevar el registro de las </a:t>
            </a:r>
            <a:r>
              <a:rPr lang="es-BO" dirty="0" smtClean="0">
                <a:solidFill>
                  <a:schemeClr val="tx1"/>
                </a:solidFill>
              </a:rPr>
              <a:t>transacciones básicas como:</a:t>
            </a:r>
          </a:p>
          <a:p>
            <a:pPr>
              <a:buFont typeface="Arial" charset="0"/>
              <a:buChar char="•"/>
            </a:pPr>
            <a:r>
              <a:rPr lang="es-BO" dirty="0" smtClean="0">
                <a:solidFill>
                  <a:schemeClr val="tx1"/>
                </a:solidFill>
              </a:rPr>
              <a:t>Pagar </a:t>
            </a:r>
            <a:r>
              <a:rPr lang="es-BO" dirty="0">
                <a:solidFill>
                  <a:schemeClr val="tx1"/>
                </a:solidFill>
              </a:rPr>
              <a:t>a los </a:t>
            </a:r>
            <a:r>
              <a:rPr lang="es-BO" dirty="0" smtClean="0">
                <a:solidFill>
                  <a:schemeClr val="tx1"/>
                </a:solidFill>
              </a:rPr>
              <a:t>proveedores</a:t>
            </a:r>
          </a:p>
          <a:p>
            <a:pPr>
              <a:buFont typeface="Arial" charset="0"/>
              <a:buChar char="•"/>
            </a:pPr>
            <a:r>
              <a:rPr lang="es-BO" dirty="0">
                <a:solidFill>
                  <a:schemeClr val="tx1"/>
                </a:solidFill>
              </a:rPr>
              <a:t>P</a:t>
            </a:r>
            <a:r>
              <a:rPr lang="es-BO" dirty="0" smtClean="0">
                <a:solidFill>
                  <a:schemeClr val="tx1"/>
                </a:solidFill>
              </a:rPr>
              <a:t>rocesar pedidos</a:t>
            </a:r>
          </a:p>
          <a:p>
            <a:pPr>
              <a:buFont typeface="Arial" charset="0"/>
              <a:buChar char="•"/>
            </a:pPr>
            <a:r>
              <a:rPr lang="es-BO" dirty="0">
                <a:solidFill>
                  <a:schemeClr val="tx1"/>
                </a:solidFill>
              </a:rPr>
              <a:t>L</a:t>
            </a:r>
            <a:r>
              <a:rPr lang="es-BO" dirty="0" smtClean="0">
                <a:solidFill>
                  <a:schemeClr val="tx1"/>
                </a:solidFill>
              </a:rPr>
              <a:t>levar </a:t>
            </a:r>
            <a:r>
              <a:rPr lang="es-BO" dirty="0">
                <a:solidFill>
                  <a:schemeClr val="tx1"/>
                </a:solidFill>
              </a:rPr>
              <a:t>el registro de los </a:t>
            </a:r>
            <a:r>
              <a:rPr lang="es-BO" dirty="0" smtClean="0">
                <a:solidFill>
                  <a:schemeClr val="tx1"/>
                </a:solidFill>
              </a:rPr>
              <a:t>clientes</a:t>
            </a:r>
          </a:p>
          <a:p>
            <a:pPr>
              <a:buFont typeface="Arial" charset="0"/>
              <a:buChar char="•"/>
            </a:pPr>
            <a:r>
              <a:rPr lang="es-BO" dirty="0">
                <a:solidFill>
                  <a:schemeClr val="tx1"/>
                </a:solidFill>
              </a:rPr>
              <a:t>P</a:t>
            </a:r>
            <a:r>
              <a:rPr lang="es-BO" dirty="0" smtClean="0">
                <a:solidFill>
                  <a:schemeClr val="tx1"/>
                </a:solidFill>
              </a:rPr>
              <a:t>agar </a:t>
            </a:r>
            <a:r>
              <a:rPr lang="es-BO" dirty="0">
                <a:solidFill>
                  <a:schemeClr val="tx1"/>
                </a:solidFill>
              </a:rPr>
              <a:t>a los </a:t>
            </a:r>
            <a:r>
              <a:rPr lang="es-BO" dirty="0" smtClean="0">
                <a:solidFill>
                  <a:schemeClr val="tx1"/>
                </a:solidFill>
              </a:rPr>
              <a:t>empleados</a:t>
            </a:r>
          </a:p>
          <a:p>
            <a:pPr>
              <a:buFont typeface="Arial" charset="0"/>
              <a:buChar char="•"/>
            </a:pPr>
            <a:endParaRPr lang="es-BO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s-BO" dirty="0">
                <a:solidFill>
                  <a:schemeClr val="tx1"/>
                </a:solidFill>
              </a:rPr>
              <a:t>Pero también se necesitan bases de datos para proveer información que ayude a la compañía a operar sus negocios con más eficiencia, y ayudar a los gerentes y empleados a tomar mejores decisiones.</a:t>
            </a:r>
          </a:p>
          <a:p>
            <a:pPr>
              <a:buFont typeface="Arial" charset="0"/>
              <a:buChar char="•"/>
            </a:pPr>
            <a:endParaRPr lang="es-BO" dirty="0"/>
          </a:p>
        </p:txBody>
      </p:sp>
      <p:pic>
        <p:nvPicPr>
          <p:cNvPr id="4098" name="Picture 2" descr="http://www.elespectador.com/files/imagecache/560_width_display/imagenprincipal/21492b86c27fb1a74b596451da0eff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88" y="1175234"/>
            <a:ext cx="3893840" cy="25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0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212" y="485796"/>
            <a:ext cx="8534400" cy="1507067"/>
          </a:xfrm>
        </p:spPr>
        <p:txBody>
          <a:bodyPr/>
          <a:lstStyle/>
          <a:p>
            <a:r>
              <a:rPr lang="es-BO" dirty="0" smtClean="0"/>
              <a:t>Ejemplo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4683" y="1429666"/>
            <a:ext cx="10661125" cy="3615267"/>
          </a:xfrm>
        </p:spPr>
        <p:txBody>
          <a:bodyPr/>
          <a:lstStyle/>
          <a:p>
            <a:r>
              <a:rPr lang="es-BO" dirty="0">
                <a:solidFill>
                  <a:schemeClr val="tx1"/>
                </a:solidFill>
              </a:rPr>
              <a:t>En una compañía grande, con bases de datos o sistemas extensos para funciones </a:t>
            </a:r>
            <a:r>
              <a:rPr lang="es-BO" dirty="0" smtClean="0">
                <a:solidFill>
                  <a:schemeClr val="tx1"/>
                </a:solidFill>
              </a:rPr>
              <a:t>separadas, como </a:t>
            </a:r>
            <a:r>
              <a:rPr lang="es-BO" dirty="0">
                <a:solidFill>
                  <a:schemeClr val="tx1"/>
                </a:solidFill>
              </a:rPr>
              <a:t>manufactura, ventas y contabilidad, se requieren capacidades y </a:t>
            </a:r>
            <a:r>
              <a:rPr lang="es-BO" dirty="0" smtClean="0">
                <a:solidFill>
                  <a:schemeClr val="tx1"/>
                </a:solidFill>
              </a:rPr>
              <a:t>herramientas especiales </a:t>
            </a:r>
            <a:r>
              <a:rPr lang="es-BO" dirty="0">
                <a:solidFill>
                  <a:schemeClr val="tx1"/>
                </a:solidFill>
              </a:rPr>
              <a:t>para analizar enormes cantidades de datos y acceder a los datos </a:t>
            </a:r>
            <a:r>
              <a:rPr lang="es-BO" dirty="0" smtClean="0">
                <a:solidFill>
                  <a:schemeClr val="tx1"/>
                </a:solidFill>
              </a:rPr>
              <a:t>de múltiples </a:t>
            </a:r>
            <a:r>
              <a:rPr lang="es-BO" dirty="0">
                <a:solidFill>
                  <a:schemeClr val="tx1"/>
                </a:solidFill>
              </a:rPr>
              <a:t>sistemas. </a:t>
            </a:r>
            <a:endParaRPr lang="es-BO" dirty="0" smtClean="0">
              <a:solidFill>
                <a:schemeClr val="tx1"/>
              </a:solidFill>
            </a:endParaRPr>
          </a:p>
          <a:p>
            <a:endParaRPr lang="es-BO" dirty="0" smtClean="0">
              <a:solidFill>
                <a:schemeClr val="tx1"/>
              </a:solidFill>
            </a:endParaRPr>
          </a:p>
          <a:p>
            <a:r>
              <a:rPr lang="es-BO" dirty="0" smtClean="0">
                <a:solidFill>
                  <a:schemeClr val="tx1"/>
                </a:solidFill>
              </a:rPr>
              <a:t>Estas </a:t>
            </a:r>
            <a:r>
              <a:rPr lang="es-BO" dirty="0">
                <a:solidFill>
                  <a:schemeClr val="tx1"/>
                </a:solidFill>
              </a:rPr>
              <a:t>capacidades incluyen almacenes de datos, minería de </a:t>
            </a:r>
            <a:r>
              <a:rPr lang="es-BO" dirty="0" smtClean="0">
                <a:solidFill>
                  <a:schemeClr val="tx1"/>
                </a:solidFill>
              </a:rPr>
              <a:t>datos y </a:t>
            </a:r>
            <a:r>
              <a:rPr lang="es-BO" dirty="0">
                <a:solidFill>
                  <a:schemeClr val="tx1"/>
                </a:solidFill>
              </a:rPr>
              <a:t>herramientas para acceder a las bases de datos internas a través de Web</a:t>
            </a:r>
          </a:p>
        </p:txBody>
      </p:sp>
      <p:pic>
        <p:nvPicPr>
          <p:cNvPr id="5122" name="Picture 2" descr="http://www.madridposicionamientoweb.es/wp-content/uploads/2014/06/base-de-datos-empresas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56" y="4481736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2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7104" y="0"/>
            <a:ext cx="8534400" cy="1507067"/>
          </a:xfrm>
        </p:spPr>
        <p:txBody>
          <a:bodyPr/>
          <a:lstStyle/>
          <a:p>
            <a:r>
              <a:rPr lang="es-BO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ALMACENES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79890" y="1147325"/>
            <a:ext cx="8471613" cy="4800600"/>
          </a:xfrm>
        </p:spPr>
        <p:txBody>
          <a:bodyPr/>
          <a:lstStyle/>
          <a:p>
            <a:r>
              <a:rPr lang="es-BO" dirty="0">
                <a:solidFill>
                  <a:schemeClr val="tx1"/>
                </a:solidFill>
              </a:rPr>
              <a:t>Suponga que desea información concisa y confiable sobre las operaciones, tendencias </a:t>
            </a:r>
            <a:r>
              <a:rPr lang="es-BO" dirty="0" smtClean="0">
                <a:solidFill>
                  <a:schemeClr val="tx1"/>
                </a:solidFill>
              </a:rPr>
              <a:t>y cambios </a:t>
            </a:r>
            <a:r>
              <a:rPr lang="es-BO" dirty="0">
                <a:solidFill>
                  <a:schemeClr val="tx1"/>
                </a:solidFill>
              </a:rPr>
              <a:t>actuales a través de toda la </a:t>
            </a:r>
            <a:r>
              <a:rPr lang="es-BO" dirty="0" smtClean="0">
                <a:solidFill>
                  <a:schemeClr val="tx1"/>
                </a:solidFill>
              </a:rPr>
              <a:t>compañía y los </a:t>
            </a:r>
            <a:r>
              <a:rPr lang="es-BO" dirty="0">
                <a:solidFill>
                  <a:schemeClr val="tx1"/>
                </a:solidFill>
              </a:rPr>
              <a:t>datos </a:t>
            </a:r>
            <a:r>
              <a:rPr lang="es-BO" dirty="0" smtClean="0">
                <a:solidFill>
                  <a:schemeClr val="tx1"/>
                </a:solidFill>
              </a:rPr>
              <a:t>se mantienen </a:t>
            </a:r>
            <a:r>
              <a:rPr lang="es-BO" dirty="0">
                <a:solidFill>
                  <a:schemeClr val="tx1"/>
                </a:solidFill>
              </a:rPr>
              <a:t>en sistemas separados, como en ventas, manufactura o </a:t>
            </a:r>
            <a:r>
              <a:rPr lang="es-BO" dirty="0" smtClean="0">
                <a:solidFill>
                  <a:schemeClr val="tx1"/>
                </a:solidFill>
              </a:rPr>
              <a:t>contabilidad</a:t>
            </a:r>
          </a:p>
          <a:p>
            <a:r>
              <a:rPr lang="es-BO" dirty="0" smtClean="0">
                <a:solidFill>
                  <a:schemeClr val="tx1"/>
                </a:solidFill>
              </a:rPr>
              <a:t>Tendría </a:t>
            </a:r>
            <a:r>
              <a:rPr lang="es-BO" dirty="0">
                <a:solidFill>
                  <a:schemeClr val="tx1"/>
                </a:solidFill>
              </a:rPr>
              <a:t>que invertir una cantidad exorbitante de tiempo para localizar y </a:t>
            </a:r>
            <a:r>
              <a:rPr lang="es-BO" dirty="0" smtClean="0">
                <a:solidFill>
                  <a:schemeClr val="tx1"/>
                </a:solidFill>
              </a:rPr>
              <a:t>recopilar los </a:t>
            </a:r>
            <a:r>
              <a:rPr lang="es-BO" dirty="0">
                <a:solidFill>
                  <a:schemeClr val="tx1"/>
                </a:solidFill>
              </a:rPr>
              <a:t>datos que necesitara, o se vería obligado a tomar su decisión con base en </a:t>
            </a:r>
            <a:r>
              <a:rPr lang="es-BO" dirty="0" smtClean="0">
                <a:solidFill>
                  <a:schemeClr val="tx1"/>
                </a:solidFill>
              </a:rPr>
              <a:t>un conocimiento incompleto</a:t>
            </a:r>
          </a:p>
          <a:p>
            <a:r>
              <a:rPr lang="es-BO" dirty="0" smtClean="0">
                <a:solidFill>
                  <a:schemeClr val="tx1"/>
                </a:solidFill>
              </a:rPr>
              <a:t>Los almacenes </a:t>
            </a:r>
            <a:r>
              <a:rPr lang="es-BO" dirty="0">
                <a:solidFill>
                  <a:schemeClr val="tx1"/>
                </a:solidFill>
              </a:rPr>
              <a:t>de datos se encargan de estos </a:t>
            </a:r>
            <a:r>
              <a:rPr lang="es-BO" dirty="0"/>
              <a:t>problemas.</a:t>
            </a:r>
          </a:p>
        </p:txBody>
      </p:sp>
      <p:pic>
        <p:nvPicPr>
          <p:cNvPr id="6146" name="Picture 2" descr="http://www.web20.co/wp-content/uploads/2015/01/data-ware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17" y="4517092"/>
            <a:ext cx="3121210" cy="234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9397" y="227710"/>
            <a:ext cx="8534400" cy="1507067"/>
          </a:xfrm>
        </p:spPr>
        <p:txBody>
          <a:bodyPr/>
          <a:lstStyle/>
          <a:p>
            <a:r>
              <a:rPr lang="es-BO" b="1" dirty="0"/>
              <a:t>¿Qué es un almacén de datos?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1217" y="1025318"/>
            <a:ext cx="10288588" cy="3615267"/>
          </a:xfrm>
        </p:spPr>
        <p:txBody>
          <a:bodyPr/>
          <a:lstStyle/>
          <a:p>
            <a:r>
              <a:rPr lang="es-BO" dirty="0">
                <a:solidFill>
                  <a:schemeClr val="tx1"/>
                </a:solidFill>
              </a:rPr>
              <a:t>Un </a:t>
            </a:r>
            <a:r>
              <a:rPr lang="es-BO" b="1" dirty="0">
                <a:solidFill>
                  <a:schemeClr val="tx1"/>
                </a:solidFill>
              </a:rPr>
              <a:t>almacén de datos </a:t>
            </a:r>
            <a:r>
              <a:rPr lang="es-BO" dirty="0">
                <a:solidFill>
                  <a:schemeClr val="tx1"/>
                </a:solidFill>
              </a:rPr>
              <a:t>es una base de datos que almacena la información actual e </a:t>
            </a:r>
            <a:r>
              <a:rPr lang="es-BO" dirty="0" smtClean="0">
                <a:solidFill>
                  <a:schemeClr val="tx1"/>
                </a:solidFill>
              </a:rPr>
              <a:t>histórica de </a:t>
            </a:r>
            <a:r>
              <a:rPr lang="es-BO" dirty="0">
                <a:solidFill>
                  <a:schemeClr val="tx1"/>
                </a:solidFill>
              </a:rPr>
              <a:t>interés potencial para los encargados de tomar decisiones en la </a:t>
            </a:r>
            <a:r>
              <a:rPr lang="es-BO" dirty="0" smtClean="0">
                <a:solidFill>
                  <a:schemeClr val="tx1"/>
                </a:solidFill>
              </a:rPr>
              <a:t>compañía</a:t>
            </a:r>
          </a:p>
          <a:p>
            <a:endParaRPr lang="es-BO" dirty="0" smtClean="0">
              <a:solidFill>
                <a:schemeClr val="tx1"/>
              </a:solidFill>
            </a:endParaRPr>
          </a:p>
          <a:p>
            <a:r>
              <a:rPr lang="es-BO" dirty="0" smtClean="0">
                <a:solidFill>
                  <a:schemeClr val="tx1"/>
                </a:solidFill>
              </a:rPr>
              <a:t>El </a:t>
            </a:r>
            <a:r>
              <a:rPr lang="es-BO" dirty="0">
                <a:solidFill>
                  <a:schemeClr val="tx1"/>
                </a:solidFill>
              </a:rPr>
              <a:t>almacén de datos consolida y estandariza la </a:t>
            </a:r>
            <a:r>
              <a:rPr lang="es-BO" dirty="0" smtClean="0">
                <a:solidFill>
                  <a:schemeClr val="tx1"/>
                </a:solidFill>
              </a:rPr>
              <a:t>información de </a:t>
            </a:r>
            <a:r>
              <a:rPr lang="es-BO" dirty="0">
                <a:solidFill>
                  <a:schemeClr val="tx1"/>
                </a:solidFill>
              </a:rPr>
              <a:t>distintas bases de datos operacionales, de modo que se pueda utilizar en toda </a:t>
            </a:r>
            <a:r>
              <a:rPr lang="es-BO" dirty="0" smtClean="0">
                <a:solidFill>
                  <a:schemeClr val="tx1"/>
                </a:solidFill>
              </a:rPr>
              <a:t>la empresa </a:t>
            </a:r>
            <a:r>
              <a:rPr lang="es-BO" dirty="0">
                <a:solidFill>
                  <a:schemeClr val="tx1"/>
                </a:solidFill>
              </a:rPr>
              <a:t>para el análisis gerencial y la toma de decisiones</a:t>
            </a:r>
          </a:p>
        </p:txBody>
      </p:sp>
      <p:pic>
        <p:nvPicPr>
          <p:cNvPr id="7170" name="Picture 2" descr="http://codegraphics.es/blog/wp-content/uploads/2014/07/duda-ca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47" y="3846867"/>
            <a:ext cx="3864893" cy="25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1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931" y="337757"/>
            <a:ext cx="8534400" cy="1507067"/>
          </a:xfrm>
        </p:spPr>
        <p:txBody>
          <a:bodyPr/>
          <a:lstStyle/>
          <a:p>
            <a:r>
              <a:rPr lang="es-BO" dirty="0" smtClean="0"/>
              <a:t>Almacene de Datos</a:t>
            </a:r>
            <a:endParaRPr lang="es-B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97" y="1425452"/>
            <a:ext cx="8639533" cy="508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1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conceptodefinicion.de/wp-content/uploads/2011/02/Empresa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98" y="1"/>
            <a:ext cx="3154342" cy="19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9397" y="144045"/>
            <a:ext cx="8534400" cy="1507067"/>
          </a:xfrm>
        </p:spPr>
        <p:txBody>
          <a:bodyPr/>
          <a:lstStyle/>
          <a:p>
            <a:r>
              <a:rPr lang="es-BO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Ejemplo</a:t>
            </a:r>
            <a:endParaRPr lang="es-BO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9396" y="1260390"/>
            <a:ext cx="8731165" cy="50345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BO" dirty="0">
                <a:solidFill>
                  <a:schemeClr val="tx1"/>
                </a:solidFill>
              </a:rPr>
              <a:t>Catalina Marketing, una empresa de marketing global para importantes compañías </a:t>
            </a:r>
            <a:r>
              <a:rPr lang="es-BO" dirty="0" smtClean="0">
                <a:solidFill>
                  <a:schemeClr val="tx1"/>
                </a:solidFill>
              </a:rPr>
              <a:t>y minoristas </a:t>
            </a:r>
            <a:r>
              <a:rPr lang="es-BO" dirty="0">
                <a:solidFill>
                  <a:schemeClr val="tx1"/>
                </a:solidFill>
              </a:rPr>
              <a:t>de bienes empaquetados para el </a:t>
            </a:r>
            <a:r>
              <a:rPr lang="es-BO" dirty="0" smtClean="0">
                <a:solidFill>
                  <a:schemeClr val="tx1"/>
                </a:solidFill>
              </a:rPr>
              <a:t>consumidor</a:t>
            </a:r>
          </a:p>
          <a:p>
            <a:pPr marL="114300" indent="0">
              <a:buNone/>
            </a:pPr>
            <a:endParaRPr lang="es-BO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s-BO" dirty="0" smtClean="0">
                <a:solidFill>
                  <a:schemeClr val="tx1"/>
                </a:solidFill>
              </a:rPr>
              <a:t>Opera </a:t>
            </a:r>
            <a:r>
              <a:rPr lang="es-BO" dirty="0">
                <a:solidFill>
                  <a:schemeClr val="tx1"/>
                </a:solidFill>
              </a:rPr>
              <a:t>un almacén de </a:t>
            </a:r>
            <a:r>
              <a:rPr lang="es-BO" dirty="0" smtClean="0">
                <a:solidFill>
                  <a:schemeClr val="tx1"/>
                </a:solidFill>
              </a:rPr>
              <a:t>datos gigante </a:t>
            </a:r>
            <a:r>
              <a:rPr lang="es-BO" dirty="0">
                <a:solidFill>
                  <a:schemeClr val="tx1"/>
                </a:solidFill>
              </a:rPr>
              <a:t>que incluye tres años de historial de compras para 195 millones de </a:t>
            </a:r>
            <a:r>
              <a:rPr lang="es-BO" dirty="0" smtClean="0">
                <a:solidFill>
                  <a:schemeClr val="tx1"/>
                </a:solidFill>
              </a:rPr>
              <a:t>miembros del </a:t>
            </a:r>
            <a:r>
              <a:rPr lang="es-BO" dirty="0">
                <a:solidFill>
                  <a:schemeClr val="tx1"/>
                </a:solidFill>
              </a:rPr>
              <a:t>programa de </a:t>
            </a:r>
            <a:r>
              <a:rPr lang="es-BO" dirty="0" smtClean="0">
                <a:solidFill>
                  <a:schemeClr val="tx1"/>
                </a:solidFill>
              </a:rPr>
              <a:t>lealtad en supermercados</a:t>
            </a:r>
            <a:r>
              <a:rPr lang="es-BO" dirty="0">
                <a:solidFill>
                  <a:schemeClr val="tx1"/>
                </a:solidFill>
              </a:rPr>
              <a:t>, farmacias </a:t>
            </a:r>
            <a:r>
              <a:rPr lang="es-BO" dirty="0" smtClean="0">
                <a:solidFill>
                  <a:schemeClr val="tx1"/>
                </a:solidFill>
              </a:rPr>
              <a:t>y otros minoristas</a:t>
            </a:r>
          </a:p>
          <a:p>
            <a:pPr marL="114300" indent="0">
              <a:buNone/>
            </a:pPr>
            <a:endParaRPr lang="es-BO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s-BO" dirty="0" smtClean="0">
                <a:solidFill>
                  <a:schemeClr val="tx1"/>
                </a:solidFill>
              </a:rPr>
              <a:t>Cuando </a:t>
            </a:r>
            <a:r>
              <a:rPr lang="es-BO" dirty="0">
                <a:solidFill>
                  <a:schemeClr val="tx1"/>
                </a:solidFill>
              </a:rPr>
              <a:t>un comprador paga en la caja </a:t>
            </a:r>
            <a:r>
              <a:rPr lang="es-BO" dirty="0" smtClean="0">
                <a:solidFill>
                  <a:schemeClr val="tx1"/>
                </a:solidFill>
              </a:rPr>
              <a:t>registradora, </a:t>
            </a:r>
            <a:r>
              <a:rPr lang="es-BO" dirty="0">
                <a:solidFill>
                  <a:schemeClr val="tx1"/>
                </a:solidFill>
              </a:rPr>
              <a:t>la compra se analiza al instante junto con el historial de compra de ese </a:t>
            </a:r>
            <a:r>
              <a:rPr lang="es-BO" dirty="0" smtClean="0">
                <a:solidFill>
                  <a:schemeClr val="tx1"/>
                </a:solidFill>
              </a:rPr>
              <a:t>cliente </a:t>
            </a:r>
            <a:r>
              <a:rPr lang="es-BO" dirty="0">
                <a:solidFill>
                  <a:schemeClr val="tx1"/>
                </a:solidFill>
              </a:rPr>
              <a:t>para determinar qué cupones recibirá el cliente al momento </a:t>
            </a:r>
            <a:r>
              <a:rPr lang="es-BO" dirty="0" smtClean="0">
                <a:solidFill>
                  <a:schemeClr val="tx1"/>
                </a:solidFill>
              </a:rPr>
              <a:t>de </a:t>
            </a:r>
            <a:r>
              <a:rPr lang="es-BO" dirty="0" smtClean="0"/>
              <a:t>pagar</a:t>
            </a:r>
            <a:r>
              <a:rPr lang="es-BO" dirty="0"/>
              <a:t>, junto con su recibo.</a:t>
            </a:r>
          </a:p>
        </p:txBody>
      </p:sp>
    </p:spTree>
    <p:extLst>
      <p:ext uri="{BB962C8B-B14F-4D97-AF65-F5344CB8AC3E}">
        <p14:creationId xmlns:p14="http://schemas.microsoft.com/office/powerpoint/2010/main" val="2385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1217" y="271393"/>
            <a:ext cx="8534400" cy="1507067"/>
          </a:xfrm>
        </p:spPr>
        <p:txBody>
          <a:bodyPr/>
          <a:lstStyle/>
          <a:p>
            <a:r>
              <a:rPr lang="es-BO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Mercados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1217" y="1165619"/>
            <a:ext cx="9522469" cy="3615267"/>
          </a:xfrm>
        </p:spPr>
        <p:txBody>
          <a:bodyPr/>
          <a:lstStyle/>
          <a:p>
            <a:pPr marL="114300" indent="0">
              <a:buNone/>
            </a:pPr>
            <a:r>
              <a:rPr lang="es-BO" dirty="0">
                <a:solidFill>
                  <a:schemeClr val="tx1"/>
                </a:solidFill>
              </a:rPr>
              <a:t>Un </a:t>
            </a:r>
            <a:r>
              <a:rPr lang="es-BO" b="1" dirty="0">
                <a:solidFill>
                  <a:schemeClr val="tx1"/>
                </a:solidFill>
              </a:rPr>
              <a:t>mercado </a:t>
            </a:r>
            <a:r>
              <a:rPr lang="es-BO" b="1" dirty="0" smtClean="0">
                <a:solidFill>
                  <a:schemeClr val="tx1"/>
                </a:solidFill>
              </a:rPr>
              <a:t>de datos </a:t>
            </a:r>
            <a:r>
              <a:rPr lang="es-BO" dirty="0">
                <a:solidFill>
                  <a:schemeClr val="tx1"/>
                </a:solidFill>
              </a:rPr>
              <a:t>es un subconjunto de un almacén de </a:t>
            </a:r>
            <a:r>
              <a:rPr lang="es-BO" dirty="0" smtClean="0">
                <a:solidFill>
                  <a:schemeClr val="tx1"/>
                </a:solidFill>
              </a:rPr>
              <a:t>datos </a:t>
            </a:r>
            <a:r>
              <a:rPr lang="es-BO" dirty="0">
                <a:solidFill>
                  <a:schemeClr val="tx1"/>
                </a:solidFill>
              </a:rPr>
              <a:t>en el cual se coloca una porción </a:t>
            </a:r>
            <a:r>
              <a:rPr lang="es-BO" dirty="0" smtClean="0">
                <a:solidFill>
                  <a:schemeClr val="tx1"/>
                </a:solidFill>
              </a:rPr>
              <a:t>con alto </a:t>
            </a:r>
            <a:r>
              <a:rPr lang="es-BO" dirty="0">
                <a:solidFill>
                  <a:schemeClr val="tx1"/>
                </a:solidFill>
              </a:rPr>
              <a:t>grado de enfoque en los datos de la organización en una base de datos separada </a:t>
            </a:r>
            <a:r>
              <a:rPr lang="es-BO" dirty="0" smtClean="0">
                <a:solidFill>
                  <a:schemeClr val="tx1"/>
                </a:solidFill>
              </a:rPr>
              <a:t>para una </a:t>
            </a:r>
            <a:r>
              <a:rPr lang="es-BO" dirty="0">
                <a:solidFill>
                  <a:schemeClr val="tx1"/>
                </a:solidFill>
              </a:rPr>
              <a:t>población específica de usuarios</a:t>
            </a:r>
            <a:r>
              <a:rPr lang="es-BO" dirty="0" smtClean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s-BO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s-BO" dirty="0" smtClean="0">
                <a:solidFill>
                  <a:schemeClr val="tx1"/>
                </a:solidFill>
              </a:rPr>
              <a:t>Un </a:t>
            </a:r>
            <a:r>
              <a:rPr lang="es-BO" dirty="0">
                <a:solidFill>
                  <a:schemeClr val="tx1"/>
                </a:solidFill>
              </a:rPr>
              <a:t>almacén de datos central da servicio a toda la </a:t>
            </a:r>
            <a:r>
              <a:rPr lang="es-BO" dirty="0" smtClean="0">
                <a:solidFill>
                  <a:schemeClr val="tx1"/>
                </a:solidFill>
              </a:rPr>
              <a:t>organización pero puede crear almacenes donde estén pequeños </a:t>
            </a:r>
            <a:r>
              <a:rPr lang="es-BO" dirty="0">
                <a:solidFill>
                  <a:schemeClr val="tx1"/>
                </a:solidFill>
              </a:rPr>
              <a:t>y descentralizados</a:t>
            </a:r>
          </a:p>
        </p:txBody>
      </p:sp>
      <p:pic>
        <p:nvPicPr>
          <p:cNvPr id="9218" name="Picture 2" descr="http://www.tuexpertoit.com/wp-content/uploads/2011/12/mercado-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208" y="4168045"/>
            <a:ext cx="3842792" cy="268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2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</TotalTime>
  <Words>1121</Words>
  <Application>Microsoft Office PowerPoint</Application>
  <PresentationFormat>Personalizado</PresentationFormat>
  <Paragraphs>80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Sector</vt:lpstr>
      <vt:lpstr>Fundamentos de inteligencia de negocios: bases de datos y administración de la información</vt:lpstr>
      <vt:lpstr>USO DE BASES DE DATOS PARA MEJORAR EL DESEMPEÑO DE NEGOCIOS Y LA TOMA DE DECISIONES</vt:lpstr>
      <vt:lpstr>Presentación de PowerPoint</vt:lpstr>
      <vt:lpstr>Ejemplo</vt:lpstr>
      <vt:lpstr>ALMACENES DE DATOS</vt:lpstr>
      <vt:lpstr>¿Qué es un almacén de datos?</vt:lpstr>
      <vt:lpstr>Almacene de Datos</vt:lpstr>
      <vt:lpstr>Ejemplo</vt:lpstr>
      <vt:lpstr>Mercados de datos</vt:lpstr>
      <vt:lpstr>Ejemplo</vt:lpstr>
      <vt:lpstr>las herramientas de inteligencia de negocios permiten a los usuarios analizar datos para ver nuevos patrones, relaciones y perspectivas que son útiles para guiar la toma de decisiones.</vt:lpstr>
      <vt:lpstr>Presentación de PowerPoint</vt:lpstr>
      <vt:lpstr>Los tipos de información que se pueden obtener de la minería de datos son:  asociaciones.- son ocurrencias vinculadas a un solo evento  secuencias.- los eventos se vinculan en el transcurso del tiempo  clasificaciones.- la clasificación reconoce los patrones que describen el grupo al que pertenece un elemento </vt:lpstr>
      <vt:lpstr>Agrupamientos.- el agrupamiento funciona de una manera similar a la clasificación cuando aún no se han definido grupos pronósticos.- el pronóstico utiliza las predicciones de una manera distinta. se basa en una serie de valores existentes para pronosticar cuáles serán los otros valores.</vt:lpstr>
      <vt:lpstr>minería Web  la web es otra fuente extensa de información valiosa, y parte de ésta se puede explotar en busca de patrones, tendencias y perspectivas en relación con el comportamiento de los clientes. el descubrimiento y análisis de los patrones útiles y la información proveniente de world wide web se denomina minería web.</vt:lpstr>
      <vt:lpstr>la minería web busca patrones en los datos a través de la minería de contenido, la minería de estructura y la minería de uso. la minería de contenido web es el proceso de extraer conocimiento del contenido de páginas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Tapia</dc:creator>
  <cp:lastModifiedBy>Cliente</cp:lastModifiedBy>
  <cp:revision>16</cp:revision>
  <dcterms:created xsi:type="dcterms:W3CDTF">2016-09-26T11:48:46Z</dcterms:created>
  <dcterms:modified xsi:type="dcterms:W3CDTF">2016-09-26T17:40:37Z</dcterms:modified>
</cp:coreProperties>
</file>