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71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733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5694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961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1043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17821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0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0755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61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50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814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5551-0E82-465D-826A-F4806D8459A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89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defTabSz="914400"/>
            <a:fld id="{C5C85551-0E82-465D-826A-F4806D8459A3}" type="slidenum">
              <a:rPr lang="es-BO" smtClean="0"/>
              <a:pPr defTabSz="914400"/>
              <a:t>‹Nº›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defTabSz="914400"/>
            <a:endParaRPr lang="es-BO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defTabSz="914400"/>
            <a:fld id="{75EFC263-78E3-4DA4-88CF-31F8424884DC}" type="datetimeFigureOut">
              <a:rPr lang="es-BO" smtClean="0">
                <a:solidFill>
                  <a:srgbClr val="DFDCB7"/>
                </a:solidFill>
              </a:rPr>
              <a:pPr defTabSz="914400"/>
              <a:t>30/9/2016</a:t>
            </a:fld>
            <a:endParaRPr lang="es-BO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991544" y="332657"/>
            <a:ext cx="7776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s-BO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HYUNDAI HEAVY INDUSTRIES (HHI)</a:t>
            </a:r>
          </a:p>
          <a:p>
            <a:pPr algn="ctr" defTabSz="914400"/>
            <a:r>
              <a:rPr lang="es-BO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CREA UN ASTILLERO INALÁMBRICO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138341"/>
            <a:ext cx="3067050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135560" y="1656096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s-BO" dirty="0">
                <a:solidFill>
                  <a:srgbClr val="2F2B20"/>
                </a:solidFill>
              </a:rPr>
              <a:t>Hyundai Heavy Industries (HHI), cuyas oficinas generales están en Ulsan, Corea del Sur, y produce el 10 por ciento de los barcos en el mundo. HHI construye buques cisterna, buques de carga a granel, cargueros, de transporte de gas y elabora productos químicos, motores de barcos, plataformas de petróleo y gas en mar abierto, así como tuberías submarinas.</a:t>
            </a:r>
          </a:p>
          <a:p>
            <a:pPr algn="just" defTabSz="914400"/>
            <a:endParaRPr lang="es-BO" dirty="0">
              <a:solidFill>
                <a:srgbClr val="2F2B20"/>
              </a:solidFill>
            </a:endParaRPr>
          </a:p>
          <a:p>
            <a:pPr algn="just" defTabSz="914400"/>
            <a:r>
              <a:rPr lang="es-BO" b="1" dirty="0">
                <a:solidFill>
                  <a:srgbClr val="2F2B20"/>
                </a:solidFill>
              </a:rPr>
              <a:t>La solución de HHI fue una red inalámbrica de alta velocidad que abarcaba todo el astillero, creada por KT Corp., la empresa de telecomunicaciones más grande en Corea del Sur.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35560" y="4294640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s-BO" b="1" dirty="0">
                <a:solidFill>
                  <a:srgbClr val="2F2B20"/>
                </a:solidFill>
              </a:rPr>
              <a:t>Esta red puede transmitir datos a una velocidad de 4 megabits por segundo, casi cuatro veces más rápido que el típico módem por cable que ofrece servicio de Internet de alta velocidad en los hogares estadounidenses.</a:t>
            </a:r>
          </a:p>
        </p:txBody>
      </p:sp>
    </p:spTree>
    <p:extLst>
      <p:ext uri="{BB962C8B-B14F-4D97-AF65-F5344CB8AC3E}">
        <p14:creationId xmlns:p14="http://schemas.microsoft.com/office/powerpoint/2010/main" val="375492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5881" y="273861"/>
            <a:ext cx="8073559" cy="768725"/>
          </a:xfrm>
        </p:spPr>
        <p:txBody>
          <a:bodyPr/>
          <a:lstStyle/>
          <a:p>
            <a:r>
              <a:rPr lang="es-ES" dirty="0" smtClean="0"/>
              <a:t>Infraestructura de red corporativa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47685" y="1181605"/>
            <a:ext cx="6807200" cy="54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793" y="436233"/>
            <a:ext cx="8596668" cy="794362"/>
          </a:xfrm>
        </p:spPr>
        <p:txBody>
          <a:bodyPr/>
          <a:lstStyle/>
          <a:p>
            <a:r>
              <a:rPr lang="es-ES" dirty="0"/>
              <a:t>Tecnologías de redes digitales clave</a:t>
            </a:r>
            <a:endParaRPr lang="es-B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461331"/>
            <a:ext cx="8596668" cy="50676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En la actualidad las redes digitales e internet se basan en tres tecnologías claves: computación cliente/servidor, uso de la conmutación de paquetes y el desarrollo de estándares de comunicación con amplio uso (el mas importante de los cuales es el protocolo de control de transmisión/protocolo internet o TCP/IP) para vincular redes y computadores dispares.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tx1"/>
                </a:solidFill>
              </a:rPr>
              <a:t>Computacion</a:t>
            </a:r>
            <a:r>
              <a:rPr lang="es-ES" b="1" dirty="0" smtClean="0">
                <a:solidFill>
                  <a:schemeClr val="tx1"/>
                </a:solidFill>
              </a:rPr>
              <a:t> cliente/servidor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Es un modelo de computación distribuida </a:t>
            </a:r>
            <a:r>
              <a:rPr lang="es-ES" b="1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en el que parte del poder       de procesamiento se encuentra dentro de pequeñas computadoras cliente y que reside literalmente en equipos de escritorio o en dispositivos portátiles estos clientes están vinculados entre si mediante una red controlada por una computadora servidor de red el servidor establece las reglas de comunicación para la red y provee a cada cliente una dirección para que otros equipos puedan encontrarlos en la red.</a:t>
            </a:r>
            <a:endParaRPr lang="es-ES" b="1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 smtClean="0">
              <a:solidFill>
                <a:schemeClr val="tx1"/>
              </a:solidFill>
            </a:endParaRPr>
          </a:p>
          <a:p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548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305684"/>
            <a:ext cx="8596668" cy="449691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La computación cliente/servidor ha reemplazado en gran parte a la computación centralizada de mainframes en donde casi todo el procesamiento ocurre en una extensa computadora mainframe central.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/>
              <a:t>Conmutación de paquetes</a:t>
            </a:r>
            <a:endParaRPr lang="es-BO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La conmutación de paquetes es un método para dividir mensajes digitales en parcelas llamadas paquetes y estos se envían por distintas rutas de comunicación a medida que se vuelven disponibles para después </a:t>
            </a:r>
            <a:r>
              <a:rPr lang="es-ES" dirty="0" err="1" smtClean="0"/>
              <a:t>reensamblarlos</a:t>
            </a:r>
            <a:r>
              <a:rPr lang="es-ES" dirty="0" smtClean="0"/>
              <a:t> una vez que llegan a sus destinos.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Antes del desarrollo de la conmutación de paquetes se rentaban circuitos telefónicos dedicados para comunicarse con otras computadoras en ubicaciones remotas</a:t>
            </a:r>
          </a:p>
        </p:txBody>
      </p:sp>
    </p:spTree>
    <p:extLst>
      <p:ext uri="{BB962C8B-B14F-4D97-AF65-F5344CB8AC3E}">
        <p14:creationId xmlns:p14="http://schemas.microsoft.com/office/powerpoint/2010/main" val="29920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991670"/>
            <a:ext cx="8564979" cy="49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4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159" y="854579"/>
            <a:ext cx="8596668" cy="543512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/>
              <a:t>TCP/IP y conectividad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En una red común de telecomunicaciones, diversos componentes de hardware y software necesitan trabajar en conjunto para trasmitir información.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Los distintos componentes se adhieren a un conjunto común de reglas denominadas protocolos. Un protocolo es un conjunto de reglas y procedimientos que gobiernan la transmisión de información entre dos puntos en una 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En el pasado, la gran diversidad de protocolos propietarios e incompatibles obligaba a las empresas de negocios a renovar equipo de computo y comunicación de un solo distribuidor, en la actualidad las redes corporativas utilizan cada vez un único estándar común a nivel mundial, conocido como PROTOCOLO DE CONTROL DE TRANSMISION/PROTOCOLO DE INTERNET (TCP/IP)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TCP/IP utiliza un suite de protocolos TCP e IP son los principales, el cual se encarga del movimiento de datos entre computadoras TCP establece una conexión entre computadoras, secuencia la transferencia de paquetes y confirma la recepción de los paquetes enviados. IP se refiere al protocolo de internet el cual es responsable de la entrega de paquetes y comprende los procesos de desensamblar y </a:t>
            </a:r>
            <a:r>
              <a:rPr lang="es-ES" dirty="0" err="1" smtClean="0"/>
              <a:t>reensamblar</a:t>
            </a:r>
            <a:r>
              <a:rPr lang="es-ES" dirty="0" smtClean="0"/>
              <a:t> los paquetes durante la transmisión.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 smtClean="0"/>
              <a:t>El siguiente diagrama hace referencia al modelo de cuatro capas.</a:t>
            </a:r>
          </a:p>
          <a:p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107650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8" y="846879"/>
            <a:ext cx="89725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3331" y="886939"/>
            <a:ext cx="8596668" cy="514639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/>
              <a:t>Capa de aplicación.- </a:t>
            </a:r>
            <a:r>
              <a:rPr lang="es-ES" dirty="0" smtClean="0"/>
              <a:t>permite a los programas de aplicaciones cliente acceder a las otras capas y define los protocolos que utilizan esas aplicaciones para intercambiar datos. Uno de esos protocolos de transferencia de hipertexto (HTTP) el cual se usa para transferir archivos de paginas web.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/>
              <a:t>Capa de transporte.-</a:t>
            </a:r>
            <a:r>
              <a:rPr lang="es-ES" dirty="0" smtClean="0"/>
              <a:t> es responsable de proveer a la capa de aplicación los servicios de comunicación y de paquetes. Esta capa tiene TCP y otros protocolos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/>
              <a:t>Capa de internet.- </a:t>
            </a:r>
            <a:r>
              <a:rPr lang="es-ES" dirty="0" smtClean="0"/>
              <a:t>la capa de internet es responsable de </a:t>
            </a:r>
            <a:r>
              <a:rPr lang="es-ES" dirty="0" err="1" smtClean="0"/>
              <a:t>enrutar</a:t>
            </a:r>
            <a:r>
              <a:rPr lang="es-ES" dirty="0" smtClean="0"/>
              <a:t>, direccionar y empaquetar los paquetes de datos conocidos como datagramas IP. El protocolo de internet es uno de los protocolos utilizados en esta capa.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smtClean="0"/>
              <a:t>Capa de interfaz.- </a:t>
            </a:r>
            <a:r>
              <a:rPr lang="es-ES" dirty="0" smtClean="0"/>
              <a:t>En la parte superior del diagrama de referencia, la capa de interfaz de red es responsable de colocar paquetes en el medio de red y recibirlos del mismo, que podría ser cualquier tecnología de red.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7266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213503"/>
            <a:ext cx="8596668" cy="4174345"/>
          </a:xfrm>
        </p:spPr>
        <p:txBody>
          <a:bodyPr/>
          <a:lstStyle/>
          <a:p>
            <a:r>
              <a:rPr lang="es-ES" dirty="0" smtClean="0"/>
              <a:t>Dos computadores que utilizan TCP/IP se pueden comunicar aunque estén basadas en distintas plataformas de hardware y software. Los datos que se envían de una computadora a la otra descienden por todas las cuatro capas.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545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2202288"/>
          </a:xfrm>
        </p:spPr>
        <p:txBody>
          <a:bodyPr/>
          <a:lstStyle/>
          <a:p>
            <a:pPr algn="ctr"/>
            <a:r>
              <a:rPr lang="es-BO" dirty="0" smtClean="0"/>
              <a:t/>
            </a:r>
            <a:br>
              <a:rPr lang="es-BO" dirty="0" smtClean="0"/>
            </a:br>
            <a:r>
              <a:rPr lang="es-BO" dirty="0"/>
              <a:t/>
            </a:r>
            <a:br>
              <a:rPr lang="es-BO" dirty="0"/>
            </a:br>
            <a:r>
              <a:rPr lang="es-BO" dirty="0" smtClean="0"/>
              <a:t/>
            </a:r>
            <a:br>
              <a:rPr lang="es-BO" dirty="0" smtClean="0"/>
            </a:br>
            <a:r>
              <a:rPr lang="es-BO" dirty="0"/>
              <a:t/>
            </a:r>
            <a:br>
              <a:rPr lang="es-BO" dirty="0"/>
            </a:br>
            <a:r>
              <a:rPr lang="es-BO" dirty="0" smtClean="0"/>
              <a:t/>
            </a:r>
            <a:br>
              <a:rPr lang="es-BO" dirty="0" smtClean="0"/>
            </a:br>
            <a:r>
              <a:rPr lang="es-ES" sz="3200" b="1" smtClean="0">
                <a:solidFill>
                  <a:schemeClr val="tx1"/>
                </a:solidFill>
              </a:rPr>
              <a:t>7.2  </a:t>
            </a:r>
            <a:r>
              <a:rPr lang="es-ES" sz="3200" b="1" dirty="0" smtClean="0">
                <a:solidFill>
                  <a:schemeClr val="tx1"/>
                </a:solidFill>
              </a:rPr>
              <a:t>REDES DE COMUNICACIONES</a:t>
            </a:r>
            <a:endParaRPr lang="es-BO" sz="32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846231"/>
            <a:ext cx="7766936" cy="3541689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COMPARACIÓN ENTRE SEÑALES DIGITALES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</a:rPr>
              <a:t>Y </a:t>
            </a:r>
            <a:r>
              <a:rPr lang="es-ES" sz="2000" b="1" dirty="0" smtClean="0">
                <a:solidFill>
                  <a:schemeClr val="tx1"/>
                </a:solidFill>
              </a:rPr>
              <a:t>ANALÓGICAS</a:t>
            </a:r>
          </a:p>
          <a:p>
            <a:pPr algn="l"/>
            <a:r>
              <a:rPr lang="es-ES" sz="2000" dirty="0"/>
              <a:t>Hay dos formas de comunicar un mensaje en una red: ya sea mediante una señal </a:t>
            </a:r>
            <a:r>
              <a:rPr lang="es-ES" sz="2000" dirty="0" smtClean="0"/>
              <a:t>analógica o </a:t>
            </a:r>
            <a:r>
              <a:rPr lang="es-ES" sz="2000" dirty="0"/>
              <a:t>una digital</a:t>
            </a:r>
            <a:r>
              <a:rPr lang="es-ES" sz="2000" dirty="0" smtClean="0"/>
              <a:t>.</a:t>
            </a:r>
          </a:p>
          <a:p>
            <a:pPr algn="l"/>
            <a:r>
              <a:rPr lang="es-ES" sz="2000" b="1" dirty="0" smtClean="0">
                <a:solidFill>
                  <a:schemeClr val="tx1"/>
                </a:solidFill>
              </a:rPr>
              <a:t>ANALÓGICAS.-</a:t>
            </a:r>
            <a:endParaRPr lang="es-ES" sz="2000" b="1" dirty="0">
              <a:solidFill>
                <a:schemeClr val="tx1"/>
              </a:solidFill>
            </a:endParaRPr>
          </a:p>
          <a:p>
            <a:pPr algn="l"/>
            <a:r>
              <a:rPr lang="es-ES" sz="2000" dirty="0"/>
              <a:t>S</a:t>
            </a:r>
            <a:r>
              <a:rPr lang="es-ES" sz="2000" dirty="0" smtClean="0"/>
              <a:t>e </a:t>
            </a:r>
            <a:r>
              <a:rPr lang="es-ES" sz="2000" dirty="0"/>
              <a:t>representa mediante una forma de onda </a:t>
            </a:r>
            <a:r>
              <a:rPr lang="es-ES" sz="2000" dirty="0" smtClean="0"/>
              <a:t>continua que </a:t>
            </a:r>
            <a:r>
              <a:rPr lang="es-ES" sz="2000" dirty="0"/>
              <a:t>pasa por un medio o canal de comunicación y se ha utilizado para </a:t>
            </a:r>
            <a:r>
              <a:rPr lang="es-ES" sz="2000" dirty="0" smtClean="0"/>
              <a:t>la comunicación por voz Ejemplos: </a:t>
            </a:r>
            <a:r>
              <a:rPr lang="es-ES" sz="2000" dirty="0"/>
              <a:t>el auricular telefónico, </a:t>
            </a:r>
            <a:r>
              <a:rPr lang="es-ES" sz="2000" dirty="0" smtClean="0"/>
              <a:t>el altavoz </a:t>
            </a:r>
            <a:r>
              <a:rPr lang="es-ES" sz="2000" dirty="0"/>
              <a:t>en su computadora o los audífonos de su iPod</a:t>
            </a:r>
            <a:r>
              <a:rPr lang="es-ES" sz="2000" dirty="0" smtClean="0"/>
              <a:t>.</a:t>
            </a:r>
            <a:endParaRPr lang="es-BO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8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/>
          </a:bodyPr>
          <a:lstStyle/>
          <a:p>
            <a:pPr algn="l"/>
            <a:r>
              <a:rPr lang="es-ES" sz="2000" b="1" dirty="0" smtClean="0">
                <a:solidFill>
                  <a:schemeClr val="tx1"/>
                </a:solidFill>
              </a:rPr>
              <a:t>DIGITALES.-</a:t>
            </a:r>
            <a:endParaRPr lang="es-ES" sz="2000" b="1" dirty="0">
              <a:solidFill>
                <a:schemeClr val="tx1"/>
              </a:solidFill>
            </a:endParaRPr>
          </a:p>
          <a:p>
            <a:pPr algn="just"/>
            <a:r>
              <a:rPr lang="es-ES" sz="2000" dirty="0"/>
              <a:t>es una forma de onda binaria discreta, en vez de una forma de </a:t>
            </a:r>
            <a:r>
              <a:rPr lang="es-ES" sz="2000" dirty="0" smtClean="0"/>
              <a:t>onda continua</a:t>
            </a:r>
            <a:r>
              <a:rPr lang="es-ES" sz="2000" dirty="0"/>
              <a:t>. Las señales digitales comunican la información como cadenas de dos </a:t>
            </a:r>
            <a:r>
              <a:rPr lang="es-ES" sz="2000" dirty="0" smtClean="0"/>
              <a:t>estados discretos</a:t>
            </a:r>
            <a:r>
              <a:rPr lang="es-ES" sz="2000" dirty="0"/>
              <a:t>: bits cero y bits uno, que se representan como pulsos eléctricos de </a:t>
            </a:r>
            <a:r>
              <a:rPr lang="es-ES" sz="2000" dirty="0" smtClean="0"/>
              <a:t>encendido apagado. </a:t>
            </a:r>
          </a:p>
          <a:p>
            <a:pPr algn="just"/>
            <a:r>
              <a:rPr lang="es-ES" sz="2000" b="1" dirty="0" smtClean="0">
                <a:solidFill>
                  <a:schemeClr val="tx1"/>
                </a:solidFill>
              </a:rPr>
              <a:t>Ejemplos: </a:t>
            </a:r>
            <a:r>
              <a:rPr lang="es-ES" sz="2000" dirty="0" smtClean="0"/>
              <a:t>Las </a:t>
            </a:r>
            <a:r>
              <a:rPr lang="es-ES" sz="2000" dirty="0"/>
              <a:t>computadoras usan señales </a:t>
            </a:r>
            <a:r>
              <a:rPr lang="es-ES" sz="2000" dirty="0" smtClean="0"/>
              <a:t>digitales </a:t>
            </a:r>
            <a:r>
              <a:rPr lang="es-ES" sz="2000" dirty="0"/>
              <a:t>y requieren un módem para </a:t>
            </a:r>
            <a:r>
              <a:rPr lang="es-ES" sz="2000" dirty="0" smtClean="0"/>
              <a:t>convertirlas en </a:t>
            </a:r>
            <a:r>
              <a:rPr lang="es-ES" sz="2000" dirty="0"/>
              <a:t>señales analógicas que se puedan enviar (o recibir) a través de líneas </a:t>
            </a:r>
            <a:r>
              <a:rPr lang="es-ES" sz="2000" dirty="0" smtClean="0"/>
              <a:t>telefónicas, líneas </a:t>
            </a:r>
            <a:r>
              <a:rPr lang="es-ES" sz="2000" dirty="0"/>
              <a:t>de cable o medios </a:t>
            </a:r>
            <a:r>
              <a:rPr lang="es-ES" sz="2000" dirty="0" smtClean="0"/>
              <a:t>inalámbricos(ver figura)</a:t>
            </a:r>
            <a:endParaRPr lang="es-BO" sz="20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34" y="4200195"/>
            <a:ext cx="765916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35560" y="404665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s-BO" sz="2000" dirty="0">
                <a:solidFill>
                  <a:srgbClr val="2F2B20"/>
                </a:solidFill>
              </a:rPr>
              <a:t>La experiencia de Hyundai Heavy Industries ilustra algunas de las poderosas herramientas y oportunidades que ofrece la tecnología de redes contemporánea. La compañía utilizó la tecnología de redes inalámbricas para conectar a los diseñadores, peones, barcos en construcción y los vehículos de transporte para acelerar la comunicación y la coordinación, además de reducir el tiempo, la distancia o el número de pasos requeridos para realizar una tarea.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63552" y="2722862"/>
            <a:ext cx="7560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s-BO" sz="2000" b="1" dirty="0">
                <a:solidFill>
                  <a:srgbClr val="2F2B20"/>
                </a:solidFill>
              </a:rPr>
              <a:t>La gerencia decidió que la tecnología inalámbrica ofrecía una solución e hizo los arreglos para implementar una red inalámbrica a través de todo el astillero. La red también vincula el astillero con los diseñadores en la oficina de HHI a una milla de distancia. La red facilitó de manera considerable el rastreo de las piezas y las actividades de producción, además de la optimización de los movimientos de los camiones de transporte. HHI tuvo que rediseñar su proceso de producción y otros procesos de trabajo para aprovechar </a:t>
            </a:r>
          </a:p>
          <a:p>
            <a:pPr algn="just" defTabSz="914400"/>
            <a:r>
              <a:rPr lang="es-BO" sz="2000" b="1" dirty="0">
                <a:solidFill>
                  <a:srgbClr val="2F2B20"/>
                </a:solidFill>
              </a:rPr>
              <a:t>la nueva tecnología.</a:t>
            </a:r>
          </a:p>
        </p:txBody>
      </p:sp>
    </p:spTree>
    <p:extLst>
      <p:ext uri="{BB962C8B-B14F-4D97-AF65-F5344CB8AC3E}">
        <p14:creationId xmlns:p14="http://schemas.microsoft.com/office/powerpoint/2010/main" val="191370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TIPOS DE REDES</a:t>
            </a:r>
            <a:endParaRPr lang="es-ES" sz="3200" b="1" dirty="0">
              <a:solidFill>
                <a:schemeClr val="tx1"/>
              </a:solidFill>
            </a:endParaRPr>
          </a:p>
          <a:p>
            <a:pPr algn="l"/>
            <a:r>
              <a:rPr lang="es-ES" sz="2000" dirty="0"/>
              <a:t>Hay muchos tipos distintos de redes y varias formas </a:t>
            </a:r>
            <a:r>
              <a:rPr lang="es-ES" sz="2000" dirty="0" smtClean="0"/>
              <a:t>de clasificarlas</a:t>
            </a:r>
            <a:r>
              <a:rPr lang="es-ES" sz="2000" dirty="0"/>
              <a:t>. Una manera </a:t>
            </a:r>
            <a:r>
              <a:rPr lang="es-ES" sz="2000" dirty="0" smtClean="0"/>
              <a:t>de verlas </a:t>
            </a:r>
            <a:r>
              <a:rPr lang="es-ES" sz="2000" dirty="0"/>
              <a:t>es en términos de su alcance geográfico (vea </a:t>
            </a:r>
            <a:r>
              <a:rPr lang="es-ES" sz="2000" dirty="0" smtClean="0"/>
              <a:t>la </a:t>
            </a:r>
            <a:r>
              <a:rPr lang="es-ES" sz="2000" dirty="0"/>
              <a:t>tabla 7-1</a:t>
            </a:r>
            <a:r>
              <a:rPr lang="es-ES" sz="2000" dirty="0" smtClean="0"/>
              <a:t>).</a:t>
            </a:r>
          </a:p>
          <a:p>
            <a:pPr algn="l"/>
            <a:endParaRPr lang="es-BO" sz="2000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66" y="3022593"/>
            <a:ext cx="782111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8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/>
          </a:bodyPr>
          <a:lstStyle/>
          <a:p>
            <a:pPr algn="l"/>
            <a:r>
              <a:rPr lang="es-ES" sz="2000" b="1" dirty="0" smtClean="0">
                <a:solidFill>
                  <a:schemeClr val="tx1"/>
                </a:solidFill>
              </a:rPr>
              <a:t>REDES DE AREA LOCAL.-</a:t>
            </a:r>
          </a:p>
          <a:p>
            <a:pPr algn="just"/>
            <a:r>
              <a:rPr lang="es-ES" sz="2000" dirty="0"/>
              <a:t>Si trabaja en una empresa que utiliza redes, lo más probable es que se conecte </a:t>
            </a:r>
            <a:r>
              <a:rPr lang="es-ES" sz="2000" dirty="0" smtClean="0"/>
              <a:t>con otros </a:t>
            </a:r>
            <a:r>
              <a:rPr lang="es-ES" sz="2000" dirty="0"/>
              <a:t>empleados y grupos a través de una red de área local. Una </a:t>
            </a:r>
            <a:r>
              <a:rPr lang="es-ES" sz="2000" b="1" dirty="0"/>
              <a:t>red de área </a:t>
            </a:r>
            <a:r>
              <a:rPr lang="es-ES" sz="2000" b="1" dirty="0" smtClean="0"/>
              <a:t>local(LAN</a:t>
            </a:r>
            <a:r>
              <a:rPr lang="es-ES" sz="2000" b="1" dirty="0"/>
              <a:t>) </a:t>
            </a:r>
            <a:r>
              <a:rPr lang="es-ES" sz="2000" dirty="0"/>
              <a:t>está diseñada para conectar computadoras personales y otros dispositivos </a:t>
            </a:r>
            <a:r>
              <a:rPr lang="es-ES" sz="2000" dirty="0" smtClean="0"/>
              <a:t>digitales dentro </a:t>
            </a:r>
            <a:r>
              <a:rPr lang="es-ES" sz="2000" dirty="0"/>
              <a:t>de un radio de media milla o 500 metros</a:t>
            </a:r>
            <a:r>
              <a:rPr lang="es-ES" sz="2000" dirty="0" smtClean="0"/>
              <a:t>.</a:t>
            </a:r>
          </a:p>
          <a:p>
            <a:pPr algn="just"/>
            <a:endParaRPr lang="es-ES" sz="2000" b="1" dirty="0">
              <a:solidFill>
                <a:schemeClr val="tx1"/>
              </a:solidFill>
            </a:endParaRPr>
          </a:p>
          <a:p>
            <a:pPr algn="just"/>
            <a:endParaRPr lang="es-E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000" dirty="0"/>
              <a:t>Las LAN también se </a:t>
            </a:r>
            <a:r>
              <a:rPr lang="es-ES" sz="2000" dirty="0" smtClean="0"/>
              <a:t>utilizan para </a:t>
            </a:r>
            <a:r>
              <a:rPr lang="es-ES" sz="2000" dirty="0"/>
              <a:t>vincularse a redes de área amplia de larga distancia (WAN, que </a:t>
            </a:r>
            <a:r>
              <a:rPr lang="es-ES" sz="2000" dirty="0" smtClean="0"/>
              <a:t>describiremos más </a:t>
            </a:r>
            <a:r>
              <a:rPr lang="es-ES" sz="2000" dirty="0"/>
              <a:t>adelante en esta sección) y a otras redes alrededor del mundo por medio </a:t>
            </a:r>
            <a:r>
              <a:rPr lang="es-ES" sz="2000" dirty="0" smtClean="0"/>
              <a:t>de Internet</a:t>
            </a:r>
            <a:r>
              <a:rPr lang="es-ES" sz="2000" dirty="0"/>
              <a:t>.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/>
          </a:bodyPr>
          <a:lstStyle/>
          <a:p>
            <a:pPr algn="l"/>
            <a:r>
              <a:rPr lang="es-ES" sz="2000" b="1" dirty="0">
                <a:solidFill>
                  <a:schemeClr val="tx1"/>
                </a:solidFill>
              </a:rPr>
              <a:t>Redes metropolitanas y de área amplia</a:t>
            </a:r>
            <a:r>
              <a:rPr lang="es-ES" sz="2000" b="1" dirty="0" smtClean="0">
                <a:solidFill>
                  <a:schemeClr val="tx1"/>
                </a:solidFill>
              </a:rPr>
              <a:t>.-</a:t>
            </a:r>
          </a:p>
          <a:p>
            <a:pPr algn="just"/>
            <a:r>
              <a:rPr lang="es-ES" sz="2000" dirty="0"/>
              <a:t>Las </a:t>
            </a:r>
            <a:r>
              <a:rPr lang="es-ES" sz="2000" b="1" dirty="0"/>
              <a:t>redes de área amplia (WAN) </a:t>
            </a:r>
            <a:r>
              <a:rPr lang="es-ES" sz="2000" dirty="0"/>
              <a:t>abarcan distancias geográficas amplias: </a:t>
            </a:r>
            <a:r>
              <a:rPr lang="es-ES" sz="2000" dirty="0" smtClean="0"/>
              <a:t>regiones completas</a:t>
            </a:r>
            <a:r>
              <a:rPr lang="es-ES" sz="2000" dirty="0"/>
              <a:t>, estados, continentes o todo el globo terráqueo. La WAN más universal </a:t>
            </a:r>
            <a:r>
              <a:rPr lang="es-ES" sz="2000" dirty="0" smtClean="0"/>
              <a:t>y poderosa </a:t>
            </a:r>
            <a:r>
              <a:rPr lang="es-ES" sz="2000" dirty="0"/>
              <a:t>es Internet. Las computadoras se conectan a una WAN por medio de </a:t>
            </a:r>
            <a:r>
              <a:rPr lang="es-ES" sz="2000" dirty="0" smtClean="0"/>
              <a:t>redes públicas</a:t>
            </a:r>
            <a:r>
              <a:rPr lang="es-ES" sz="2000" dirty="0"/>
              <a:t>, como el sistema telefónico o los sistemas de cable privados, o por medio </a:t>
            </a:r>
            <a:r>
              <a:rPr lang="es-ES" sz="2000" dirty="0" smtClean="0"/>
              <a:t>de líneas </a:t>
            </a:r>
            <a:r>
              <a:rPr lang="es-ES" sz="2000" dirty="0"/>
              <a:t>o satélites que se rentan</a:t>
            </a:r>
            <a:r>
              <a:rPr lang="es-ES" sz="2000" dirty="0" smtClean="0"/>
              <a:t>.</a:t>
            </a:r>
          </a:p>
          <a:p>
            <a:pPr algn="just"/>
            <a:endParaRPr lang="es-ES" sz="2000" b="1" dirty="0">
              <a:solidFill>
                <a:schemeClr val="tx1"/>
              </a:solidFill>
            </a:endParaRPr>
          </a:p>
          <a:p>
            <a:pPr algn="just"/>
            <a:endParaRPr lang="es-E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000" dirty="0"/>
              <a:t>Una </a:t>
            </a:r>
            <a:r>
              <a:rPr lang="es-ES" sz="2000" b="1" dirty="0"/>
              <a:t>red de área metropolitana (MAN) </a:t>
            </a:r>
            <a:r>
              <a:rPr lang="es-ES" sz="2000" dirty="0"/>
              <a:t>abarca </a:t>
            </a:r>
            <a:r>
              <a:rPr lang="es-ES" sz="2000" dirty="0" smtClean="0"/>
              <a:t>un área </a:t>
            </a:r>
            <a:r>
              <a:rPr lang="es-ES" sz="2000" dirty="0"/>
              <a:t>metropolitana, por lo general una ciudad y sus principales suburbios. Su </a:t>
            </a:r>
            <a:r>
              <a:rPr lang="es-ES" sz="2000" dirty="0" smtClean="0"/>
              <a:t>alcance geográfico </a:t>
            </a:r>
            <a:r>
              <a:rPr lang="es-ES" sz="2000" dirty="0"/>
              <a:t>está entre una WAN y una LAN.</a:t>
            </a:r>
            <a:endParaRPr lang="es-E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1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</a:rPr>
              <a:t>MEDIOS DE TRANSMICION FISICOS</a:t>
            </a:r>
            <a:endParaRPr lang="es-ES" sz="3200" b="1" dirty="0">
              <a:solidFill>
                <a:schemeClr val="tx1"/>
              </a:solidFill>
            </a:endParaRPr>
          </a:p>
          <a:p>
            <a:pPr algn="just"/>
            <a:r>
              <a:rPr lang="es-ES" sz="2000" dirty="0"/>
              <a:t>Las redes usan distintos tipos de medios de transmisión, entre ellos cable </a:t>
            </a:r>
            <a:r>
              <a:rPr lang="es-ES" sz="2000" dirty="0" smtClean="0"/>
              <a:t>trenzado, cable </a:t>
            </a:r>
            <a:r>
              <a:rPr lang="es-ES" sz="2000" dirty="0"/>
              <a:t>coaxial, fibra óptica y medios para la </a:t>
            </a:r>
            <a:r>
              <a:rPr lang="es-ES" sz="2000" dirty="0" smtClean="0"/>
              <a:t>transmisión </a:t>
            </a:r>
            <a:r>
              <a:rPr lang="es-ES" sz="2000" dirty="0"/>
              <a:t>inalámbrica</a:t>
            </a:r>
            <a:r>
              <a:rPr lang="es-ES" sz="2000" dirty="0" smtClean="0"/>
              <a:t>.</a:t>
            </a:r>
          </a:p>
          <a:p>
            <a:pPr algn="just"/>
            <a:endParaRPr lang="es-E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000" b="1" dirty="0">
                <a:solidFill>
                  <a:schemeClr val="tx1"/>
                </a:solidFill>
              </a:rPr>
              <a:t>-</a:t>
            </a:r>
            <a:r>
              <a:rPr lang="es-ES" sz="2000" b="1" dirty="0" smtClean="0">
                <a:solidFill>
                  <a:schemeClr val="tx1"/>
                </a:solidFill>
              </a:rPr>
              <a:t>Cable trenzado.-</a:t>
            </a:r>
            <a:endParaRPr lang="es-ES" sz="2000" b="1" dirty="0">
              <a:solidFill>
                <a:schemeClr val="tx1"/>
              </a:solidFill>
            </a:endParaRPr>
          </a:p>
          <a:p>
            <a:pPr algn="just"/>
            <a:r>
              <a:rPr lang="es-ES" sz="2000" dirty="0" smtClean="0"/>
              <a:t>El </a:t>
            </a:r>
            <a:r>
              <a:rPr lang="es-ES" sz="2000" b="1" dirty="0"/>
              <a:t>cable trenzado </a:t>
            </a:r>
            <a:r>
              <a:rPr lang="es-ES" sz="2000" dirty="0"/>
              <a:t>consiste en tiras de cable de cobre trenzadas en pares </a:t>
            </a:r>
            <a:r>
              <a:rPr lang="es-ES" sz="2000" dirty="0" smtClean="0"/>
              <a:t>	y </a:t>
            </a:r>
            <a:r>
              <a:rPr lang="es-ES" sz="2000" dirty="0"/>
              <a:t>es uno de </a:t>
            </a:r>
            <a:r>
              <a:rPr lang="es-ES" sz="2000" dirty="0" smtClean="0"/>
              <a:t>los tipos </a:t>
            </a:r>
            <a:r>
              <a:rPr lang="es-ES" sz="2000" dirty="0"/>
              <a:t>más antiguos de medio de transmisión. Muchos de </a:t>
            </a:r>
            <a:r>
              <a:rPr lang="es-ES" sz="2000" dirty="0" smtClean="0"/>
              <a:t>	los </a:t>
            </a:r>
            <a:r>
              <a:rPr lang="es-ES" sz="2000" dirty="0"/>
              <a:t>sistemas </a:t>
            </a:r>
            <a:r>
              <a:rPr lang="es-ES" sz="2000" dirty="0" smtClean="0"/>
              <a:t>	telefónicos </a:t>
            </a:r>
            <a:r>
              <a:rPr lang="es-ES" sz="2000" dirty="0"/>
              <a:t>en los </a:t>
            </a:r>
            <a:r>
              <a:rPr lang="es-ES" sz="2000" dirty="0" smtClean="0"/>
              <a:t>edificios tenían </a:t>
            </a:r>
            <a:r>
              <a:rPr lang="es-ES" sz="2000" dirty="0"/>
              <a:t>cables trenzados instalados para la comunicación analógica, pero </a:t>
            </a:r>
            <a:r>
              <a:rPr lang="es-ES" sz="2000" dirty="0" smtClean="0"/>
              <a:t>	se pueden usar </a:t>
            </a:r>
            <a:r>
              <a:rPr lang="es-ES" sz="2000" dirty="0"/>
              <a:t>también para la comunicación digital. Aunque es uno de los medios </a:t>
            </a:r>
            <a:r>
              <a:rPr lang="es-ES" sz="2000" dirty="0" smtClean="0"/>
              <a:t>	de transmisión físicos </a:t>
            </a:r>
            <a:r>
              <a:rPr lang="es-ES" sz="2000" dirty="0"/>
              <a:t>más antiguos, los cables trenzados que se utilizan en las redes </a:t>
            </a:r>
            <a:r>
              <a:rPr lang="es-ES" sz="2000" dirty="0" smtClean="0"/>
              <a:t>	LAN </a:t>
            </a:r>
            <a:r>
              <a:rPr lang="es-ES" sz="2000" dirty="0"/>
              <a:t>de la </a:t>
            </a:r>
            <a:r>
              <a:rPr lang="es-ES" sz="2000" dirty="0" smtClean="0"/>
              <a:t>actualidad, como </a:t>
            </a:r>
            <a:r>
              <a:rPr lang="es-ES" sz="2000" dirty="0"/>
              <a:t>CAT5, pueden obtener velocidades de hasta 1 </a:t>
            </a:r>
            <a:r>
              <a:rPr lang="es-ES" sz="2000" dirty="0" err="1"/>
              <a:t>Gbps</a:t>
            </a:r>
            <a:r>
              <a:rPr lang="es-ES" sz="2000" dirty="0"/>
              <a:t>. El cableado de </a:t>
            </a:r>
            <a:r>
              <a:rPr lang="es-ES" sz="2000" dirty="0" smtClean="0"/>
              <a:t>	par </a:t>
            </a:r>
            <a:r>
              <a:rPr lang="es-ES" sz="2000" dirty="0"/>
              <a:t>trenzado </a:t>
            </a:r>
            <a:r>
              <a:rPr lang="es-ES" sz="2000" dirty="0" smtClean="0"/>
              <a:t>se limita </a:t>
            </a:r>
            <a:r>
              <a:rPr lang="es-ES" sz="2000" dirty="0"/>
              <a:t>a un tendido máximo recomendado de 100 metros</a:t>
            </a:r>
            <a:endParaRPr lang="es-BO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6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/>
          </a:bodyPr>
          <a:lstStyle/>
          <a:p>
            <a:pPr algn="just"/>
            <a:endParaRPr lang="es-E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000" b="1" dirty="0">
                <a:solidFill>
                  <a:schemeClr val="tx1"/>
                </a:solidFill>
              </a:rPr>
              <a:t>-</a:t>
            </a:r>
            <a:r>
              <a:rPr lang="es-ES" sz="2000" b="1" dirty="0" smtClean="0">
                <a:solidFill>
                  <a:schemeClr val="tx1"/>
                </a:solidFill>
              </a:rPr>
              <a:t>Cable coaxial.-</a:t>
            </a:r>
          </a:p>
          <a:p>
            <a:pPr algn="just"/>
            <a:r>
              <a:rPr lang="es-ES" sz="2000" dirty="0"/>
              <a:t>El </a:t>
            </a:r>
            <a:r>
              <a:rPr lang="es-ES" sz="2000" b="1" dirty="0"/>
              <a:t>cable coaxial</a:t>
            </a:r>
            <a:r>
              <a:rPr lang="es-ES" sz="2000" dirty="0"/>
              <a:t>, similar al que se utiliza para la televisión por cable, consiste en </a:t>
            </a:r>
            <a:r>
              <a:rPr lang="es-ES" sz="2000" dirty="0" smtClean="0"/>
              <a:t>cable de </a:t>
            </a:r>
            <a:r>
              <a:rPr lang="es-ES" sz="2000" dirty="0"/>
              <a:t>cobre con aislamiento grueso, el cual puede transmitir un mayor volumen de </a:t>
            </a:r>
            <a:r>
              <a:rPr lang="es-ES" sz="2000" dirty="0" smtClean="0"/>
              <a:t>datos que </a:t>
            </a:r>
            <a:r>
              <a:rPr lang="es-ES" sz="2000" dirty="0"/>
              <a:t>el cable trenzado. El cable se utilizó en las primeras LAN y se sigue usando en </a:t>
            </a:r>
            <a:r>
              <a:rPr lang="es-ES" sz="2000" dirty="0" smtClean="0"/>
              <a:t>la actualidad </a:t>
            </a:r>
            <a:r>
              <a:rPr lang="es-ES" sz="2000" dirty="0"/>
              <a:t>para mayores tendidos (más de 100 metros) en edificios grandes. </a:t>
            </a:r>
            <a:r>
              <a:rPr lang="es-ES" sz="2000" dirty="0" smtClean="0"/>
              <a:t>Puede alcanzar </a:t>
            </a:r>
            <a:r>
              <a:rPr lang="es-ES" sz="2000" dirty="0"/>
              <a:t>velocidades de hasta 1 </a:t>
            </a:r>
            <a:r>
              <a:rPr lang="es-ES" sz="2000" dirty="0" err="1"/>
              <a:t>Gbps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b="1" dirty="0">
                <a:solidFill>
                  <a:schemeClr val="tx1"/>
                </a:solidFill>
              </a:rPr>
              <a:t>-Cable </a:t>
            </a:r>
            <a:r>
              <a:rPr lang="es-ES" sz="2000" b="1" dirty="0" smtClean="0">
                <a:solidFill>
                  <a:schemeClr val="tx1"/>
                </a:solidFill>
              </a:rPr>
              <a:t>óptica de fibra.-</a:t>
            </a:r>
          </a:p>
          <a:p>
            <a:pPr algn="just"/>
            <a:r>
              <a:rPr lang="es-ES" sz="2000" dirty="0"/>
              <a:t>El </a:t>
            </a:r>
            <a:r>
              <a:rPr lang="es-ES" sz="2000" b="1" dirty="0"/>
              <a:t>cable de fibra óptica </a:t>
            </a:r>
            <a:r>
              <a:rPr lang="es-ES" sz="2000" dirty="0"/>
              <a:t>consiste en tiras unidas de fibra de vidrio transparente, </a:t>
            </a:r>
            <a:r>
              <a:rPr lang="es-ES" sz="2000" dirty="0" smtClean="0"/>
              <a:t>cada una </a:t>
            </a:r>
            <a:r>
              <a:rPr lang="es-ES" sz="2000" dirty="0"/>
              <a:t>del grosor de un cabello humano. Los datos se transforman en pulsos de luz, </a:t>
            </a:r>
            <a:r>
              <a:rPr lang="es-ES" sz="2000" dirty="0" smtClean="0"/>
              <a:t>los cuales </a:t>
            </a:r>
            <a:r>
              <a:rPr lang="es-ES" sz="2000" dirty="0"/>
              <a:t>se envían a través del cable de fibra óptica mediante un dispositivo láser a </a:t>
            </a:r>
            <a:r>
              <a:rPr lang="es-ES" sz="2000" dirty="0" smtClean="0"/>
              <a:t>velocidades que </a:t>
            </a:r>
            <a:r>
              <a:rPr lang="es-ES" sz="2000" dirty="0"/>
              <a:t>varían desde 500 kilobits hasta varios billones de bits por segundo en </a:t>
            </a:r>
            <a:r>
              <a:rPr lang="es-ES" sz="2000" dirty="0" smtClean="0"/>
              <a:t>entornos experimentales</a:t>
            </a:r>
            <a:r>
              <a:rPr lang="es-ES" sz="2000" dirty="0"/>
              <a:t>.</a:t>
            </a:r>
            <a:endParaRPr lang="es-ES" sz="2000" b="1" dirty="0">
              <a:solidFill>
                <a:schemeClr val="tx1"/>
              </a:solidFill>
            </a:endParaRPr>
          </a:p>
          <a:p>
            <a:pPr algn="just"/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1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875763"/>
            <a:ext cx="7766936" cy="5512157"/>
          </a:xfrm>
        </p:spPr>
        <p:txBody>
          <a:bodyPr>
            <a:normAutofit/>
          </a:bodyPr>
          <a:lstStyle/>
          <a:p>
            <a:pPr algn="just"/>
            <a:endParaRPr lang="es-E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s-ES" sz="2000" b="1" dirty="0" smtClean="0">
                <a:solidFill>
                  <a:schemeClr val="tx1"/>
                </a:solidFill>
              </a:rPr>
              <a:t>-Medios de transmisión </a:t>
            </a:r>
            <a:r>
              <a:rPr lang="es-ES" sz="2000" b="1" dirty="0" err="1" smtClean="0">
                <a:solidFill>
                  <a:schemeClr val="tx1"/>
                </a:solidFill>
              </a:rPr>
              <a:t>inalambricos</a:t>
            </a:r>
            <a:r>
              <a:rPr lang="es-ES" sz="2000" b="1" dirty="0" smtClean="0">
                <a:solidFill>
                  <a:schemeClr val="tx1"/>
                </a:solidFill>
              </a:rPr>
              <a:t>.-</a:t>
            </a:r>
          </a:p>
          <a:p>
            <a:pPr algn="just"/>
            <a:r>
              <a:rPr lang="es-ES" sz="2000" dirty="0"/>
              <a:t>La transmisión inalámbrica se basa en las señales de radio de varias frecuencias. </a:t>
            </a:r>
            <a:r>
              <a:rPr lang="es-ES" sz="2000" dirty="0" smtClean="0"/>
              <a:t>Hay tres </a:t>
            </a:r>
            <a:r>
              <a:rPr lang="es-ES" sz="2000" dirty="0"/>
              <a:t>tipos de redes inalámbricas que utilizan las computadoras: de microondas, </a:t>
            </a:r>
            <a:r>
              <a:rPr lang="es-ES" sz="2000" dirty="0" smtClean="0"/>
              <a:t>celular y </a:t>
            </a:r>
            <a:r>
              <a:rPr lang="es-ES" sz="2000" dirty="0" err="1"/>
              <a:t>Wi</a:t>
            </a:r>
            <a:r>
              <a:rPr lang="es-ES" sz="2000" dirty="0"/>
              <a:t>-Fi.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Las telecomunicaciones y Redes en el mundo de negocios actual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8019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242" y="1904215"/>
            <a:ext cx="8596668" cy="3880773"/>
          </a:xfrm>
        </p:spPr>
        <p:txBody>
          <a:bodyPr>
            <a:normAutofit/>
          </a:bodyPr>
          <a:lstStyle/>
          <a:p>
            <a:r>
              <a:rPr lang="es-BO" sz="2400" dirty="0" smtClean="0"/>
              <a:t>S</a:t>
            </a:r>
            <a:r>
              <a:rPr lang="es-ES" sz="2400" dirty="0" smtClean="0"/>
              <a:t>i </a:t>
            </a:r>
            <a:r>
              <a:rPr lang="es-ES" sz="2400" dirty="0"/>
              <a:t>opera una empresa o trabaja en una, no puede hacerlo sin las redes. Necesita </a:t>
            </a:r>
            <a:r>
              <a:rPr lang="es-ES" sz="2400" dirty="0" smtClean="0"/>
              <a:t>una manera </a:t>
            </a:r>
            <a:r>
              <a:rPr lang="es-ES" sz="2400" dirty="0"/>
              <a:t>rápida de comunicarse con sus clientes, proveedores y empleados. </a:t>
            </a:r>
            <a:r>
              <a:rPr lang="es-ES" sz="2400" dirty="0" smtClean="0"/>
              <a:t>Todavía </a:t>
            </a:r>
            <a:r>
              <a:rPr lang="es-BO" sz="2400" dirty="0" smtClean="0"/>
              <a:t>en </a:t>
            </a:r>
            <a:r>
              <a:rPr lang="es-BO" sz="2400" dirty="0"/>
              <a:t>1990, las </a:t>
            </a:r>
            <a:r>
              <a:rPr lang="es-BO" sz="2400" dirty="0" smtClean="0"/>
              <a:t>empresas utilizaban</a:t>
            </a:r>
            <a:r>
              <a:rPr lang="es-BO" sz="2400" dirty="0"/>
              <a:t> </a:t>
            </a:r>
            <a:r>
              <a:rPr lang="es-BO" sz="2400" dirty="0" smtClean="0"/>
              <a:t>el </a:t>
            </a:r>
            <a:r>
              <a:rPr lang="es-BO" sz="2400" dirty="0"/>
              <a:t>sistema </a:t>
            </a:r>
            <a:r>
              <a:rPr lang="es-BO" sz="2400" dirty="0" smtClean="0"/>
              <a:t>postal </a:t>
            </a:r>
            <a:r>
              <a:rPr lang="es-ES" sz="2400" dirty="0" smtClean="0"/>
              <a:t>o </a:t>
            </a:r>
            <a:r>
              <a:rPr lang="es-ES" sz="2400" dirty="0"/>
              <a:t>el telefónico con </a:t>
            </a:r>
            <a:r>
              <a:rPr lang="es-ES" sz="2400" dirty="0" smtClean="0"/>
              <a:t>voz </a:t>
            </a:r>
            <a:r>
              <a:rPr lang="es-BO" sz="2400" dirty="0" smtClean="0"/>
              <a:t>o fax </a:t>
            </a:r>
            <a:r>
              <a:rPr lang="es-ES" sz="2400" dirty="0" smtClean="0"/>
              <a:t>para </a:t>
            </a:r>
            <a:r>
              <a:rPr lang="es-ES" sz="2400" dirty="0"/>
              <a:t>la comunicación. No obstante, en la actualidad, usted y sus empleados </a:t>
            </a:r>
            <a:r>
              <a:rPr lang="es-ES" sz="2400" dirty="0" smtClean="0"/>
              <a:t>utilizan computadoras </a:t>
            </a:r>
            <a:r>
              <a:rPr lang="es-ES" sz="2400" dirty="0"/>
              <a:t>y correo electrónico, Internet, teléfonos celulares y computadoras </a:t>
            </a:r>
            <a:r>
              <a:rPr lang="es-ES" sz="2400" dirty="0" smtClean="0"/>
              <a:t>móviles </a:t>
            </a:r>
            <a:r>
              <a:rPr lang="es-BO" sz="2400" dirty="0" smtClean="0"/>
              <a:t>conectadas</a:t>
            </a:r>
            <a:r>
              <a:rPr lang="es-BO" sz="2400" dirty="0"/>
              <a:t> </a:t>
            </a:r>
            <a:r>
              <a:rPr lang="es-BO" sz="2400" dirty="0" smtClean="0"/>
              <a:t>a redes inalámbricas para este </a:t>
            </a:r>
            <a:r>
              <a:rPr lang="es-BO" sz="2400" dirty="0"/>
              <a:t>fin. </a:t>
            </a:r>
            <a:r>
              <a:rPr lang="es-BO" sz="2400" dirty="0" smtClean="0"/>
              <a:t>Ahora las redes e </a:t>
            </a:r>
            <a:r>
              <a:rPr lang="es-BO" sz="2400" dirty="0"/>
              <a:t>Internet son casi </a:t>
            </a:r>
            <a:r>
              <a:rPr lang="es-BO" sz="2400" dirty="0" smtClean="0"/>
              <a:t>un sinónimo</a:t>
            </a:r>
            <a:r>
              <a:rPr lang="es-BO" sz="2400" dirty="0"/>
              <a:t> </a:t>
            </a:r>
            <a:r>
              <a:rPr lang="es-BO" sz="2400" dirty="0" smtClean="0"/>
              <a:t>de </a:t>
            </a:r>
            <a:r>
              <a:rPr lang="es-BO" sz="2400" dirty="0"/>
              <a:t>hacer negocios.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571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es-ES" dirty="0" smtClean="0"/>
              <a:t>Tendencias de Redes y comunicación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6968"/>
            <a:ext cx="8596668" cy="458909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En el pasado se utilizaban dos tipos fundamentales de redes, las redes telefónicas y las redes de computadora. </a:t>
            </a:r>
          </a:p>
          <a:p>
            <a:r>
              <a:rPr lang="es-ES" dirty="0" smtClean="0"/>
              <a:t>En un principio las redes telefónicas manejaban la comunicación por voz y las redes de computadoras manejaban el trafico de datos.</a:t>
            </a:r>
          </a:p>
          <a:p>
            <a:r>
              <a:rPr lang="es-ES" dirty="0" smtClean="0"/>
              <a:t>Las compañías telefónicas fabricaron las redes telefónicas durante el siglo XX mediante el uso de tecnologías de transmisión de voz(hardware y software).</a:t>
            </a:r>
          </a:p>
          <a:p>
            <a:r>
              <a:rPr lang="es-ES" dirty="0" smtClean="0"/>
              <a:t>Las compañías de computadoras fabricaron las redes computacionales con el objetivo era transmitir datos entre los ordenadores en distintas ubicaciones.</a:t>
            </a:r>
          </a:p>
          <a:p>
            <a:r>
              <a:rPr lang="es-ES" dirty="0" smtClean="0"/>
              <a:t>Gracias a la desregulación de las telecomunicaciones y a la innovación en la tecnología de la información las redes computacionales y telefónicas convergieron en una sola red digital.</a:t>
            </a:r>
          </a:p>
          <a:p>
            <a:r>
              <a:rPr lang="es-ES" dirty="0"/>
              <a:t>Proveedores de telecomunicaciones como AT &amp; T y </a:t>
            </a:r>
            <a:r>
              <a:rPr lang="es-ES" dirty="0" err="1"/>
              <a:t>Verizon</a:t>
            </a:r>
            <a:r>
              <a:rPr lang="es-ES" dirty="0"/>
              <a:t> ofrecen servicios de trasmisión de datos, teléfono celular y programación de televisión, empresas como </a:t>
            </a:r>
            <a:r>
              <a:rPr lang="es-ES" dirty="0" err="1"/>
              <a:t>comcast</a:t>
            </a:r>
            <a:r>
              <a:rPr lang="es-ES" dirty="0"/>
              <a:t> y </a:t>
            </a:r>
            <a:r>
              <a:rPr lang="es-ES" dirty="0" err="1"/>
              <a:t>Cablevision</a:t>
            </a:r>
            <a:r>
              <a:rPr lang="es-ES" dirty="0"/>
              <a:t> ofrecen servicios de voz y acceso a internet.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3818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273"/>
          </a:xfrm>
        </p:spPr>
        <p:txBody>
          <a:bodyPr/>
          <a:lstStyle/>
          <a:p>
            <a:r>
              <a:rPr lang="es-ES" dirty="0" smtClean="0"/>
              <a:t>Que es una red de computadoras?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5873"/>
            <a:ext cx="8596668" cy="4665489"/>
          </a:xfrm>
        </p:spPr>
        <p:txBody>
          <a:bodyPr/>
          <a:lstStyle/>
          <a:p>
            <a:r>
              <a:rPr lang="es-ES" dirty="0" smtClean="0"/>
              <a:t>En su forma mas simple, una red consiste de dos o mas computadoras conectadas entre si.</a:t>
            </a:r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4" y="2047730"/>
            <a:ext cx="7833279" cy="44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242" y="1271603"/>
            <a:ext cx="8596668" cy="4419895"/>
          </a:xfrm>
        </p:spPr>
        <p:txBody>
          <a:bodyPr/>
          <a:lstStyle/>
          <a:p>
            <a:r>
              <a:rPr lang="es-ES" dirty="0" smtClean="0"/>
              <a:t>Principales componentes que se utilizan en una red simple: una computadora cliente y una computadora servidor dedicada, interfaces de red, un medio de conexión, software de sistema operativo y un concentrador (HUB) o un conmutador (SWITCH).</a:t>
            </a:r>
          </a:p>
          <a:p>
            <a:r>
              <a:rPr lang="es-ES" dirty="0" smtClean="0"/>
              <a:t>Cada computadora en la red contiene un dispositivo de interfaz de red llamado </a:t>
            </a:r>
            <a:r>
              <a:rPr lang="es-ES" b="1" i="1" dirty="0" smtClean="0"/>
              <a:t>Tarjeta de red (NIC).</a:t>
            </a:r>
          </a:p>
          <a:p>
            <a:r>
              <a:rPr lang="es-ES" b="1" i="1" dirty="0" smtClean="0"/>
              <a:t>El sistema operativo de red (NOS) </a:t>
            </a:r>
            <a:r>
              <a:rPr lang="es-ES" dirty="0" err="1" smtClean="0"/>
              <a:t>enruta</a:t>
            </a:r>
            <a:r>
              <a:rPr lang="es-ES" dirty="0" smtClean="0"/>
              <a:t> y administra las comunicaciones en la red y coordina los recursos. Puede estar instalada en cualquier computadora en la red o principalmente en una computadora servidor para todas las aplicaciones, esta realiza importantes funciones como servir paginas web, almacenar datos y almacenar el sistema operativo de red. </a:t>
            </a:r>
            <a:endParaRPr lang="es-ES" dirty="0"/>
          </a:p>
          <a:p>
            <a:r>
              <a:rPr lang="es-ES" dirty="0" smtClean="0"/>
              <a:t>Ejemplos Microsoft Windows Server, Linux y Novell Open Enterprise server.</a:t>
            </a:r>
          </a:p>
        </p:txBody>
      </p:sp>
    </p:spTree>
    <p:extLst>
      <p:ext uri="{BB962C8B-B14F-4D97-AF65-F5344CB8AC3E}">
        <p14:creationId xmlns:p14="http://schemas.microsoft.com/office/powerpoint/2010/main" val="249618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99525" y="494157"/>
            <a:ext cx="8596668" cy="5804093"/>
          </a:xfrm>
        </p:spPr>
        <p:txBody>
          <a:bodyPr/>
          <a:lstStyle/>
          <a:p>
            <a:r>
              <a:rPr lang="es-ES" dirty="0"/>
              <a:t>La mayoría de las redes contienen un </a:t>
            </a:r>
            <a:r>
              <a:rPr lang="es-ES" dirty="0" err="1"/>
              <a:t>switch</a:t>
            </a:r>
            <a:r>
              <a:rPr lang="es-ES" dirty="0"/>
              <a:t> o un </a:t>
            </a:r>
            <a:r>
              <a:rPr lang="es-ES" dirty="0" err="1"/>
              <a:t>hub</a:t>
            </a:r>
            <a:r>
              <a:rPr lang="es-ES" dirty="0"/>
              <a:t> que actúan como un punto de conexión entre las computadoras, los </a:t>
            </a:r>
            <a:r>
              <a:rPr lang="es-ES" dirty="0" err="1"/>
              <a:t>hub</a:t>
            </a:r>
            <a:r>
              <a:rPr lang="es-ES" dirty="0"/>
              <a:t> conectan componentes de red o para ampliar la </a:t>
            </a:r>
            <a:r>
              <a:rPr lang="es-ES" dirty="0" smtClean="0"/>
              <a:t>red.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Un </a:t>
            </a:r>
            <a:r>
              <a:rPr lang="es-ES" dirty="0" err="1" smtClean="0"/>
              <a:t>switch</a:t>
            </a:r>
            <a:r>
              <a:rPr lang="es-ES" dirty="0" smtClean="0"/>
              <a:t> tiene mayor funcionalidad ya que puede filtrar datos y reenviar datos a un destino especificado en la red.</a:t>
            </a:r>
          </a:p>
          <a:p>
            <a:endParaRPr lang="es-ES" dirty="0" smtClean="0"/>
          </a:p>
          <a:p>
            <a:endParaRPr lang="es-BO" dirty="0"/>
          </a:p>
          <a:p>
            <a:endParaRPr lang="es-BO" dirty="0"/>
          </a:p>
        </p:txBody>
      </p:sp>
      <p:pic>
        <p:nvPicPr>
          <p:cNvPr id="2050" name="Picture 2" descr="https://upload.wikimedia.org/wikipedia/commons/thumb/d/d9/4_port_netgear_ethernet_hub.jpg/300px-4_port_netgear_ethernet_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81" y="1588300"/>
            <a:ext cx="2857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4/Wikimedia_Servers-0001_42.jpg/300px-Wikimedia_Servers-0001_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81" y="421378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es-ES" dirty="0" smtClean="0"/>
              <a:t>Redes de compañías grandes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18602"/>
            <a:ext cx="8596668" cy="490528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 red que se acaba de describir podría servir para una empresa pequeña.</a:t>
            </a:r>
          </a:p>
          <a:p>
            <a:r>
              <a:rPr lang="es-ES" dirty="0" smtClean="0"/>
              <a:t>A medida que la empresa va creciendo se van creando varias pequeñas redes de área local, estas pueden enlazarse a una infraestructura de red a nivel corporativo. La infraestructura de redes para una gran corporación consiste de una cantidad de estas pequeñas redes de área local, vinculadas con otras redes de área local.</a:t>
            </a:r>
          </a:p>
          <a:p>
            <a:r>
              <a:rPr lang="es-ES" dirty="0" smtClean="0"/>
              <a:t>Varios servidores poderosos soportan un sitio web corporativo, una intranet corporativa y tal vez una extranet. Algunos de estos servidores se vinculan a otras computadoras grandes que soportan sistemas de procesamiento en segundo plano.</a:t>
            </a:r>
          </a:p>
          <a:p>
            <a:r>
              <a:rPr lang="es-ES" dirty="0" smtClean="0"/>
              <a:t>Se podrá observar en la figura una infraestructura de red corporativa extensa que utiliza una variedad de tecnologías : servicio telefónico ordinario y las redes corporativas conectadas al servicio de internet, internet inalámbrica y teléfonos celulares.</a:t>
            </a:r>
          </a:p>
          <a:p>
            <a:r>
              <a:rPr lang="es-ES" dirty="0" smtClean="0"/>
              <a:t>En la actualidad se busca como integrar todas las distintas redes de comunicaciones y canales en un sistema coherente que permita que la información fluya de un sistema a otro.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105801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2255</Words>
  <Application>Microsoft Office PowerPoint</Application>
  <PresentationFormat>Panorámica</PresentationFormat>
  <Paragraphs>94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Trebuchet MS</vt:lpstr>
      <vt:lpstr>Wingdings</vt:lpstr>
      <vt:lpstr>Wingdings 3</vt:lpstr>
      <vt:lpstr>Faceta</vt:lpstr>
      <vt:lpstr>Adyacencia</vt:lpstr>
      <vt:lpstr>Presentación de PowerPoint</vt:lpstr>
      <vt:lpstr>Presentación de PowerPoint</vt:lpstr>
      <vt:lpstr>Las telecomunicaciones y Redes en el mundo de negocios actual</vt:lpstr>
      <vt:lpstr>Presentación de PowerPoint</vt:lpstr>
      <vt:lpstr>Tendencias de Redes y comunicación</vt:lpstr>
      <vt:lpstr>Que es una red de computadoras?</vt:lpstr>
      <vt:lpstr>Presentación de PowerPoint</vt:lpstr>
      <vt:lpstr>Presentación de PowerPoint</vt:lpstr>
      <vt:lpstr>Redes de compañías grandes</vt:lpstr>
      <vt:lpstr>Infraestructura de red corporativa</vt:lpstr>
      <vt:lpstr>Tecnologías de redes digitales clave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7.2  REDES DE COMUNICACIONES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telecomunicaciones y Redes en el mundo de negocios actual</dc:title>
  <dc:creator>alvaro loza</dc:creator>
  <cp:lastModifiedBy>alvaro loza</cp:lastModifiedBy>
  <cp:revision>19</cp:revision>
  <dcterms:created xsi:type="dcterms:W3CDTF">2016-09-30T05:39:22Z</dcterms:created>
  <dcterms:modified xsi:type="dcterms:W3CDTF">2016-09-30T19:26:34Z</dcterms:modified>
</cp:coreProperties>
</file>