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66" r:id="rId3"/>
    <p:sldId id="299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gacorp.com/contenido/caracteristicas/082610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07172"/>
            <a:ext cx="10515600" cy="1638487"/>
          </a:xfrm>
        </p:spPr>
        <p:txBody>
          <a:bodyPr>
            <a:normAutofit fontScale="90000"/>
          </a:bodyPr>
          <a:lstStyle/>
          <a:p>
            <a:r>
              <a:rPr lang="es-BO" b="1" i="1" dirty="0"/>
              <a:t>Capítulo 7</a:t>
            </a:r>
            <a:br>
              <a:rPr lang="es-BO" b="1" i="1" dirty="0"/>
            </a:br>
            <a:r>
              <a:rPr lang="es-BO" b="1" dirty="0"/>
              <a:t>Telecomunicaciones, Internet</a:t>
            </a:r>
            <a:br>
              <a:rPr lang="es-BO" b="1" dirty="0"/>
            </a:br>
            <a:r>
              <a:rPr lang="es-BO" b="1" dirty="0"/>
              <a:t>y tecnología inalámbrica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24953" y="2444190"/>
            <a:ext cx="7149353" cy="3889375"/>
          </a:xfrm>
        </p:spPr>
        <p:txBody>
          <a:bodyPr>
            <a:normAutofit fontScale="92500" lnSpcReduction="20000"/>
          </a:bodyPr>
          <a:lstStyle/>
          <a:p>
            <a:r>
              <a:rPr lang="es-BO" sz="2400" i="1" dirty="0"/>
              <a:t>7.3 INTERNET GLOBAL</a:t>
            </a:r>
          </a:p>
          <a:p>
            <a:pPr lvl="1"/>
            <a:r>
              <a:rPr lang="es-BO" sz="2000" dirty="0"/>
              <a:t>¿Qué es Internet?</a:t>
            </a:r>
          </a:p>
          <a:p>
            <a:pPr lvl="1"/>
            <a:r>
              <a:rPr lang="es-BO" sz="2000" dirty="0"/>
              <a:t>Direccionamiento y arquitectura de Internet</a:t>
            </a:r>
          </a:p>
          <a:p>
            <a:pPr lvl="1"/>
            <a:r>
              <a:rPr lang="es-BO" sz="2000" dirty="0"/>
              <a:t>Servicios de Internet y herramientas de</a:t>
            </a:r>
          </a:p>
          <a:p>
            <a:pPr lvl="1"/>
            <a:r>
              <a:rPr lang="es-BO" sz="2000" dirty="0"/>
              <a:t>comunicación</a:t>
            </a:r>
          </a:p>
          <a:p>
            <a:pPr lvl="1"/>
            <a:r>
              <a:rPr lang="es-BO" sz="2000" dirty="0"/>
              <a:t>Web</a:t>
            </a:r>
          </a:p>
          <a:p>
            <a:r>
              <a:rPr lang="es-BO" sz="2400" i="1" dirty="0"/>
              <a:t>7.4 LA REVOLUCIÓN INALÁMBRICA</a:t>
            </a:r>
          </a:p>
          <a:p>
            <a:pPr lvl="1"/>
            <a:r>
              <a:rPr lang="es-BO" sz="2000" dirty="0"/>
              <a:t>Sistemas celulares</a:t>
            </a:r>
          </a:p>
          <a:p>
            <a:pPr lvl="1"/>
            <a:r>
              <a:rPr lang="es-BO" sz="2000" dirty="0" smtClean="0"/>
              <a:t>Redes </a:t>
            </a:r>
            <a:r>
              <a:rPr lang="es-BO" sz="2000" dirty="0"/>
              <a:t>inalámbricas de computadoras y acceso a Internet</a:t>
            </a:r>
          </a:p>
          <a:p>
            <a:pPr lvl="1"/>
            <a:r>
              <a:rPr lang="es-BO" sz="2000" dirty="0"/>
              <a:t>Redes de sensores inalámbricas y RFID</a:t>
            </a:r>
          </a:p>
        </p:txBody>
      </p:sp>
    </p:spTree>
    <p:extLst>
      <p:ext uri="{BB962C8B-B14F-4D97-AF65-F5344CB8AC3E}">
        <p14:creationId xmlns:p14="http://schemas.microsoft.com/office/powerpoint/2010/main" val="34428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935" t="16728" r="12311" b="5331"/>
          <a:stretch/>
        </p:blipFill>
        <p:spPr>
          <a:xfrm>
            <a:off x="833717" y="605519"/>
            <a:ext cx="10246659" cy="5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42682" y="353995"/>
            <a:ext cx="987462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2000" b="0" i="0" u="none" strike="noStrike" baseline="0" dirty="0" smtClean="0">
                <a:latin typeface="BellGothicBT-Black"/>
              </a:rPr>
              <a:t>Voz sobre IP</a:t>
            </a:r>
          </a:p>
          <a:p>
            <a:endParaRPr lang="es-BO" sz="2000" b="0" i="0" u="none" strike="noStrike" baseline="0" dirty="0" smtClean="0">
              <a:latin typeface="BellGothicBT-Black"/>
            </a:endParaRPr>
          </a:p>
          <a:p>
            <a:r>
              <a:rPr lang="es-BO" b="0" i="0" u="none" strike="noStrike" baseline="0" dirty="0" smtClean="0">
                <a:latin typeface="Veljovic-Book"/>
              </a:rPr>
              <a:t>Internet también se ha convertido en una plataforma popular para la transmisión de voz y las redes corporativas. La tecnología de </a:t>
            </a:r>
            <a:r>
              <a:rPr lang="es-BO" b="1" i="0" u="none" strike="noStrike" baseline="0" dirty="0" smtClean="0">
                <a:latin typeface="Veljovic-Bold"/>
              </a:rPr>
              <a:t>Voz sobre IP (</a:t>
            </a:r>
            <a:r>
              <a:rPr lang="es-BO" b="1" i="0" u="none" strike="noStrike" baseline="0" dirty="0" err="1" smtClean="0">
                <a:latin typeface="Veljovic-Bold"/>
              </a:rPr>
              <a:t>VoIP</a:t>
            </a:r>
            <a:r>
              <a:rPr lang="es-BO" b="1" i="0" u="none" strike="noStrike" baseline="0" dirty="0" smtClean="0">
                <a:latin typeface="Veljovic-Bold"/>
              </a:rPr>
              <a:t>) </a:t>
            </a:r>
            <a:r>
              <a:rPr lang="es-BO" b="0" i="0" u="none" strike="noStrike" baseline="0" dirty="0" smtClean="0">
                <a:latin typeface="Veljovic-Book"/>
              </a:rPr>
              <a:t>transmite información de voz en forma digital mediante el uso de la conmutación de paquetes,</a:t>
            </a:r>
            <a:endParaRPr lang="es-B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4310" t="19668" r="17583" b="15993"/>
          <a:stretch/>
        </p:blipFill>
        <p:spPr>
          <a:xfrm>
            <a:off x="1638299" y="2008758"/>
            <a:ext cx="8283388" cy="439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769" y="252646"/>
            <a:ext cx="10515600" cy="1325563"/>
          </a:xfrm>
        </p:spPr>
        <p:txBody>
          <a:bodyPr/>
          <a:lstStyle/>
          <a:p>
            <a:r>
              <a:rPr lang="es-BO" dirty="0"/>
              <a:t>Redes privadas virtuales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29769" y="1738099"/>
            <a:ext cx="348278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BO" b="0" i="0" u="none" strike="noStrike" baseline="0" dirty="0" smtClean="0">
                <a:latin typeface="Veljovic-Book"/>
              </a:rPr>
              <a:t>Una </a:t>
            </a:r>
            <a:r>
              <a:rPr lang="es-BO" b="1" i="0" u="none" strike="noStrike" baseline="0" dirty="0" smtClean="0">
                <a:latin typeface="Veljovic-Bold"/>
              </a:rPr>
              <a:t>red privada virtual (VPN) </a:t>
            </a:r>
            <a:r>
              <a:rPr lang="es-BO" b="0" i="0" u="none" strike="noStrike" baseline="0" dirty="0" smtClean="0">
                <a:latin typeface="Veljovic-Book"/>
              </a:rPr>
              <a:t>es una red privada segura y cifrada que se ha configurado dentro de una red pública para aprovechar la economía de escala y las facilidades administrativas de las grandes redes, como Internet,</a:t>
            </a:r>
            <a:r>
              <a:rPr lang="es-BO" b="0" i="0" u="none" strike="noStrike" dirty="0" smtClean="0">
                <a:latin typeface="Veljovic-Book"/>
              </a:rPr>
              <a:t> </a:t>
            </a:r>
            <a:r>
              <a:rPr lang="es-BO" b="0" i="0" u="none" strike="noStrike" baseline="0" dirty="0" smtClean="0">
                <a:latin typeface="Veljovic-Book"/>
              </a:rPr>
              <a:t>Una VPN ofrece a su firma comunicaciones seguras y cifradas a un costo mucho menor que las mismas capacidades que ofrecen los proveedores tradicionales que no son de Internet,</a:t>
            </a:r>
            <a:endParaRPr lang="es-B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8469" t="20772" r="14585" b="12316"/>
          <a:stretch/>
        </p:blipFill>
        <p:spPr>
          <a:xfrm>
            <a:off x="4262718" y="1250577"/>
            <a:ext cx="7259168" cy="479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0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15723" y="1024634"/>
            <a:ext cx="8496944" cy="5343214"/>
          </a:xfrm>
        </p:spPr>
        <p:txBody>
          <a:bodyPr>
            <a:normAutofit/>
          </a:bodyPr>
          <a:lstStyle/>
          <a:p>
            <a:pPr algn="ctr"/>
            <a:r>
              <a:rPr lang="es-BO" sz="3600" b="1" dirty="0" smtClean="0">
                <a:solidFill>
                  <a:schemeClr val="accent1"/>
                </a:solidFill>
              </a:rPr>
              <a:t>WEB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BO" sz="2400" dirty="0" smtClean="0"/>
              <a:t>Es el servicio más popular del Internet.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BO" sz="2400" dirty="0" smtClean="0"/>
              <a:t>Es un sistema con estándares aceptados de manera universal para almacenar, recuperar, dar formato y mostrar información mediante el uso de una arquitectura cliente/servidor.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BO" sz="2400" dirty="0" smtClean="0"/>
              <a:t>Para dar formato a las páginas web se utiliza el hipertexto con vínculos incrustados que conectan documentos entre si, y </a:t>
            </a:r>
            <a:r>
              <a:rPr lang="es-BO" sz="2400" dirty="0" err="1" smtClean="0"/>
              <a:t>tambien</a:t>
            </a:r>
            <a:r>
              <a:rPr lang="es-BO" sz="2400" dirty="0" smtClean="0"/>
              <a:t> vinculan páginas hacia otros objetos, como archivos de sonido, video o animación.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33862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39290" y="750653"/>
            <a:ext cx="8496944" cy="5460677"/>
          </a:xfrm>
        </p:spPr>
        <p:txBody>
          <a:bodyPr>
            <a:normAutofit/>
          </a:bodyPr>
          <a:lstStyle/>
          <a:p>
            <a:r>
              <a:rPr lang="es-BO" sz="2400" dirty="0" smtClean="0"/>
              <a:t>Un sitio web típico es una colección de páginas web vinculadas a una página de inicio.</a:t>
            </a:r>
          </a:p>
          <a:p>
            <a:pPr marL="0" indent="0" algn="ctr">
              <a:buNone/>
            </a:pPr>
            <a:r>
              <a:rPr lang="es-BO" sz="3600" b="1" dirty="0" smtClean="0">
                <a:solidFill>
                  <a:schemeClr val="accent1"/>
                </a:solidFill>
              </a:rPr>
              <a:t>HIPERTEXTO</a:t>
            </a:r>
          </a:p>
          <a:p>
            <a:pPr>
              <a:buFont typeface="Wingdings" pitchFamily="2" charset="2"/>
              <a:buChar char="§"/>
            </a:pPr>
            <a:r>
              <a:rPr lang="es-BO" sz="2400" dirty="0" smtClean="0"/>
              <a:t>Las páginas web se basan en un Lenguaje de Marcado de Hipertexto(HTML), el cual da formato a los documentos e incorpora </a:t>
            </a:r>
            <a:r>
              <a:rPr lang="es-BO" sz="2400" dirty="0" err="1" smtClean="0"/>
              <a:t>vinculos</a:t>
            </a:r>
            <a:r>
              <a:rPr lang="es-BO" sz="2400" dirty="0" smtClean="0"/>
              <a:t> dinámicos a otros documentos e imágenes almacenadas en la misma computadora.</a:t>
            </a:r>
          </a:p>
          <a:p>
            <a:pPr>
              <a:buFont typeface="Wingdings" pitchFamily="2" charset="2"/>
              <a:buChar char="§"/>
            </a:pPr>
            <a:r>
              <a:rPr lang="es-BO" sz="2400" dirty="0" smtClean="0"/>
              <a:t>Se pueden acceder a las páginas web por medio de Internet debido a que el software del navegador web que opera solicita las páginas a un servidor host de Internet mediante el protocolo de transferencia de hipertexto(HTTP).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2503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8101" y="1164677"/>
            <a:ext cx="8424936" cy="51537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s-BO" sz="2400" dirty="0" smtClean="0"/>
              <a:t>HTTP es el estándar de comunicaciones que se utiliza para transferir páginas web.</a:t>
            </a:r>
          </a:p>
          <a:p>
            <a:pPr>
              <a:buFont typeface="Wingdings" pitchFamily="2" charset="2"/>
              <a:buChar char="§"/>
            </a:pPr>
            <a:r>
              <a:rPr lang="es-BO" sz="2400" dirty="0" smtClean="0"/>
              <a:t>HTTP es el primer conjunto de letras al inicio de cada dirección web, seguido del nombre del dominio que especifica la computadora servidor de la organización que almacena el documento.</a:t>
            </a:r>
          </a:p>
          <a:p>
            <a:pPr>
              <a:buFont typeface="Wingdings" pitchFamily="2" charset="2"/>
              <a:buChar char="§"/>
            </a:pPr>
            <a:r>
              <a:rPr lang="es-BO" sz="2400" dirty="0" smtClean="0"/>
              <a:t>En conjunto la dirección se le conoce como localizador uniforme de recursos(URL). Al escribirlo en un navegador, un  URL indica al navegador con exactitud en donde se debe buscar la información.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28644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99286" y="651799"/>
            <a:ext cx="8845186" cy="5452439"/>
          </a:xfrm>
        </p:spPr>
        <p:txBody>
          <a:bodyPr>
            <a:normAutofit/>
          </a:bodyPr>
          <a:lstStyle/>
          <a:p>
            <a:r>
              <a:rPr lang="es-BO" sz="2400" dirty="0" smtClean="0"/>
              <a:t>Por ejemplo:</a:t>
            </a:r>
          </a:p>
          <a:p>
            <a:pPr marL="0" indent="0">
              <a:buNone/>
            </a:pPr>
            <a:endParaRPr lang="es-BO" sz="2400" dirty="0" smtClean="0"/>
          </a:p>
          <a:p>
            <a:pPr marL="0" indent="0" algn="ctr">
              <a:buNone/>
            </a:pPr>
            <a:r>
              <a:rPr lang="es-BO" sz="2000" dirty="0" smtClean="0">
                <a:hlinkClick r:id="rId2"/>
              </a:rPr>
              <a:t>http:///www.megacorp.com/contenido/caracteristicas/082610.html</a:t>
            </a:r>
            <a:endParaRPr lang="es-BO" sz="2000" dirty="0" smtClean="0"/>
          </a:p>
          <a:p>
            <a:pPr marL="0" indent="0" algn="ctr">
              <a:buNone/>
            </a:pPr>
            <a:endParaRPr lang="es-BO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s-BO" sz="2400" u="sng" dirty="0"/>
              <a:t>http</a:t>
            </a:r>
            <a:r>
              <a:rPr lang="es-BO" sz="2400" dirty="0"/>
              <a:t>: Nombra al protocolo que se utiliza para mostrar las páginas web.</a:t>
            </a:r>
          </a:p>
          <a:p>
            <a:pPr marL="514350" indent="-514350">
              <a:buFont typeface="+mj-lt"/>
              <a:buAutoNum type="arabicPeriod"/>
            </a:pPr>
            <a:r>
              <a:rPr lang="es-BO" sz="2400" u="sng" dirty="0"/>
              <a:t>www.megacorp.com</a:t>
            </a:r>
            <a:r>
              <a:rPr lang="es-BO" sz="2400" dirty="0"/>
              <a:t>: Es el nombre del dominio .</a:t>
            </a:r>
          </a:p>
          <a:p>
            <a:pPr marL="514350" indent="-514350">
              <a:buFont typeface="+mj-lt"/>
              <a:buAutoNum type="arabicPeriod"/>
            </a:pPr>
            <a:r>
              <a:rPr lang="es-BO" sz="2400" u="sng" dirty="0"/>
              <a:t>Contenido/características</a:t>
            </a:r>
            <a:r>
              <a:rPr lang="es-BO" sz="2400" dirty="0"/>
              <a:t>: Es la ruta de directorio que identifica en que parte del servidor web del dominio está almacenada la página.</a:t>
            </a:r>
          </a:p>
          <a:p>
            <a:pPr marL="514350" indent="-514350">
              <a:buFont typeface="+mj-lt"/>
              <a:buAutoNum type="arabicPeriod"/>
            </a:pPr>
            <a:r>
              <a:rPr lang="es-BO" sz="2400" u="sng" dirty="0"/>
              <a:t>082610.html</a:t>
            </a:r>
            <a:r>
              <a:rPr lang="es-BO" sz="2400" dirty="0"/>
              <a:t>: Es tanto el nombre del documento como el del formato en el que se encuentra. </a:t>
            </a:r>
          </a:p>
        </p:txBody>
      </p:sp>
    </p:spTree>
    <p:extLst>
      <p:ext uri="{BB962C8B-B14F-4D97-AF65-F5344CB8AC3E}">
        <p14:creationId xmlns:p14="http://schemas.microsoft.com/office/powerpoint/2010/main" val="27035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26093" y="894961"/>
            <a:ext cx="8640960" cy="5291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BO" sz="3600" b="1" dirty="0" smtClean="0">
                <a:solidFill>
                  <a:schemeClr val="accent1"/>
                </a:solidFill>
              </a:rPr>
              <a:t>SERVIDORES WEB</a:t>
            </a:r>
          </a:p>
          <a:p>
            <a:pPr>
              <a:buFont typeface="Wingdings" pitchFamily="2" charset="2"/>
              <a:buChar char="Ø"/>
            </a:pPr>
            <a:r>
              <a:rPr lang="es-BO" sz="2400" dirty="0" smtClean="0"/>
              <a:t>Consiste en un software para localizar y administrar páginas web almacenadas.</a:t>
            </a:r>
          </a:p>
          <a:p>
            <a:pPr>
              <a:buFont typeface="Wingdings" pitchFamily="2" charset="2"/>
              <a:buChar char="Ø"/>
            </a:pPr>
            <a:r>
              <a:rPr lang="es-BO" sz="2400" dirty="0" smtClean="0"/>
              <a:t>Localiza las páginas web solicitadas para el usuario en donde están almacenadas y las envía a la computadora del usuario.</a:t>
            </a:r>
          </a:p>
          <a:p>
            <a:pPr>
              <a:buFont typeface="Wingdings" pitchFamily="2" charset="2"/>
              <a:buChar char="Ø"/>
            </a:pPr>
            <a:r>
              <a:rPr lang="es-BO" sz="2400" dirty="0" smtClean="0"/>
              <a:t>El servidor web más común que se utiliza en la actualidad es el servidor Apache HTTP que controla el 54% del mercado.</a:t>
            </a:r>
          </a:p>
          <a:p>
            <a:pPr>
              <a:buFont typeface="Wingdings" pitchFamily="2" charset="2"/>
              <a:buChar char="Ø"/>
            </a:pPr>
            <a:r>
              <a:rPr lang="es-BO" sz="2400" dirty="0" smtClean="0"/>
              <a:t>Microsoft Internet </a:t>
            </a:r>
            <a:r>
              <a:rPr lang="es-BO" sz="2400" dirty="0" err="1" smtClean="0"/>
              <a:t>Information</a:t>
            </a:r>
            <a:r>
              <a:rPr lang="es-BO" sz="2400" dirty="0" smtClean="0"/>
              <a:t> es el segundo servidor más utilizado, con 25% de participación en el mercado.</a:t>
            </a:r>
          </a:p>
          <a:p>
            <a:pPr>
              <a:buFont typeface="Wingdings" pitchFamily="2" charset="2"/>
              <a:buChar char="q"/>
            </a:pP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42938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45847" y="1252869"/>
            <a:ext cx="8640960" cy="4612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BO" sz="3200" b="1" dirty="0" smtClean="0">
                <a:solidFill>
                  <a:schemeClr val="accent1"/>
                </a:solidFill>
              </a:rPr>
              <a:t>BUSQUEDA DE INFORMACION EN WEB</a:t>
            </a:r>
          </a:p>
          <a:p>
            <a:pPr>
              <a:buFont typeface="Wingdings" pitchFamily="2" charset="2"/>
              <a:buChar char="v"/>
            </a:pPr>
            <a:r>
              <a:rPr lang="es-BO" sz="2800" dirty="0" smtClean="0"/>
              <a:t>La web superficial es la parte de web que visitan los motores de búsqueda y sobre la cual se registra información.</a:t>
            </a:r>
          </a:p>
          <a:p>
            <a:pPr>
              <a:buFont typeface="Wingdings" pitchFamily="2" charset="2"/>
              <a:buChar char="v"/>
            </a:pPr>
            <a:r>
              <a:rPr lang="es-BO" sz="2800" dirty="0" smtClean="0"/>
              <a:t>La web profunda contiene una cantidad estimada de 900 mil millones de páginas adicionales, muchas de las cuales son propietarias o que se almacenan en base de datos corporativas protegidas.</a:t>
            </a:r>
          </a:p>
          <a:p>
            <a:pPr marL="0" indent="0">
              <a:buNone/>
            </a:pPr>
            <a:endParaRPr lang="es-BO" sz="2800" dirty="0" smtClean="0"/>
          </a:p>
        </p:txBody>
      </p:sp>
    </p:spTree>
    <p:extLst>
      <p:ext uri="{BB962C8B-B14F-4D97-AF65-F5344CB8AC3E}">
        <p14:creationId xmlns:p14="http://schemas.microsoft.com/office/powerpoint/2010/main" val="8622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62323" y="971235"/>
            <a:ext cx="8568952" cy="5100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BO" sz="3200" b="1" dirty="0">
                <a:solidFill>
                  <a:schemeClr val="accent1"/>
                </a:solidFill>
              </a:rPr>
              <a:t>MOTORES DE BÚSQUEDA</a:t>
            </a:r>
          </a:p>
          <a:p>
            <a:pPr>
              <a:buFont typeface="Wingdings" pitchFamily="2" charset="2"/>
              <a:buChar char="v"/>
            </a:pPr>
            <a:r>
              <a:rPr lang="es-BO" sz="2400" dirty="0" smtClean="0"/>
              <a:t>Son herramientas que tratan de resolver el problema de encontrar información útil casi al instante por lo que fueron nombradas como «La Aplicación Asesina» de la era del Internet.</a:t>
            </a:r>
          </a:p>
          <a:p>
            <a:pPr>
              <a:buFont typeface="Wingdings" pitchFamily="2" charset="2"/>
              <a:buChar char="v"/>
            </a:pPr>
            <a:r>
              <a:rPr lang="es-BO" sz="2400" dirty="0" smtClean="0"/>
              <a:t>Además pueden:</a:t>
            </a:r>
          </a:p>
          <a:p>
            <a:pPr lvl="1"/>
            <a:r>
              <a:rPr lang="es-BO" sz="2000" dirty="0" smtClean="0"/>
              <a:t>Filtrar archivos HTML.</a:t>
            </a:r>
          </a:p>
          <a:p>
            <a:pPr lvl="1"/>
            <a:r>
              <a:rPr lang="es-BO" sz="2000" dirty="0" smtClean="0"/>
              <a:t>Archivos de aplicación de Microsoft Office y archivos PDF.</a:t>
            </a:r>
          </a:p>
          <a:p>
            <a:pPr lvl="1"/>
            <a:r>
              <a:rPr lang="es-BO" sz="2000" dirty="0" smtClean="0"/>
              <a:t>Archivos de audio, video e imágenes.</a:t>
            </a:r>
            <a:endParaRPr lang="es-BO" sz="2000" dirty="0"/>
          </a:p>
          <a:p>
            <a:pPr marL="514350" indent="-457200">
              <a:buFont typeface="Wingdings" pitchFamily="2" charset="2"/>
              <a:buChar char="v"/>
            </a:pPr>
            <a:r>
              <a:rPr lang="es-BO" sz="2400" dirty="0" smtClean="0"/>
              <a:t>Los resultados de la búsqueda se suministran a través de 3 principales proveedores: Google, Yahoo! y Bing.</a:t>
            </a:r>
          </a:p>
          <a:p>
            <a:pPr marL="457200" lvl="1" indent="0">
              <a:buNone/>
            </a:pPr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210980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541" y="659518"/>
            <a:ext cx="10515600" cy="1325563"/>
          </a:xfrm>
        </p:spPr>
        <p:txBody>
          <a:bodyPr>
            <a:normAutofit/>
          </a:bodyPr>
          <a:lstStyle/>
          <a:p>
            <a:r>
              <a:rPr lang="es-BO" b="1" i="1" dirty="0"/>
              <a:t>7.3 INTERNET GLOBAL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9224" y="1516342"/>
            <a:ext cx="9959788" cy="4351338"/>
          </a:xfrm>
        </p:spPr>
        <p:txBody>
          <a:bodyPr/>
          <a:lstStyle/>
          <a:p>
            <a:r>
              <a:rPr lang="es-BO" dirty="0"/>
              <a:t>¿qué es en </a:t>
            </a:r>
            <a:r>
              <a:rPr lang="es-BO" dirty="0" smtClean="0"/>
              <a:t>sí Internet</a:t>
            </a:r>
            <a:r>
              <a:rPr lang="es-BO" dirty="0"/>
              <a:t>? </a:t>
            </a:r>
            <a:endParaRPr lang="es-BO" dirty="0" smtClean="0"/>
          </a:p>
          <a:p>
            <a:r>
              <a:rPr lang="es-BO" dirty="0" smtClean="0"/>
              <a:t>¿</a:t>
            </a:r>
            <a:r>
              <a:rPr lang="es-BO" dirty="0"/>
              <a:t>Cómo funciona y qué ofrece la tecnología de Internet a las empresas?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59224" y="3779383"/>
            <a:ext cx="101435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BO" sz="2000" b="0" i="0" u="none" strike="noStrike" baseline="0" dirty="0" smtClean="0">
                <a:latin typeface="Veljovic-Book"/>
              </a:rPr>
              <a:t>Internet se ha convertido en el sistema de comunicación público más extenso en el mundo, que en la actualidad compite con el sistema telefónico global en cuanto a alcance y rango. También es la implementación más grande en el mundo de la computación cliente/servidor y de las </a:t>
            </a:r>
            <a:r>
              <a:rPr lang="es-BO" sz="2000" b="0" i="0" u="none" strike="noStrike" baseline="0" dirty="0" err="1" smtClean="0">
                <a:latin typeface="Veljovic-Book"/>
              </a:rPr>
              <a:t>interredes</a:t>
            </a:r>
            <a:r>
              <a:rPr lang="es-BO" sz="2000" b="0" i="0" u="none" strike="noStrike" baseline="0" dirty="0" smtClean="0">
                <a:latin typeface="Veljovic-Book"/>
              </a:rPr>
              <a:t>, ya que vincula a millones de redes individuales en todo el mundo. Esta red de redes global empezó a principios de la década de 1970 como una red del Departamento de Defensa de Estados Unidos para enlazar a científicos y profesores universitarios de todo el mundo.</a:t>
            </a:r>
            <a:endParaRPr lang="es-BO" sz="20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97541" y="3060093"/>
            <a:ext cx="8596668" cy="777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BO" dirty="0" smtClean="0"/>
              <a:t>¿QUÉ ES INTERNET?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2025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78799" y="1193656"/>
            <a:ext cx="8712968" cy="49435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BO" sz="2800" b="1" dirty="0" smtClean="0">
                <a:solidFill>
                  <a:schemeClr val="accent1"/>
                </a:solidFill>
              </a:rPr>
              <a:t>HISTORIA DE LOS MOTORES DE BUSQUEDA</a:t>
            </a:r>
          </a:p>
          <a:p>
            <a:pPr>
              <a:buFont typeface="Wingdings" pitchFamily="2" charset="2"/>
              <a:buChar char="ü"/>
            </a:pPr>
            <a:r>
              <a:rPr lang="es-BO" sz="2400" dirty="0" smtClean="0"/>
              <a:t>Los motores de búsqueda web empezaron a principio de la década de 1990 como programas de software bastante simples. Los primeros eran simples indexaciones de palabras claves de todas las páginas que visitaban.</a:t>
            </a:r>
          </a:p>
          <a:p>
            <a:pPr>
              <a:buFont typeface="Wingdings" pitchFamily="2" charset="2"/>
              <a:buChar char="ü"/>
            </a:pPr>
            <a:r>
              <a:rPr lang="es-BO" sz="2400" dirty="0" smtClean="0"/>
              <a:t>En 1994, David Filo y Jerry Yang estudiantes de ciencias computacionales de Stanford crearon una lista seleccionada a mano de sus páginas web favoritas y la llamaron «Otro Oficioso Oráculo Jerárquico»(</a:t>
            </a:r>
            <a:r>
              <a:rPr lang="es-BO" sz="2400" dirty="0" err="1" smtClean="0"/>
              <a:t>Yet</a:t>
            </a:r>
            <a:r>
              <a:rPr lang="es-BO" sz="2400" dirty="0" smtClean="0"/>
              <a:t> </a:t>
            </a:r>
            <a:r>
              <a:rPr lang="es-BO" sz="2400" dirty="0" err="1" smtClean="0"/>
              <a:t>Another</a:t>
            </a:r>
            <a:r>
              <a:rPr lang="es-BO" sz="2400" dirty="0" smtClean="0"/>
              <a:t> </a:t>
            </a:r>
            <a:r>
              <a:rPr lang="es-BO" sz="2400" dirty="0" err="1" smtClean="0"/>
              <a:t>Hierarchical</a:t>
            </a:r>
            <a:r>
              <a:rPr lang="es-BO" sz="2400" dirty="0" smtClean="0"/>
              <a:t> </a:t>
            </a:r>
            <a:r>
              <a:rPr lang="es-BO" sz="2400" dirty="0" err="1" smtClean="0"/>
              <a:t>Officious</a:t>
            </a:r>
            <a:r>
              <a:rPr lang="es-BO" sz="2400" dirty="0" smtClean="0"/>
              <a:t> Oracle) en otras palabras Yahoo! </a:t>
            </a:r>
          </a:p>
          <a:p>
            <a:pPr>
              <a:buFont typeface="Wingdings" pitchFamily="2" charset="2"/>
              <a:buChar char="ü"/>
            </a:pP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354450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22814" y="1195496"/>
            <a:ext cx="8496944" cy="438975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s-BO" sz="2400" dirty="0" smtClean="0"/>
              <a:t>En 1998 Larry Page y </a:t>
            </a:r>
            <a:r>
              <a:rPr lang="es-BO" sz="2400" dirty="0" err="1" smtClean="0"/>
              <a:t>Sergey</a:t>
            </a:r>
            <a:r>
              <a:rPr lang="es-BO" sz="2400" dirty="0" smtClean="0"/>
              <a:t> </a:t>
            </a:r>
            <a:r>
              <a:rPr lang="es-BO" sz="2400" dirty="0" err="1" smtClean="0"/>
              <a:t>Bin</a:t>
            </a:r>
            <a:r>
              <a:rPr lang="es-BO" sz="2400" dirty="0" smtClean="0"/>
              <a:t> al igual que los primeros estudiantes de ciencias computacionales de Stanford liberaron su primera versión de Google.</a:t>
            </a:r>
          </a:p>
          <a:p>
            <a:pPr>
              <a:buFont typeface="Wingdings" pitchFamily="2" charset="2"/>
              <a:buChar char="ü"/>
            </a:pPr>
            <a:r>
              <a:rPr lang="es-BO" sz="2400" dirty="0" smtClean="0"/>
              <a:t>Page patento la idea de un sistema de clasificación de páginas(</a:t>
            </a:r>
            <a:r>
              <a:rPr lang="es-BO" sz="2400" dirty="0" err="1" smtClean="0"/>
              <a:t>PageRank</a:t>
            </a:r>
            <a:r>
              <a:rPr lang="es-BO" sz="2400" dirty="0" smtClean="0"/>
              <a:t> </a:t>
            </a:r>
            <a:r>
              <a:rPr lang="es-BO" sz="2400" dirty="0" err="1" smtClean="0"/>
              <a:t>System</a:t>
            </a:r>
            <a:r>
              <a:rPr lang="es-BO" sz="2400" dirty="0" smtClean="0"/>
              <a:t>).</a:t>
            </a:r>
          </a:p>
          <a:p>
            <a:pPr>
              <a:buFont typeface="Wingdings" pitchFamily="2" charset="2"/>
              <a:buChar char="ü"/>
            </a:pPr>
            <a:r>
              <a:rPr lang="es-BO" sz="2400" dirty="0" smtClean="0"/>
              <a:t>Brin contribuyó con un  programa web </a:t>
            </a:r>
            <a:r>
              <a:rPr lang="es-BO" sz="2400" dirty="0" err="1" smtClean="0"/>
              <a:t>crawler</a:t>
            </a:r>
            <a:r>
              <a:rPr lang="es-BO" sz="2400" dirty="0" smtClean="0"/>
              <a:t> único que indexaba no solo palabras de una página son también combinaciones de palabras.</a:t>
            </a:r>
          </a:p>
          <a:p>
            <a:pPr>
              <a:buFont typeface="Wingdings" pitchFamily="2" charset="2"/>
              <a:buChar char="ü"/>
            </a:pPr>
            <a:r>
              <a:rPr lang="es-BO" sz="2400" dirty="0" smtClean="0"/>
              <a:t>El siguiente gráfico nos muestra como funciona Google.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4906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5" t="14284" r="10516" b="7218"/>
          <a:stretch/>
        </p:blipFill>
        <p:spPr bwMode="auto">
          <a:xfrm>
            <a:off x="1775520" y="260648"/>
            <a:ext cx="8640960" cy="6408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5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42569" y="763156"/>
            <a:ext cx="8640960" cy="55470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s-BO" sz="2400" dirty="0" smtClean="0"/>
              <a:t>Los motores de búsqueda se han convertido en importantes herramientas de compras al ofrecer lo que se conoce como Marketing de Motores de Búsqueda.</a:t>
            </a:r>
          </a:p>
          <a:p>
            <a:pPr>
              <a:buFont typeface="Wingdings" pitchFamily="2" charset="2"/>
              <a:buChar char="ü"/>
            </a:pPr>
            <a:r>
              <a:rPr lang="es-BO" sz="2400" dirty="0"/>
              <a:t>El cual monetiza el valor del proceso de búsqueda.</a:t>
            </a:r>
          </a:p>
          <a:p>
            <a:pPr>
              <a:buFont typeface="Wingdings" pitchFamily="2" charset="2"/>
              <a:buChar char="ü"/>
            </a:pPr>
            <a:r>
              <a:rPr lang="es-BO" sz="2400" dirty="0"/>
              <a:t>En 2010, genero 12.3 mil millones de dólares de ingresos la mitad de toda la publicidad en línea.</a:t>
            </a:r>
          </a:p>
          <a:p>
            <a:pPr>
              <a:buFont typeface="Wingdings" pitchFamily="2" charset="2"/>
              <a:buChar char="ü"/>
            </a:pPr>
            <a:r>
              <a:rPr lang="es-BO" sz="2400" b="1" dirty="0"/>
              <a:t>La Optimización de Motores de Búsqueda(SFC) </a:t>
            </a:r>
            <a:r>
              <a:rPr lang="es-BO" sz="2400" dirty="0"/>
              <a:t>es el proceso de mejorar la calidad y el volumen del tráfico web hacia un sitio web.</a:t>
            </a:r>
          </a:p>
          <a:p>
            <a:pPr>
              <a:buFont typeface="Wingdings" pitchFamily="2" charset="2"/>
              <a:buChar char="ü"/>
            </a:pPr>
            <a:r>
              <a:rPr lang="es-BO" sz="2400" dirty="0"/>
              <a:t>En 2010 cerca de 110 millones de personas en EE.UU. utilizaron diariamente un motor de búsqueda con lo que produjeron 17 mil millones de búsquedas al mes.</a:t>
            </a:r>
          </a:p>
        </p:txBody>
      </p:sp>
    </p:spTree>
    <p:extLst>
      <p:ext uri="{BB962C8B-B14F-4D97-AF65-F5344CB8AC3E}">
        <p14:creationId xmlns:p14="http://schemas.microsoft.com/office/powerpoint/2010/main" val="1854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75520" y="453080"/>
            <a:ext cx="8640960" cy="61442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s-BO" sz="2000" dirty="0" smtClean="0"/>
              <a:t>Hay cientos de motores de búsqueda pero los tres principales Google, Yahoo! </a:t>
            </a:r>
            <a:r>
              <a:rPr lang="es-BO" sz="2000" dirty="0"/>
              <a:t>y</a:t>
            </a:r>
            <a:r>
              <a:rPr lang="es-BO" sz="2000" dirty="0" smtClean="0"/>
              <a:t> Bing representan el 90%  de todas las </a:t>
            </a:r>
            <a:r>
              <a:rPr lang="es-BO" sz="2000" dirty="0" err="1" smtClean="0"/>
              <a:t>búquedas</a:t>
            </a:r>
            <a:r>
              <a:rPr lang="es-BO" sz="2000" dirty="0" smtClean="0"/>
              <a:t>.</a:t>
            </a:r>
            <a:endParaRPr lang="es-BO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1" t="20463" r="14118" b="18012"/>
          <a:stretch/>
        </p:blipFill>
        <p:spPr bwMode="auto">
          <a:xfrm>
            <a:off x="1955540" y="1700808"/>
            <a:ext cx="8280920" cy="4896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06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03512" y="993815"/>
            <a:ext cx="8712968" cy="51598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BO" sz="3600" b="1" dirty="0" smtClean="0">
                <a:solidFill>
                  <a:schemeClr val="accent1"/>
                </a:solidFill>
              </a:rPr>
              <a:t>WEB 2.0</a:t>
            </a:r>
          </a:p>
          <a:p>
            <a:pPr>
              <a:buFont typeface="Courier New" pitchFamily="49" charset="0"/>
              <a:buChar char="o"/>
            </a:pPr>
            <a:r>
              <a:rPr lang="es-BO" sz="2400" dirty="0" smtClean="0"/>
              <a:t>Son servicios Interactivos basados en Internet de segunda generación.</a:t>
            </a:r>
          </a:p>
          <a:p>
            <a:pPr>
              <a:buFont typeface="Courier New" pitchFamily="49" charset="0"/>
              <a:buChar char="o"/>
            </a:pPr>
            <a:r>
              <a:rPr lang="es-BO" sz="2400" dirty="0" smtClean="0"/>
              <a:t>Web 2.0 tiene 4 características distintivas: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s-BO" sz="2000" dirty="0" smtClean="0"/>
              <a:t>Interactividad.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s-BO" sz="2000" dirty="0" smtClean="0"/>
              <a:t>Control del usuario en tiempo real.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s-BO" sz="2000" dirty="0" smtClean="0"/>
              <a:t>Participación social (compartición).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s-BO" sz="2000" dirty="0" smtClean="0"/>
              <a:t>Contenido generado por el usuario.</a:t>
            </a:r>
          </a:p>
          <a:p>
            <a:pPr>
              <a:buFont typeface="Courier New" pitchFamily="49" charset="0"/>
              <a:buChar char="o"/>
            </a:pPr>
            <a:r>
              <a:rPr lang="es-BO" sz="2400" dirty="0"/>
              <a:t>Las tecnologías y servicios detrás de </a:t>
            </a:r>
            <a:r>
              <a:rPr lang="es-BO" sz="2400" dirty="0" smtClean="0"/>
              <a:t>estas características </a:t>
            </a:r>
            <a:r>
              <a:rPr lang="es-BO" sz="2400" dirty="0"/>
              <a:t>incluyen la </a:t>
            </a:r>
            <a:r>
              <a:rPr lang="es-BO" sz="2400" dirty="0" smtClean="0"/>
              <a:t>computación en la nube, los </a:t>
            </a:r>
            <a:r>
              <a:rPr lang="es-BO" sz="2400" dirty="0" err="1"/>
              <a:t>mashups</a:t>
            </a:r>
            <a:r>
              <a:rPr lang="es-BO" sz="2400" dirty="0"/>
              <a:t> y </a:t>
            </a:r>
            <a:r>
              <a:rPr lang="es-BO" sz="2400" dirty="0" err="1"/>
              <a:t>widgets</a:t>
            </a:r>
            <a:r>
              <a:rPr lang="es-BO" sz="2400" dirty="0"/>
              <a:t> de software, blogs, RSS, wikis y redes sociales.</a:t>
            </a:r>
          </a:p>
        </p:txBody>
      </p:sp>
    </p:spTree>
    <p:extLst>
      <p:ext uri="{BB962C8B-B14F-4D97-AF65-F5344CB8AC3E}">
        <p14:creationId xmlns:p14="http://schemas.microsoft.com/office/powerpoint/2010/main" val="290611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50806" y="954759"/>
            <a:ext cx="8640960" cy="5273046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s-BO" sz="2400" dirty="0"/>
              <a:t>Los </a:t>
            </a:r>
            <a:r>
              <a:rPr lang="es-BO" sz="2400" dirty="0" err="1"/>
              <a:t>mashups</a:t>
            </a:r>
            <a:r>
              <a:rPr lang="es-BO" sz="2400" dirty="0"/>
              <a:t> y </a:t>
            </a:r>
            <a:r>
              <a:rPr lang="es-BO" sz="2400" dirty="0" err="1"/>
              <a:t>widgets</a:t>
            </a:r>
            <a:r>
              <a:rPr lang="es-BO" sz="2400" dirty="0" smtClean="0"/>
              <a:t>, </a:t>
            </a:r>
            <a:r>
              <a:rPr lang="es-BO" sz="2400" dirty="0"/>
              <a:t>son servicios de </a:t>
            </a:r>
            <a:r>
              <a:rPr lang="es-BO" sz="2400" dirty="0" smtClean="0"/>
              <a:t>software que </a:t>
            </a:r>
            <a:r>
              <a:rPr lang="es-BO" sz="2400" dirty="0"/>
              <a:t>permiten a los usuarios y desarrolladores de sistemas mezclar y asociar </a:t>
            </a:r>
            <a:r>
              <a:rPr lang="es-BO" sz="2400" dirty="0" smtClean="0"/>
              <a:t>contenido o </a:t>
            </a:r>
            <a:r>
              <a:rPr lang="es-BO" sz="2400" dirty="0"/>
              <a:t>componentes de software para crear algo nuevo en su totalidad</a:t>
            </a:r>
            <a:r>
              <a:rPr lang="es-BO" sz="2400" dirty="0" smtClean="0"/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s-BO" sz="2400" dirty="0" smtClean="0"/>
              <a:t>Con la </a:t>
            </a:r>
            <a:r>
              <a:rPr lang="es-BO" sz="2400" dirty="0"/>
              <a:t>Web 2.0, el servicio Web no es sólo una colección de sitios de destino, sino </a:t>
            </a:r>
            <a:r>
              <a:rPr lang="es-BO" sz="2400" dirty="0" smtClean="0"/>
              <a:t>un origen </a:t>
            </a:r>
            <a:r>
              <a:rPr lang="es-BO" sz="2400" dirty="0"/>
              <a:t>de datos y servicios que se pueden combinar para crear las aplicaciones </a:t>
            </a:r>
            <a:r>
              <a:rPr lang="es-BO" sz="2400" dirty="0" smtClean="0"/>
              <a:t>que necesitan </a:t>
            </a:r>
            <a:r>
              <a:rPr lang="es-BO" sz="2400" dirty="0"/>
              <a:t>los usuarios</a:t>
            </a:r>
            <a:r>
              <a:rPr lang="es-BO" sz="2400" dirty="0" smtClean="0"/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s-BO" sz="2400" dirty="0"/>
              <a:t>Un </a:t>
            </a:r>
            <a:r>
              <a:rPr lang="es-BO" sz="2400" b="1" dirty="0"/>
              <a:t>blog</a:t>
            </a:r>
            <a:r>
              <a:rPr lang="es-BO" sz="2400" dirty="0"/>
              <a:t>, el término popular para un </a:t>
            </a:r>
            <a:r>
              <a:rPr lang="es-BO" sz="2400" dirty="0" err="1"/>
              <a:t>Weblog</a:t>
            </a:r>
            <a:r>
              <a:rPr lang="es-BO" sz="2400" dirty="0"/>
              <a:t>, es un sitio Web personal que por </a:t>
            </a:r>
            <a:r>
              <a:rPr lang="es-BO" sz="2400" dirty="0" smtClean="0"/>
              <a:t>lo general </a:t>
            </a:r>
            <a:r>
              <a:rPr lang="es-BO" sz="2400" dirty="0"/>
              <a:t>contiene una serie de entradas </a:t>
            </a:r>
            <a:r>
              <a:rPr lang="es-BO" sz="2400" dirty="0" smtClean="0"/>
              <a:t>cronológicas de su autor, además de vínculos para páginas relacionadas.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2197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67282" y="1183286"/>
            <a:ext cx="8640960" cy="4583201"/>
          </a:xfrm>
        </p:spPr>
        <p:txBody>
          <a:bodyPr>
            <a:normAutofit/>
          </a:bodyPr>
          <a:lstStyle/>
          <a:p>
            <a:r>
              <a:rPr lang="es-BO" sz="2400" dirty="0"/>
              <a:t>El blog puede </a:t>
            </a:r>
            <a:r>
              <a:rPr lang="es-BO" sz="2400" dirty="0" smtClean="0"/>
              <a:t>contener un </a:t>
            </a:r>
            <a:r>
              <a:rPr lang="es-BO" sz="2400" dirty="0" err="1" smtClean="0"/>
              <a:t>blogroll</a:t>
            </a:r>
            <a:r>
              <a:rPr lang="es-BO" sz="2400" dirty="0" smtClean="0"/>
              <a:t> y </a:t>
            </a:r>
            <a:r>
              <a:rPr lang="es-BO" sz="2400" dirty="0" err="1" smtClean="0"/>
              <a:t>trackbacks</a:t>
            </a:r>
            <a:r>
              <a:rPr lang="es-BO" sz="2400" dirty="0" smtClean="0"/>
              <a:t>.</a:t>
            </a:r>
          </a:p>
          <a:p>
            <a:r>
              <a:rPr lang="es-BO" sz="2400" dirty="0"/>
              <a:t>La mayoría de los blogs también permiten a los usuarios publicar </a:t>
            </a:r>
            <a:r>
              <a:rPr lang="es-BO" sz="2400" dirty="0" smtClean="0"/>
              <a:t>comentarios en </a:t>
            </a:r>
            <a:r>
              <a:rPr lang="es-BO" sz="2400" dirty="0"/>
              <a:t>sus entradas. Por lo común, al acto de crear un blog se le conoce como “bloguear</a:t>
            </a:r>
            <a:r>
              <a:rPr lang="es-BO" sz="2400" dirty="0" smtClean="0"/>
              <a:t>”.</a:t>
            </a:r>
          </a:p>
          <a:p>
            <a:r>
              <a:rPr lang="es-BO" sz="2400" dirty="0"/>
              <a:t>Los blogs pueden estar alojados en un sitio de terceros como Blogger.com, </a:t>
            </a:r>
            <a:r>
              <a:rPr lang="es-BO" sz="2400" dirty="0" smtClean="0"/>
              <a:t>LiveJournal.com</a:t>
            </a:r>
            <a:r>
              <a:rPr lang="es-BO" sz="2400" dirty="0"/>
              <a:t>, TypePad.com y Xanga.com, o los blogueros potenciales pueden descargar </a:t>
            </a:r>
            <a:r>
              <a:rPr lang="es-BO" sz="2400" dirty="0" smtClean="0"/>
              <a:t>software tal </a:t>
            </a:r>
            <a:r>
              <a:rPr lang="es-BO" sz="2400" dirty="0"/>
              <a:t>como </a:t>
            </a:r>
            <a:r>
              <a:rPr lang="es-BO" sz="2400" dirty="0" err="1"/>
              <a:t>Movable</a:t>
            </a:r>
            <a:r>
              <a:rPr lang="es-BO" sz="2400" dirty="0"/>
              <a:t> </a:t>
            </a:r>
            <a:r>
              <a:rPr lang="es-BO" sz="2400" dirty="0" err="1"/>
              <a:t>Type</a:t>
            </a:r>
            <a:r>
              <a:rPr lang="es-BO" sz="2400" dirty="0"/>
              <a:t> para crear un blog alojado en el ISP del usuario.</a:t>
            </a:r>
          </a:p>
        </p:txBody>
      </p:sp>
    </p:spTree>
    <p:extLst>
      <p:ext uri="{BB962C8B-B14F-4D97-AF65-F5344CB8AC3E}">
        <p14:creationId xmlns:p14="http://schemas.microsoft.com/office/powerpoint/2010/main" val="42784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34331" y="1216237"/>
            <a:ext cx="8568952" cy="4723244"/>
          </a:xfrm>
        </p:spPr>
        <p:txBody>
          <a:bodyPr>
            <a:normAutofit/>
          </a:bodyPr>
          <a:lstStyle/>
          <a:p>
            <a:r>
              <a:rPr lang="es-BO" sz="2400" dirty="0" smtClean="0"/>
              <a:t>Para poder actualizar un blog sin necesidad de estar revisándolos constantemente se puede utilizar un servicio RSS.</a:t>
            </a:r>
          </a:p>
          <a:p>
            <a:r>
              <a:rPr lang="es-BO" sz="2400" b="1" dirty="0"/>
              <a:t>RSS</a:t>
            </a:r>
            <a:r>
              <a:rPr lang="es-BO" sz="2400" dirty="0"/>
              <a:t>, que significa resumen de sitios </a:t>
            </a:r>
            <a:r>
              <a:rPr lang="es-BO" sz="2400" dirty="0" smtClean="0"/>
              <a:t>complejos o </a:t>
            </a:r>
            <a:r>
              <a:rPr lang="es-BO" sz="2400" dirty="0"/>
              <a:t>sindicación realmente simple, sindica el contenido de un sitio Web de modo que </a:t>
            </a:r>
            <a:r>
              <a:rPr lang="es-BO" sz="2400" dirty="0" smtClean="0"/>
              <a:t>se pueda </a:t>
            </a:r>
            <a:r>
              <a:rPr lang="es-BO" sz="2400" dirty="0"/>
              <a:t>utilizar en otro entorno</a:t>
            </a:r>
            <a:r>
              <a:rPr lang="es-BO" sz="2400" dirty="0" smtClean="0"/>
              <a:t>.</a:t>
            </a:r>
          </a:p>
          <a:p>
            <a:r>
              <a:rPr lang="es-BO" sz="2400" dirty="0"/>
              <a:t>La tecnología RSS extrae el contenido especificado </a:t>
            </a:r>
            <a:r>
              <a:rPr lang="es-BO" sz="2400" dirty="0" smtClean="0"/>
              <a:t>de los </a:t>
            </a:r>
            <a:r>
              <a:rPr lang="es-BO" sz="2400" dirty="0"/>
              <a:t>sitios Web y lo transmite de manera automática a las computadoras de los </a:t>
            </a:r>
            <a:r>
              <a:rPr lang="es-BO" sz="2400" dirty="0" smtClean="0"/>
              <a:t>usuarios, en </a:t>
            </a:r>
            <a:r>
              <a:rPr lang="es-BO" sz="2400" dirty="0"/>
              <a:t>donde se puede almacenar para que lo vean después.</a:t>
            </a:r>
          </a:p>
        </p:txBody>
      </p:sp>
    </p:spTree>
    <p:extLst>
      <p:ext uri="{BB962C8B-B14F-4D97-AF65-F5344CB8AC3E}">
        <p14:creationId xmlns:p14="http://schemas.microsoft.com/office/powerpoint/2010/main" val="19868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61336" y="623113"/>
            <a:ext cx="8640960" cy="5901255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s-BO" sz="2400" dirty="0"/>
              <a:t>Los blogs permiten a los visitantes agregar comentarios al contenido original, </a:t>
            </a:r>
            <a:r>
              <a:rPr lang="es-BO" sz="2400" dirty="0" smtClean="0"/>
              <a:t>pero no </a:t>
            </a:r>
            <a:r>
              <a:rPr lang="es-BO" sz="2400" dirty="0"/>
              <a:t>les permiten modificar el material original publicado</a:t>
            </a:r>
            <a:r>
              <a:rPr lang="es-BO" sz="2400" dirty="0" smtClean="0"/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s-BO" sz="2400" dirty="0" smtClean="0"/>
              <a:t>Por otro lado, </a:t>
            </a:r>
            <a:r>
              <a:rPr lang="es-BO" sz="2400" dirty="0"/>
              <a:t>los </a:t>
            </a:r>
            <a:r>
              <a:rPr lang="es-BO" sz="2400" b="1" dirty="0"/>
              <a:t>wikis </a:t>
            </a:r>
            <a:r>
              <a:rPr lang="es-BO" sz="2400" dirty="0" smtClean="0"/>
              <a:t>son sitios </a:t>
            </a:r>
            <a:r>
              <a:rPr lang="es-BO" sz="2400" dirty="0"/>
              <a:t>Web colaborativos en donde los visitantes pueden agregar, eliminar o </a:t>
            </a:r>
            <a:r>
              <a:rPr lang="es-BO" sz="2400" dirty="0" smtClean="0"/>
              <a:t>modificar contenido </a:t>
            </a:r>
            <a:r>
              <a:rPr lang="es-BO" sz="2400" dirty="0"/>
              <a:t>en el sitio, incluso las obras de autores </a:t>
            </a:r>
            <a:r>
              <a:rPr lang="es-BO" sz="2400" dirty="0" smtClean="0"/>
              <a:t>anteriores.</a:t>
            </a:r>
          </a:p>
          <a:p>
            <a:pPr>
              <a:buFont typeface="Courier New" pitchFamily="49" charset="0"/>
              <a:buChar char="o"/>
            </a:pPr>
            <a:r>
              <a:rPr lang="es-BO" sz="2400" dirty="0" smtClean="0"/>
              <a:t>Wiki </a:t>
            </a:r>
            <a:r>
              <a:rPr lang="es-BO" sz="2400" dirty="0"/>
              <a:t>proviene de la </a:t>
            </a:r>
            <a:r>
              <a:rPr lang="es-BO" sz="2400" dirty="0" smtClean="0"/>
              <a:t>palabra “rápido</a:t>
            </a:r>
            <a:r>
              <a:rPr lang="es-BO" sz="2400" dirty="0"/>
              <a:t>” en hawaiano</a:t>
            </a:r>
            <a:r>
              <a:rPr lang="es-BO" sz="2400" dirty="0" smtClean="0"/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s-BO" sz="2400" dirty="0" smtClean="0"/>
              <a:t>El </a:t>
            </a:r>
            <a:r>
              <a:rPr lang="es-BO" sz="2400" dirty="0"/>
              <a:t>software de wiki cuenta con una plantilla que define la </a:t>
            </a:r>
            <a:r>
              <a:rPr lang="es-BO" sz="2400" dirty="0" smtClean="0"/>
              <a:t>distribución y </a:t>
            </a:r>
            <a:r>
              <a:rPr lang="es-BO" sz="2400" dirty="0"/>
              <a:t>los elementos comunes para todas las páginas, muestra el código del </a:t>
            </a:r>
            <a:r>
              <a:rPr lang="es-BO" sz="2400" dirty="0" smtClean="0"/>
              <a:t>programa editable </a:t>
            </a:r>
            <a:r>
              <a:rPr lang="es-BO" sz="2400" dirty="0"/>
              <a:t>por el usuario y después despliega el contenido en una página basada </a:t>
            </a:r>
            <a:r>
              <a:rPr lang="es-BO" sz="2400" dirty="0" smtClean="0"/>
              <a:t>en HTML </a:t>
            </a:r>
            <a:r>
              <a:rPr lang="es-BO" sz="2400" dirty="0"/>
              <a:t>para que se muestre en un navegador Web.</a:t>
            </a:r>
          </a:p>
        </p:txBody>
      </p:sp>
    </p:spTree>
    <p:extLst>
      <p:ext uri="{BB962C8B-B14F-4D97-AF65-F5344CB8AC3E}">
        <p14:creationId xmlns:p14="http://schemas.microsoft.com/office/powerpoint/2010/main" val="32317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67868" y="1081643"/>
            <a:ext cx="6754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2400" b="1" dirty="0">
                <a:latin typeface="Veljovic-Bold"/>
              </a:rPr>
              <a:t>proveedor de </a:t>
            </a:r>
            <a:r>
              <a:rPr lang="es-BO" sz="2400" b="1" dirty="0" smtClean="0">
                <a:latin typeface="Veljovic-Bold"/>
              </a:rPr>
              <a:t>servicios de </a:t>
            </a:r>
            <a:r>
              <a:rPr lang="es-BO" sz="2400" b="1" dirty="0">
                <a:latin typeface="Veljovic-Bold"/>
              </a:rPr>
              <a:t>Internet (ISP)</a:t>
            </a:r>
            <a:endParaRPr lang="es-BO" sz="2400" dirty="0"/>
          </a:p>
        </p:txBody>
      </p:sp>
      <p:sp>
        <p:nvSpPr>
          <p:cNvPr id="6" name="Rectángulo 5"/>
          <p:cNvSpPr/>
          <p:nvPr/>
        </p:nvSpPr>
        <p:spPr>
          <a:xfrm>
            <a:off x="1232646" y="1745014"/>
            <a:ext cx="8207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dirty="0">
                <a:latin typeface="Veljovic-Book"/>
              </a:rPr>
              <a:t>es una organización comercial con una conexión permanente </a:t>
            </a:r>
            <a:r>
              <a:rPr lang="es-BO" dirty="0" smtClean="0">
                <a:latin typeface="Veljovic-Book"/>
              </a:rPr>
              <a:t>a Internet </a:t>
            </a:r>
            <a:r>
              <a:rPr lang="es-BO" dirty="0">
                <a:latin typeface="Veljovic-Book"/>
              </a:rPr>
              <a:t>que vende conexiones temporales a suscriptores minoristas. Algunos de </a:t>
            </a:r>
            <a:r>
              <a:rPr lang="es-BO" dirty="0" smtClean="0">
                <a:latin typeface="Veljovic-Book"/>
              </a:rPr>
              <a:t>los </a:t>
            </a:r>
            <a:r>
              <a:rPr lang="es-BO" dirty="0" err="1" smtClean="0">
                <a:latin typeface="Veljovic-Book"/>
              </a:rPr>
              <a:t>pr</a:t>
            </a:r>
            <a:r>
              <a:rPr lang="en-US" dirty="0" err="1" smtClean="0">
                <a:latin typeface="Veljovic-Book"/>
              </a:rPr>
              <a:t>incipales</a:t>
            </a:r>
            <a:r>
              <a:rPr lang="en-US" dirty="0" smtClean="0">
                <a:latin typeface="Veljovic-Book"/>
              </a:rPr>
              <a:t> </a:t>
            </a:r>
            <a:r>
              <a:rPr lang="en-US" dirty="0">
                <a:latin typeface="Veljovic-Book"/>
              </a:rPr>
              <a:t>ISP son EarthLink, NetZero, AT&amp;T y Time Warner.</a:t>
            </a:r>
            <a:endParaRPr lang="es-BO" dirty="0"/>
          </a:p>
        </p:txBody>
      </p:sp>
      <p:sp>
        <p:nvSpPr>
          <p:cNvPr id="7" name="Rectángulo 6"/>
          <p:cNvSpPr/>
          <p:nvPr/>
        </p:nvSpPr>
        <p:spPr>
          <a:xfrm>
            <a:off x="667868" y="3308900"/>
            <a:ext cx="886609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2000" b="1" dirty="0">
                <a:latin typeface="Veljovic-Bold"/>
              </a:rPr>
              <a:t>línea de suscriptor digital (DSL) </a:t>
            </a:r>
            <a:endParaRPr lang="es-BO" sz="2000" b="1" dirty="0" smtClean="0">
              <a:latin typeface="Veljovic-Bold"/>
            </a:endParaRPr>
          </a:p>
          <a:p>
            <a:endParaRPr lang="es-BO" b="1" dirty="0" smtClean="0">
              <a:latin typeface="Veljovic-Bold"/>
            </a:endParaRPr>
          </a:p>
          <a:p>
            <a:pPr lvl="1"/>
            <a:endParaRPr lang="es-BO" b="1" dirty="0">
              <a:latin typeface="Veljovic-Bold"/>
            </a:endParaRPr>
          </a:p>
          <a:p>
            <a:pPr lvl="1"/>
            <a:r>
              <a:rPr lang="es-BO" dirty="0" smtClean="0">
                <a:latin typeface="Veljovic-Book"/>
              </a:rPr>
              <a:t>operan </a:t>
            </a:r>
            <a:r>
              <a:rPr lang="es-BO" dirty="0">
                <a:latin typeface="Veljovic-Book"/>
              </a:rPr>
              <a:t>a través de las </a:t>
            </a:r>
            <a:r>
              <a:rPr lang="es-BO" dirty="0" smtClean="0">
                <a:latin typeface="Veljovic-Book"/>
              </a:rPr>
              <a:t>líneas telefónicas </a:t>
            </a:r>
            <a:r>
              <a:rPr lang="es-BO" dirty="0">
                <a:latin typeface="Veljovic-Book"/>
              </a:rPr>
              <a:t>existentes para transportar voz, datos y video a tasas de transmisión </a:t>
            </a:r>
            <a:r>
              <a:rPr lang="es-BO" dirty="0" smtClean="0">
                <a:latin typeface="Veljovic-Book"/>
              </a:rPr>
              <a:t>que varían </a:t>
            </a:r>
            <a:r>
              <a:rPr lang="es-BO" dirty="0">
                <a:latin typeface="Veljovic-Book"/>
              </a:rPr>
              <a:t>desde 385 Kbps hasta llegar a 9 Mbps.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5703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7196" y="952626"/>
            <a:ext cx="8640960" cy="4723245"/>
          </a:xfrm>
        </p:spPr>
        <p:txBody>
          <a:bodyPr>
            <a:normAutofit/>
          </a:bodyPr>
          <a:lstStyle/>
          <a:p>
            <a:r>
              <a:rPr lang="es-BO" sz="2400" dirty="0"/>
              <a:t>Los sitios de </a:t>
            </a:r>
            <a:r>
              <a:rPr lang="es-BO" sz="2400" b="1" dirty="0"/>
              <a:t>redes sociales </a:t>
            </a:r>
            <a:r>
              <a:rPr lang="es-BO" sz="2400" dirty="0"/>
              <a:t>permiten a los usuarios crear comunidades de </a:t>
            </a:r>
            <a:r>
              <a:rPr lang="es-BO" sz="2400" dirty="0" smtClean="0"/>
              <a:t>amigos y </a:t>
            </a:r>
            <a:r>
              <a:rPr lang="es-BO" sz="2400" dirty="0"/>
              <a:t>colegas profesionales. </a:t>
            </a:r>
            <a:endParaRPr lang="es-BO" sz="2400" dirty="0" smtClean="0"/>
          </a:p>
          <a:p>
            <a:r>
              <a:rPr lang="es-BO" sz="2400" dirty="0"/>
              <a:t>C</a:t>
            </a:r>
            <a:r>
              <a:rPr lang="es-BO" sz="2400" dirty="0" smtClean="0"/>
              <a:t>ada </a:t>
            </a:r>
            <a:r>
              <a:rPr lang="es-BO" sz="2400" dirty="0"/>
              <a:t>miembro crea un “perfil”, una página </a:t>
            </a:r>
            <a:r>
              <a:rPr lang="es-BO" sz="2400" dirty="0" smtClean="0"/>
              <a:t>Web para </a:t>
            </a:r>
            <a:r>
              <a:rPr lang="es-BO" sz="2400" dirty="0"/>
              <a:t>publicar fotos, videos, archivos MP3 y texto, y después comparten estos </a:t>
            </a:r>
            <a:r>
              <a:rPr lang="es-BO" sz="2400" dirty="0" smtClean="0"/>
              <a:t>perfiles con </a:t>
            </a:r>
            <a:r>
              <a:rPr lang="es-BO" sz="2400" dirty="0"/>
              <a:t>otros en el servicio que se identifican como sus “amigos” o contactos. Los sitios </a:t>
            </a:r>
            <a:r>
              <a:rPr lang="es-BO" sz="2400" dirty="0" smtClean="0"/>
              <a:t>de redes </a:t>
            </a:r>
            <a:r>
              <a:rPr lang="es-BO" sz="2400" dirty="0"/>
              <a:t>sociales son muy interactivos, ofrecen al usuario un control en tiempo </a:t>
            </a:r>
            <a:r>
              <a:rPr lang="es-BO" sz="2400" dirty="0" smtClean="0"/>
              <a:t>real, dependen </a:t>
            </a:r>
            <a:r>
              <a:rPr lang="es-BO" sz="2400" dirty="0"/>
              <a:t>del contenido generado por los usuarios y se basan en términos </a:t>
            </a:r>
            <a:r>
              <a:rPr lang="es-BO" sz="2400" dirty="0" smtClean="0"/>
              <a:t>generales en </a:t>
            </a:r>
            <a:r>
              <a:rPr lang="es-BO" sz="2400" dirty="0"/>
              <a:t>la participación social y la compartición tanto de contenido como de opiniones.</a:t>
            </a:r>
          </a:p>
        </p:txBody>
      </p:sp>
    </p:spTree>
    <p:extLst>
      <p:ext uri="{BB962C8B-B14F-4D97-AF65-F5344CB8AC3E}">
        <p14:creationId xmlns:p14="http://schemas.microsoft.com/office/powerpoint/2010/main" val="19321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43714" y="771394"/>
            <a:ext cx="8640960" cy="50445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BO" sz="2800" b="1" dirty="0" smtClean="0"/>
          </a:p>
          <a:p>
            <a:pPr marL="0" indent="0" algn="ctr">
              <a:buNone/>
            </a:pPr>
            <a:r>
              <a:rPr lang="es-BO" sz="3200" b="1" dirty="0" smtClean="0">
                <a:solidFill>
                  <a:schemeClr val="accent1"/>
                </a:solidFill>
              </a:rPr>
              <a:t>WEB </a:t>
            </a:r>
            <a:r>
              <a:rPr lang="es-BO" sz="3200" b="1" dirty="0">
                <a:solidFill>
                  <a:schemeClr val="accent1"/>
                </a:solidFill>
              </a:rPr>
              <a:t>3.0: </a:t>
            </a:r>
            <a:r>
              <a:rPr lang="es-BO" sz="3200" b="1" dirty="0" smtClean="0">
                <a:solidFill>
                  <a:schemeClr val="accent1"/>
                </a:solidFill>
              </a:rPr>
              <a:t>EL SERVICIO WEB DEL FUTURO</a:t>
            </a:r>
          </a:p>
          <a:p>
            <a:pPr marL="0" indent="0" algn="ctr">
              <a:buNone/>
            </a:pPr>
            <a:endParaRPr lang="es-BO" sz="2800" b="1" dirty="0" smtClean="0"/>
          </a:p>
          <a:p>
            <a:r>
              <a:rPr lang="es-BO" sz="2000" dirty="0"/>
              <a:t>Web 1.0 resolvió el problema de </a:t>
            </a:r>
            <a:r>
              <a:rPr lang="es-BO" sz="2000" dirty="0" smtClean="0"/>
              <a:t>obtener acceso </a:t>
            </a:r>
            <a:r>
              <a:rPr lang="es-BO" sz="2000" dirty="0"/>
              <a:t>a la </a:t>
            </a:r>
            <a:r>
              <a:rPr lang="es-BO" sz="2000" dirty="0" smtClean="0"/>
              <a:t>información.</a:t>
            </a:r>
          </a:p>
          <a:p>
            <a:r>
              <a:rPr lang="es-BO" sz="2000" dirty="0" smtClean="0"/>
              <a:t>Web </a:t>
            </a:r>
            <a:r>
              <a:rPr lang="es-BO" sz="2000" dirty="0"/>
              <a:t>2.0 resolvió el problema de compartir esa </a:t>
            </a:r>
            <a:r>
              <a:rPr lang="es-BO" sz="2000" dirty="0" smtClean="0"/>
              <a:t>información con </a:t>
            </a:r>
            <a:r>
              <a:rPr lang="es-BO" sz="2000" dirty="0"/>
              <a:t>otros, y de crear nuevas experiencias Web. </a:t>
            </a:r>
            <a:endParaRPr lang="es-BO" sz="2000" dirty="0" smtClean="0"/>
          </a:p>
          <a:p>
            <a:r>
              <a:rPr lang="es-BO" sz="2000" b="1" dirty="0" smtClean="0"/>
              <a:t>Web </a:t>
            </a:r>
            <a:r>
              <a:rPr lang="es-BO" sz="2000" b="1" dirty="0"/>
              <a:t>3.0 </a:t>
            </a:r>
            <a:r>
              <a:rPr lang="es-BO" sz="2000" dirty="0"/>
              <a:t>es la promesa de una </a:t>
            </a:r>
            <a:r>
              <a:rPr lang="es-BO" sz="2000" dirty="0" smtClean="0"/>
              <a:t>Web futura </a:t>
            </a:r>
            <a:r>
              <a:rPr lang="es-BO" sz="2000" dirty="0"/>
              <a:t>en donde toda esta información digital y todos estos contactos se puedan </a:t>
            </a:r>
            <a:r>
              <a:rPr lang="es-BO" sz="2000" dirty="0" smtClean="0"/>
              <a:t>entrelazar para </a:t>
            </a:r>
            <a:r>
              <a:rPr lang="es-BO" sz="2000" dirty="0"/>
              <a:t>formar una sola experiencia significativa</a:t>
            </a:r>
            <a:r>
              <a:rPr lang="es-BO" sz="2000" dirty="0" smtClean="0"/>
              <a:t>.</a:t>
            </a:r>
          </a:p>
          <a:p>
            <a:r>
              <a:rPr lang="es-BO" sz="2000" dirty="0"/>
              <a:t>S</a:t>
            </a:r>
            <a:r>
              <a:rPr lang="es-BO" sz="2000" dirty="0" smtClean="0"/>
              <a:t>e </a:t>
            </a:r>
            <a:r>
              <a:rPr lang="es-BO" sz="2000" dirty="0"/>
              <a:t>le conoce como </a:t>
            </a:r>
            <a:r>
              <a:rPr lang="es-BO" sz="2000" b="1" dirty="0"/>
              <a:t>Web semántica</a:t>
            </a:r>
            <a:r>
              <a:rPr lang="es-BO" sz="2000" dirty="0"/>
              <a:t>. La palabra “semántica” </a:t>
            </a:r>
            <a:r>
              <a:rPr lang="es-BO" sz="2000" dirty="0" smtClean="0"/>
              <a:t>se refiere </a:t>
            </a:r>
            <a:r>
              <a:rPr lang="es-BO" sz="2000" dirty="0"/>
              <a:t>al significado.</a:t>
            </a:r>
          </a:p>
        </p:txBody>
      </p:sp>
    </p:spTree>
    <p:extLst>
      <p:ext uri="{BB962C8B-B14F-4D97-AF65-F5344CB8AC3E}">
        <p14:creationId xmlns:p14="http://schemas.microsoft.com/office/powerpoint/2010/main" val="34531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86050" y="1175048"/>
            <a:ext cx="8640960" cy="4822098"/>
          </a:xfrm>
        </p:spPr>
        <p:txBody>
          <a:bodyPr>
            <a:noAutofit/>
          </a:bodyPr>
          <a:lstStyle/>
          <a:p>
            <a:r>
              <a:rPr lang="es-BO" sz="2000" dirty="0"/>
              <a:t>En </a:t>
            </a:r>
            <a:r>
              <a:rPr lang="es-BO" sz="2000" dirty="0" smtClean="0"/>
              <a:t>un entorno </a:t>
            </a:r>
            <a:r>
              <a:rPr lang="es-BO" sz="2000" dirty="0"/>
              <a:t>de Web semántica 3.0, </a:t>
            </a:r>
            <a:r>
              <a:rPr lang="es-BO" sz="2000" dirty="0" smtClean="0"/>
              <a:t>un usuario </a:t>
            </a:r>
            <a:r>
              <a:rPr lang="es-BO" sz="2000" dirty="0"/>
              <a:t>podría coordinar </a:t>
            </a:r>
            <a:r>
              <a:rPr lang="es-BO" sz="2000" dirty="0" smtClean="0"/>
              <a:t>el </a:t>
            </a:r>
            <a:r>
              <a:rPr lang="es-BO" sz="2000" dirty="0"/>
              <a:t>cambio en </a:t>
            </a:r>
            <a:r>
              <a:rPr lang="es-BO" sz="2000" dirty="0" smtClean="0"/>
              <a:t>sus </a:t>
            </a:r>
            <a:r>
              <a:rPr lang="es-BO" sz="2000" dirty="0"/>
              <a:t>planes </a:t>
            </a:r>
            <a:r>
              <a:rPr lang="es-BO" sz="2000" dirty="0" smtClean="0"/>
              <a:t>con los </a:t>
            </a:r>
            <a:r>
              <a:rPr lang="es-BO" sz="2000" dirty="0"/>
              <a:t>itinerarios de sus amigos </a:t>
            </a:r>
            <a:r>
              <a:rPr lang="es-BO" sz="2000" dirty="0" smtClean="0"/>
              <a:t>y </a:t>
            </a:r>
            <a:r>
              <a:rPr lang="es-BO" sz="2000" dirty="0"/>
              <a:t>el itinerario de </a:t>
            </a:r>
            <a:r>
              <a:rPr lang="es-BO" sz="2000" dirty="0" smtClean="0"/>
              <a:t>otro amigo, </a:t>
            </a:r>
            <a:r>
              <a:rPr lang="es-BO" sz="2000" dirty="0"/>
              <a:t>todo con un solo conjunto de comandos </a:t>
            </a:r>
            <a:r>
              <a:rPr lang="es-BO" sz="2000" dirty="0" smtClean="0"/>
              <a:t>emitidos en </a:t>
            </a:r>
            <a:r>
              <a:rPr lang="es-BO" sz="2000" dirty="0"/>
              <a:t>forma de texto o voz en su teléfono inteligente</a:t>
            </a:r>
            <a:r>
              <a:rPr lang="es-BO" sz="2000" dirty="0" smtClean="0"/>
              <a:t>.</a:t>
            </a:r>
          </a:p>
          <a:p>
            <a:r>
              <a:rPr lang="es-BO" sz="2000" dirty="0"/>
              <a:t>La labor de hacer del servicio Web una experiencia más inteligente avanza </a:t>
            </a:r>
            <a:r>
              <a:rPr lang="es-BO" sz="2000" dirty="0" smtClean="0"/>
              <a:t>con lentitud</a:t>
            </a:r>
            <a:r>
              <a:rPr lang="es-BO" sz="2000" dirty="0"/>
              <a:t>, en gran parte debido a que es difícil hacer que las máquinas, o hasta </a:t>
            </a:r>
            <a:r>
              <a:rPr lang="es-BO" sz="2000" dirty="0" smtClean="0"/>
              <a:t>los programas </a:t>
            </a:r>
            <a:r>
              <a:rPr lang="es-BO" sz="2000" dirty="0"/>
              <a:t>de software, sean tan inteligentes como los humanos</a:t>
            </a:r>
            <a:r>
              <a:rPr lang="es-BO" sz="2000" dirty="0" smtClean="0"/>
              <a:t>.</a:t>
            </a:r>
          </a:p>
          <a:p>
            <a:r>
              <a:rPr lang="es-BO" sz="2000" dirty="0"/>
              <a:t>Otras tendencias complementarias que conducen hacia un servicio Web 3.0 en </a:t>
            </a:r>
            <a:r>
              <a:rPr lang="es-BO" sz="2000" dirty="0" smtClean="0"/>
              <a:t>el futuro </a:t>
            </a:r>
            <a:r>
              <a:rPr lang="es-BO" sz="2000" dirty="0"/>
              <a:t>incluyen un uso más extenso de la computación en la nube y los modelos </a:t>
            </a:r>
            <a:r>
              <a:rPr lang="es-BO" sz="2000" dirty="0" smtClean="0"/>
              <a:t>de negocios </a:t>
            </a:r>
            <a:r>
              <a:rPr lang="es-BO" sz="2000" dirty="0" err="1"/>
              <a:t>SaaS</a:t>
            </a:r>
            <a:r>
              <a:rPr lang="es-BO" sz="2000" dirty="0"/>
              <a:t>, la conectividad ubicua entre las plataformas móviles y los </a:t>
            </a:r>
            <a:r>
              <a:rPr lang="es-BO" sz="2000" dirty="0" smtClean="0"/>
              <a:t>dispositivos de </a:t>
            </a:r>
            <a:r>
              <a:rPr lang="es-BO" sz="2000" dirty="0"/>
              <a:t>acceso a Internet, y el proceso de transformar el servicio Web de una red de </a:t>
            </a:r>
            <a:r>
              <a:rPr lang="es-BO" sz="2000" dirty="0" smtClean="0"/>
              <a:t>contenido y </a:t>
            </a:r>
            <a:r>
              <a:rPr lang="es-BO" sz="2000" dirty="0"/>
              <a:t>aplicaciones separadas en un silo, a un conjunto más uniforme e interoperable.</a:t>
            </a:r>
          </a:p>
        </p:txBody>
      </p:sp>
    </p:spTree>
    <p:extLst>
      <p:ext uri="{BB962C8B-B14F-4D97-AF65-F5344CB8AC3E}">
        <p14:creationId xmlns:p14="http://schemas.microsoft.com/office/powerpoint/2010/main" val="17290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LA REVOLUCIÓN INALÁMBRICA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BO" dirty="0" smtClean="0"/>
              <a:t>Los teléfonos celulares, las computadoras laptop y los pequeños dispositivos de bolsillo se han transformado en plataformas de computo portátiles que permiten hacer tareas que antes solíamos hacerlas desde un escritorio.</a:t>
            </a:r>
          </a:p>
          <a:p>
            <a:r>
              <a:rPr lang="es-BO" dirty="0" smtClean="0"/>
              <a:t>La comunicación inalámbrica además ayuda a empresas alrededor del mundo a estar en contacto con sus clientes proveedores y empleados.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/>
            </a:r>
            <a:br>
              <a:rPr lang="es-BO" dirty="0"/>
            </a:br>
            <a:r>
              <a:rPr lang="es-BO" dirty="0"/>
              <a:t/>
            </a:r>
            <a:br>
              <a:rPr lang="es-BO" dirty="0"/>
            </a:br>
            <a:r>
              <a:rPr lang="es-BO" dirty="0"/>
              <a:t/>
            </a:r>
            <a:br>
              <a:rPr lang="es-BO" dirty="0"/>
            </a:b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215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SISTEMAS CELULARES</a:t>
            </a:r>
            <a:br>
              <a:rPr lang="es-BO" dirty="0"/>
            </a:b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BO" dirty="0" smtClean="0"/>
              <a:t>Las primeras generaciones de los sistemas de celulares se diseñaron para la transmisión de voz y de datos ilimitados en forma de mensajes cortos.</a:t>
            </a:r>
          </a:p>
          <a:p>
            <a:r>
              <a:rPr lang="es-BO" dirty="0" smtClean="0"/>
              <a:t>Actualmente las compañías de comunicaciones inalámbricas ofrecen redes de celulares conocidas como</a:t>
            </a:r>
            <a:r>
              <a:rPr lang="es-BO" b="1" dirty="0" smtClean="0"/>
              <a:t> 3G</a:t>
            </a:r>
            <a:r>
              <a:rPr lang="es-BO" dirty="0" smtClean="0"/>
              <a:t>. Su capacidad de transmisión es suficiente para enviar videos, gráficos y otros medios complejos, además de la voz.</a:t>
            </a:r>
          </a:p>
          <a:p>
            <a:r>
              <a:rPr lang="es-BO" dirty="0" smtClean="0"/>
              <a:t>La siguiente evolución en la comunicación inalámbrica conocida como redes 4G, son capaces de alcanzar una velocidad de transmisión </a:t>
            </a:r>
            <a:r>
              <a:rPr lang="es-BO" dirty="0"/>
              <a:t>de 100 </a:t>
            </a:r>
            <a:r>
              <a:rPr lang="es-BO" dirty="0" smtClean="0"/>
              <a:t>Mbps. Los servicios de voz, datos y videos de flujo continuo de alta calidad están disponibles para los usuarios en cualquier parte y hora.</a:t>
            </a:r>
          </a:p>
        </p:txBody>
      </p:sp>
    </p:spTree>
    <p:extLst>
      <p:ext uri="{BB962C8B-B14F-4D97-AF65-F5344CB8AC3E}">
        <p14:creationId xmlns:p14="http://schemas.microsoft.com/office/powerpoint/2010/main" val="9617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REDES INALÁMBRICAS DE COMPUTADORAS Y ACCESO A INTERNET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Existen una variedad de tecnologías que proveen acceso inalámbrico de alta velocidad a internet para las PC y otros portátiles inalámbricos, así como para los teléfonos celulares.</a:t>
            </a:r>
          </a:p>
          <a:p>
            <a:r>
              <a:rPr lang="es-BO" dirty="0" smtClean="0"/>
              <a:t>Estos nuevos servicios de alta velocidad tienen acceso extendido a internet de muchas ubicaciones que no se podrían cubrir mediante los servicios tradicionales fijos de internet.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5227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Bluetooth</a:t>
            </a:r>
            <a:br>
              <a:rPr lang="es-BO" dirty="0"/>
            </a:br>
            <a:r>
              <a:rPr lang="es-BO" dirty="0"/>
              <a:t/>
            </a:r>
            <a:br>
              <a:rPr lang="es-BO" dirty="0"/>
            </a:b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70000"/>
            <a:ext cx="6002866" cy="3880773"/>
          </a:xfrm>
        </p:spPr>
        <p:txBody>
          <a:bodyPr>
            <a:normAutofit/>
          </a:bodyPr>
          <a:lstStyle/>
          <a:p>
            <a:r>
              <a:rPr lang="es-BO" b="1" dirty="0" smtClean="0"/>
              <a:t>Es una especificación industrial para redes inalámbricas de área personal.</a:t>
            </a:r>
          </a:p>
          <a:p>
            <a:r>
              <a:rPr lang="es-BO" dirty="0" smtClean="0"/>
              <a:t>Vincula hasta 8 dispositivos dentro una área de </a:t>
            </a:r>
            <a:r>
              <a:rPr lang="es-BO" dirty="0"/>
              <a:t>10 metros mediante el uso de comunicación basada en radio de baja </a:t>
            </a:r>
            <a:r>
              <a:rPr lang="es-BO" dirty="0" smtClean="0"/>
              <a:t>energía, </a:t>
            </a:r>
            <a:r>
              <a:rPr lang="es-BO" dirty="0"/>
              <a:t>puede transmitir </a:t>
            </a:r>
            <a:r>
              <a:rPr lang="es-BO" dirty="0" smtClean="0"/>
              <a:t>hasta 722kbps.</a:t>
            </a:r>
          </a:p>
          <a:p>
            <a:r>
              <a:rPr lang="es-BO" dirty="0" smtClean="0"/>
              <a:t>Bluetooth conecta impresoras, teclados y ratones inalámbricos a equipos PC, o teléfonos celulares a sus auriculares sin necesidad de cables.</a:t>
            </a:r>
            <a:endParaRPr lang="es-BO" dirty="0"/>
          </a:p>
        </p:txBody>
      </p:sp>
      <p:pic>
        <p:nvPicPr>
          <p:cNvPr id="1026" name="Picture 2" descr="Resultado de imagen para bluetoot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5" t="5457" r="22036" b="12453"/>
          <a:stretch/>
        </p:blipFill>
        <p:spPr bwMode="auto">
          <a:xfrm>
            <a:off x="7302499" y="1270000"/>
            <a:ext cx="3769453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4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/>
              <a:t>Wi</a:t>
            </a:r>
            <a:r>
              <a:rPr lang="es-BO" dirty="0"/>
              <a:t>-Fi y acceso inalámbrico a Internet</a:t>
            </a:r>
            <a:br>
              <a:rPr lang="es-BO" dirty="0"/>
            </a:b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38289"/>
            <a:ext cx="6675966" cy="3880773"/>
          </a:xfrm>
        </p:spPr>
        <p:txBody>
          <a:bodyPr>
            <a:normAutofit/>
          </a:bodyPr>
          <a:lstStyle/>
          <a:p>
            <a:r>
              <a:rPr lang="es-BO" dirty="0" smtClean="0"/>
              <a:t>En </a:t>
            </a:r>
            <a:r>
              <a:rPr lang="es-BO" dirty="0"/>
              <a:t>casi todas las comunicaciones </a:t>
            </a:r>
            <a:r>
              <a:rPr lang="es-BO" dirty="0" err="1"/>
              <a:t>Wi</a:t>
            </a:r>
            <a:r>
              <a:rPr lang="es-BO" dirty="0"/>
              <a:t>-Fi, los dispositivos inalámbricos se comunican con una LAN fija mediante el uso de puntos de acceso</a:t>
            </a:r>
            <a:r>
              <a:rPr lang="es-BO" dirty="0" smtClean="0"/>
              <a:t>.</a:t>
            </a:r>
          </a:p>
          <a:p>
            <a:r>
              <a:rPr lang="es-BO" dirty="0" smtClean="0"/>
              <a:t>Un punto de acceso es una caja que consiste en un receptor transmisor de radio y antenas con vínculos a una red fija con un enrutador o un concentrador.</a:t>
            </a:r>
          </a:p>
          <a:p>
            <a:r>
              <a:rPr lang="es-BO" dirty="0"/>
              <a:t>Las empresas de todos tamaños están usando redes </a:t>
            </a:r>
            <a:r>
              <a:rPr lang="es-BO" dirty="0" err="1"/>
              <a:t>Wi</a:t>
            </a:r>
            <a:r>
              <a:rPr lang="es-BO" dirty="0"/>
              <a:t>-Fi para proveer redes LAN inalámbricas de bajo costo y acceso a Internet. Los puntos activos </a:t>
            </a:r>
            <a:r>
              <a:rPr lang="es-BO" dirty="0" err="1"/>
              <a:t>Wi</a:t>
            </a:r>
            <a:r>
              <a:rPr lang="es-BO" dirty="0"/>
              <a:t>-Fi se pueden encontrar en hoteles, </a:t>
            </a:r>
            <a:r>
              <a:rPr lang="es-BO" dirty="0" smtClean="0"/>
              <a:t>aeropuertos</a:t>
            </a:r>
            <a:r>
              <a:rPr lang="es-BO" dirty="0"/>
              <a:t>, bibliotecas, cafés y campus universitarios para ofrecer acceso móvil a Internet</a:t>
            </a:r>
          </a:p>
          <a:p>
            <a:endParaRPr lang="es-BO" dirty="0"/>
          </a:p>
        </p:txBody>
      </p:sp>
      <p:pic>
        <p:nvPicPr>
          <p:cNvPr id="2052" name="Picture 4" descr="Resultado de imagen para wi-f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031" y="1995489"/>
            <a:ext cx="3818970" cy="244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9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/>
              <a:t>WiMax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11289"/>
            <a:ext cx="7310966" cy="3880773"/>
          </a:xfrm>
        </p:spPr>
        <p:txBody>
          <a:bodyPr>
            <a:normAutofit lnSpcReduction="10000"/>
          </a:bodyPr>
          <a:lstStyle/>
          <a:p>
            <a:r>
              <a:rPr lang="es-BO" dirty="0" err="1" smtClean="0"/>
              <a:t>Wimax</a:t>
            </a:r>
            <a:r>
              <a:rPr lang="es-BO" dirty="0" smtClean="0"/>
              <a:t>, que </a:t>
            </a:r>
            <a:r>
              <a:rPr lang="es-BO" dirty="0"/>
              <a:t>significa interoperabilidad mundial para acceso por </a:t>
            </a:r>
            <a:r>
              <a:rPr lang="es-BO" dirty="0" smtClean="0"/>
              <a:t>microondas es una tecnología que ofrece conexiones a internet rápidas y con una amplia cobertura.</a:t>
            </a:r>
          </a:p>
          <a:p>
            <a:r>
              <a:rPr lang="es-BO" dirty="0"/>
              <a:t>Tiene un rango de acceso inalámbrico de hasta 31 millas y una velocidad de transmisión de hasta 75 Mbps</a:t>
            </a:r>
            <a:r>
              <a:rPr lang="es-BO" dirty="0" smtClean="0"/>
              <a:t>.</a:t>
            </a:r>
          </a:p>
          <a:p>
            <a:r>
              <a:rPr lang="es-BO" dirty="0" smtClean="0"/>
              <a:t>Una gran diferencia con </a:t>
            </a:r>
            <a:r>
              <a:rPr lang="es-BO" dirty="0" err="1" smtClean="0"/>
              <a:t>wifi</a:t>
            </a:r>
            <a:r>
              <a:rPr lang="es-BO" dirty="0" smtClean="0"/>
              <a:t> es su enorme distancia y cobertura y que es mucho mas rápida.</a:t>
            </a:r>
          </a:p>
          <a:p>
            <a:r>
              <a:rPr lang="es-BO" dirty="0" smtClean="0"/>
              <a:t>El </a:t>
            </a:r>
            <a:r>
              <a:rPr lang="es-BO" dirty="0" err="1" smtClean="0"/>
              <a:t>wifi</a:t>
            </a:r>
            <a:r>
              <a:rPr lang="es-BO" dirty="0" smtClean="0"/>
              <a:t> esta diseñada para entornos </a:t>
            </a:r>
            <a:r>
              <a:rPr lang="es-BO" smtClean="0"/>
              <a:t>de interiores </a:t>
            </a:r>
            <a:r>
              <a:rPr lang="es-BO" dirty="0" smtClean="0"/>
              <a:t>y el </a:t>
            </a:r>
            <a:r>
              <a:rPr lang="es-BO" dirty="0" err="1" smtClean="0"/>
              <a:t>wimax</a:t>
            </a:r>
            <a:r>
              <a:rPr lang="es-BO" dirty="0" smtClean="0"/>
              <a:t> para exteriores.</a:t>
            </a:r>
          </a:p>
          <a:p>
            <a:r>
              <a:rPr lang="es-BO" dirty="0"/>
              <a:t>Las antenas </a:t>
            </a:r>
            <a:r>
              <a:rPr lang="es-BO" dirty="0" err="1"/>
              <a:t>WiMax</a:t>
            </a:r>
            <a:r>
              <a:rPr lang="es-BO" dirty="0"/>
              <a:t> son lo bastante poderosas como para transmitir conexiones a Internet de alta velocidad a las antenas en los techos de los hogares y las empresas a millas de distancia.</a:t>
            </a:r>
          </a:p>
        </p:txBody>
      </p:sp>
      <p:pic>
        <p:nvPicPr>
          <p:cNvPr id="3074" name="Picture 2" descr="Resultado de imagen para wimax vs wif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2" t="1841" r="9046" b="41969"/>
          <a:stretch/>
        </p:blipFill>
        <p:spPr bwMode="auto">
          <a:xfrm>
            <a:off x="8420100" y="1930400"/>
            <a:ext cx="3610800" cy="249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3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REDES DE SENSORES INALÁMBRICAS Y RFID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6574366" cy="3880773"/>
          </a:xfrm>
        </p:spPr>
        <p:txBody>
          <a:bodyPr>
            <a:normAutofit/>
          </a:bodyPr>
          <a:lstStyle/>
          <a:p>
            <a:r>
              <a:rPr lang="es-BO" dirty="0" err="1" smtClean="0"/>
              <a:t>Ademas</a:t>
            </a:r>
            <a:r>
              <a:rPr lang="es-BO" dirty="0" smtClean="0"/>
              <a:t> de los sistemas inalámbricos los sistemas de identificación por radio frecuencia y las redes de sensores inalámbricos están </a:t>
            </a:r>
            <a:r>
              <a:rPr lang="es-BO" dirty="0" err="1" smtClean="0"/>
              <a:t>teniedo</a:t>
            </a:r>
            <a:r>
              <a:rPr lang="es-BO" dirty="0" smtClean="0"/>
              <a:t> un impacto importante.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1097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671" y="916455"/>
            <a:ext cx="10515600" cy="1325563"/>
          </a:xfrm>
        </p:spPr>
        <p:txBody>
          <a:bodyPr/>
          <a:lstStyle/>
          <a:p>
            <a:r>
              <a:rPr lang="es-BO" dirty="0"/>
              <a:t>DIRECCIONAMIENTO Y ARQUITECTURA</a:t>
            </a:r>
            <a:br>
              <a:rPr lang="es-BO" dirty="0"/>
            </a:br>
            <a:r>
              <a:rPr lang="es-BO" dirty="0"/>
              <a:t>DE INTERNET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84729" y="2450523"/>
            <a:ext cx="9188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b="0" i="0" u="none" strike="noStrike" baseline="0" dirty="0" smtClean="0">
                <a:latin typeface="Veljovic-Book"/>
              </a:rPr>
              <a:t>A cada computadora en Internet se le asigna una </a:t>
            </a:r>
            <a:r>
              <a:rPr lang="es-BO" b="1" i="0" u="none" strike="noStrike" baseline="0" dirty="0" smtClean="0">
                <a:latin typeface="Veljovic-Bold"/>
              </a:rPr>
              <a:t>dirección de Protocolo de Internet (IP) </a:t>
            </a:r>
            <a:r>
              <a:rPr lang="es-BO" b="0" i="0" u="none" strike="noStrike" baseline="0" dirty="0" smtClean="0">
                <a:latin typeface="Veljovic-Book"/>
              </a:rPr>
              <a:t>única, que en la actualidad es un número de 32 bits representado por cuatro</a:t>
            </a:r>
            <a:r>
              <a:rPr lang="es-BO" b="0" i="0" u="none" strike="noStrike" dirty="0" smtClean="0">
                <a:latin typeface="Veljovic-Book"/>
              </a:rPr>
              <a:t> </a:t>
            </a:r>
            <a:r>
              <a:rPr lang="es-BO" b="0" i="0" u="none" strike="noStrike" baseline="0" dirty="0" smtClean="0">
                <a:latin typeface="Veljovic-Book"/>
              </a:rPr>
              <a:t>cadenas de números, los cuales varían de 0 a 255 y se separan por puntos. Por ejemplo, la dirección IP de www.microsoft.com es 207.46.250.119.</a:t>
            </a:r>
            <a:endParaRPr lang="es-BO" dirty="0"/>
          </a:p>
        </p:txBody>
      </p:sp>
      <p:sp>
        <p:nvSpPr>
          <p:cNvPr id="5" name="Rectángulo 4"/>
          <p:cNvSpPr/>
          <p:nvPr/>
        </p:nvSpPr>
        <p:spPr>
          <a:xfrm>
            <a:off x="1084729" y="3997369"/>
            <a:ext cx="5259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2400" b="1" i="0" u="none" strike="noStrike" baseline="0" dirty="0" smtClean="0">
                <a:latin typeface="BellGothicBT-Black"/>
              </a:rPr>
              <a:t>El sistema de nombres de dominio</a:t>
            </a:r>
            <a:endParaRPr lang="es-BO" sz="2400" b="1" dirty="0"/>
          </a:p>
        </p:txBody>
      </p:sp>
      <p:sp>
        <p:nvSpPr>
          <p:cNvPr id="6" name="Rectángulo 5"/>
          <p:cNvSpPr/>
          <p:nvPr/>
        </p:nvSpPr>
        <p:spPr>
          <a:xfrm>
            <a:off x="1236861" y="4617292"/>
            <a:ext cx="102152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b="0" i="0" u="none" strike="noStrike" baseline="0" dirty="0" smtClean="0">
                <a:latin typeface="Veljovic-Book"/>
              </a:rPr>
              <a:t>el </a:t>
            </a:r>
            <a:r>
              <a:rPr lang="es-BO" b="1" i="0" u="none" strike="noStrike" baseline="0" dirty="0" smtClean="0">
                <a:latin typeface="Veljovic-Bold"/>
              </a:rPr>
              <a:t>sistema de nombres de dominio (DNS) </a:t>
            </a:r>
            <a:r>
              <a:rPr lang="es-BO" b="0" i="0" u="none" strike="noStrike" baseline="0" dirty="0" smtClean="0">
                <a:latin typeface="Veljovic-Book"/>
              </a:rPr>
              <a:t>convierte los nombres de dominio en direcciones IP. El </a:t>
            </a:r>
            <a:r>
              <a:rPr lang="es-BO" b="1" i="0" u="none" strike="noStrike" baseline="0" dirty="0" smtClean="0">
                <a:latin typeface="Veljovic-Bold"/>
              </a:rPr>
              <a:t>nombre de domino </a:t>
            </a:r>
            <a:r>
              <a:rPr lang="es-BO" b="0" i="0" u="none" strike="noStrike" baseline="0" dirty="0" smtClean="0">
                <a:latin typeface="Veljovic-Book"/>
              </a:rPr>
              <a:t>es el nombre en inglés o español que corresponde a la dirección IP numérica única de 32 bits para cada computadora conectada a Internet.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5419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IDENTIFICACION POR RADIO FRECUENCIA (RFID)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3880773"/>
          </a:xfrm>
        </p:spPr>
        <p:txBody>
          <a:bodyPr>
            <a:normAutofit lnSpcReduction="10000"/>
          </a:bodyPr>
          <a:lstStyle/>
          <a:p>
            <a:r>
              <a:rPr lang="es-BO" dirty="0"/>
              <a:t>Los sistemas de </a:t>
            </a:r>
            <a:r>
              <a:rPr lang="es-BO" b="1" dirty="0"/>
              <a:t>identificación por radio frecuencia (RFID) </a:t>
            </a:r>
            <a:r>
              <a:rPr lang="es-BO" dirty="0"/>
              <a:t>ofrecen una tecnología poderosa para rastrear el movimiento de productos a través de la cadena de suministro. </a:t>
            </a:r>
            <a:endParaRPr lang="es-BO" dirty="0" smtClean="0"/>
          </a:p>
          <a:p>
            <a:r>
              <a:rPr lang="es-BO" dirty="0" smtClean="0"/>
              <a:t>Utilizan diminutas etiquetas con microchips incrustados.</a:t>
            </a:r>
            <a:endParaRPr lang="es-BO" dirty="0"/>
          </a:p>
          <a:p>
            <a:r>
              <a:rPr lang="es-BO" dirty="0" smtClean="0"/>
              <a:t>La etiqueta RFID se programa de manera electrónica con información que pueda identificar un articulo en forma única.</a:t>
            </a:r>
          </a:p>
          <a:p>
            <a:r>
              <a:rPr lang="es-BO" dirty="0" smtClean="0"/>
              <a:t>La unidad lectora consiste en una antena y un transmisor de radio con capacidad de decodificar, unidos a un dispositivo fijo </a:t>
            </a:r>
            <a:r>
              <a:rPr lang="es-BO" dirty="0" err="1" smtClean="0"/>
              <a:t>portatil</a:t>
            </a:r>
            <a:r>
              <a:rPr lang="es-BO" dirty="0" smtClean="0"/>
              <a:t>.</a:t>
            </a:r>
          </a:p>
          <a:p>
            <a:r>
              <a:rPr lang="es-BO" dirty="0" smtClean="0"/>
              <a:t>A </a:t>
            </a:r>
            <a:r>
              <a:rPr lang="es-BO" dirty="0"/>
              <a:t>diferencia de los códigos de barras, las etiquetas RFID no necesitan establecer contacto mediante una línea de visión para poder leerlas.</a:t>
            </a:r>
          </a:p>
          <a:p>
            <a:endParaRPr lang="es-BO" dirty="0"/>
          </a:p>
        </p:txBody>
      </p:sp>
      <p:pic>
        <p:nvPicPr>
          <p:cNvPr id="4" name="Picture 4" descr="Resultado de imagen para RF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990" y="2516189"/>
            <a:ext cx="3467811" cy="274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Redes de sensores inalámbricas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47139"/>
            <a:ext cx="8596668" cy="3880773"/>
          </a:xfrm>
        </p:spPr>
        <p:txBody>
          <a:bodyPr>
            <a:normAutofit/>
          </a:bodyPr>
          <a:lstStyle/>
          <a:p>
            <a:r>
              <a:rPr lang="es-BO" dirty="0"/>
              <a:t>Las </a:t>
            </a:r>
            <a:r>
              <a:rPr lang="es-BO" b="1" dirty="0"/>
              <a:t>redes de sensores inalámbricas (WSN) </a:t>
            </a:r>
            <a:r>
              <a:rPr lang="es-BO" dirty="0"/>
              <a:t>son redes de dispositivos inalámbricos interconectados, los cuales están incrustados en el entorno físico para proveer mediciones de muchos puntos a lo largo de espacios grandes. </a:t>
            </a:r>
          </a:p>
          <a:p>
            <a:r>
              <a:rPr lang="es-BO" dirty="0" smtClean="0"/>
              <a:t>Se basan en dispositivos de bajo coste y consumo que son capaces de obtener información de su entorno, procesarla localmente, y comunicarla a través de enlaces inalámbricos hasta un nodo central de información.</a:t>
            </a:r>
          </a:p>
          <a:p>
            <a:r>
              <a:rPr lang="es-BO" dirty="0"/>
              <a:t>Las redes de sensores inalámbricas son valiosas en áreas como el monitoreo de los cambios ambientales, el monitoreo del tráfico o de la actividad militar, la protección de la propiedad, la operación y administración eficientes de maquinaria y vehículos, el establecimiento de perímetros de seguridad, el monitoreo de la administración de la cadena de suministro o la detección de material químico, biológico o radiológico.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280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5137" t="27022" r="29985" b="7169"/>
          <a:stretch/>
        </p:blipFill>
        <p:spPr>
          <a:xfrm>
            <a:off x="1600199" y="954741"/>
            <a:ext cx="8417860" cy="567531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429104" y="585409"/>
            <a:ext cx="4600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b="0" i="0" u="none" strike="noStrike" baseline="0" dirty="0" smtClean="0">
                <a:latin typeface="BellGothicBT-Black"/>
              </a:rPr>
              <a:t>EL SISTEMA DE NOMBRES DE DOMINIO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0278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48554" y="1423875"/>
            <a:ext cx="10614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b="0" i="0" u="none" strike="noStrike" baseline="0" dirty="0" smtClean="0">
                <a:latin typeface="FrutigerLT-LightCn"/>
              </a:rPr>
              <a:t>El sistema de nombres de dominio es un sistema jerárquico con un dominio raíz, dominios de nivel superior,</a:t>
            </a:r>
            <a:r>
              <a:rPr lang="es-BO" b="0" i="0" u="none" strike="noStrike" dirty="0" smtClean="0">
                <a:latin typeface="FrutigerLT-LightCn"/>
              </a:rPr>
              <a:t> </a:t>
            </a:r>
            <a:r>
              <a:rPr lang="es-BO" b="0" i="0" u="none" strike="noStrike" baseline="0" dirty="0" smtClean="0">
                <a:latin typeface="FrutigerLT-LightCn"/>
              </a:rPr>
              <a:t>dominios de segundo nivel y computadoras host en el tercer nivel.</a:t>
            </a:r>
            <a:endParaRPr lang="es-BO" dirty="0"/>
          </a:p>
        </p:txBody>
      </p:sp>
      <p:sp>
        <p:nvSpPr>
          <p:cNvPr id="5" name="Rectángulo 4"/>
          <p:cNvSpPr/>
          <p:nvPr/>
        </p:nvSpPr>
        <p:spPr>
          <a:xfrm>
            <a:off x="2496671" y="295961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BO" b="0" i="0" u="none" strike="noStrike" baseline="0" dirty="0" smtClean="0">
                <a:latin typeface="Veljovic-Book"/>
              </a:rPr>
              <a:t>.</a:t>
            </a:r>
            <a:r>
              <a:rPr lang="es-BO" b="0" i="0" u="none" strike="noStrike" baseline="0" dirty="0" err="1" smtClean="0">
                <a:latin typeface="Veljovic-Book"/>
              </a:rPr>
              <a:t>com</a:t>
            </a:r>
            <a:r>
              <a:rPr lang="es-BO" b="0" i="0" u="none" strike="noStrike" baseline="0" dirty="0" smtClean="0">
                <a:latin typeface="Veljovic-Book"/>
              </a:rPr>
              <a:t> 	Organizaciones/empresas comerciales</a:t>
            </a:r>
          </a:p>
          <a:p>
            <a:r>
              <a:rPr lang="es-BO" b="0" i="0" u="none" strike="noStrike" baseline="0" dirty="0" smtClean="0">
                <a:latin typeface="Veljovic-Book"/>
              </a:rPr>
              <a:t>.</a:t>
            </a:r>
            <a:r>
              <a:rPr lang="es-BO" b="0" i="0" u="none" strike="noStrike" baseline="0" dirty="0" err="1" smtClean="0">
                <a:latin typeface="Veljovic-Book"/>
              </a:rPr>
              <a:t>edu</a:t>
            </a:r>
            <a:r>
              <a:rPr lang="es-BO" b="0" i="0" u="none" strike="noStrike" baseline="0" dirty="0" smtClean="0">
                <a:latin typeface="Veljovic-Book"/>
              </a:rPr>
              <a:t> 	Instituciones educativas</a:t>
            </a:r>
          </a:p>
          <a:p>
            <a:r>
              <a:rPr lang="es-BO" b="0" i="0" u="none" strike="noStrike" baseline="0" dirty="0" smtClean="0">
                <a:latin typeface="Veljovic-Book"/>
              </a:rPr>
              <a:t>.</a:t>
            </a:r>
            <a:r>
              <a:rPr lang="es-BO" b="0" i="0" u="none" strike="noStrike" baseline="0" dirty="0" err="1" smtClean="0">
                <a:latin typeface="Veljovic-Book"/>
              </a:rPr>
              <a:t>gov</a:t>
            </a:r>
            <a:r>
              <a:rPr lang="es-BO" b="0" i="0" u="none" strike="noStrike" baseline="0" dirty="0" smtClean="0">
                <a:latin typeface="Veljovic-Book"/>
              </a:rPr>
              <a:t> 	Agencias gubernamentales de Estados Unidos</a:t>
            </a:r>
          </a:p>
          <a:p>
            <a:r>
              <a:rPr lang="es-BO" b="0" i="0" u="none" strike="noStrike" baseline="0" dirty="0" smtClean="0">
                <a:latin typeface="Veljovic-Book"/>
              </a:rPr>
              <a:t>.mil		Milicia de Estados Unidos</a:t>
            </a:r>
          </a:p>
          <a:p>
            <a:r>
              <a:rPr lang="es-BO" b="0" i="0" u="none" strike="noStrike" baseline="0" dirty="0" err="1" smtClean="0">
                <a:latin typeface="Veljovic-Book"/>
              </a:rPr>
              <a:t>.net</a:t>
            </a:r>
            <a:r>
              <a:rPr lang="es-BO" b="0" i="0" u="none" strike="noStrike" baseline="0" dirty="0" smtClean="0">
                <a:latin typeface="Veljovic-Book"/>
              </a:rPr>
              <a:t> 		Computadoras de red</a:t>
            </a:r>
          </a:p>
          <a:p>
            <a:r>
              <a:rPr lang="es-BO" b="0" i="0" u="none" strike="noStrike" baseline="0" dirty="0" smtClean="0">
                <a:latin typeface="Veljovic-Book"/>
              </a:rPr>
              <a:t>.</a:t>
            </a:r>
            <a:r>
              <a:rPr lang="es-BO" b="0" i="0" u="none" strike="noStrike" baseline="0" dirty="0" err="1" smtClean="0">
                <a:latin typeface="Veljovic-Book"/>
              </a:rPr>
              <a:t>org</a:t>
            </a:r>
            <a:r>
              <a:rPr lang="es-BO" b="0" i="0" u="none" strike="noStrike" baseline="0" dirty="0" smtClean="0">
                <a:latin typeface="Veljovic-Book"/>
              </a:rPr>
              <a:t> 	Organizaciones y fundaciones sin fines de lucro</a:t>
            </a:r>
          </a:p>
          <a:p>
            <a:r>
              <a:rPr lang="es-BO" b="0" i="0" u="none" strike="noStrike" baseline="0" dirty="0" smtClean="0">
                <a:latin typeface="Veljovic-Book"/>
              </a:rPr>
              <a:t>.</a:t>
            </a:r>
            <a:r>
              <a:rPr lang="es-BO" b="0" i="0" u="none" strike="noStrike" baseline="0" dirty="0" err="1" smtClean="0">
                <a:latin typeface="Veljovic-Book"/>
              </a:rPr>
              <a:t>biz</a:t>
            </a:r>
            <a:r>
              <a:rPr lang="es-BO" b="0" i="0" u="none" strike="noStrike" baseline="0" dirty="0" smtClean="0">
                <a:latin typeface="Veljovic-Book"/>
              </a:rPr>
              <a:t> 		Firmas de negocios</a:t>
            </a:r>
          </a:p>
          <a:p>
            <a:r>
              <a:rPr lang="es-BO" b="0" i="0" u="none" strike="noStrike" baseline="0" dirty="0" smtClean="0">
                <a:latin typeface="Veljovic-Book"/>
              </a:rPr>
              <a:t>.</a:t>
            </a:r>
            <a:r>
              <a:rPr lang="es-BO" b="0" i="0" u="none" strike="noStrike" baseline="0" dirty="0" err="1" smtClean="0">
                <a:latin typeface="Veljovic-Book"/>
              </a:rPr>
              <a:t>info</a:t>
            </a:r>
            <a:r>
              <a:rPr lang="es-BO" b="0" i="0" u="none" strike="noStrike" baseline="0" dirty="0" smtClean="0">
                <a:latin typeface="Veljovic-Book"/>
              </a:rPr>
              <a:t> 	Proveedores de información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8152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61148" y="2252897"/>
            <a:ext cx="37741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BO" b="0" i="0" u="none" strike="noStrike" baseline="0" dirty="0" smtClean="0">
                <a:latin typeface="Veljovic-Book"/>
              </a:rPr>
              <a:t>El tráfico de datos en Internet se transporta a través de redes troncales de alta velocidad transcontinentales, que por lo general operan en el rango de 45 Mbps a 2.5 </a:t>
            </a:r>
            <a:r>
              <a:rPr lang="es-BO" b="0" i="0" u="none" strike="noStrike" baseline="0" dirty="0" err="1" smtClean="0">
                <a:latin typeface="Veljovic-Book"/>
              </a:rPr>
              <a:t>Gbps</a:t>
            </a:r>
            <a:r>
              <a:rPr lang="es-BO" b="0" i="0" u="none" strike="noStrike" baseline="0" dirty="0" smtClean="0">
                <a:latin typeface="Veljovic-Book"/>
              </a:rPr>
              <a:t> en la actualidad</a:t>
            </a:r>
            <a:endParaRPr lang="es-BO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12377" y="483964"/>
            <a:ext cx="10515600" cy="1325563"/>
          </a:xfrm>
        </p:spPr>
        <p:txBody>
          <a:bodyPr/>
          <a:lstStyle/>
          <a:p>
            <a:r>
              <a:rPr lang="es-BO" dirty="0"/>
              <a:t>Arquitectura y gobernanza de Internet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34773" t="23897" r="23784" b="6618"/>
          <a:stretch/>
        </p:blipFill>
        <p:spPr>
          <a:xfrm>
            <a:off x="5181601" y="1145582"/>
            <a:ext cx="5746376" cy="5416783"/>
          </a:xfrm>
          <a:prstGeom prst="snip2SameRect">
            <a:avLst>
              <a:gd name="adj1" fmla="val 23810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4622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Internet en el futuro: IPv6 e Internet2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216959" y="2214353"/>
            <a:ext cx="97580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b="0" i="0" u="none" strike="noStrike" baseline="0" dirty="0" smtClean="0">
                <a:latin typeface="Veljovic-Book"/>
              </a:rPr>
              <a:t>Ya se encuentra en desarrollo una nueva versión del esquema de direccionamiento IP conocido como </a:t>
            </a:r>
            <a:r>
              <a:rPr lang="es-BO" b="0" i="1" u="none" strike="noStrike" baseline="0" dirty="0" smtClean="0">
                <a:latin typeface="Veljovic-BookItalic"/>
              </a:rPr>
              <a:t>Protocolo de Internet versión 6 (IPv6)</a:t>
            </a:r>
            <a:r>
              <a:rPr lang="es-BO" b="0" i="0" u="none" strike="noStrike" baseline="0" dirty="0" smtClean="0">
                <a:latin typeface="Veljovic-Book"/>
              </a:rPr>
              <a:t>, el cual contiene direcciones de 128 bits (2 a la potencia de 128), o más de mil billones de direcciones únicas posibles.</a:t>
            </a:r>
          </a:p>
          <a:p>
            <a:endParaRPr lang="es-BO" b="0" i="0" u="none" strike="noStrike" baseline="0" dirty="0" smtClean="0">
              <a:latin typeface="Veljovic-Book"/>
            </a:endParaRPr>
          </a:p>
          <a:p>
            <a:endParaRPr lang="es-BO" b="0" i="0" u="none" strike="noStrike" baseline="0" dirty="0" smtClean="0">
              <a:latin typeface="Veljovic-Book"/>
            </a:endParaRPr>
          </a:p>
          <a:p>
            <a:r>
              <a:rPr lang="es-BO" b="1" i="0" u="none" strike="noStrike" baseline="0" dirty="0" smtClean="0">
                <a:latin typeface="Veljovic-Bold"/>
              </a:rPr>
              <a:t>Internet2 </a:t>
            </a:r>
            <a:r>
              <a:rPr lang="es-BO" b="0" i="0" u="none" strike="noStrike" baseline="0" dirty="0" smtClean="0">
                <a:latin typeface="Veljovic-Book"/>
              </a:rPr>
              <a:t>y próxima generación de Internet (NGI) son consorcios que representan a 200 universidades, empresas privadas y agencias gubernamentales en Estados Unidos, que trabajan en una nueva versión robusta de Internet con ancho de banda alto.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5002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SERVICIOS DE INTERNET Y HERRAMIENTAS</a:t>
            </a:r>
            <a:br>
              <a:rPr lang="es-BO" dirty="0"/>
            </a:br>
            <a:r>
              <a:rPr lang="es-BO" dirty="0"/>
              <a:t>DE COMUNICACIÓN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38200" y="1886181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b="0" i="0" u="none" strike="noStrike" baseline="0" dirty="0" smtClean="0">
                <a:latin typeface="BellGothicBT-Black"/>
              </a:rPr>
              <a:t>Servicios de Internet</a:t>
            </a:r>
            <a:endParaRPr lang="es-B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4310" t="36029" r="27400" b="16176"/>
          <a:stretch/>
        </p:blipFill>
        <p:spPr>
          <a:xfrm>
            <a:off x="1982103" y="2993301"/>
            <a:ext cx="7584142" cy="349623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38200" y="2255513"/>
            <a:ext cx="10910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b="0" i="0" u="none" strike="noStrike" baseline="0" dirty="0" smtClean="0">
                <a:latin typeface="Veljovic-Book"/>
              </a:rPr>
              <a:t>Una computadora cliente que se conecta a Internet tiene acceso a una variedad de servicios, como el correo electrónico, los grupos electrónicos de discusión, las salas de chat y la mensajería instantánea,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826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</TotalTime>
  <Words>3137</Words>
  <Application>Microsoft Office PowerPoint</Application>
  <PresentationFormat>Panorámica</PresentationFormat>
  <Paragraphs>167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52" baseType="lpstr">
      <vt:lpstr>Arial</vt:lpstr>
      <vt:lpstr>BellGothicBT-Black</vt:lpstr>
      <vt:lpstr>Courier New</vt:lpstr>
      <vt:lpstr>FrutigerLT-LightCn</vt:lpstr>
      <vt:lpstr>Trebuchet MS</vt:lpstr>
      <vt:lpstr>Veljovic-Bold</vt:lpstr>
      <vt:lpstr>Veljovic-Book</vt:lpstr>
      <vt:lpstr>Veljovic-BookItalic</vt:lpstr>
      <vt:lpstr>Wingdings</vt:lpstr>
      <vt:lpstr>Wingdings 3</vt:lpstr>
      <vt:lpstr>Faceta</vt:lpstr>
      <vt:lpstr>Capítulo 7 Telecomunicaciones, Internet y tecnología inalámbrica</vt:lpstr>
      <vt:lpstr>7.3 INTERNET GLOBAL</vt:lpstr>
      <vt:lpstr>Presentación de PowerPoint</vt:lpstr>
      <vt:lpstr>DIRECCIONAMIENTO Y ARQUITECTURA DE INTERNET</vt:lpstr>
      <vt:lpstr>Presentación de PowerPoint</vt:lpstr>
      <vt:lpstr>Presentación de PowerPoint</vt:lpstr>
      <vt:lpstr>Arquitectura y gobernanza de Internet</vt:lpstr>
      <vt:lpstr>Internet en el futuro: IPv6 e Internet2</vt:lpstr>
      <vt:lpstr>SERVICIOS DE INTERNET Y HERRAMIENTAS DE COMUNICACIÓN</vt:lpstr>
      <vt:lpstr>Presentación de PowerPoint</vt:lpstr>
      <vt:lpstr>Presentación de PowerPoint</vt:lpstr>
      <vt:lpstr>Redes privadas virtuales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LA REVOLUCIÓN INALÁMBRICA</vt:lpstr>
      <vt:lpstr>SISTEMAS CELULARES </vt:lpstr>
      <vt:lpstr>REDES INALÁMBRICAS DE COMPUTADORAS Y ACCESO A INTERNET</vt:lpstr>
      <vt:lpstr>Bluetooth  </vt:lpstr>
      <vt:lpstr>Wi-Fi y acceso inalámbrico a Internet </vt:lpstr>
      <vt:lpstr>WiMax</vt:lpstr>
      <vt:lpstr>REDES DE SENSORES INALÁMBRICAS Y RFID</vt:lpstr>
      <vt:lpstr>IDENTIFICACION POR RADIO FRECUENCIA (RFID)</vt:lpstr>
      <vt:lpstr>Redes de sensores inalámbricas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REVOLUCIÓN INALÁMBRICA</dc:title>
  <dc:creator>RODRIGO QUISPE</dc:creator>
  <cp:lastModifiedBy>Usuario</cp:lastModifiedBy>
  <cp:revision>16</cp:revision>
  <dcterms:created xsi:type="dcterms:W3CDTF">2016-09-30T16:00:29Z</dcterms:created>
  <dcterms:modified xsi:type="dcterms:W3CDTF">2016-10-03T18:45:17Z</dcterms:modified>
</cp:coreProperties>
</file>