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2" r:id="rId7"/>
    <p:sldId id="261" r:id="rId8"/>
    <p:sldId id="260"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4" d="100"/>
          <a:sy n="74" d="100"/>
        </p:scale>
        <p:origin x="5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57D7DE-61AE-4BC6-A87E-9454F8FD646E}" type="datetimeFigureOut">
              <a:rPr lang="en-US" dirty="0"/>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AAA0FC-AF95-454C-A4E6-937690C7EEE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6DFF08F-DC6B-4601-B491-B0F83F6DD2DA}" type="datetimeFigureOut">
              <a:rPr lang="en-US" dirty="0"/>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10/10/2016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10/10/2016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10/10/2016</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10/10/2016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es.wikipedia.org/wiki/Transport_Layer_Security"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BO" dirty="0" smtClean="0"/>
              <a:t>SEGURIDAD DE LOS SISTEMAS DE INFORMACIO</a:t>
            </a:r>
            <a:endParaRPr lang="es-BO" dirty="0"/>
          </a:p>
        </p:txBody>
      </p:sp>
      <p:sp>
        <p:nvSpPr>
          <p:cNvPr id="3" name="Subtítulo 2"/>
          <p:cNvSpPr>
            <a:spLocks noGrp="1"/>
          </p:cNvSpPr>
          <p:nvPr>
            <p:ph type="subTitle" idx="1"/>
          </p:nvPr>
        </p:nvSpPr>
        <p:spPr/>
        <p:txBody>
          <a:bodyPr/>
          <a:lstStyle/>
          <a:p>
            <a:endParaRPr lang="es-BO"/>
          </a:p>
        </p:txBody>
      </p:sp>
    </p:spTree>
    <p:extLst>
      <p:ext uri="{BB962C8B-B14F-4D97-AF65-F5344CB8AC3E}">
        <p14:creationId xmlns:p14="http://schemas.microsoft.com/office/powerpoint/2010/main" val="207046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2"/>
          <a:srcRect/>
          <a:stretch>
            <a:fillRect/>
          </a:stretch>
        </p:blipFill>
        <p:spPr bwMode="auto">
          <a:xfrm>
            <a:off x="1804988" y="379413"/>
            <a:ext cx="8634412" cy="5826125"/>
          </a:xfrm>
          <a:prstGeom prst="rect">
            <a:avLst/>
          </a:prstGeom>
          <a:noFill/>
          <a:ln w="9525">
            <a:noFill/>
            <a:miter lim="800000"/>
            <a:headEnd/>
            <a:tailEnd/>
          </a:ln>
        </p:spPr>
      </p:pic>
    </p:spTree>
    <p:extLst>
      <p:ext uri="{BB962C8B-B14F-4D97-AF65-F5344CB8AC3E}">
        <p14:creationId xmlns:p14="http://schemas.microsoft.com/office/powerpoint/2010/main" val="1308545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2 Marcador de contenido"/>
          <p:cNvSpPr>
            <a:spLocks noGrp="1"/>
          </p:cNvSpPr>
          <p:nvPr>
            <p:ph idx="1"/>
          </p:nvPr>
        </p:nvSpPr>
        <p:spPr>
          <a:xfrm>
            <a:off x="952500" y="495300"/>
            <a:ext cx="10488930" cy="2724150"/>
          </a:xfrm>
        </p:spPr>
        <p:txBody>
          <a:bodyPr/>
          <a:lstStyle/>
          <a:p>
            <a:pPr algn="just"/>
            <a:r>
              <a:rPr lang="es-ES" sz="2500" dirty="0" smtClean="0"/>
              <a:t>Sin embargo, es común que los usuarios olviden las contraseñas, las compartan o elijan contraseñas inadecuadas que sean fáciles de adivinar, lo cual compromete la seguridad. Los sistemas de contraseñas que son demasiado rigurosos entorpecen la productividad de los empleados.</a:t>
            </a:r>
          </a:p>
          <a:p>
            <a:pPr algn="just"/>
            <a:r>
              <a:rPr lang="es-ES" sz="2500" dirty="0" smtClean="0"/>
              <a:t>Las nuevas tecnologías de autenticación, como los </a:t>
            </a:r>
            <a:r>
              <a:rPr lang="es-ES" sz="2500" dirty="0" err="1" smtClean="0"/>
              <a:t>tokens</a:t>
            </a:r>
            <a:r>
              <a:rPr lang="es-ES" sz="2500" dirty="0" smtClean="0"/>
              <a:t>, las tarjetas inteligentes y la autenticación biométrica, solucionan algunos de estos problemas. </a:t>
            </a:r>
          </a:p>
        </p:txBody>
      </p:sp>
      <p:sp useBgFill="1">
        <p:nvSpPr>
          <p:cNvPr id="4" name="2 Marcador de contenido"/>
          <p:cNvSpPr txBox="1">
            <a:spLocks/>
          </p:cNvSpPr>
          <p:nvPr/>
        </p:nvSpPr>
        <p:spPr>
          <a:xfrm>
            <a:off x="982980" y="3314700"/>
            <a:ext cx="5970270" cy="2706794"/>
          </a:xfrm>
          <a:prstGeom prst="rect">
            <a:avLst/>
          </a:prstGeom>
        </p:spPr>
        <p:txBody>
          <a:bodyPr vert="horz" lIns="0" tIns="45720" rIns="0" bIns="45720" rtlCol="0">
            <a:normAutofit/>
          </a:bodyPr>
          <a:lstStyle/>
          <a:p>
            <a:pPr marL="91440" marR="0" lvl="0" indent="-91440" algn="just" defTabSz="914400" rtl="0" eaLnBrk="1" fontAlgn="auto" latinLnBrk="0" hangingPunct="1">
              <a:lnSpc>
                <a:spcPct val="90000"/>
              </a:lnSpc>
              <a:spcBef>
                <a:spcPts val="1200"/>
              </a:spcBef>
              <a:spcAft>
                <a:spcPts val="200"/>
              </a:spcAft>
              <a:buClr>
                <a:schemeClr val="accent3"/>
              </a:buClr>
              <a:buSzPct val="100000"/>
              <a:tabLst/>
              <a:defRPr/>
            </a:pPr>
            <a:r>
              <a:rPr kumimoji="0" lang="es-ES" sz="25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Un </a:t>
            </a:r>
            <a:r>
              <a:rPr kumimoji="0" lang="es-ES" sz="25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token</a:t>
            </a:r>
            <a:r>
              <a:rPr kumimoji="0" lang="es-ES" sz="25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s-ES" sz="25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es un dispositivo físico, similar a una tarjeta de</a:t>
            </a:r>
            <a:r>
              <a:rPr kumimoji="0" lang="es-ES" sz="2500" b="0" i="0" u="none" strike="noStrike" kern="1200" cap="none" spc="0" normalizeH="0" noProof="0" dirty="0" smtClean="0">
                <a:ln>
                  <a:noFill/>
                </a:ln>
                <a:solidFill>
                  <a:schemeClr val="tx1">
                    <a:lumMod val="75000"/>
                    <a:lumOff val="25000"/>
                  </a:schemeClr>
                </a:solidFill>
                <a:effectLst/>
                <a:uLnTx/>
                <a:uFillTx/>
                <a:latin typeface="+mn-lt"/>
                <a:ea typeface="+mn-ea"/>
                <a:cs typeface="+mn-cs"/>
              </a:rPr>
              <a:t> </a:t>
            </a:r>
            <a:r>
              <a:rPr kumimoji="0" lang="es-ES" sz="25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identificación, que está diseñado para demostrar la identidad de un solo usuario. Los </a:t>
            </a:r>
            <a:r>
              <a:rPr kumimoji="0" lang="es-ES" sz="25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tokens</a:t>
            </a:r>
            <a:r>
              <a:rPr kumimoji="0" lang="es-ES" sz="25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son pequeños </a:t>
            </a:r>
            <a:r>
              <a:rPr kumimoji="0" lang="es-ES" sz="25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gadgets</a:t>
            </a:r>
            <a:r>
              <a:rPr kumimoji="0" lang="es-ES" sz="25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que por lo general se colocan en los llaveros y muestran códigos de contraseña que cambian con frecuencia.</a:t>
            </a:r>
          </a:p>
          <a:p>
            <a:pPr marL="91440" marR="0" lvl="0" indent="-91440" algn="l" defTabSz="914400" rtl="0" eaLnBrk="1" fontAlgn="auto" latinLnBrk="0" hangingPunct="1">
              <a:lnSpc>
                <a:spcPct val="90000"/>
              </a:lnSpc>
              <a:spcBef>
                <a:spcPts val="1200"/>
              </a:spcBef>
              <a:spcAft>
                <a:spcPts val="200"/>
              </a:spcAft>
              <a:buClr>
                <a:schemeClr val="accent3"/>
              </a:buClr>
              <a:buSzPct val="100000"/>
              <a:buFont typeface="Calibri" panose="020F0502020204030204" pitchFamily="34" charset="0"/>
              <a:buChar char=" "/>
              <a:tabLst/>
              <a:defRPr/>
            </a:pPr>
            <a:endParaRPr kumimoji="0" lang="es-ES" sz="20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3074" name="Picture 2"/>
          <p:cNvPicPr>
            <a:picLocks noChangeAspect="1" noChangeArrowheads="1"/>
          </p:cNvPicPr>
          <p:nvPr/>
        </p:nvPicPr>
        <p:blipFill>
          <a:blip r:embed="rId2"/>
          <a:srcRect/>
          <a:stretch>
            <a:fillRect/>
          </a:stretch>
        </p:blipFill>
        <p:spPr bwMode="auto">
          <a:xfrm>
            <a:off x="7783512" y="3154362"/>
            <a:ext cx="3684587" cy="2924275"/>
          </a:xfrm>
          <a:prstGeom prst="rect">
            <a:avLst/>
          </a:prstGeom>
          <a:noFill/>
          <a:ln w="9525">
            <a:noFill/>
            <a:miter lim="800000"/>
            <a:headEnd/>
            <a:tailEnd/>
          </a:ln>
          <a:effectLst/>
        </p:spPr>
      </p:pic>
    </p:spTree>
    <p:extLst>
      <p:ext uri="{BB962C8B-B14F-4D97-AF65-F5344CB8AC3E}">
        <p14:creationId xmlns:p14="http://schemas.microsoft.com/office/powerpoint/2010/main" val="1319331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2 Marcador de contenido"/>
          <p:cNvSpPr>
            <a:spLocks noGrp="1"/>
          </p:cNvSpPr>
          <p:nvPr>
            <p:ph idx="4294967295"/>
          </p:nvPr>
        </p:nvSpPr>
        <p:spPr>
          <a:xfrm>
            <a:off x="438150" y="438150"/>
            <a:ext cx="7189788" cy="5505450"/>
          </a:xfrm>
        </p:spPr>
        <p:txBody>
          <a:bodyPr/>
          <a:lstStyle/>
          <a:p>
            <a:pPr algn="just"/>
            <a:r>
              <a:rPr lang="es-ES" sz="2500" dirty="0" smtClean="0"/>
              <a:t>Una </a:t>
            </a:r>
            <a:r>
              <a:rPr lang="es-ES" sz="2500" b="1" dirty="0" smtClean="0"/>
              <a:t>tarjeta inteligente </a:t>
            </a:r>
            <a:r>
              <a:rPr lang="es-ES" sz="2500" dirty="0" smtClean="0"/>
              <a:t>es un dispositivo con un tamaño aproximado al de una tarjeta de crédito, que contiene un chip formateado con permiso de acceso y otros datos (las tarjetas inteligentes también se utilizan en los sistemas de pago electrónico). Un dispositivo lector interpreta los datos en la tarjeta inteligente y permite o niega el acceso.</a:t>
            </a:r>
          </a:p>
          <a:p>
            <a:pPr algn="just"/>
            <a:endParaRPr lang="es-ES" sz="2500" dirty="0" smtClean="0"/>
          </a:p>
          <a:p>
            <a:pPr algn="just"/>
            <a:r>
              <a:rPr lang="es-ES" sz="2500" dirty="0" smtClean="0"/>
              <a:t>La </a:t>
            </a:r>
            <a:r>
              <a:rPr lang="es-ES" sz="2500" b="1" dirty="0" smtClean="0"/>
              <a:t>autenticación biométrica </a:t>
            </a:r>
            <a:r>
              <a:rPr lang="es-ES" sz="2500" dirty="0" smtClean="0"/>
              <a:t>usa sistemas que leen e interpretan rasgos humanos individuales, como las huellas digitales, el iris de los ojos y las voces, para poder otorgar o negar el acceso. La autenticación biométrica se basa en la medición de un rasgo físico o del comportamiento que hace a cada individuo único.</a:t>
            </a:r>
          </a:p>
          <a:p>
            <a:endParaRPr lang="es-ES" dirty="0"/>
          </a:p>
        </p:txBody>
      </p:sp>
      <p:pic>
        <p:nvPicPr>
          <p:cNvPr id="4098" name="Picture 2"/>
          <p:cNvPicPr>
            <a:picLocks noChangeAspect="1" noChangeArrowheads="1"/>
          </p:cNvPicPr>
          <p:nvPr/>
        </p:nvPicPr>
        <p:blipFill>
          <a:blip r:embed="rId2"/>
          <a:srcRect/>
          <a:stretch>
            <a:fillRect/>
          </a:stretch>
        </p:blipFill>
        <p:spPr bwMode="auto">
          <a:xfrm>
            <a:off x="8107363" y="887413"/>
            <a:ext cx="3303538" cy="170338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8469313" y="2982912"/>
            <a:ext cx="2541587" cy="3104993"/>
          </a:xfrm>
          <a:prstGeom prst="rect">
            <a:avLst/>
          </a:prstGeom>
          <a:noFill/>
          <a:ln w="9525">
            <a:noFill/>
            <a:miter lim="800000"/>
            <a:headEnd/>
            <a:tailEnd/>
          </a:ln>
          <a:effectLst/>
        </p:spPr>
      </p:pic>
    </p:spTree>
    <p:extLst>
      <p:ext uri="{BB962C8B-B14F-4D97-AF65-F5344CB8AC3E}">
        <p14:creationId xmlns:p14="http://schemas.microsoft.com/office/powerpoint/2010/main" val="648306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600" b="1" dirty="0" smtClean="0"/>
              <a:t>FIREWALLS, SISTEMAS DE DETECCIÓN DE INTRUSOS Y SOFTWARE ANTIVIRUS</a:t>
            </a:r>
            <a:endParaRPr lang="es-ES" sz="3600" b="1" dirty="0"/>
          </a:p>
        </p:txBody>
      </p:sp>
      <p:sp>
        <p:nvSpPr>
          <p:cNvPr id="3" name="2 Marcador de contenido"/>
          <p:cNvSpPr>
            <a:spLocks noGrp="1"/>
          </p:cNvSpPr>
          <p:nvPr>
            <p:ph idx="1"/>
          </p:nvPr>
        </p:nvSpPr>
        <p:spPr>
          <a:xfrm>
            <a:off x="609600" y="1845734"/>
            <a:ext cx="6496050" cy="4345516"/>
          </a:xfrm>
        </p:spPr>
        <p:txBody>
          <a:bodyPr>
            <a:normAutofit fontScale="25000" lnSpcReduction="20000"/>
          </a:bodyPr>
          <a:lstStyle/>
          <a:p>
            <a:r>
              <a:rPr lang="es-ES" sz="12800" b="1" dirty="0" smtClean="0"/>
              <a:t>Firewalls</a:t>
            </a:r>
          </a:p>
          <a:p>
            <a:pPr algn="just">
              <a:lnSpc>
                <a:spcPct val="120000"/>
              </a:lnSpc>
            </a:pPr>
            <a:r>
              <a:rPr lang="es-ES" sz="10000" dirty="0" smtClean="0"/>
              <a:t>Los firewalls evitan que los usuarios sin autorización accedan a redes privadas. Un firewall es una combinación de hardware y software que controla el flujo de tráfico de red entrante y saliente. Por lo general se colocan entre las redes internas privadas de la organización y las redes externas que no son de confianza como Internet, aunque también se pueden utilizar firewalls para proteger una parte de la red de una compañía del resto de la red .</a:t>
            </a:r>
          </a:p>
          <a:p>
            <a:endParaRPr lang="es-ES" dirty="0"/>
          </a:p>
        </p:txBody>
      </p:sp>
      <p:pic>
        <p:nvPicPr>
          <p:cNvPr id="2052" name="Picture 4"/>
          <p:cNvPicPr>
            <a:picLocks noChangeAspect="1" noChangeArrowheads="1"/>
          </p:cNvPicPr>
          <p:nvPr/>
        </p:nvPicPr>
        <p:blipFill>
          <a:blip r:embed="rId2"/>
          <a:srcRect/>
          <a:stretch>
            <a:fillRect/>
          </a:stretch>
        </p:blipFill>
        <p:spPr bwMode="auto">
          <a:xfrm>
            <a:off x="7324725" y="2792412"/>
            <a:ext cx="4375898" cy="2903537"/>
          </a:xfrm>
          <a:prstGeom prst="rect">
            <a:avLst/>
          </a:prstGeom>
          <a:noFill/>
          <a:ln w="9525">
            <a:noFill/>
            <a:miter lim="800000"/>
            <a:headEnd/>
            <a:tailEnd/>
          </a:ln>
          <a:effectLst/>
        </p:spPr>
      </p:pic>
    </p:spTree>
    <p:extLst>
      <p:ext uri="{BB962C8B-B14F-4D97-AF65-F5344CB8AC3E}">
        <p14:creationId xmlns:p14="http://schemas.microsoft.com/office/powerpoint/2010/main" val="11993733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Grp="1" noChangeAspect="1" noChangeArrowheads="1"/>
          </p:cNvPicPr>
          <p:nvPr>
            <p:ph idx="4294967295"/>
          </p:nvPr>
        </p:nvPicPr>
        <p:blipFill>
          <a:blip r:embed="rId2"/>
          <a:srcRect/>
          <a:stretch>
            <a:fillRect/>
          </a:stretch>
        </p:blipFill>
        <p:spPr bwMode="auto">
          <a:xfrm>
            <a:off x="1619250" y="452438"/>
            <a:ext cx="9196388" cy="5700712"/>
          </a:xfrm>
          <a:prstGeom prst="rect">
            <a:avLst/>
          </a:prstGeom>
          <a:noFill/>
          <a:ln w="9525">
            <a:noFill/>
            <a:miter lim="800000"/>
            <a:headEnd/>
            <a:tailEnd/>
          </a:ln>
        </p:spPr>
      </p:pic>
    </p:spTree>
    <p:extLst>
      <p:ext uri="{BB962C8B-B14F-4D97-AF65-F5344CB8AC3E}">
        <p14:creationId xmlns:p14="http://schemas.microsoft.com/office/powerpoint/2010/main" val="1090883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2 Marcador de contenido"/>
          <p:cNvSpPr>
            <a:spLocks noGrp="1"/>
          </p:cNvSpPr>
          <p:nvPr>
            <p:ph idx="1"/>
          </p:nvPr>
        </p:nvSpPr>
        <p:spPr>
          <a:xfrm>
            <a:off x="438150" y="323850"/>
            <a:ext cx="11296650" cy="5545244"/>
          </a:xfrm>
        </p:spPr>
        <p:txBody>
          <a:bodyPr>
            <a:normAutofit/>
          </a:bodyPr>
          <a:lstStyle/>
          <a:p>
            <a:pPr algn="just"/>
            <a:r>
              <a:rPr lang="es-ES" sz="2500" dirty="0" smtClean="0"/>
              <a:t>Existen varias tecnologías de filtrado de firewall, como el filtrado de paquete estático, la inspección con estado, la Traducción de direcciones de red (NAT) y el filtrado de proxy de aplicación. Se utilizan con frecuencia en combinación para proveer protección de firewall.</a:t>
            </a:r>
          </a:p>
          <a:p>
            <a:pPr algn="just"/>
            <a:r>
              <a:rPr lang="es-ES" sz="2500" dirty="0" smtClean="0"/>
              <a:t>El </a:t>
            </a:r>
            <a:r>
              <a:rPr lang="es-ES" sz="2500" b="1" dirty="0" smtClean="0"/>
              <a:t>filtrado de paquetes </a:t>
            </a:r>
            <a:r>
              <a:rPr lang="es-ES" sz="2500" dirty="0" smtClean="0"/>
              <a:t>examina ciertos campos en los encabezados de los paquetes de datos que van y vienen entre la red de confianza e Internet; se examinan paquetes individuales aislados.  Esta tecnología de filtrado puede pasar por alto muchos tipos de ataques. </a:t>
            </a:r>
          </a:p>
          <a:p>
            <a:endParaRPr lang="es-ES" dirty="0" smtClean="0"/>
          </a:p>
          <a:p>
            <a:endParaRPr lang="es-ES" dirty="0"/>
          </a:p>
        </p:txBody>
      </p:sp>
      <p:pic>
        <p:nvPicPr>
          <p:cNvPr id="5122" name="Picture 2"/>
          <p:cNvPicPr>
            <a:picLocks noChangeAspect="1" noChangeArrowheads="1"/>
          </p:cNvPicPr>
          <p:nvPr/>
        </p:nvPicPr>
        <p:blipFill>
          <a:blip r:embed="rId2"/>
          <a:srcRect/>
          <a:stretch>
            <a:fillRect/>
          </a:stretch>
        </p:blipFill>
        <p:spPr bwMode="auto">
          <a:xfrm>
            <a:off x="3592513" y="3076575"/>
            <a:ext cx="4819650" cy="3133725"/>
          </a:xfrm>
          <a:prstGeom prst="rect">
            <a:avLst/>
          </a:prstGeom>
          <a:noFill/>
          <a:ln w="9525">
            <a:noFill/>
            <a:miter lim="800000"/>
            <a:headEnd/>
            <a:tailEnd/>
          </a:ln>
          <a:effectLst/>
        </p:spPr>
      </p:pic>
    </p:spTree>
    <p:extLst>
      <p:ext uri="{BB962C8B-B14F-4D97-AF65-F5344CB8AC3E}">
        <p14:creationId xmlns:p14="http://schemas.microsoft.com/office/powerpoint/2010/main" val="676014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2 Marcador de contenido"/>
          <p:cNvSpPr>
            <a:spLocks noGrp="1"/>
          </p:cNvSpPr>
          <p:nvPr>
            <p:ph idx="1"/>
          </p:nvPr>
        </p:nvSpPr>
        <p:spPr>
          <a:xfrm>
            <a:off x="781050" y="381000"/>
            <a:ext cx="10591800" cy="5543550"/>
          </a:xfrm>
        </p:spPr>
        <p:txBody>
          <a:bodyPr>
            <a:normAutofit/>
          </a:bodyPr>
          <a:lstStyle/>
          <a:p>
            <a:pPr algn="just"/>
            <a:r>
              <a:rPr lang="es-ES" sz="2500" dirty="0" smtClean="0"/>
              <a:t>La </a:t>
            </a:r>
            <a:r>
              <a:rPr lang="es-ES" sz="2500" b="1" dirty="0" smtClean="0"/>
              <a:t>traducción de direcciones de red (NAT) </a:t>
            </a:r>
            <a:r>
              <a:rPr lang="es-ES" sz="2500" dirty="0" smtClean="0"/>
              <a:t>puede proveer otra capa de protección cuando se emplean el filtrado de paquetes estáticos y la inspección con estado. NAT oculta las direcciones IP de la(s) computadora(s) host interna(s) de la organización para evitar que los programas husmeadores, que están fuera del firewall, las puedan descubrir y utilicen esa información para penetrar en los sistemas internos.</a:t>
            </a:r>
          </a:p>
          <a:p>
            <a:pPr algn="just"/>
            <a:r>
              <a:rPr lang="es-ES" sz="2500" dirty="0" smtClean="0"/>
              <a:t>El </a:t>
            </a:r>
            <a:r>
              <a:rPr lang="es-ES" sz="2500" b="1" dirty="0" smtClean="0"/>
              <a:t>filtrado de proxy de aplicación </a:t>
            </a:r>
            <a:r>
              <a:rPr lang="es-ES" sz="2500" dirty="0" smtClean="0"/>
              <a:t>examina el contenido de los paquetes relacionado con aplicaciones. Un servidor proxy detiene los paquetes de datos que se originan fuera de la organización, los inspecciona y pasa un proxy al otro lado del firewall. Si un usuario que esté fuera de la compañía desea comunicarse con un usuario dentro de la organización, el usuario externo primero “habla” con la aplicación proxy y ésta se comunica con la computadora interna de la firma. De igual forma, un usuario de computadora dentro de la organización tiene que pasar por un proxy para hablar con las computadoras en el exterior.</a:t>
            </a:r>
          </a:p>
          <a:p>
            <a:endParaRPr lang="es-ES" dirty="0"/>
          </a:p>
        </p:txBody>
      </p:sp>
    </p:spTree>
    <p:extLst>
      <p:ext uri="{BB962C8B-B14F-4D97-AF65-F5344CB8AC3E}">
        <p14:creationId xmlns:p14="http://schemas.microsoft.com/office/powerpoint/2010/main" val="334508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38200" y="286603"/>
            <a:ext cx="10317480" cy="1046897"/>
          </a:xfrm>
        </p:spPr>
        <p:txBody>
          <a:bodyPr>
            <a:normAutofit/>
          </a:bodyPr>
          <a:lstStyle/>
          <a:p>
            <a:r>
              <a:rPr lang="es-ES" sz="3600" b="1" dirty="0" smtClean="0">
                <a:latin typeface="+mn-lt"/>
              </a:rPr>
              <a:t>Sistemas de detección de intrusos</a:t>
            </a:r>
            <a:endParaRPr lang="es-ES" sz="3600" b="1" dirty="0">
              <a:latin typeface="+mn-lt"/>
            </a:endParaRPr>
          </a:p>
        </p:txBody>
      </p:sp>
      <p:sp useBgFill="1">
        <p:nvSpPr>
          <p:cNvPr id="3" name="2 Marcador de contenido"/>
          <p:cNvSpPr>
            <a:spLocks noGrp="1"/>
          </p:cNvSpPr>
          <p:nvPr>
            <p:ph idx="1"/>
          </p:nvPr>
        </p:nvSpPr>
        <p:spPr>
          <a:xfrm>
            <a:off x="685800" y="1390650"/>
            <a:ext cx="10725150" cy="4478444"/>
          </a:xfrm>
        </p:spPr>
        <p:txBody>
          <a:bodyPr>
            <a:normAutofit/>
          </a:bodyPr>
          <a:lstStyle/>
          <a:p>
            <a:pPr algn="just"/>
            <a:r>
              <a:rPr lang="es-ES" sz="2500" dirty="0" smtClean="0"/>
              <a:t>Los sistemas de detección de intrusos contienen herramientas de monitoreo de tiempo completo que se colocan en los puntos más vulnerables, o “puntos activos” de las redes corporativas, para detectar y evadir a los intrusos de manera continua. El sistema genera una alarma si encuentra un evento sospechoso o anormal. </a:t>
            </a:r>
          </a:p>
          <a:p>
            <a:pPr algn="just"/>
            <a:r>
              <a:rPr lang="es-ES" sz="2500" dirty="0" smtClean="0"/>
              <a:t>El software de exploración busca patrones que indiquen métodos conocidos de ataques por computadora, como malas contraseñas, verifica que no se hayan eliminado o modificado archivos importantes, y envía advertencias de vandalismo o errores de administración de sistemas.</a:t>
            </a:r>
          </a:p>
          <a:p>
            <a:pPr algn="just"/>
            <a:r>
              <a:rPr lang="es-ES" sz="2500" dirty="0" smtClean="0"/>
              <a:t>El software de monitoreo examina los eventos a medida que ocurren para descubrir ataques de seguridad en progreso.</a:t>
            </a:r>
          </a:p>
          <a:p>
            <a:endParaRPr lang="es-ES" dirty="0" smtClean="0"/>
          </a:p>
          <a:p>
            <a:endParaRPr lang="es-ES" dirty="0"/>
          </a:p>
        </p:txBody>
      </p:sp>
    </p:spTree>
    <p:extLst>
      <p:ext uri="{BB962C8B-B14F-4D97-AF65-F5344CB8AC3E}">
        <p14:creationId xmlns:p14="http://schemas.microsoft.com/office/powerpoint/2010/main" val="23598082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97280" y="286603"/>
            <a:ext cx="10058400" cy="932597"/>
          </a:xfrm>
        </p:spPr>
        <p:txBody>
          <a:bodyPr>
            <a:normAutofit/>
          </a:bodyPr>
          <a:lstStyle/>
          <a:p>
            <a:r>
              <a:rPr lang="es-ES" sz="3600" b="1" dirty="0" smtClean="0">
                <a:latin typeface="+mn-lt"/>
              </a:rPr>
              <a:t>Software antivirus y antispyware</a:t>
            </a:r>
            <a:endParaRPr lang="es-ES" sz="3600" b="1" dirty="0">
              <a:latin typeface="+mn-lt"/>
            </a:endParaRPr>
          </a:p>
        </p:txBody>
      </p:sp>
      <p:sp useBgFill="1">
        <p:nvSpPr>
          <p:cNvPr id="3" name="2 Marcador de contenido"/>
          <p:cNvSpPr>
            <a:spLocks noGrp="1"/>
          </p:cNvSpPr>
          <p:nvPr>
            <p:ph idx="1"/>
          </p:nvPr>
        </p:nvSpPr>
        <p:spPr>
          <a:xfrm>
            <a:off x="971550" y="1371600"/>
            <a:ext cx="10184130" cy="4497494"/>
          </a:xfrm>
        </p:spPr>
        <p:txBody>
          <a:bodyPr/>
          <a:lstStyle/>
          <a:p>
            <a:pPr algn="just"/>
            <a:r>
              <a:rPr lang="es-ES" sz="2500" dirty="0" smtClean="0"/>
              <a:t>El software antivirus está diseñado para revisar los sistemas computacionales y las unidades en busca de la presencia de virus de computadora. Por lo general, el software elimina el virus del área infectada. Sin embargo, la mayoría del software antivirus es efectivo sólo contra virus que ya se conocían a la hora de escribir el software. Para que siga siendo efectivo, hay que actualizar el software antivirus en forma continua. </a:t>
            </a:r>
          </a:p>
          <a:p>
            <a:pPr algn="just"/>
            <a:endParaRPr lang="es-ES" sz="2500" dirty="0" smtClean="0"/>
          </a:p>
          <a:p>
            <a:endParaRPr lang="es-ES" dirty="0"/>
          </a:p>
        </p:txBody>
      </p:sp>
      <p:pic>
        <p:nvPicPr>
          <p:cNvPr id="6147" name="Picture 3"/>
          <p:cNvPicPr>
            <a:picLocks noChangeAspect="1" noChangeArrowheads="1"/>
          </p:cNvPicPr>
          <p:nvPr/>
        </p:nvPicPr>
        <p:blipFill>
          <a:blip r:embed="rId2"/>
          <a:srcRect/>
          <a:stretch>
            <a:fillRect/>
          </a:stretch>
        </p:blipFill>
        <p:spPr bwMode="auto">
          <a:xfrm>
            <a:off x="1344613" y="3611562"/>
            <a:ext cx="3926227" cy="2579687"/>
          </a:xfrm>
          <a:prstGeom prst="rect">
            <a:avLst/>
          </a:prstGeom>
          <a:noFill/>
          <a:ln w="9525">
            <a:noFill/>
            <a:miter lim="800000"/>
            <a:headEnd/>
            <a:tailEnd/>
          </a:ln>
          <a:effectLst/>
        </p:spPr>
      </p:pic>
      <p:pic>
        <p:nvPicPr>
          <p:cNvPr id="6149" name="Picture 5"/>
          <p:cNvPicPr>
            <a:picLocks noChangeAspect="1" noChangeArrowheads="1"/>
          </p:cNvPicPr>
          <p:nvPr/>
        </p:nvPicPr>
        <p:blipFill>
          <a:blip r:embed="rId3"/>
          <a:srcRect/>
          <a:stretch>
            <a:fillRect/>
          </a:stretch>
        </p:blipFill>
        <p:spPr bwMode="auto">
          <a:xfrm>
            <a:off x="7402513" y="4964113"/>
            <a:ext cx="2664785" cy="1303337"/>
          </a:xfrm>
          <a:prstGeom prst="rect">
            <a:avLst/>
          </a:prstGeom>
          <a:noFill/>
          <a:ln w="9525">
            <a:noFill/>
            <a:miter lim="800000"/>
            <a:headEnd/>
            <a:tailEnd/>
          </a:ln>
          <a:effectLst/>
        </p:spPr>
      </p:pic>
      <p:pic>
        <p:nvPicPr>
          <p:cNvPr id="6150" name="Picture 6"/>
          <p:cNvPicPr>
            <a:picLocks noChangeAspect="1" noChangeArrowheads="1"/>
          </p:cNvPicPr>
          <p:nvPr/>
        </p:nvPicPr>
        <p:blipFill>
          <a:blip r:embed="rId4"/>
          <a:srcRect/>
          <a:stretch>
            <a:fillRect/>
          </a:stretch>
        </p:blipFill>
        <p:spPr bwMode="auto">
          <a:xfrm>
            <a:off x="9745663" y="3859213"/>
            <a:ext cx="1665287" cy="1665287"/>
          </a:xfrm>
          <a:prstGeom prst="rect">
            <a:avLst/>
          </a:prstGeom>
          <a:noFill/>
          <a:ln w="9525">
            <a:noFill/>
            <a:miter lim="800000"/>
            <a:headEnd/>
            <a:tailEnd/>
          </a:ln>
          <a:effectLst/>
        </p:spPr>
      </p:pic>
      <p:pic>
        <p:nvPicPr>
          <p:cNvPr id="6148" name="Picture 4"/>
          <p:cNvPicPr>
            <a:picLocks noChangeAspect="1" noChangeArrowheads="1"/>
          </p:cNvPicPr>
          <p:nvPr/>
        </p:nvPicPr>
        <p:blipFill>
          <a:blip r:embed="rId5"/>
          <a:srcRect/>
          <a:stretch>
            <a:fillRect/>
          </a:stretch>
        </p:blipFill>
        <p:spPr bwMode="auto">
          <a:xfrm>
            <a:off x="5897563" y="3783013"/>
            <a:ext cx="1657350" cy="1657350"/>
          </a:xfrm>
          <a:prstGeom prst="rect">
            <a:avLst/>
          </a:prstGeom>
          <a:noFill/>
          <a:ln w="9525">
            <a:noFill/>
            <a:miter lim="800000"/>
            <a:headEnd/>
            <a:tailEnd/>
          </a:ln>
          <a:effectLst/>
        </p:spPr>
      </p:pic>
    </p:spTree>
    <p:extLst>
      <p:ext uri="{BB962C8B-B14F-4D97-AF65-F5344CB8AC3E}">
        <p14:creationId xmlns:p14="http://schemas.microsoft.com/office/powerpoint/2010/main" val="35308912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35380" y="572353"/>
            <a:ext cx="10058400" cy="1046897"/>
          </a:xfrm>
        </p:spPr>
        <p:txBody>
          <a:bodyPr>
            <a:normAutofit fontScale="90000"/>
          </a:bodyPr>
          <a:lstStyle/>
          <a:p>
            <a:r>
              <a:rPr lang="es-ES" sz="4000" b="1" dirty="0" smtClean="0">
                <a:latin typeface="+mn-lt"/>
              </a:rPr>
              <a:t>Sistemas de administración unificada de amenazas</a:t>
            </a:r>
            <a:r>
              <a:rPr lang="es-ES" dirty="0" smtClean="0"/>
              <a:t/>
            </a:r>
            <a:br>
              <a:rPr lang="es-ES" dirty="0" smtClean="0"/>
            </a:br>
            <a:endParaRPr lang="es-ES" dirty="0"/>
          </a:p>
        </p:txBody>
      </p:sp>
      <p:sp useBgFill="1">
        <p:nvSpPr>
          <p:cNvPr id="3" name="2 Marcador de contenido"/>
          <p:cNvSpPr>
            <a:spLocks noGrp="1"/>
          </p:cNvSpPr>
          <p:nvPr>
            <p:ph idx="1"/>
          </p:nvPr>
        </p:nvSpPr>
        <p:spPr>
          <a:xfrm>
            <a:off x="876300" y="1238250"/>
            <a:ext cx="10279380" cy="4764194"/>
          </a:xfrm>
        </p:spPr>
        <p:txBody>
          <a:bodyPr/>
          <a:lstStyle/>
          <a:p>
            <a:pPr algn="just"/>
            <a:r>
              <a:rPr lang="es-ES" sz="2500" dirty="0" smtClean="0"/>
              <a:t>Para ayudar a las empresas a reducir costos y mejorar la capacidad de administración, los distribuidores de seguridad han combinado varias herramientas de seguridad en un solo paquete, que ofrece firewalls, redes privadas virtuales, sistemas de detección de intrusos y software de filtrado de contenido Web y </a:t>
            </a:r>
            <a:r>
              <a:rPr lang="es-ES" sz="2500" dirty="0" err="1" smtClean="0"/>
              <a:t>antispam</a:t>
            </a:r>
            <a:r>
              <a:rPr lang="es-ES" sz="2500" dirty="0" smtClean="0"/>
              <a:t>. Estos productos de administración de seguridad completos se conocen </a:t>
            </a:r>
            <a:r>
              <a:rPr lang="es-ES" sz="2500" b="1" dirty="0" smtClean="0"/>
              <a:t>como sistemas de administración unificada de amenazas (UTM).</a:t>
            </a:r>
          </a:p>
          <a:p>
            <a:endParaRPr lang="es-ES" dirty="0"/>
          </a:p>
        </p:txBody>
      </p:sp>
      <p:pic>
        <p:nvPicPr>
          <p:cNvPr id="7171" name="Picture 3"/>
          <p:cNvPicPr>
            <a:picLocks noChangeAspect="1" noChangeArrowheads="1"/>
          </p:cNvPicPr>
          <p:nvPr/>
        </p:nvPicPr>
        <p:blipFill>
          <a:blip r:embed="rId2"/>
          <a:srcRect/>
          <a:stretch>
            <a:fillRect/>
          </a:stretch>
        </p:blipFill>
        <p:spPr bwMode="auto">
          <a:xfrm>
            <a:off x="1179553" y="3848100"/>
            <a:ext cx="2981968" cy="1554163"/>
          </a:xfrm>
          <a:prstGeom prst="rect">
            <a:avLst/>
          </a:prstGeom>
          <a:noFill/>
          <a:ln w="9525">
            <a:noFill/>
            <a:miter lim="800000"/>
            <a:headEnd/>
            <a:tailEnd/>
          </a:ln>
          <a:effectLst/>
        </p:spPr>
      </p:pic>
      <p:pic>
        <p:nvPicPr>
          <p:cNvPr id="7172" name="Picture 4"/>
          <p:cNvPicPr>
            <a:picLocks noChangeAspect="1" noChangeArrowheads="1"/>
          </p:cNvPicPr>
          <p:nvPr/>
        </p:nvPicPr>
        <p:blipFill>
          <a:blip r:embed="rId3"/>
          <a:srcRect/>
          <a:stretch>
            <a:fillRect/>
          </a:stretch>
        </p:blipFill>
        <p:spPr bwMode="auto">
          <a:xfrm>
            <a:off x="4775199" y="3736734"/>
            <a:ext cx="3195261" cy="1540115"/>
          </a:xfrm>
          <a:prstGeom prst="rect">
            <a:avLst/>
          </a:prstGeom>
          <a:noFill/>
          <a:ln w="9525">
            <a:noFill/>
            <a:miter lim="800000"/>
            <a:headEnd/>
            <a:tailEnd/>
          </a:ln>
          <a:effectLst/>
        </p:spPr>
      </p:pic>
      <p:pic>
        <p:nvPicPr>
          <p:cNvPr id="7173" name="Picture 5"/>
          <p:cNvPicPr>
            <a:picLocks noChangeAspect="1" noChangeArrowheads="1"/>
          </p:cNvPicPr>
          <p:nvPr/>
        </p:nvPicPr>
        <p:blipFill>
          <a:blip r:embed="rId4"/>
          <a:srcRect/>
          <a:stretch>
            <a:fillRect/>
          </a:stretch>
        </p:blipFill>
        <p:spPr bwMode="auto">
          <a:xfrm>
            <a:off x="8482013" y="3893049"/>
            <a:ext cx="2509837" cy="1882276"/>
          </a:xfrm>
          <a:prstGeom prst="rect">
            <a:avLst/>
          </a:prstGeom>
          <a:noFill/>
          <a:ln w="9525">
            <a:noFill/>
            <a:miter lim="800000"/>
            <a:headEnd/>
            <a:tailEnd/>
          </a:ln>
          <a:effectLst/>
        </p:spPr>
      </p:pic>
      <p:pic>
        <p:nvPicPr>
          <p:cNvPr id="7174" name="Picture 6"/>
          <p:cNvPicPr>
            <a:picLocks noChangeAspect="1" noChangeArrowheads="1"/>
          </p:cNvPicPr>
          <p:nvPr/>
        </p:nvPicPr>
        <p:blipFill>
          <a:blip r:embed="rId5"/>
          <a:srcRect/>
          <a:stretch>
            <a:fillRect/>
          </a:stretch>
        </p:blipFill>
        <p:spPr bwMode="auto">
          <a:xfrm>
            <a:off x="4899027" y="5024679"/>
            <a:ext cx="4161588" cy="1204671"/>
          </a:xfrm>
          <a:prstGeom prst="rect">
            <a:avLst/>
          </a:prstGeom>
          <a:noFill/>
          <a:ln w="9525">
            <a:noFill/>
            <a:miter lim="800000"/>
            <a:headEnd/>
            <a:tailEnd/>
          </a:ln>
          <a:effectLst/>
        </p:spPr>
      </p:pic>
      <p:pic>
        <p:nvPicPr>
          <p:cNvPr id="7170" name="Picture 2"/>
          <p:cNvPicPr>
            <a:picLocks noChangeAspect="1" noChangeArrowheads="1"/>
          </p:cNvPicPr>
          <p:nvPr/>
        </p:nvPicPr>
        <p:blipFill>
          <a:blip r:embed="rId6"/>
          <a:srcRect/>
          <a:stretch>
            <a:fillRect/>
          </a:stretch>
        </p:blipFill>
        <p:spPr bwMode="auto">
          <a:xfrm>
            <a:off x="1458912" y="5167414"/>
            <a:ext cx="3459325" cy="1042886"/>
          </a:xfrm>
          <a:prstGeom prst="rect">
            <a:avLst/>
          </a:prstGeom>
          <a:noFill/>
          <a:ln w="9525">
            <a:noFill/>
            <a:miter lim="800000"/>
            <a:headEnd/>
            <a:tailEnd/>
          </a:ln>
          <a:effectLst/>
        </p:spPr>
      </p:pic>
    </p:spTree>
    <p:extLst>
      <p:ext uri="{BB962C8B-B14F-4D97-AF65-F5344CB8AC3E}">
        <p14:creationId xmlns:p14="http://schemas.microsoft.com/office/powerpoint/2010/main" val="203168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BO" b="1" dirty="0"/>
              <a:t>ESTABLECIMIENTO DE UN MARCO DE TRABAJO</a:t>
            </a:r>
            <a:br>
              <a:rPr lang="es-BO" b="1" dirty="0"/>
            </a:br>
            <a:r>
              <a:rPr lang="es-BO" b="1" dirty="0"/>
              <a:t>PARA LA SEGURIDAD Y EL CONTROL</a:t>
            </a:r>
          </a:p>
        </p:txBody>
      </p:sp>
      <p:sp>
        <p:nvSpPr>
          <p:cNvPr id="3" name="Marcador de contenido 2"/>
          <p:cNvSpPr>
            <a:spLocks noGrp="1"/>
          </p:cNvSpPr>
          <p:nvPr>
            <p:ph idx="1"/>
          </p:nvPr>
        </p:nvSpPr>
        <p:spPr/>
        <p:txBody>
          <a:bodyPr>
            <a:normAutofit/>
          </a:bodyPr>
          <a:lstStyle/>
          <a:p>
            <a:pPr algn="just"/>
            <a:r>
              <a:rPr lang="es-BO" sz="2200" dirty="0"/>
              <a:t>Aún con las mejores herramientas de seguridad, sus sistemas de información no </a:t>
            </a:r>
            <a:r>
              <a:rPr lang="es-BO" sz="2200" dirty="0" smtClean="0"/>
              <a:t>serán confiables </a:t>
            </a:r>
            <a:r>
              <a:rPr lang="es-BO" sz="2200" dirty="0"/>
              <a:t>y seguros a menos que sepa cómo y en dónde implementarlos. </a:t>
            </a:r>
            <a:r>
              <a:rPr lang="es-BO" sz="2200" dirty="0" smtClean="0"/>
              <a:t>Necesitará saber </a:t>
            </a:r>
            <a:r>
              <a:rPr lang="es-BO" sz="2200" dirty="0"/>
              <a:t>en dónde está su compañía en riesgo y qué controles debe establecer para </a:t>
            </a:r>
            <a:r>
              <a:rPr lang="es-BO" sz="2200" dirty="0" smtClean="0"/>
              <a:t>proteger sus </a:t>
            </a:r>
            <a:r>
              <a:rPr lang="es-BO" sz="2200" dirty="0"/>
              <a:t>sistemas de información. También tendrá que desarrollar una política de </a:t>
            </a:r>
            <a:r>
              <a:rPr lang="es-BO" sz="2200" dirty="0" smtClean="0"/>
              <a:t>seguridad y </a:t>
            </a:r>
            <a:r>
              <a:rPr lang="es-BO" sz="2200" dirty="0"/>
              <a:t>planes para mantener su empresa en operación, en caso de que sus sistemas </a:t>
            </a:r>
            <a:r>
              <a:rPr lang="es-BO" sz="2200" dirty="0" smtClean="0"/>
              <a:t>de información </a:t>
            </a:r>
            <a:r>
              <a:rPr lang="es-BO" sz="2200" dirty="0"/>
              <a:t>no estén funcionando.</a:t>
            </a:r>
          </a:p>
        </p:txBody>
      </p:sp>
    </p:spTree>
    <p:extLst>
      <p:ext uri="{BB962C8B-B14F-4D97-AF65-F5344CB8AC3E}">
        <p14:creationId xmlns:p14="http://schemas.microsoft.com/office/powerpoint/2010/main" val="34750366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BO" b="1" dirty="0">
                <a:latin typeface="Algerian" panose="04020705040A02060702" pitchFamily="82" charset="0"/>
              </a:rPr>
              <a:t>SEGURIDAD EN LAS REDES INALÁMBRICAS</a:t>
            </a:r>
          </a:p>
        </p:txBody>
      </p:sp>
      <p:sp>
        <p:nvSpPr>
          <p:cNvPr id="3" name="Marcador de contenido 2"/>
          <p:cNvSpPr>
            <a:spLocks noGrp="1"/>
          </p:cNvSpPr>
          <p:nvPr>
            <p:ph idx="1"/>
          </p:nvPr>
        </p:nvSpPr>
        <p:spPr>
          <a:xfrm>
            <a:off x="2202287" y="1968029"/>
            <a:ext cx="7456868" cy="5179745"/>
          </a:xfrm>
        </p:spPr>
        <p:txBody>
          <a:bodyPr>
            <a:noAutofit/>
          </a:bodyPr>
          <a:lstStyle/>
          <a:p>
            <a:r>
              <a:rPr lang="es-BO" sz="2200" dirty="0" smtClean="0"/>
              <a:t>WEP </a:t>
            </a:r>
            <a:r>
              <a:rPr lang="es-BO" sz="2200" dirty="0"/>
              <a:t>ofrece cierto margen de seguridad si los usuarios de </a:t>
            </a:r>
            <a:r>
              <a:rPr lang="es-BO" sz="2200" dirty="0" err="1" smtClean="0"/>
              <a:t>Wi</a:t>
            </a:r>
            <a:r>
              <a:rPr lang="es-BO" sz="2200" dirty="0" smtClean="0"/>
              <a:t>-Fi recuerdan </a:t>
            </a:r>
            <a:r>
              <a:rPr lang="es-BO" sz="2200" dirty="0"/>
              <a:t>activarla.</a:t>
            </a:r>
          </a:p>
          <a:p>
            <a:pPr marL="0" indent="0">
              <a:buNone/>
            </a:pPr>
            <a:r>
              <a:rPr lang="es-BO" sz="2200" dirty="0" smtClean="0"/>
              <a:t>Un </a:t>
            </a:r>
            <a:r>
              <a:rPr lang="es-BO" sz="2200" dirty="0"/>
              <a:t>primer paso sencillo para frustrar la intención de los hackers es asignar un nombre único al SSID de su red e instruir a su enrutador para que no lo transmita. </a:t>
            </a:r>
          </a:p>
          <a:p>
            <a:r>
              <a:rPr lang="es-BO" sz="2200" dirty="0"/>
              <a:t>Las corporaciones pueden mejorar aún más la seguridad </a:t>
            </a:r>
            <a:r>
              <a:rPr lang="es-BO" sz="2200" dirty="0" err="1"/>
              <a:t>Wi</a:t>
            </a:r>
            <a:r>
              <a:rPr lang="es-BO" sz="2200" dirty="0"/>
              <a:t>-Fi si utilizan WEP junto con la tecnología de redes privadas virtuales (VPN) para acceder a los datos corporativos internos</a:t>
            </a:r>
            <a:r>
              <a:rPr lang="es-BO" sz="2200" dirty="0" smtClean="0"/>
              <a:t>.</a:t>
            </a:r>
          </a:p>
          <a:p>
            <a:r>
              <a:rPr lang="es-BO" sz="2200" dirty="0"/>
              <a:t>En junio de 2004, el grupo industrial y comercial Alianza </a:t>
            </a:r>
            <a:r>
              <a:rPr lang="es-BO" sz="2200" dirty="0" err="1"/>
              <a:t>Wi</a:t>
            </a:r>
            <a:r>
              <a:rPr lang="es-BO" sz="2200" dirty="0"/>
              <a:t>-Fi finalizó la </a:t>
            </a:r>
            <a:r>
              <a:rPr lang="es-BO" sz="2200" dirty="0" smtClean="0"/>
              <a:t>especificación 802.11i </a:t>
            </a:r>
            <a:r>
              <a:rPr lang="es-BO" sz="2200" dirty="0"/>
              <a:t>(también conocida como Acceso </a:t>
            </a:r>
            <a:r>
              <a:rPr lang="es-BO" sz="2200" dirty="0" err="1"/>
              <a:t>Wi</a:t>
            </a:r>
            <a:r>
              <a:rPr lang="es-BO" sz="2200" dirty="0"/>
              <a:t>-Fi protegido 2 o WPA2), la cual </a:t>
            </a:r>
            <a:r>
              <a:rPr lang="es-BO" sz="2200" dirty="0" smtClean="0"/>
              <a:t>sustituye a </a:t>
            </a:r>
            <a:r>
              <a:rPr lang="es-BO" sz="2200" dirty="0"/>
              <a:t>WEP con estándares de seguridad más sólidos.</a:t>
            </a:r>
          </a:p>
          <a:p>
            <a:endParaRPr lang="es-BO" dirty="0"/>
          </a:p>
          <a:p>
            <a:pPr marL="0" indent="0">
              <a:buNone/>
            </a:pPr>
            <a:endParaRPr lang="es-ES" sz="2500" dirty="0" smtClean="0"/>
          </a:p>
        </p:txBody>
      </p:sp>
      <p:pic>
        <p:nvPicPr>
          <p:cNvPr id="6" name="Imagen 5"/>
          <p:cNvPicPr>
            <a:picLocks noChangeAspect="1"/>
          </p:cNvPicPr>
          <p:nvPr/>
        </p:nvPicPr>
        <p:blipFill>
          <a:blip r:embed="rId2"/>
          <a:stretch>
            <a:fillRect/>
          </a:stretch>
        </p:blipFill>
        <p:spPr>
          <a:xfrm>
            <a:off x="208640" y="1968030"/>
            <a:ext cx="1839102" cy="2819400"/>
          </a:xfrm>
          <a:prstGeom prst="rect">
            <a:avLst/>
          </a:prstGeom>
        </p:spPr>
      </p:pic>
      <p:pic>
        <p:nvPicPr>
          <p:cNvPr id="7" name="Imagen 6"/>
          <p:cNvPicPr>
            <a:picLocks noChangeAspect="1"/>
          </p:cNvPicPr>
          <p:nvPr/>
        </p:nvPicPr>
        <p:blipFill>
          <a:blip r:embed="rId3"/>
          <a:stretch>
            <a:fillRect/>
          </a:stretch>
        </p:blipFill>
        <p:spPr>
          <a:xfrm>
            <a:off x="9497712" y="1877542"/>
            <a:ext cx="2539741" cy="3000375"/>
          </a:xfrm>
          <a:prstGeom prst="rect">
            <a:avLst/>
          </a:prstGeom>
        </p:spPr>
      </p:pic>
    </p:spTree>
    <p:extLst>
      <p:ext uri="{BB962C8B-B14F-4D97-AF65-F5344CB8AC3E}">
        <p14:creationId xmlns:p14="http://schemas.microsoft.com/office/powerpoint/2010/main" val="14875835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a:spLocks/>
          </p:cNvSpPr>
          <p:nvPr/>
        </p:nvSpPr>
        <p:spPr>
          <a:xfrm>
            <a:off x="257578" y="1197737"/>
            <a:ext cx="7480346" cy="4893970"/>
          </a:xfrm>
          <a:prstGeom prst="rect">
            <a:avLst/>
          </a:prstGeom>
        </p:spPr>
        <p:txBody>
          <a:bodyPr>
            <a:normAutofit fontScale="40000" lnSpcReduction="20000"/>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s-BO" sz="5000" b="1" dirty="0" err="1" smtClean="0">
                <a:hlinkClick r:id="rId2" tooltip="Transport Layer Security"/>
              </a:rPr>
              <a:t>Transport</a:t>
            </a:r>
            <a:r>
              <a:rPr lang="es-BO" sz="5000" b="1" dirty="0" smtClean="0">
                <a:hlinkClick r:id="rId2" tooltip="Transport Layer Security"/>
              </a:rPr>
              <a:t> </a:t>
            </a:r>
            <a:r>
              <a:rPr lang="es-BO" sz="5000" b="1" dirty="0" err="1">
                <a:hlinkClick r:id="rId2" tooltip="Transport Layer Security"/>
              </a:rPr>
              <a:t>Layer</a:t>
            </a:r>
            <a:r>
              <a:rPr lang="es-BO" sz="5000" b="1" dirty="0">
                <a:hlinkClick r:id="rId2" tooltip="Transport Layer Security"/>
              </a:rPr>
              <a:t> Security</a:t>
            </a:r>
            <a:r>
              <a:rPr lang="es-BO" sz="5000" dirty="0"/>
              <a:t> (</a:t>
            </a:r>
            <a:r>
              <a:rPr lang="es-BO" sz="5000" i="1" dirty="0"/>
              <a:t>Seguridad en la Capa de Transporte</a:t>
            </a:r>
            <a:r>
              <a:rPr lang="es-BO" sz="5000" dirty="0" smtClean="0"/>
              <a:t>)</a:t>
            </a:r>
          </a:p>
          <a:p>
            <a:r>
              <a:rPr lang="es-BO" sz="5000" dirty="0" smtClean="0"/>
              <a:t>El </a:t>
            </a:r>
            <a:r>
              <a:rPr lang="es-BO" sz="5000" b="1" dirty="0"/>
              <a:t>cifrado </a:t>
            </a:r>
            <a:r>
              <a:rPr lang="es-BO" sz="5000" dirty="0"/>
              <a:t>es el </a:t>
            </a:r>
            <a:r>
              <a:rPr lang="es-BO" sz="5000" dirty="0" smtClean="0"/>
              <a:t>proceso de </a:t>
            </a:r>
            <a:r>
              <a:rPr lang="es-BO" sz="5000" dirty="0"/>
              <a:t>transformar texto o datos simples en texto cifrado que no pueda leer nadie más </a:t>
            </a:r>
            <a:r>
              <a:rPr lang="es-BO" sz="5000" dirty="0" smtClean="0"/>
              <a:t>que el </a:t>
            </a:r>
            <a:r>
              <a:rPr lang="es-BO" sz="5000" dirty="0"/>
              <a:t>emisor y el receptor deseado. </a:t>
            </a:r>
            <a:endParaRPr lang="es-BO" sz="5000" dirty="0" smtClean="0"/>
          </a:p>
          <a:p>
            <a:r>
              <a:rPr lang="es-BO" sz="5000" dirty="0" smtClean="0"/>
              <a:t>Para </a:t>
            </a:r>
            <a:r>
              <a:rPr lang="es-BO" sz="5000" dirty="0"/>
              <a:t>cifrar los datos se utiliza un código </a:t>
            </a:r>
            <a:r>
              <a:rPr lang="es-BO" sz="5000" dirty="0" smtClean="0"/>
              <a:t>numérico secreto</a:t>
            </a:r>
            <a:r>
              <a:rPr lang="es-BO" sz="5000" dirty="0"/>
              <a:t>, conocido como clave de cifrado, que transforma los datos simples en </a:t>
            </a:r>
            <a:r>
              <a:rPr lang="es-BO" sz="5000" dirty="0" smtClean="0"/>
              <a:t>texto cifrado</a:t>
            </a:r>
            <a:r>
              <a:rPr lang="es-BO" sz="5000" dirty="0"/>
              <a:t>. El receptor debe descifrar el </a:t>
            </a:r>
            <a:r>
              <a:rPr lang="es-BO" sz="5000" dirty="0" smtClean="0"/>
              <a:t>mensaje. Los </a:t>
            </a:r>
            <a:r>
              <a:rPr lang="es-BO" sz="5000" dirty="0"/>
              <a:t>dos métodos para cifrar el tráfico de red en Web </a:t>
            </a:r>
            <a:r>
              <a:rPr lang="es-BO" sz="5000" b="1" u="sng" dirty="0"/>
              <a:t>son SSL y S-HTTP. </a:t>
            </a:r>
            <a:endParaRPr lang="es-BO" sz="5000" b="1" u="sng" dirty="0" smtClean="0"/>
          </a:p>
          <a:p>
            <a:r>
              <a:rPr lang="es-BO" sz="5000" dirty="0" smtClean="0"/>
              <a:t>La </a:t>
            </a:r>
            <a:r>
              <a:rPr lang="es-BO" sz="5000" b="1" dirty="0"/>
              <a:t>capa </a:t>
            </a:r>
            <a:r>
              <a:rPr lang="es-BO" sz="5000" b="1" dirty="0" smtClean="0"/>
              <a:t>de</a:t>
            </a:r>
            <a:r>
              <a:rPr lang="es-BO" sz="5000" dirty="0"/>
              <a:t> </a:t>
            </a:r>
            <a:r>
              <a:rPr lang="es-BO" sz="5000" b="1" dirty="0" smtClean="0"/>
              <a:t>sockets </a:t>
            </a:r>
            <a:r>
              <a:rPr lang="es-BO" sz="5000" b="1" dirty="0"/>
              <a:t>seguros (SSL) </a:t>
            </a:r>
            <a:r>
              <a:rPr lang="es-BO" sz="5000" dirty="0"/>
              <a:t>y su sucesor, seguridad de la capa de transporte (TLS), </a:t>
            </a:r>
            <a:r>
              <a:rPr lang="es-BO" sz="5000" dirty="0" smtClean="0"/>
              <a:t>permiten que </a:t>
            </a:r>
            <a:r>
              <a:rPr lang="es-BO" sz="5000" dirty="0"/>
              <a:t>las computadoras cliente y servidor manejen las actividades de cifrado y </a:t>
            </a:r>
            <a:r>
              <a:rPr lang="es-BO" sz="5000" dirty="0" smtClean="0"/>
              <a:t>descifrado a </a:t>
            </a:r>
            <a:r>
              <a:rPr lang="es-BO" sz="5000" dirty="0"/>
              <a:t>medida que se comunican entre sí durante una sesión Web segura. </a:t>
            </a:r>
            <a:endParaRPr lang="es-BO" sz="5000" dirty="0" smtClean="0"/>
          </a:p>
          <a:p>
            <a:r>
              <a:rPr lang="es-BO" sz="5000" dirty="0" smtClean="0"/>
              <a:t>El </a:t>
            </a:r>
            <a:r>
              <a:rPr lang="es-BO" sz="5000" b="1" dirty="0" smtClean="0"/>
              <a:t>protocolo</a:t>
            </a:r>
            <a:r>
              <a:rPr lang="es-BO" sz="5000" dirty="0"/>
              <a:t> </a:t>
            </a:r>
            <a:r>
              <a:rPr lang="es-BO" sz="5000" b="1" dirty="0" smtClean="0"/>
              <a:t>de </a:t>
            </a:r>
            <a:r>
              <a:rPr lang="es-BO" sz="5000" b="1" dirty="0"/>
              <a:t>transferencia de hipertexto seguro (S-HTTP) </a:t>
            </a:r>
            <a:r>
              <a:rPr lang="es-BO" sz="5000" dirty="0"/>
              <a:t>es otro protocolo que se utiliza </a:t>
            </a:r>
            <a:r>
              <a:rPr lang="es-BO" sz="5000" dirty="0" smtClean="0"/>
              <a:t>para cifrar </a:t>
            </a:r>
            <a:r>
              <a:rPr lang="es-BO" sz="5000" dirty="0"/>
              <a:t>los datos que fluyen a través de Internet, pero se limita a mensajes </a:t>
            </a:r>
            <a:r>
              <a:rPr lang="es-BO" sz="5000" dirty="0" smtClean="0"/>
              <a:t>individuales, mientras </a:t>
            </a:r>
            <a:r>
              <a:rPr lang="es-BO" sz="5000" dirty="0"/>
              <a:t>que SSL y TLS están diseñados para establecer una conexión segura entre </a:t>
            </a:r>
            <a:r>
              <a:rPr lang="es-BO" sz="5000" dirty="0" smtClean="0"/>
              <a:t>dos computadoras</a:t>
            </a:r>
            <a:r>
              <a:rPr lang="es-BO" sz="5000" dirty="0"/>
              <a:t>.</a:t>
            </a:r>
          </a:p>
          <a:p>
            <a:pPr marL="0" indent="0">
              <a:buFont typeface="Calibri" panose="020F0502020204030204" pitchFamily="34" charset="0"/>
              <a:buNone/>
            </a:pPr>
            <a:endParaRPr lang="es-ES" sz="2500" dirty="0" smtClean="0"/>
          </a:p>
        </p:txBody>
      </p:sp>
      <p:pic>
        <p:nvPicPr>
          <p:cNvPr id="4" name="Imagen 3"/>
          <p:cNvPicPr>
            <a:picLocks noChangeAspect="1"/>
          </p:cNvPicPr>
          <p:nvPr/>
        </p:nvPicPr>
        <p:blipFill>
          <a:blip r:embed="rId3"/>
          <a:stretch>
            <a:fillRect/>
          </a:stretch>
        </p:blipFill>
        <p:spPr>
          <a:xfrm>
            <a:off x="8806869" y="1197737"/>
            <a:ext cx="3634122" cy="4893970"/>
          </a:xfrm>
          <a:prstGeom prst="rect">
            <a:avLst/>
          </a:prstGeom>
        </p:spPr>
      </p:pic>
      <p:sp>
        <p:nvSpPr>
          <p:cNvPr id="7" name="Rectángulo 6"/>
          <p:cNvSpPr/>
          <p:nvPr/>
        </p:nvSpPr>
        <p:spPr>
          <a:xfrm>
            <a:off x="579549" y="439909"/>
            <a:ext cx="9401577" cy="461665"/>
          </a:xfrm>
          <a:prstGeom prst="rect">
            <a:avLst/>
          </a:prstGeom>
        </p:spPr>
        <p:txBody>
          <a:bodyPr wrap="square">
            <a:spAutoFit/>
          </a:bodyPr>
          <a:lstStyle/>
          <a:p>
            <a:r>
              <a:rPr lang="es-BO" sz="2400" dirty="0">
                <a:latin typeface="Arial Black" panose="020B0A04020102020204" pitchFamily="34" charset="0"/>
              </a:rPr>
              <a:t>CIFRADO E INFRAESTRUCTURA DE </a:t>
            </a:r>
            <a:r>
              <a:rPr lang="es-BO" sz="2400" dirty="0" smtClean="0">
                <a:latin typeface="Arial Black" panose="020B0A04020102020204" pitchFamily="34" charset="0"/>
              </a:rPr>
              <a:t>CLAVE PÚBLICA</a:t>
            </a:r>
            <a:endParaRPr lang="es-BO" dirty="0">
              <a:latin typeface="Arial Black" panose="020B0A04020102020204" pitchFamily="34" charset="0"/>
            </a:endParaRPr>
          </a:p>
        </p:txBody>
      </p:sp>
    </p:spTree>
    <p:extLst>
      <p:ext uri="{BB962C8B-B14F-4D97-AF65-F5344CB8AC3E}">
        <p14:creationId xmlns:p14="http://schemas.microsoft.com/office/powerpoint/2010/main" val="19388012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339404" y="723211"/>
            <a:ext cx="10174308" cy="4893647"/>
          </a:xfrm>
          <a:prstGeom prst="rect">
            <a:avLst/>
          </a:prstGeom>
        </p:spPr>
        <p:txBody>
          <a:bodyPr wrap="square">
            <a:spAutoFit/>
          </a:bodyPr>
          <a:lstStyle/>
          <a:p>
            <a:r>
              <a:rPr lang="es-BO" sz="2400" dirty="0"/>
              <a:t>La capacidad de generar sesiones seguras está integrada en el software navegador cliente de Internet y los servidores.</a:t>
            </a:r>
          </a:p>
          <a:p>
            <a:r>
              <a:rPr lang="es-BO" sz="2400" dirty="0"/>
              <a:t>El cliente y el servidor negocian qué clave y nivel de seguridad utilizar. Una vez que se establece una sesión segura entre el cliente y el servido  todos los mensajes en esa sesión se cifran. Existen dos métodos alternativos de cifrado: </a:t>
            </a:r>
            <a:r>
              <a:rPr lang="es-BO" sz="2400" b="1" dirty="0"/>
              <a:t>cifrado de clave simétrica y cifrado de clave pública</a:t>
            </a:r>
            <a:r>
              <a:rPr lang="es-BO" sz="2400" dirty="0"/>
              <a:t>.</a:t>
            </a:r>
          </a:p>
          <a:p>
            <a:r>
              <a:rPr lang="es-BO" sz="2400" dirty="0">
                <a:solidFill>
                  <a:srgbClr val="92D050"/>
                </a:solidFill>
              </a:rPr>
              <a:t>CIFRADO DE CLAVE SIMÉTRICA</a:t>
            </a:r>
            <a:r>
              <a:rPr lang="es-BO" sz="2400" dirty="0"/>
              <a:t>, el emisor y el receptor establecen una sesión segura en Internet al crear una sola clave de cifrado y enviarla al receptor, de modo que tanto el emisor como el receptor compartan la misma clave. La solidez de la clave de cifrado se mide con base en su longitud de bits. En la actualidad, una clave común es de 128 bits de longitud (una cadena de 128 dígitos binarios). El problema con todos los esquemas de cifrado simétrico es de compartir las claves .</a:t>
            </a:r>
          </a:p>
        </p:txBody>
      </p:sp>
    </p:spTree>
    <p:extLst>
      <p:ext uri="{BB962C8B-B14F-4D97-AF65-F5344CB8AC3E}">
        <p14:creationId xmlns:p14="http://schemas.microsoft.com/office/powerpoint/2010/main" val="40695731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a:spLocks/>
          </p:cNvSpPr>
          <p:nvPr/>
        </p:nvSpPr>
        <p:spPr>
          <a:xfrm>
            <a:off x="805617" y="1051773"/>
            <a:ext cx="10770516" cy="4280079"/>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s-ES" dirty="0"/>
          </a:p>
        </p:txBody>
      </p:sp>
      <p:sp>
        <p:nvSpPr>
          <p:cNvPr id="3" name="Marcador de contenido 2"/>
          <p:cNvSpPr txBox="1">
            <a:spLocks/>
          </p:cNvSpPr>
          <p:nvPr/>
        </p:nvSpPr>
        <p:spPr>
          <a:xfrm>
            <a:off x="644631" y="476519"/>
            <a:ext cx="11092488" cy="2454676"/>
          </a:xfrm>
          <a:prstGeom prst="rect">
            <a:avLst/>
          </a:prstGeom>
        </p:spPr>
        <p:txBody>
          <a:bodyPr>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s-BO" sz="2800" b="1" dirty="0">
                <a:solidFill>
                  <a:srgbClr val="92D050"/>
                </a:solidFill>
              </a:rPr>
              <a:t>CIFRADO DE CLAVE PÚBLICA,</a:t>
            </a:r>
            <a:r>
              <a:rPr lang="es-BO" sz="2800" b="1" dirty="0"/>
              <a:t> </a:t>
            </a:r>
            <a:r>
              <a:rPr lang="es-BO" sz="2800" dirty="0"/>
              <a:t>utiliza dos claves: una compartida (o pública) y otra por completo privada, como se muestra en la </a:t>
            </a:r>
            <a:r>
              <a:rPr lang="es-BO" sz="2800" dirty="0" smtClean="0"/>
              <a:t>figura. </a:t>
            </a:r>
            <a:r>
              <a:rPr lang="es-BO" sz="2800" dirty="0"/>
              <a:t>Las claves están relacionadas en sentido matemático, de modo que los datos cifrados con una clave se puedan descifrar sólo mediante la otra clave. Para enviar y recibir mensajes, los comunicadores primero crean pares separados de claves privadas y públicas. La clave pública se conserva en un directorio y la privada se debe mantener secreta. El emisor cifra un mensaje con la clave pública del receptor. Al recibir el mensaje, el receptor usa su propia clave privada para descifrarlo.</a:t>
            </a:r>
            <a:br>
              <a:rPr lang="es-BO" sz="2800" dirty="0"/>
            </a:br>
            <a:endParaRPr lang="es-ES" sz="2500" dirty="0" smtClean="0"/>
          </a:p>
        </p:txBody>
      </p:sp>
      <p:pic>
        <p:nvPicPr>
          <p:cNvPr id="6" name="Imagen 5"/>
          <p:cNvPicPr/>
          <p:nvPr/>
        </p:nvPicPr>
        <p:blipFill>
          <a:blip r:embed="rId2"/>
          <a:stretch>
            <a:fillRect/>
          </a:stretch>
        </p:blipFill>
        <p:spPr>
          <a:xfrm>
            <a:off x="971736" y="2659642"/>
            <a:ext cx="10400307" cy="3612369"/>
          </a:xfrm>
          <a:prstGeom prst="rect">
            <a:avLst/>
          </a:prstGeom>
        </p:spPr>
      </p:pic>
    </p:spTree>
    <p:extLst>
      <p:ext uri="{BB962C8B-B14F-4D97-AF65-F5344CB8AC3E}">
        <p14:creationId xmlns:p14="http://schemas.microsoft.com/office/powerpoint/2010/main" val="34982740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956512" y="142262"/>
            <a:ext cx="10338260" cy="5324535"/>
          </a:xfrm>
          <a:prstGeom prst="rect">
            <a:avLst/>
          </a:prstGeom>
        </p:spPr>
        <p:txBody>
          <a:bodyPr wrap="square">
            <a:spAutoFit/>
          </a:bodyPr>
          <a:lstStyle/>
          <a:p>
            <a:r>
              <a:rPr lang="es-BO" sz="2800" dirty="0"/>
              <a:t>Los </a:t>
            </a:r>
            <a:r>
              <a:rPr lang="es-BO" sz="3200" b="1" dirty="0" smtClean="0">
                <a:solidFill>
                  <a:srgbClr val="92D050"/>
                </a:solidFill>
              </a:rPr>
              <a:t>certificados digitales</a:t>
            </a:r>
            <a:r>
              <a:rPr lang="es-BO" sz="2800" b="1" dirty="0" smtClean="0"/>
              <a:t> </a:t>
            </a:r>
            <a:r>
              <a:rPr lang="es-BO" sz="2800" dirty="0"/>
              <a:t>son archivos de datos que se utilizan para establecer la identidad de los usuarios y los activos electrónicos para proteger las transacciones en </a:t>
            </a:r>
            <a:r>
              <a:rPr lang="es-BO" sz="2800" dirty="0" smtClean="0"/>
              <a:t>línea. </a:t>
            </a:r>
            <a:r>
              <a:rPr lang="es-BO" sz="2800" dirty="0"/>
              <a:t>Un sistema de certificados digitales utiliza una tercera parte de confianza, conocida como autoridad de </a:t>
            </a:r>
            <a:r>
              <a:rPr lang="es-BO" sz="2800" dirty="0" smtClean="0"/>
              <a:t>certificado, </a:t>
            </a:r>
            <a:r>
              <a:rPr lang="es-BO" sz="2800" dirty="0"/>
              <a:t>para validar la identidad de un usuario. </a:t>
            </a:r>
            <a:endParaRPr lang="es-BO" sz="2800" dirty="0" smtClean="0"/>
          </a:p>
          <a:p>
            <a:r>
              <a:rPr lang="es-BO" sz="2800" dirty="0" smtClean="0"/>
              <a:t>La </a:t>
            </a:r>
            <a:r>
              <a:rPr lang="es-BO" sz="2800" dirty="0"/>
              <a:t>CA verifica la identidad de un usuario del certificado digital desconectada de Internet. Esta información se coloca en un servidor de CA, el cual genera un certificado digital cifrado que contiene información de identificación del propietario y una copia de su clave pública. </a:t>
            </a:r>
            <a:endParaRPr lang="es-BO" sz="2800" dirty="0" smtClean="0"/>
          </a:p>
          <a:p>
            <a:r>
              <a:rPr lang="es-BO" sz="2800" dirty="0" smtClean="0"/>
              <a:t>El </a:t>
            </a:r>
            <a:r>
              <a:rPr lang="es-BO" sz="2800" dirty="0"/>
              <a:t>certificado autentica que la clave pública pertenece al propietario </a:t>
            </a:r>
            <a:r>
              <a:rPr lang="es-BO" sz="2800" dirty="0" smtClean="0"/>
              <a:t>designado.</a:t>
            </a:r>
            <a:endParaRPr lang="es-BO" sz="2800" dirty="0"/>
          </a:p>
        </p:txBody>
      </p:sp>
    </p:spTree>
    <p:extLst>
      <p:ext uri="{BB962C8B-B14F-4D97-AF65-F5344CB8AC3E}">
        <p14:creationId xmlns:p14="http://schemas.microsoft.com/office/powerpoint/2010/main" val="9975435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endParaRPr lang="es-ES" sz="4300" dirty="0">
              <a:latin typeface="+mn-lt"/>
            </a:endParaRPr>
          </a:p>
        </p:txBody>
      </p:sp>
      <p:sp>
        <p:nvSpPr>
          <p:cNvPr id="3" name="Marcador de contenido 2"/>
          <p:cNvSpPr>
            <a:spLocks noGrp="1"/>
          </p:cNvSpPr>
          <p:nvPr>
            <p:ph idx="1"/>
          </p:nvPr>
        </p:nvSpPr>
        <p:spPr>
          <a:xfrm>
            <a:off x="1373052" y="1933691"/>
            <a:ext cx="10058400" cy="4023360"/>
          </a:xfrm>
        </p:spPr>
        <p:txBody>
          <a:bodyPr/>
          <a:lstStyle/>
          <a:p>
            <a:endParaRPr lang="es-BO"/>
          </a:p>
        </p:txBody>
      </p:sp>
      <p:pic>
        <p:nvPicPr>
          <p:cNvPr id="5" name="Imagen 4"/>
          <p:cNvPicPr/>
          <p:nvPr/>
        </p:nvPicPr>
        <p:blipFill>
          <a:blip r:embed="rId2"/>
          <a:stretch>
            <a:fillRect/>
          </a:stretch>
        </p:blipFill>
        <p:spPr>
          <a:xfrm>
            <a:off x="682171" y="482934"/>
            <a:ext cx="10900229" cy="5627580"/>
          </a:xfrm>
          <a:prstGeom prst="rect">
            <a:avLst/>
          </a:prstGeom>
        </p:spPr>
      </p:pic>
    </p:spTree>
    <p:extLst>
      <p:ext uri="{BB962C8B-B14F-4D97-AF65-F5344CB8AC3E}">
        <p14:creationId xmlns:p14="http://schemas.microsoft.com/office/powerpoint/2010/main" val="11749029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330169" y="1599484"/>
            <a:ext cx="9625200" cy="452596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r>
              <a:rPr lang="es-BO" sz="3200" dirty="0"/>
              <a:t>Aunque la computación en la nube y la plataforma digital móvil emergente tienen </a:t>
            </a:r>
            <a:r>
              <a:rPr lang="es-BO" sz="3200" dirty="0" smtClean="0"/>
              <a:t>el de </a:t>
            </a:r>
            <a:r>
              <a:rPr lang="es-BO" sz="3200" dirty="0"/>
              <a:t>producir beneficios poderosos, imponen nuevos desafíos para la </a:t>
            </a:r>
            <a:r>
              <a:rPr lang="es-BO" sz="3200" b="1" u="sng" dirty="0" smtClean="0"/>
              <a:t>seguridad y </a:t>
            </a:r>
            <a:r>
              <a:rPr lang="es-BO" sz="3200" b="1" u="sng" dirty="0"/>
              <a:t>confiabilidad </a:t>
            </a:r>
            <a:r>
              <a:rPr lang="es-BO" sz="3200" dirty="0"/>
              <a:t>de los sistemas. Ahora describiremos algunos de estos desafíos y </a:t>
            </a:r>
            <a:r>
              <a:rPr lang="es-BO" sz="3200" dirty="0" smtClean="0"/>
              <a:t>cómo hay </a:t>
            </a:r>
            <a:r>
              <a:rPr lang="es-BO" sz="3200" dirty="0"/>
              <a:t>que lidiar con ellos.</a:t>
            </a:r>
            <a:r>
              <a:rPr lang="es-ES" sz="3200" dirty="0" smtClean="0"/>
              <a:t/>
            </a:r>
            <a:br>
              <a:rPr lang="es-ES" sz="3200" dirty="0" smtClean="0"/>
            </a:br>
            <a:r>
              <a:rPr lang="es-ES" sz="3200" dirty="0" smtClean="0"/>
              <a:t/>
            </a:r>
            <a:br>
              <a:rPr lang="es-ES" sz="3200" dirty="0" smtClean="0"/>
            </a:br>
            <a:endParaRPr lang="es-ES" sz="3200" dirty="0"/>
          </a:p>
        </p:txBody>
      </p:sp>
      <p:sp>
        <p:nvSpPr>
          <p:cNvPr id="3" name="1 Título"/>
          <p:cNvSpPr txBox="1">
            <a:spLocks/>
          </p:cNvSpPr>
          <p:nvPr/>
        </p:nvSpPr>
        <p:spPr>
          <a:xfrm>
            <a:off x="330169" y="167425"/>
            <a:ext cx="10269144" cy="1159099"/>
          </a:xfrm>
          <a:prstGeom prst="rect">
            <a:avLst/>
          </a:prstGeom>
        </p:spPr>
        <p:txBody>
          <a:bodyPr>
            <a:normAutofit fontScale="82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BO" dirty="0"/>
              <a:t>ASPECTOS DE SEGURIDAD PARA LA COMPUTACIÓN</a:t>
            </a:r>
          </a:p>
          <a:p>
            <a:r>
              <a:rPr lang="es-BO" dirty="0"/>
              <a:t>EN LA NUBE Y LA PLATAFORMA DIGITAL MÓVIL</a:t>
            </a:r>
            <a:endParaRPr lang="es-ES" sz="5600" dirty="0"/>
          </a:p>
        </p:txBody>
      </p:sp>
    </p:spTree>
    <p:extLst>
      <p:ext uri="{BB962C8B-B14F-4D97-AF65-F5344CB8AC3E}">
        <p14:creationId xmlns:p14="http://schemas.microsoft.com/office/powerpoint/2010/main" val="14082168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97280" y="493452"/>
            <a:ext cx="10058400" cy="1352282"/>
          </a:xfrm>
        </p:spPr>
        <p:txBody>
          <a:bodyPr>
            <a:noAutofit/>
          </a:bodyPr>
          <a:lstStyle/>
          <a:p>
            <a:r>
              <a:rPr lang="es-BO" b="1" dirty="0">
                <a:latin typeface="Agency FB" panose="020B0503020202020204" pitchFamily="34" charset="0"/>
              </a:rPr>
              <a:t>Seguridad en las plataformas móviles</a:t>
            </a:r>
            <a:endParaRPr lang="es-ES" sz="5000" b="1" dirty="0">
              <a:latin typeface="Agency FB" panose="020B0503020202020204" pitchFamily="34" charset="0"/>
            </a:endParaRPr>
          </a:p>
        </p:txBody>
      </p:sp>
      <p:sp>
        <p:nvSpPr>
          <p:cNvPr id="4" name="Marcador de contenido 3"/>
          <p:cNvSpPr>
            <a:spLocks noGrp="1"/>
          </p:cNvSpPr>
          <p:nvPr>
            <p:ph idx="1"/>
          </p:nvPr>
        </p:nvSpPr>
        <p:spPr/>
        <p:txBody>
          <a:bodyPr>
            <a:noAutofit/>
          </a:bodyPr>
          <a:lstStyle/>
          <a:p>
            <a:r>
              <a:rPr lang="es-BO" sz="2400" dirty="0"/>
              <a:t>Si los dispositivos móviles están realizando muchas de las funciones de las </a:t>
            </a:r>
            <a:r>
              <a:rPr lang="es-BO" sz="2400" dirty="0" smtClean="0"/>
              <a:t>computadoras, necesitan </a:t>
            </a:r>
            <a:r>
              <a:rPr lang="es-BO" sz="2400" dirty="0"/>
              <a:t>estar protegidos de igual forma que las computadoras de </a:t>
            </a:r>
            <a:r>
              <a:rPr lang="es-BO" sz="2400" dirty="0" smtClean="0"/>
              <a:t>escritorio y </a:t>
            </a:r>
            <a:r>
              <a:rPr lang="es-BO" sz="2400" dirty="0"/>
              <a:t>laptops contra malware, robo, pérdida accidental, acceso sin autorización y hackers.</a:t>
            </a:r>
          </a:p>
          <a:p>
            <a:r>
              <a:rPr lang="es-BO" sz="2400" dirty="0"/>
              <a:t>Los dispositivos móviles que acceden a los sistemas y datos corporativos </a:t>
            </a:r>
            <a:r>
              <a:rPr lang="es-BO" sz="2400" dirty="0" smtClean="0"/>
              <a:t>requieren protección </a:t>
            </a:r>
            <a:r>
              <a:rPr lang="es-BO" sz="2400" dirty="0"/>
              <a:t>especial</a:t>
            </a:r>
            <a:r>
              <a:rPr lang="es-BO" sz="2400" dirty="0" smtClean="0"/>
              <a:t>.</a:t>
            </a:r>
            <a:endParaRPr lang="es-BO" sz="2400" dirty="0"/>
          </a:p>
        </p:txBody>
      </p:sp>
    </p:spTree>
    <p:extLst>
      <p:ext uri="{BB962C8B-B14F-4D97-AF65-F5344CB8AC3E}">
        <p14:creationId xmlns:p14="http://schemas.microsoft.com/office/powerpoint/2010/main" val="31083120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97280" y="651711"/>
            <a:ext cx="8229600" cy="919512"/>
          </a:xfrm>
        </p:spPr>
        <p:txBody>
          <a:bodyPr>
            <a:normAutofit fontScale="90000"/>
          </a:bodyPr>
          <a:lstStyle/>
          <a:p>
            <a:r>
              <a:rPr lang="es-BO" dirty="0"/>
              <a:t>ASEGURAMIENTO DE LA CALIDAD DEL SOFTWARE</a:t>
            </a:r>
            <a:endParaRPr lang="es-ES" sz="5000" dirty="0">
              <a:latin typeface="+mn-lt"/>
            </a:endParaRPr>
          </a:p>
        </p:txBody>
      </p:sp>
      <p:sp>
        <p:nvSpPr>
          <p:cNvPr id="3" name="2 Marcador de contenido"/>
          <p:cNvSpPr>
            <a:spLocks noGrp="1"/>
          </p:cNvSpPr>
          <p:nvPr>
            <p:ph idx="1"/>
          </p:nvPr>
        </p:nvSpPr>
        <p:spPr>
          <a:xfrm>
            <a:off x="321972" y="1880317"/>
            <a:ext cx="11217498" cy="4353058"/>
          </a:xfrm>
        </p:spPr>
        <p:txBody>
          <a:bodyPr>
            <a:noAutofit/>
          </a:bodyPr>
          <a:lstStyle/>
          <a:p>
            <a:r>
              <a:rPr lang="es-BO" sz="2400" dirty="0"/>
              <a:t>Además de implementar una seguridad y controles efectivos, las organizaciones pueden</a:t>
            </a:r>
          </a:p>
          <a:p>
            <a:r>
              <a:rPr lang="es-BO" sz="2400" dirty="0"/>
              <a:t>mejorar la calidad y confiabilidad del sistema al emplear métrica de software y un</a:t>
            </a:r>
          </a:p>
          <a:p>
            <a:r>
              <a:rPr lang="es-BO" sz="2400" dirty="0"/>
              <a:t>proceso riguroso de prueba de software. La métrica de software consiste en las evaluaciones</a:t>
            </a:r>
          </a:p>
          <a:p>
            <a:r>
              <a:rPr lang="es-BO" sz="2400" dirty="0"/>
              <a:t>de los objetivos del sistema en forma de medidas cuantificadas. El uso continuo</a:t>
            </a:r>
          </a:p>
          <a:p>
            <a:r>
              <a:rPr lang="es-BO" sz="2400" dirty="0"/>
              <a:t>de la métrica permite al departamento de sistemas de información y a los usuarios</a:t>
            </a:r>
            <a:r>
              <a:rPr lang="es-ES" sz="2800" dirty="0"/>
              <a:t/>
            </a:r>
            <a:br>
              <a:rPr lang="es-ES" sz="2800" dirty="0"/>
            </a:br>
            <a:r>
              <a:rPr lang="es-ES" sz="2800" dirty="0"/>
              <a:t/>
            </a:r>
            <a:br>
              <a:rPr lang="es-ES" sz="2800" dirty="0"/>
            </a:br>
            <a:endParaRPr lang="es-ES" sz="2800" dirty="0"/>
          </a:p>
        </p:txBody>
      </p:sp>
    </p:spTree>
    <p:extLst>
      <p:ext uri="{BB962C8B-B14F-4D97-AF65-F5344CB8AC3E}">
        <p14:creationId xmlns:p14="http://schemas.microsoft.com/office/powerpoint/2010/main" val="3924890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b="1" dirty="0" smtClean="0"/>
              <a:t>Controles de los sistemas de información</a:t>
            </a:r>
            <a:endParaRPr lang="es-BO" b="1" dirty="0"/>
          </a:p>
        </p:txBody>
      </p:sp>
      <p:sp>
        <p:nvSpPr>
          <p:cNvPr id="3" name="Marcador de contenido 2"/>
          <p:cNvSpPr>
            <a:spLocks noGrp="1"/>
          </p:cNvSpPr>
          <p:nvPr>
            <p:ph idx="1"/>
          </p:nvPr>
        </p:nvSpPr>
        <p:spPr>
          <a:xfrm>
            <a:off x="542925" y="1845734"/>
            <a:ext cx="11358563" cy="4023360"/>
          </a:xfrm>
        </p:spPr>
        <p:txBody>
          <a:bodyPr/>
          <a:lstStyle/>
          <a:p>
            <a:pPr algn="just"/>
            <a:r>
              <a:rPr lang="es-BO" dirty="0"/>
              <a:t>Los </a:t>
            </a:r>
            <a:r>
              <a:rPr lang="es-BO" dirty="0">
                <a:solidFill>
                  <a:srgbClr val="FFFF00"/>
                </a:solidFill>
              </a:rPr>
              <a:t>controles </a:t>
            </a:r>
            <a:r>
              <a:rPr lang="es-BO" dirty="0" smtClean="0">
                <a:solidFill>
                  <a:srgbClr val="FFFF00"/>
                </a:solidFill>
              </a:rPr>
              <a:t>generales</a:t>
            </a:r>
            <a:r>
              <a:rPr lang="es-BO" dirty="0" smtClean="0"/>
              <a:t>  gobiernan </a:t>
            </a:r>
            <a:r>
              <a:rPr lang="es-BO" dirty="0"/>
              <a:t>el diseño, la seguridad y el uso de los programas </a:t>
            </a:r>
            <a:r>
              <a:rPr lang="es-BO" dirty="0" smtClean="0"/>
              <a:t>de computadora</a:t>
            </a:r>
            <a:r>
              <a:rPr lang="es-BO" dirty="0"/>
              <a:t>, </a:t>
            </a:r>
            <a:r>
              <a:rPr lang="es-BO" dirty="0" smtClean="0"/>
              <a:t>además de </a:t>
            </a:r>
            <a:r>
              <a:rPr lang="es-BO" dirty="0"/>
              <a:t>la seguridad de los archivos de datos en general, a lo largo de toda la </a:t>
            </a:r>
            <a:r>
              <a:rPr lang="es-BO" dirty="0" smtClean="0"/>
              <a:t>infraestructura de </a:t>
            </a:r>
            <a:r>
              <a:rPr lang="es-BO" dirty="0"/>
              <a:t>tecnología de la información de la organización. Los controles </a:t>
            </a:r>
            <a:r>
              <a:rPr lang="es-BO" dirty="0" smtClean="0"/>
              <a:t>generales cuentan:</a:t>
            </a:r>
          </a:p>
          <a:p>
            <a:endParaRPr lang="es-BO" dirty="0" smtClean="0"/>
          </a:p>
          <a:p>
            <a:endParaRPr lang="es-BO" dirty="0"/>
          </a:p>
          <a:p>
            <a:endParaRPr lang="es-BO" dirty="0" smtClean="0"/>
          </a:p>
          <a:p>
            <a:endParaRPr lang="es-BO" dirty="0"/>
          </a:p>
          <a:p>
            <a:endParaRPr lang="es-BO" dirty="0"/>
          </a:p>
        </p:txBody>
      </p:sp>
      <p:pic>
        <p:nvPicPr>
          <p:cNvPr id="5" name="Imagen 4"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5" y="2771775"/>
            <a:ext cx="11101388" cy="3486150"/>
          </a:xfrm>
          <a:prstGeom prst="rect">
            <a:avLst/>
          </a:prstGeom>
        </p:spPr>
      </p:pic>
    </p:spTree>
    <p:extLst>
      <p:ext uri="{BB962C8B-B14F-4D97-AF65-F5344CB8AC3E}">
        <p14:creationId xmlns:p14="http://schemas.microsoft.com/office/powerpoint/2010/main" val="3371192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smtClean="0"/>
              <a:t>Controles de los sistemas de información </a:t>
            </a:r>
            <a:endParaRPr lang="es-BO" dirty="0"/>
          </a:p>
        </p:txBody>
      </p:sp>
      <p:sp>
        <p:nvSpPr>
          <p:cNvPr id="3" name="Marcador de contenido 2"/>
          <p:cNvSpPr>
            <a:spLocks noGrp="1"/>
          </p:cNvSpPr>
          <p:nvPr>
            <p:ph idx="1"/>
          </p:nvPr>
        </p:nvSpPr>
        <p:spPr/>
        <p:txBody>
          <a:bodyPr/>
          <a:lstStyle/>
          <a:p>
            <a:pPr algn="just"/>
            <a:r>
              <a:rPr lang="es-BO" dirty="0"/>
              <a:t>Los </a:t>
            </a:r>
            <a:r>
              <a:rPr lang="es-BO" dirty="0">
                <a:solidFill>
                  <a:srgbClr val="FFFF00"/>
                </a:solidFill>
              </a:rPr>
              <a:t>controles de aplicación</a:t>
            </a:r>
            <a:r>
              <a:rPr lang="es-BO" dirty="0"/>
              <a:t> son controles específicos únicos para cada </a:t>
            </a:r>
            <a:r>
              <a:rPr lang="es-BO" dirty="0" smtClean="0"/>
              <a:t>aplicación computarizada</a:t>
            </a:r>
            <a:r>
              <a:rPr lang="es-BO" dirty="0"/>
              <a:t>, como nómina o procesamiento de pedidos. Implican </a:t>
            </a:r>
            <a:r>
              <a:rPr lang="es-BO" dirty="0" smtClean="0"/>
              <a:t>procedimientos tanto </a:t>
            </a:r>
            <a:r>
              <a:rPr lang="es-BO" dirty="0"/>
              <a:t>automatizados como manuales, los cuales aseguran que la aplicación procese </a:t>
            </a:r>
            <a:r>
              <a:rPr lang="es-BO" dirty="0" smtClean="0"/>
              <a:t>de una </a:t>
            </a:r>
            <a:r>
              <a:rPr lang="es-BO" dirty="0"/>
              <a:t>forma completa y precisa sólo los datos </a:t>
            </a:r>
            <a:r>
              <a:rPr lang="es-BO" dirty="0" smtClean="0"/>
              <a:t>autorizados. Se </a:t>
            </a:r>
            <a:r>
              <a:rPr lang="es-BO" dirty="0"/>
              <a:t>clasifican en</a:t>
            </a:r>
            <a:r>
              <a:rPr lang="es-BO" dirty="0" smtClean="0"/>
              <a:t>:</a:t>
            </a:r>
          </a:p>
          <a:p>
            <a:pPr algn="just"/>
            <a:r>
              <a:rPr lang="es-BO" dirty="0" smtClean="0"/>
              <a:t>Los </a:t>
            </a:r>
            <a:r>
              <a:rPr lang="es-BO" dirty="0">
                <a:solidFill>
                  <a:srgbClr val="FFFF00"/>
                </a:solidFill>
              </a:rPr>
              <a:t>controles de entrada</a:t>
            </a:r>
            <a:r>
              <a:rPr lang="es-BO" dirty="0"/>
              <a:t> verifican la precisión e integridad de los datos </a:t>
            </a:r>
            <a:r>
              <a:rPr lang="es-BO" dirty="0" smtClean="0"/>
              <a:t>cuando éstos </a:t>
            </a:r>
            <a:r>
              <a:rPr lang="es-BO" dirty="0"/>
              <a:t>entran al sistema</a:t>
            </a:r>
            <a:r>
              <a:rPr lang="es-BO" dirty="0" smtClean="0"/>
              <a:t>.</a:t>
            </a:r>
          </a:p>
          <a:p>
            <a:pPr algn="just"/>
            <a:r>
              <a:rPr lang="es-BO" dirty="0"/>
              <a:t>Los </a:t>
            </a:r>
            <a:r>
              <a:rPr lang="es-BO" dirty="0">
                <a:solidFill>
                  <a:srgbClr val="FFFF00"/>
                </a:solidFill>
              </a:rPr>
              <a:t>controles </a:t>
            </a:r>
            <a:r>
              <a:rPr lang="es-BO" dirty="0" smtClean="0">
                <a:solidFill>
                  <a:srgbClr val="FFFF00"/>
                </a:solidFill>
              </a:rPr>
              <a:t>de procesamiento</a:t>
            </a:r>
            <a:r>
              <a:rPr lang="es-BO" dirty="0" smtClean="0"/>
              <a:t> </a:t>
            </a:r>
            <a:r>
              <a:rPr lang="es-BO" dirty="0"/>
              <a:t>establecen que los datos sean completos y precisos durante la actualización</a:t>
            </a:r>
            <a:r>
              <a:rPr lang="es-BO" dirty="0" smtClean="0"/>
              <a:t>.</a:t>
            </a:r>
          </a:p>
          <a:p>
            <a:pPr algn="just"/>
            <a:r>
              <a:rPr lang="es-BO" dirty="0" smtClean="0"/>
              <a:t> </a:t>
            </a:r>
            <a:r>
              <a:rPr lang="es-BO" dirty="0"/>
              <a:t>Los </a:t>
            </a:r>
            <a:r>
              <a:rPr lang="es-BO" dirty="0">
                <a:solidFill>
                  <a:srgbClr val="FFFF00"/>
                </a:solidFill>
              </a:rPr>
              <a:t>controles de salida</a:t>
            </a:r>
            <a:r>
              <a:rPr lang="es-BO" dirty="0"/>
              <a:t> aseguran que los resultados del procesamiento </a:t>
            </a:r>
            <a:r>
              <a:rPr lang="es-BO" dirty="0" smtClean="0"/>
              <a:t>de computadora </a:t>
            </a:r>
            <a:r>
              <a:rPr lang="es-BO" dirty="0"/>
              <a:t>sean precisos, completos y se distribuyan de manera apropiada.</a:t>
            </a:r>
          </a:p>
          <a:p>
            <a:endParaRPr lang="es-BO" dirty="0" smtClean="0"/>
          </a:p>
          <a:p>
            <a:endParaRPr lang="es-BO" dirty="0"/>
          </a:p>
        </p:txBody>
      </p:sp>
    </p:spTree>
    <p:extLst>
      <p:ext uri="{BB962C8B-B14F-4D97-AF65-F5344CB8AC3E}">
        <p14:creationId xmlns:p14="http://schemas.microsoft.com/office/powerpoint/2010/main" val="3800975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smtClean="0"/>
              <a:t>EVALUACION DE RIESGO</a:t>
            </a:r>
            <a:endParaRPr lang="es-BO" dirty="0"/>
          </a:p>
        </p:txBody>
      </p:sp>
      <p:sp>
        <p:nvSpPr>
          <p:cNvPr id="3" name="Marcador de contenido 2"/>
          <p:cNvSpPr>
            <a:spLocks noGrp="1"/>
          </p:cNvSpPr>
          <p:nvPr>
            <p:ph idx="1"/>
          </p:nvPr>
        </p:nvSpPr>
        <p:spPr/>
        <p:txBody>
          <a:bodyPr>
            <a:normAutofit/>
          </a:bodyPr>
          <a:lstStyle/>
          <a:p>
            <a:pPr algn="just"/>
            <a:r>
              <a:rPr lang="es-BO" dirty="0"/>
              <a:t>Antes de que su compañía consigne recursos a los controles de seguridad y sistemas </a:t>
            </a:r>
            <a:r>
              <a:rPr lang="es-BO" dirty="0" smtClean="0"/>
              <a:t>de información</a:t>
            </a:r>
            <a:r>
              <a:rPr lang="es-BO" dirty="0"/>
              <a:t>, debe saber qué activos requieren protección y el grado de </a:t>
            </a:r>
            <a:r>
              <a:rPr lang="es-BO" dirty="0" smtClean="0"/>
              <a:t>vulnerabilidad de </a:t>
            </a:r>
            <a:r>
              <a:rPr lang="es-BO" dirty="0"/>
              <a:t>éstos</a:t>
            </a:r>
            <a:r>
              <a:rPr lang="es-BO" dirty="0" smtClean="0"/>
              <a:t>.</a:t>
            </a:r>
          </a:p>
          <a:p>
            <a:pPr algn="just"/>
            <a:r>
              <a:rPr lang="es-BO" dirty="0"/>
              <a:t>Una </a:t>
            </a:r>
            <a:r>
              <a:rPr lang="es-BO" dirty="0">
                <a:solidFill>
                  <a:srgbClr val="FFFF00"/>
                </a:solidFill>
              </a:rPr>
              <a:t>evaluación del riesgo</a:t>
            </a:r>
            <a:r>
              <a:rPr lang="es-BO" dirty="0"/>
              <a:t> determina el nivel de riesgo para la firma si no se </a:t>
            </a:r>
            <a:r>
              <a:rPr lang="es-BO" dirty="0" smtClean="0"/>
              <a:t>controla una </a:t>
            </a:r>
            <a:r>
              <a:rPr lang="es-BO" dirty="0"/>
              <a:t>actividad o proceso específico de manera apropiada. No todos los riesgos </a:t>
            </a:r>
            <a:r>
              <a:rPr lang="es-BO" dirty="0" smtClean="0"/>
              <a:t>se pueden </a:t>
            </a:r>
            <a:r>
              <a:rPr lang="es-BO" dirty="0"/>
              <a:t>anticipar o medir, pero la mayoría de las empresas podrán adquirir cierta </a:t>
            </a:r>
            <a:r>
              <a:rPr lang="es-BO" dirty="0" smtClean="0"/>
              <a:t>comprensión de </a:t>
            </a:r>
            <a:r>
              <a:rPr lang="es-BO" dirty="0"/>
              <a:t>los riesgos a los que se enfrentan</a:t>
            </a:r>
            <a:r>
              <a:rPr lang="es-BO" dirty="0" smtClean="0"/>
              <a:t>.</a:t>
            </a:r>
          </a:p>
          <a:p>
            <a:pPr algn="just"/>
            <a:endParaRPr lang="es-BO" dirty="0"/>
          </a:p>
          <a:p>
            <a:pPr algn="just"/>
            <a:r>
              <a:rPr lang="es-BO" dirty="0"/>
              <a:t>Los gerentes de información que </a:t>
            </a:r>
            <a:r>
              <a:rPr lang="es-BO" dirty="0" smtClean="0"/>
              <a:t>trabajan con </a:t>
            </a:r>
            <a:r>
              <a:rPr lang="es-BO" dirty="0"/>
              <a:t>especialistas en sistemas de información deberían tratar de determinar el valor </a:t>
            </a:r>
            <a:r>
              <a:rPr lang="es-BO" dirty="0" smtClean="0"/>
              <a:t>de los </a:t>
            </a:r>
            <a:r>
              <a:rPr lang="es-BO" dirty="0"/>
              <a:t>activos de información, los puntos de vulnerabilidad, la probable frecuencia de </a:t>
            </a:r>
            <a:r>
              <a:rPr lang="es-BO" dirty="0" smtClean="0"/>
              <a:t>un problema </a:t>
            </a:r>
            <a:r>
              <a:rPr lang="es-BO" dirty="0"/>
              <a:t>y el potencial de daño.</a:t>
            </a:r>
          </a:p>
        </p:txBody>
      </p:sp>
    </p:spTree>
    <p:extLst>
      <p:ext uri="{BB962C8B-B14F-4D97-AF65-F5344CB8AC3E}">
        <p14:creationId xmlns:p14="http://schemas.microsoft.com/office/powerpoint/2010/main" val="283591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smtClean="0"/>
              <a:t>POLITICA DE SEGURIDAD</a:t>
            </a:r>
            <a:endParaRPr lang="es-BO" dirty="0"/>
          </a:p>
        </p:txBody>
      </p:sp>
      <p:sp>
        <p:nvSpPr>
          <p:cNvPr id="3" name="Marcador de contenido 2"/>
          <p:cNvSpPr>
            <a:spLocks noGrp="1"/>
          </p:cNvSpPr>
          <p:nvPr>
            <p:ph idx="1"/>
          </p:nvPr>
        </p:nvSpPr>
        <p:spPr/>
        <p:txBody>
          <a:bodyPr>
            <a:normAutofit/>
          </a:bodyPr>
          <a:lstStyle/>
          <a:p>
            <a:pPr algn="just"/>
            <a:r>
              <a:rPr lang="es-BO" dirty="0" smtClean="0"/>
              <a:t>Para tener políticas de seguridad se debe tener claros los riesgos que tienen los sistemas </a:t>
            </a:r>
            <a:r>
              <a:rPr lang="es-BO" dirty="0"/>
              <a:t>de información. Una </a:t>
            </a:r>
            <a:r>
              <a:rPr lang="es-BO" dirty="0" smtClean="0"/>
              <a:t>política de </a:t>
            </a:r>
            <a:r>
              <a:rPr lang="es-BO" dirty="0"/>
              <a:t>seguridad consiste de enunciados que clasifican los riesgos de información, </a:t>
            </a:r>
            <a:r>
              <a:rPr lang="es-BO" dirty="0" smtClean="0"/>
              <a:t>identifican los </a:t>
            </a:r>
            <a:r>
              <a:rPr lang="es-BO" dirty="0"/>
              <a:t>objetivos de seguridad aceptables y también los mecanismos para </a:t>
            </a:r>
            <a:r>
              <a:rPr lang="es-BO" dirty="0" smtClean="0"/>
              <a:t>lograr estos </a:t>
            </a:r>
            <a:r>
              <a:rPr lang="es-BO" dirty="0"/>
              <a:t>objetivos</a:t>
            </a:r>
            <a:r>
              <a:rPr lang="es-BO" dirty="0" smtClean="0"/>
              <a:t>. </a:t>
            </a:r>
            <a:r>
              <a:rPr lang="es-BO" dirty="0"/>
              <a:t>La política de seguridad controla las políticas que determinan el uso aceptable </a:t>
            </a:r>
            <a:r>
              <a:rPr lang="es-BO" dirty="0" smtClean="0"/>
              <a:t>de los </a:t>
            </a:r>
            <a:r>
              <a:rPr lang="es-BO" dirty="0"/>
              <a:t>recursos de </a:t>
            </a:r>
            <a:r>
              <a:rPr lang="es-BO" dirty="0" smtClean="0"/>
              <a:t>información </a:t>
            </a:r>
            <a:r>
              <a:rPr lang="es-BO" dirty="0"/>
              <a:t>y qué miembros de la compañía tienen </a:t>
            </a:r>
            <a:r>
              <a:rPr lang="es-BO" dirty="0" smtClean="0"/>
              <a:t>acceso a </a:t>
            </a:r>
            <a:r>
              <a:rPr lang="es-BO" dirty="0"/>
              <a:t>sus activos de </a:t>
            </a:r>
            <a:r>
              <a:rPr lang="es-BO" dirty="0" smtClean="0"/>
              <a:t>información.</a:t>
            </a:r>
          </a:p>
          <a:p>
            <a:pPr algn="just"/>
            <a:r>
              <a:rPr lang="es-BO" dirty="0"/>
              <a:t>Una </a:t>
            </a:r>
            <a:r>
              <a:rPr lang="es-BO" dirty="0">
                <a:solidFill>
                  <a:srgbClr val="FFFF00"/>
                </a:solidFill>
              </a:rPr>
              <a:t>política de uso aceptable (AUP)</a:t>
            </a:r>
            <a:r>
              <a:rPr lang="es-BO" dirty="0"/>
              <a:t> define los </a:t>
            </a:r>
            <a:r>
              <a:rPr lang="es-BO" dirty="0" smtClean="0"/>
              <a:t>usos admisibles </a:t>
            </a:r>
            <a:r>
              <a:rPr lang="es-BO" dirty="0"/>
              <a:t>de los recursos de información y el equipo de cómputo de la firma, </a:t>
            </a:r>
            <a:r>
              <a:rPr lang="es-BO" dirty="0" smtClean="0"/>
              <a:t>que incluye </a:t>
            </a:r>
            <a:r>
              <a:rPr lang="es-BO" dirty="0"/>
              <a:t>las computadoras laptop y de escritorio, los dispositivos inalámbricos </a:t>
            </a:r>
            <a:r>
              <a:rPr lang="es-BO" dirty="0" smtClean="0"/>
              <a:t>e Internet</a:t>
            </a:r>
            <a:r>
              <a:rPr lang="es-BO" dirty="0"/>
              <a:t>.</a:t>
            </a:r>
          </a:p>
          <a:p>
            <a:pPr algn="just"/>
            <a:r>
              <a:rPr lang="es-BO" dirty="0"/>
              <a:t>La </a:t>
            </a:r>
            <a:r>
              <a:rPr lang="es-BO" dirty="0">
                <a:solidFill>
                  <a:srgbClr val="FFFF00"/>
                </a:solidFill>
              </a:rPr>
              <a:t>administración de identidad</a:t>
            </a:r>
            <a:r>
              <a:rPr lang="es-BO" dirty="0"/>
              <a:t> consiste en los procesos de negocios y </a:t>
            </a:r>
            <a:r>
              <a:rPr lang="es-BO" dirty="0" smtClean="0"/>
              <a:t>las herramientas de software </a:t>
            </a:r>
            <a:r>
              <a:rPr lang="es-BO" dirty="0"/>
              <a:t>para identificar a los usuarios válidos de un sistema, y </a:t>
            </a:r>
            <a:r>
              <a:rPr lang="es-BO" dirty="0" smtClean="0"/>
              <a:t>para controlar </a:t>
            </a:r>
            <a:r>
              <a:rPr lang="es-BO" dirty="0"/>
              <a:t>su acceso a los recursos del mismo.</a:t>
            </a:r>
          </a:p>
        </p:txBody>
      </p:sp>
    </p:spTree>
    <p:extLst>
      <p:ext uri="{BB962C8B-B14F-4D97-AF65-F5344CB8AC3E}">
        <p14:creationId xmlns:p14="http://schemas.microsoft.com/office/powerpoint/2010/main" val="368874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BO" sz="3600" dirty="0"/>
              <a:t>PLANIFICACIÓN DE RECUPERACIÓN </a:t>
            </a:r>
            <a:r>
              <a:rPr lang="es-BO" sz="3600" dirty="0" smtClean="0"/>
              <a:t>DE DESASTRES Y </a:t>
            </a:r>
            <a:r>
              <a:rPr lang="es-BO" sz="3600" dirty="0"/>
              <a:t>PLANIFICACIÓN DE LA CONTINUIDAD </a:t>
            </a:r>
            <a:r>
              <a:rPr lang="es-BO" sz="3600" dirty="0" smtClean="0"/>
              <a:t>DE NEGOCIOS</a:t>
            </a:r>
            <a:endParaRPr lang="es-BO" sz="3600" dirty="0"/>
          </a:p>
        </p:txBody>
      </p:sp>
      <p:sp>
        <p:nvSpPr>
          <p:cNvPr id="3" name="Marcador de contenido 2"/>
          <p:cNvSpPr>
            <a:spLocks noGrp="1"/>
          </p:cNvSpPr>
          <p:nvPr>
            <p:ph idx="1"/>
          </p:nvPr>
        </p:nvSpPr>
        <p:spPr/>
        <p:txBody>
          <a:bodyPr>
            <a:normAutofit/>
          </a:bodyPr>
          <a:lstStyle/>
          <a:p>
            <a:pPr algn="just"/>
            <a:r>
              <a:rPr lang="es-BO" dirty="0" smtClean="0"/>
              <a:t> Se necesita </a:t>
            </a:r>
            <a:r>
              <a:rPr lang="es-BO" dirty="0"/>
              <a:t>planificar los eventos, como los cortes en el </a:t>
            </a:r>
            <a:r>
              <a:rPr lang="es-BO" dirty="0" smtClean="0"/>
              <a:t>suministro eléctrico</a:t>
            </a:r>
            <a:r>
              <a:rPr lang="es-BO" dirty="0"/>
              <a:t>, las inundaciones, los terremotos o los ataques terroristas que evitarán que </a:t>
            </a:r>
            <a:r>
              <a:rPr lang="es-BO" dirty="0" smtClean="0"/>
              <a:t>sus sistemas </a:t>
            </a:r>
            <a:r>
              <a:rPr lang="es-BO" dirty="0"/>
              <a:t>de información y su empresa puedan operar. </a:t>
            </a:r>
            <a:endParaRPr lang="es-BO" dirty="0" smtClean="0"/>
          </a:p>
          <a:p>
            <a:pPr algn="just"/>
            <a:r>
              <a:rPr lang="es-BO" dirty="0" smtClean="0"/>
              <a:t>La </a:t>
            </a:r>
            <a:r>
              <a:rPr lang="es-BO" dirty="0">
                <a:solidFill>
                  <a:srgbClr val="FFFF00"/>
                </a:solidFill>
              </a:rPr>
              <a:t>planificación de </a:t>
            </a:r>
            <a:r>
              <a:rPr lang="es-BO" dirty="0" smtClean="0">
                <a:solidFill>
                  <a:srgbClr val="FFFF00"/>
                </a:solidFill>
              </a:rPr>
              <a:t>recuperación </a:t>
            </a:r>
            <a:r>
              <a:rPr lang="es-BO" dirty="0">
                <a:solidFill>
                  <a:srgbClr val="FFFF00"/>
                </a:solidFill>
              </a:rPr>
              <a:t>de desastres</a:t>
            </a:r>
            <a:r>
              <a:rPr lang="es-BO" dirty="0"/>
              <a:t> idea planes para restaurar los servicios de </a:t>
            </a:r>
            <a:r>
              <a:rPr lang="es-BO" dirty="0" smtClean="0"/>
              <a:t>cómputo </a:t>
            </a:r>
            <a:r>
              <a:rPr lang="es-BO" dirty="0"/>
              <a:t>y </a:t>
            </a:r>
            <a:r>
              <a:rPr lang="es-BO" dirty="0" smtClean="0"/>
              <a:t>comunicaciones después </a:t>
            </a:r>
            <a:r>
              <a:rPr lang="es-BO" dirty="0"/>
              <a:t>de haberse interrumpido. El principal enfoque de los planes de </a:t>
            </a:r>
            <a:r>
              <a:rPr lang="es-BO" dirty="0" smtClean="0"/>
              <a:t>recuperación de </a:t>
            </a:r>
            <a:r>
              <a:rPr lang="es-BO" dirty="0"/>
              <a:t>desastres es en los aspectos técnicos involucrados en mantener los sistemas </a:t>
            </a:r>
            <a:r>
              <a:rPr lang="es-BO" dirty="0" smtClean="0"/>
              <a:t>en funcionamiento</a:t>
            </a:r>
            <a:r>
              <a:rPr lang="es-BO" dirty="0"/>
              <a:t>, tales como qué archivos respaldar y el mantenimiento de los </a:t>
            </a:r>
            <a:r>
              <a:rPr lang="es-BO" dirty="0" smtClean="0"/>
              <a:t>sistemas de </a:t>
            </a:r>
            <a:r>
              <a:rPr lang="es-BO" dirty="0"/>
              <a:t>cómputo de respaldo o los servicios de recuperación de desastres</a:t>
            </a:r>
            <a:r>
              <a:rPr lang="es-BO" dirty="0" smtClean="0"/>
              <a:t>.</a:t>
            </a:r>
          </a:p>
          <a:p>
            <a:pPr algn="just"/>
            <a:r>
              <a:rPr lang="es-BO" dirty="0"/>
              <a:t>La </a:t>
            </a:r>
            <a:r>
              <a:rPr lang="es-BO" dirty="0">
                <a:solidFill>
                  <a:srgbClr val="FFFF00"/>
                </a:solidFill>
              </a:rPr>
              <a:t>planificación de continuidad de negocios</a:t>
            </a:r>
            <a:r>
              <a:rPr lang="es-BO" dirty="0"/>
              <a:t> se enfoca en la forma en que la </a:t>
            </a:r>
            <a:r>
              <a:rPr lang="es-BO" dirty="0" smtClean="0"/>
              <a:t>compañía puede </a:t>
            </a:r>
            <a:r>
              <a:rPr lang="es-BO" dirty="0"/>
              <a:t>restaurar las operaciones de negocios después de que ocurre un desastre</a:t>
            </a:r>
            <a:r>
              <a:rPr lang="es-BO" dirty="0" smtClean="0"/>
              <a:t>. El </a:t>
            </a:r>
            <a:r>
              <a:rPr lang="es-BO" dirty="0"/>
              <a:t>plan de continuidad de negocios identifica los procesos de negocios críticos y </a:t>
            </a:r>
            <a:r>
              <a:rPr lang="es-BO" dirty="0" smtClean="0"/>
              <a:t>determina los </a:t>
            </a:r>
            <a:r>
              <a:rPr lang="es-BO" dirty="0"/>
              <a:t>planes de acción para manejar las funciones de misión crítica en caso de </a:t>
            </a:r>
            <a:r>
              <a:rPr lang="es-BO" dirty="0" smtClean="0"/>
              <a:t>que fallen </a:t>
            </a:r>
            <a:r>
              <a:rPr lang="es-BO" dirty="0"/>
              <a:t>los sistemas.</a:t>
            </a:r>
          </a:p>
        </p:txBody>
      </p:sp>
    </p:spTree>
    <p:extLst>
      <p:ext uri="{BB962C8B-B14F-4D97-AF65-F5344CB8AC3E}">
        <p14:creationId xmlns:p14="http://schemas.microsoft.com/office/powerpoint/2010/main" val="3436056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smtClean="0"/>
              <a:t>LA FUNCION DE LA AUDITORIA</a:t>
            </a:r>
            <a:endParaRPr lang="es-BO" dirty="0"/>
          </a:p>
        </p:txBody>
      </p:sp>
      <p:sp>
        <p:nvSpPr>
          <p:cNvPr id="3" name="Marcador de contenido 2"/>
          <p:cNvSpPr>
            <a:spLocks noGrp="1"/>
          </p:cNvSpPr>
          <p:nvPr>
            <p:ph idx="1"/>
          </p:nvPr>
        </p:nvSpPr>
        <p:spPr/>
        <p:txBody>
          <a:bodyPr/>
          <a:lstStyle/>
          <a:p>
            <a:pPr algn="just"/>
            <a:r>
              <a:rPr lang="es-BO" dirty="0"/>
              <a:t>¿Cómo sabe la gerencia que la seguridad y los controles de los sistemas de </a:t>
            </a:r>
            <a:r>
              <a:rPr lang="es-BO" dirty="0" smtClean="0"/>
              <a:t>información son </a:t>
            </a:r>
            <a:r>
              <a:rPr lang="es-BO" dirty="0"/>
              <a:t>efectivos? Para responder a esta pregunta, las organizaciones deben llevar </a:t>
            </a:r>
            <a:r>
              <a:rPr lang="es-BO" dirty="0" smtClean="0"/>
              <a:t>a cabo </a:t>
            </a:r>
            <a:r>
              <a:rPr lang="es-BO" dirty="0"/>
              <a:t>auditorías exhaustivas y sistemáticas. Una auditoría de MIS examina el </a:t>
            </a:r>
            <a:r>
              <a:rPr lang="es-BO" dirty="0" smtClean="0"/>
              <a:t>entorno de </a:t>
            </a:r>
            <a:r>
              <a:rPr lang="es-BO" dirty="0"/>
              <a:t>seguridad general de la firma, además de controlar el gobierno de los sistemas </a:t>
            </a:r>
            <a:r>
              <a:rPr lang="es-BO" dirty="0" smtClean="0"/>
              <a:t>de información </a:t>
            </a:r>
            <a:r>
              <a:rPr lang="es-BO" dirty="0"/>
              <a:t>individuales</a:t>
            </a:r>
            <a:r>
              <a:rPr lang="es-BO" dirty="0" smtClean="0"/>
              <a:t>.</a:t>
            </a:r>
          </a:p>
          <a:p>
            <a:pPr algn="just"/>
            <a:r>
              <a:rPr lang="es-BO" dirty="0"/>
              <a:t>Las auditorías de seguridad revisan las tecnologías, los procedimientos, la </a:t>
            </a:r>
            <a:r>
              <a:rPr lang="es-BO" dirty="0" smtClean="0"/>
              <a:t>documentación, la </a:t>
            </a:r>
            <a:r>
              <a:rPr lang="es-BO" dirty="0"/>
              <a:t>capacitación y el personal. Una auditoría detallada puede incluso simular </a:t>
            </a:r>
            <a:r>
              <a:rPr lang="es-BO" dirty="0" smtClean="0"/>
              <a:t>un ataque </a:t>
            </a:r>
            <a:r>
              <a:rPr lang="es-BO" dirty="0"/>
              <a:t>o desastre para evaluar la respuesta de la tecnología, el personal de sistemas </a:t>
            </a:r>
            <a:r>
              <a:rPr lang="es-BO" dirty="0" smtClean="0"/>
              <a:t>de información </a:t>
            </a:r>
            <a:r>
              <a:rPr lang="es-BO" dirty="0"/>
              <a:t>y los empleados de la empresa.</a:t>
            </a:r>
          </a:p>
          <a:p>
            <a:pPr marL="0" indent="0">
              <a:buNone/>
            </a:pPr>
            <a:endParaRPr lang="es-BO" dirty="0"/>
          </a:p>
        </p:txBody>
      </p:sp>
    </p:spTree>
    <p:extLst>
      <p:ext uri="{BB962C8B-B14F-4D97-AF65-F5344CB8AC3E}">
        <p14:creationId xmlns:p14="http://schemas.microsoft.com/office/powerpoint/2010/main" val="2741692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2500" y="267553"/>
            <a:ext cx="10610850" cy="1450757"/>
          </a:xfrm>
        </p:spPr>
        <p:txBody>
          <a:bodyPr>
            <a:noAutofit/>
          </a:bodyPr>
          <a:lstStyle/>
          <a:p>
            <a:r>
              <a:rPr lang="es-ES" sz="4400" b="1" dirty="0" smtClean="0">
                <a:latin typeface="+mn-lt"/>
                <a:ea typeface="Adobe Gothic Std B" panose="020B0800000000000000" pitchFamily="34" charset="-128"/>
              </a:rPr>
              <a:t>8.4 TECNOLOGÍAS Y HERRAMIENTAS PARA PROTEGER LOS RECURSOS DE INFORMACIÓN</a:t>
            </a:r>
            <a:endParaRPr lang="es-ES" sz="4400" b="1" dirty="0">
              <a:latin typeface="+mn-lt"/>
              <a:ea typeface="Adobe Gothic Std B" panose="020B0800000000000000" pitchFamily="34" charset="-128"/>
            </a:endParaRPr>
          </a:p>
        </p:txBody>
      </p:sp>
      <p:sp>
        <p:nvSpPr>
          <p:cNvPr id="3" name="Marcador de contenido 2"/>
          <p:cNvSpPr>
            <a:spLocks noGrp="1"/>
          </p:cNvSpPr>
          <p:nvPr>
            <p:ph idx="1"/>
          </p:nvPr>
        </p:nvSpPr>
        <p:spPr>
          <a:xfrm>
            <a:off x="666750" y="2038350"/>
            <a:ext cx="10591799" cy="628650"/>
          </a:xfrm>
        </p:spPr>
        <p:txBody>
          <a:bodyPr>
            <a:noAutofit/>
          </a:bodyPr>
          <a:lstStyle/>
          <a:p>
            <a:pPr marL="0" indent="0">
              <a:buNone/>
            </a:pPr>
            <a:r>
              <a:rPr lang="es-ES" sz="3600" b="1" dirty="0" smtClean="0"/>
              <a:t>ADMINISTRACIÓN DE LA IDENTIDAD Y LA AUTENTICACIÓN</a:t>
            </a:r>
          </a:p>
        </p:txBody>
      </p:sp>
      <p:sp>
        <p:nvSpPr>
          <p:cNvPr id="5" name="Rectángulo 4"/>
          <p:cNvSpPr/>
          <p:nvPr/>
        </p:nvSpPr>
        <p:spPr>
          <a:xfrm>
            <a:off x="666750" y="3295650"/>
            <a:ext cx="10931104" cy="2875146"/>
          </a:xfrm>
          <a:prstGeom prst="rect">
            <a:avLst/>
          </a:prstGeom>
        </p:spPr>
        <p:txBody>
          <a:bodyPr wrap="square">
            <a:spAutoFit/>
          </a:bodyPr>
          <a:lstStyle/>
          <a:p>
            <a:pPr lvl="0" algn="just" defTabSz="914400">
              <a:lnSpc>
                <a:spcPct val="90000"/>
              </a:lnSpc>
              <a:spcBef>
                <a:spcPts val="1200"/>
              </a:spcBef>
              <a:spcAft>
                <a:spcPts val="200"/>
              </a:spcAft>
              <a:buClr>
                <a:srgbClr val="B5AE53"/>
              </a:buClr>
              <a:buSzPct val="100000"/>
            </a:pPr>
            <a:r>
              <a:rPr lang="es-ES" sz="2500" dirty="0" smtClean="0">
                <a:solidFill>
                  <a:prstClr val="white">
                    <a:lumMod val="75000"/>
                    <a:lumOff val="25000"/>
                  </a:prstClr>
                </a:solidFill>
              </a:rPr>
              <a:t>El software de administración de identidad automatiza el proceso de llevar el registro de todos los usuarios y sus privilegios de sistemas, ya que asigna a cada usuario una identidad digital única para acceder a cada sistema. </a:t>
            </a:r>
          </a:p>
          <a:p>
            <a:pPr lvl="0" algn="just" defTabSz="914400">
              <a:lnSpc>
                <a:spcPct val="90000"/>
              </a:lnSpc>
              <a:spcBef>
                <a:spcPts val="1200"/>
              </a:spcBef>
              <a:spcAft>
                <a:spcPts val="200"/>
              </a:spcAft>
              <a:buClr>
                <a:srgbClr val="B5AE53"/>
              </a:buClr>
              <a:buSzPct val="100000"/>
            </a:pPr>
            <a:r>
              <a:rPr lang="es-ES" sz="2500" dirty="0" smtClean="0">
                <a:solidFill>
                  <a:prstClr val="white">
                    <a:lumMod val="75000"/>
                    <a:lumOff val="25000"/>
                  </a:prstClr>
                </a:solidFill>
              </a:rPr>
              <a:t>La </a:t>
            </a:r>
            <a:r>
              <a:rPr lang="es-ES" sz="2500" b="1" dirty="0" smtClean="0">
                <a:solidFill>
                  <a:prstClr val="white">
                    <a:lumMod val="75000"/>
                    <a:lumOff val="25000"/>
                  </a:prstClr>
                </a:solidFill>
              </a:rPr>
              <a:t>autenticación</a:t>
            </a:r>
            <a:r>
              <a:rPr lang="es-ES" sz="2500" dirty="0" smtClean="0">
                <a:solidFill>
                  <a:prstClr val="white">
                    <a:lumMod val="75000"/>
                    <a:lumOff val="25000"/>
                  </a:prstClr>
                </a:solidFill>
              </a:rPr>
              <a:t> se refiere a la habilidad de saber que una persona es quien dice ser. La forma más común de establecer la autenticación es mediante el uso de contraseñas que sólo conocen los usuarios autorizados.</a:t>
            </a:r>
          </a:p>
          <a:p>
            <a:pPr lvl="0" defTabSz="914400">
              <a:lnSpc>
                <a:spcPct val="90000"/>
              </a:lnSpc>
              <a:spcBef>
                <a:spcPts val="1200"/>
              </a:spcBef>
              <a:spcAft>
                <a:spcPts val="200"/>
              </a:spcAft>
              <a:buClr>
                <a:srgbClr val="B5AE53"/>
              </a:buClr>
              <a:buSzPct val="100000"/>
            </a:pPr>
            <a:endParaRPr lang="es-ES" sz="2500" dirty="0">
              <a:solidFill>
                <a:prstClr val="white">
                  <a:lumMod val="75000"/>
                  <a:lumOff val="25000"/>
                </a:prstClr>
              </a:solidFill>
            </a:endParaRPr>
          </a:p>
        </p:txBody>
      </p:sp>
    </p:spTree>
    <p:extLst>
      <p:ext uri="{BB962C8B-B14F-4D97-AF65-F5344CB8AC3E}">
        <p14:creationId xmlns:p14="http://schemas.microsoft.com/office/powerpoint/2010/main" val="154599869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141</TotalTime>
  <Words>2545</Words>
  <Application>Microsoft Office PowerPoint</Application>
  <PresentationFormat>Panorámica</PresentationFormat>
  <Paragraphs>84</Paragraphs>
  <Slides>28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28</vt:i4>
      </vt:variant>
    </vt:vector>
  </HeadingPairs>
  <TitlesOfParts>
    <vt:vector size="36" baseType="lpstr">
      <vt:lpstr>Adobe Gothic Std B</vt:lpstr>
      <vt:lpstr>Agency FB</vt:lpstr>
      <vt:lpstr>Algerian</vt:lpstr>
      <vt:lpstr>Arial</vt:lpstr>
      <vt:lpstr>Arial Black</vt:lpstr>
      <vt:lpstr>Calibri</vt:lpstr>
      <vt:lpstr>Calibri Light</vt:lpstr>
      <vt:lpstr>Retrospección</vt:lpstr>
      <vt:lpstr>SEGURIDAD DE LOS SISTEMAS DE INFORMACIO</vt:lpstr>
      <vt:lpstr>ESTABLECIMIENTO DE UN MARCO DE TRABAJO PARA LA SEGURIDAD Y EL CONTROL</vt:lpstr>
      <vt:lpstr>Controles de los sistemas de información</vt:lpstr>
      <vt:lpstr>Controles de los sistemas de información </vt:lpstr>
      <vt:lpstr>EVALUACION DE RIESGO</vt:lpstr>
      <vt:lpstr>POLITICA DE SEGURIDAD</vt:lpstr>
      <vt:lpstr>PLANIFICACIÓN DE RECUPERACIÓN DE DESASTRES Y PLANIFICACIÓN DE LA CONTINUIDAD DE NEGOCIOS</vt:lpstr>
      <vt:lpstr>LA FUNCION DE LA AUDITORIA</vt:lpstr>
      <vt:lpstr>8.4 TECNOLOGÍAS Y HERRAMIENTAS PARA PROTEGER LOS RECURSOS DE INFORMACIÓN</vt:lpstr>
      <vt:lpstr>Presentación de PowerPoint</vt:lpstr>
      <vt:lpstr>Presentación de PowerPoint</vt:lpstr>
      <vt:lpstr>Presentación de PowerPoint</vt:lpstr>
      <vt:lpstr>FIREWALLS, SISTEMAS DE DETECCIÓN DE INTRUSOS Y SOFTWARE ANTIVIRUS</vt:lpstr>
      <vt:lpstr>Presentación de PowerPoint</vt:lpstr>
      <vt:lpstr>Presentación de PowerPoint</vt:lpstr>
      <vt:lpstr>Presentación de PowerPoint</vt:lpstr>
      <vt:lpstr>Sistemas de detección de intrusos</vt:lpstr>
      <vt:lpstr>Software antivirus y antispyware</vt:lpstr>
      <vt:lpstr>Sistemas de administración unificada de amenazas </vt:lpstr>
      <vt:lpstr>SEGURIDAD EN LAS REDES INALÁMBRICAS</vt:lpstr>
      <vt:lpstr>Presentación de PowerPoint</vt:lpstr>
      <vt:lpstr>Presentación de PowerPoint</vt:lpstr>
      <vt:lpstr>Presentación de PowerPoint</vt:lpstr>
      <vt:lpstr>Presentación de PowerPoint</vt:lpstr>
      <vt:lpstr>Presentación de PowerPoint</vt:lpstr>
      <vt:lpstr>Presentación de PowerPoint</vt:lpstr>
      <vt:lpstr>Seguridad en las plataformas móviles</vt:lpstr>
      <vt:lpstr>ASEGURAMIENTO DE LA CALIDAD DEL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SEGURIDAD DE LOS SISTEMAS DE INFORMACIO</dc:title>
  <dc:creator>Alvaro</dc:creator>
  <cp:lastModifiedBy>alberth</cp:lastModifiedBy>
  <cp:revision>13</cp:revision>
  <dcterms:created xsi:type="dcterms:W3CDTF">2016-10-10T13:20:01Z</dcterms:created>
  <dcterms:modified xsi:type="dcterms:W3CDTF">2016-10-10T18:18:56Z</dcterms:modified>
</cp:coreProperties>
</file>