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8" r:id="rId2"/>
    <p:sldMasterId id="2147483685" r:id="rId3"/>
  </p:sldMasterIdLst>
  <p:sldIdLst>
    <p:sldId id="281" r:id="rId4"/>
    <p:sldId id="282" r:id="rId5"/>
    <p:sldId id="283" r:id="rId6"/>
    <p:sldId id="270" r:id="rId7"/>
    <p:sldId id="268" r:id="rId8"/>
    <p:sldId id="269" r:id="rId9"/>
    <p:sldId id="256" r:id="rId10"/>
    <p:sldId id="257" r:id="rId11"/>
    <p:sldId id="258" r:id="rId12"/>
    <p:sldId id="259" r:id="rId13"/>
    <p:sldId id="26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98A9F2-94F8-4319-BE82-8C344A6A404E}" type="datetimeFigureOut">
              <a:rPr lang="es-BO" smtClean="0">
                <a:solidFill>
                  <a:prstClr val="black">
                    <a:tint val="75000"/>
                  </a:prstClr>
                </a:solidFill>
              </a:rPr>
              <a:pPr/>
              <a:t>24/10/2016</a:t>
            </a:fld>
            <a:endParaRPr lang="es-BO">
              <a:solidFill>
                <a:prstClr val="black">
                  <a:tint val="75000"/>
                </a:prstClr>
              </a:solidFill>
            </a:endParaRPr>
          </a:p>
        </p:txBody>
      </p:sp>
      <p:sp>
        <p:nvSpPr>
          <p:cNvPr id="5" name="Footer Placeholder 4"/>
          <p:cNvSpPr>
            <a:spLocks noGrp="1"/>
          </p:cNvSpPr>
          <p:nvPr>
            <p:ph type="ftr" sz="quarter" idx="11"/>
          </p:nvPr>
        </p:nvSpPr>
        <p:spPr/>
        <p:txBody>
          <a:bodyPr/>
          <a:lstStyle/>
          <a:p>
            <a:endParaRPr lang="es-BO">
              <a:solidFill>
                <a:prstClr val="black">
                  <a:tint val="75000"/>
                </a:prstClr>
              </a:solidFill>
            </a:endParaRPr>
          </a:p>
        </p:txBody>
      </p:sp>
      <p:sp>
        <p:nvSpPr>
          <p:cNvPr id="6" name="Slide Number Placeholder 5"/>
          <p:cNvSpPr>
            <a:spLocks noGrp="1"/>
          </p:cNvSpPr>
          <p:nvPr>
            <p:ph type="sldNum" sz="quarter" idx="12"/>
          </p:nvPr>
        </p:nvSpPr>
        <p:spPr/>
        <p:txBody>
          <a:bodyPr/>
          <a:lstStyle/>
          <a:p>
            <a:fld id="{4A4A5F1D-A54D-4497-919F-A19B83670FA6}" type="slidenum">
              <a:rPr lang="es-BO" smtClean="0">
                <a:solidFill>
                  <a:srgbClr val="90C226"/>
                </a:solidFill>
              </a:rPr>
              <a:pPr/>
              <a:t>‹Nº›</a:t>
            </a:fld>
            <a:endParaRPr lang="es-BO">
              <a:solidFill>
                <a:srgbClr val="90C226"/>
              </a:solidFill>
            </a:endParaRPr>
          </a:p>
        </p:txBody>
      </p:sp>
    </p:spTree>
    <p:extLst>
      <p:ext uri="{BB962C8B-B14F-4D97-AF65-F5344CB8AC3E}">
        <p14:creationId xmlns:p14="http://schemas.microsoft.com/office/powerpoint/2010/main" val="3978395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A98A9F2-94F8-4319-BE82-8C344A6A404E}" type="datetimeFigureOut">
              <a:rPr lang="es-BO" smtClean="0">
                <a:solidFill>
                  <a:prstClr val="black">
                    <a:tint val="75000"/>
                  </a:prstClr>
                </a:solidFill>
              </a:rPr>
              <a:pPr/>
              <a:t>24/10/2016</a:t>
            </a:fld>
            <a:endParaRPr lang="es-BO">
              <a:solidFill>
                <a:prstClr val="black">
                  <a:tint val="75000"/>
                </a:prstClr>
              </a:solidFill>
            </a:endParaRPr>
          </a:p>
        </p:txBody>
      </p:sp>
      <p:sp>
        <p:nvSpPr>
          <p:cNvPr id="5" name="Footer Placeholder 4"/>
          <p:cNvSpPr>
            <a:spLocks noGrp="1"/>
          </p:cNvSpPr>
          <p:nvPr>
            <p:ph type="ftr" sz="quarter" idx="11"/>
          </p:nvPr>
        </p:nvSpPr>
        <p:spPr/>
        <p:txBody>
          <a:bodyPr/>
          <a:lstStyle/>
          <a:p>
            <a:endParaRPr lang="es-BO">
              <a:solidFill>
                <a:prstClr val="black">
                  <a:tint val="75000"/>
                </a:prstClr>
              </a:solidFill>
            </a:endParaRPr>
          </a:p>
        </p:txBody>
      </p:sp>
      <p:sp>
        <p:nvSpPr>
          <p:cNvPr id="6" name="Slide Number Placeholder 5"/>
          <p:cNvSpPr>
            <a:spLocks noGrp="1"/>
          </p:cNvSpPr>
          <p:nvPr>
            <p:ph type="sldNum" sz="quarter" idx="12"/>
          </p:nvPr>
        </p:nvSpPr>
        <p:spPr/>
        <p:txBody>
          <a:bodyPr/>
          <a:lstStyle/>
          <a:p>
            <a:fld id="{4A4A5F1D-A54D-4497-919F-A19B83670FA6}" type="slidenum">
              <a:rPr lang="es-BO" smtClean="0">
                <a:solidFill>
                  <a:srgbClr val="90C226"/>
                </a:solidFill>
              </a:rPr>
              <a:pPr/>
              <a:t>‹Nº›</a:t>
            </a:fld>
            <a:endParaRPr lang="es-BO">
              <a:solidFill>
                <a:srgbClr val="90C226"/>
              </a:solidFill>
            </a:endParaRPr>
          </a:p>
        </p:txBody>
      </p:sp>
    </p:spTree>
    <p:extLst>
      <p:ext uri="{BB962C8B-B14F-4D97-AF65-F5344CB8AC3E}">
        <p14:creationId xmlns:p14="http://schemas.microsoft.com/office/powerpoint/2010/main" val="1852547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98A9F2-94F8-4319-BE82-8C344A6A404E}" type="datetimeFigureOut">
              <a:rPr lang="es-BO" smtClean="0">
                <a:solidFill>
                  <a:prstClr val="black">
                    <a:tint val="75000"/>
                  </a:prstClr>
                </a:solidFill>
              </a:rPr>
              <a:pPr/>
              <a:t>24/10/2016</a:t>
            </a:fld>
            <a:endParaRPr lang="es-BO">
              <a:solidFill>
                <a:prstClr val="black">
                  <a:tint val="75000"/>
                </a:prstClr>
              </a:solidFill>
            </a:endParaRPr>
          </a:p>
        </p:txBody>
      </p:sp>
      <p:sp>
        <p:nvSpPr>
          <p:cNvPr id="5" name="Footer Placeholder 4"/>
          <p:cNvSpPr>
            <a:spLocks noGrp="1"/>
          </p:cNvSpPr>
          <p:nvPr>
            <p:ph type="ftr" sz="quarter" idx="11"/>
          </p:nvPr>
        </p:nvSpPr>
        <p:spPr/>
        <p:txBody>
          <a:bodyPr/>
          <a:lstStyle/>
          <a:p>
            <a:endParaRPr lang="es-BO">
              <a:solidFill>
                <a:prstClr val="black">
                  <a:tint val="75000"/>
                </a:prstClr>
              </a:solidFill>
            </a:endParaRPr>
          </a:p>
        </p:txBody>
      </p:sp>
      <p:sp>
        <p:nvSpPr>
          <p:cNvPr id="6" name="Slide Number Placeholder 5"/>
          <p:cNvSpPr>
            <a:spLocks noGrp="1"/>
          </p:cNvSpPr>
          <p:nvPr>
            <p:ph type="sldNum" sz="quarter" idx="12"/>
          </p:nvPr>
        </p:nvSpPr>
        <p:spPr/>
        <p:txBody>
          <a:bodyPr/>
          <a:lstStyle/>
          <a:p>
            <a:fld id="{4A4A5F1D-A54D-4497-919F-A19B83670FA6}" type="slidenum">
              <a:rPr lang="es-BO" smtClean="0">
                <a:solidFill>
                  <a:srgbClr val="90C226"/>
                </a:solidFill>
              </a:rPr>
              <a:pPr/>
              <a:t>‹Nº›</a:t>
            </a:fld>
            <a:endParaRPr lang="es-BO">
              <a:solidFill>
                <a:srgbClr val="90C226"/>
              </a:solidFill>
            </a:endParaRPr>
          </a:p>
        </p:txBody>
      </p:sp>
    </p:spTree>
    <p:extLst>
      <p:ext uri="{BB962C8B-B14F-4D97-AF65-F5344CB8AC3E}">
        <p14:creationId xmlns:p14="http://schemas.microsoft.com/office/powerpoint/2010/main" val="49290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A98A9F2-94F8-4319-BE82-8C344A6A404E}" type="datetimeFigureOut">
              <a:rPr lang="es-BO" smtClean="0">
                <a:solidFill>
                  <a:prstClr val="black">
                    <a:tint val="75000"/>
                  </a:prstClr>
                </a:solidFill>
              </a:rPr>
              <a:pPr/>
              <a:t>24/10/2016</a:t>
            </a:fld>
            <a:endParaRPr lang="es-BO">
              <a:solidFill>
                <a:prstClr val="black">
                  <a:tint val="75000"/>
                </a:prstClr>
              </a:solidFill>
            </a:endParaRPr>
          </a:p>
        </p:txBody>
      </p:sp>
      <p:sp>
        <p:nvSpPr>
          <p:cNvPr id="6" name="Footer Placeholder 5"/>
          <p:cNvSpPr>
            <a:spLocks noGrp="1"/>
          </p:cNvSpPr>
          <p:nvPr>
            <p:ph type="ftr" sz="quarter" idx="11"/>
          </p:nvPr>
        </p:nvSpPr>
        <p:spPr/>
        <p:txBody>
          <a:bodyPr/>
          <a:lstStyle/>
          <a:p>
            <a:endParaRPr lang="es-BO">
              <a:solidFill>
                <a:prstClr val="black">
                  <a:tint val="75000"/>
                </a:prstClr>
              </a:solidFill>
            </a:endParaRPr>
          </a:p>
        </p:txBody>
      </p:sp>
      <p:sp>
        <p:nvSpPr>
          <p:cNvPr id="7" name="Slide Number Placeholder 6"/>
          <p:cNvSpPr>
            <a:spLocks noGrp="1"/>
          </p:cNvSpPr>
          <p:nvPr>
            <p:ph type="sldNum" sz="quarter" idx="12"/>
          </p:nvPr>
        </p:nvSpPr>
        <p:spPr/>
        <p:txBody>
          <a:bodyPr/>
          <a:lstStyle/>
          <a:p>
            <a:fld id="{4A4A5F1D-A54D-4497-919F-A19B83670FA6}" type="slidenum">
              <a:rPr lang="es-BO" smtClean="0">
                <a:solidFill>
                  <a:srgbClr val="90C226"/>
                </a:solidFill>
              </a:rPr>
              <a:pPr/>
              <a:t>‹Nº›</a:t>
            </a:fld>
            <a:endParaRPr lang="es-BO">
              <a:solidFill>
                <a:srgbClr val="90C226"/>
              </a:solidFill>
            </a:endParaRPr>
          </a:p>
        </p:txBody>
      </p:sp>
    </p:spTree>
    <p:extLst>
      <p:ext uri="{BB962C8B-B14F-4D97-AF65-F5344CB8AC3E}">
        <p14:creationId xmlns:p14="http://schemas.microsoft.com/office/powerpoint/2010/main" val="1629002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A98A9F2-94F8-4319-BE82-8C344A6A404E}" type="datetimeFigureOut">
              <a:rPr lang="es-BO" smtClean="0">
                <a:solidFill>
                  <a:prstClr val="black">
                    <a:tint val="75000"/>
                  </a:prstClr>
                </a:solidFill>
              </a:rPr>
              <a:pPr/>
              <a:t>24/10/2016</a:t>
            </a:fld>
            <a:endParaRPr lang="es-BO">
              <a:solidFill>
                <a:prstClr val="black">
                  <a:tint val="75000"/>
                </a:prstClr>
              </a:solidFill>
            </a:endParaRPr>
          </a:p>
        </p:txBody>
      </p:sp>
      <p:sp>
        <p:nvSpPr>
          <p:cNvPr id="8" name="Footer Placeholder 7"/>
          <p:cNvSpPr>
            <a:spLocks noGrp="1"/>
          </p:cNvSpPr>
          <p:nvPr>
            <p:ph type="ftr" sz="quarter" idx="11"/>
          </p:nvPr>
        </p:nvSpPr>
        <p:spPr/>
        <p:txBody>
          <a:bodyPr/>
          <a:lstStyle/>
          <a:p>
            <a:endParaRPr lang="es-BO">
              <a:solidFill>
                <a:prstClr val="black">
                  <a:tint val="75000"/>
                </a:prstClr>
              </a:solidFill>
            </a:endParaRPr>
          </a:p>
        </p:txBody>
      </p:sp>
      <p:sp>
        <p:nvSpPr>
          <p:cNvPr id="9" name="Slide Number Placeholder 8"/>
          <p:cNvSpPr>
            <a:spLocks noGrp="1"/>
          </p:cNvSpPr>
          <p:nvPr>
            <p:ph type="sldNum" sz="quarter" idx="12"/>
          </p:nvPr>
        </p:nvSpPr>
        <p:spPr/>
        <p:txBody>
          <a:bodyPr/>
          <a:lstStyle/>
          <a:p>
            <a:fld id="{4A4A5F1D-A54D-4497-919F-A19B83670FA6}" type="slidenum">
              <a:rPr lang="es-BO" smtClean="0">
                <a:solidFill>
                  <a:srgbClr val="90C226"/>
                </a:solidFill>
              </a:rPr>
              <a:pPr/>
              <a:t>‹Nº›</a:t>
            </a:fld>
            <a:endParaRPr lang="es-BO">
              <a:solidFill>
                <a:srgbClr val="90C226"/>
              </a:solidFill>
            </a:endParaRPr>
          </a:p>
        </p:txBody>
      </p:sp>
    </p:spTree>
    <p:extLst>
      <p:ext uri="{BB962C8B-B14F-4D97-AF65-F5344CB8AC3E}">
        <p14:creationId xmlns:p14="http://schemas.microsoft.com/office/powerpoint/2010/main" val="132671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A98A9F2-94F8-4319-BE82-8C344A6A404E}" type="datetimeFigureOut">
              <a:rPr lang="es-BO" smtClean="0">
                <a:solidFill>
                  <a:prstClr val="black">
                    <a:tint val="75000"/>
                  </a:prstClr>
                </a:solidFill>
              </a:rPr>
              <a:pPr/>
              <a:t>24/10/2016</a:t>
            </a:fld>
            <a:endParaRPr lang="es-BO">
              <a:solidFill>
                <a:prstClr val="black">
                  <a:tint val="75000"/>
                </a:prstClr>
              </a:solidFill>
            </a:endParaRPr>
          </a:p>
        </p:txBody>
      </p:sp>
      <p:sp>
        <p:nvSpPr>
          <p:cNvPr id="4" name="Footer Placeholder 3"/>
          <p:cNvSpPr>
            <a:spLocks noGrp="1"/>
          </p:cNvSpPr>
          <p:nvPr>
            <p:ph type="ftr" sz="quarter" idx="11"/>
          </p:nvPr>
        </p:nvSpPr>
        <p:spPr/>
        <p:txBody>
          <a:bodyPr/>
          <a:lstStyle/>
          <a:p>
            <a:endParaRPr lang="es-BO">
              <a:solidFill>
                <a:prstClr val="black">
                  <a:tint val="75000"/>
                </a:prstClr>
              </a:solidFill>
            </a:endParaRPr>
          </a:p>
        </p:txBody>
      </p:sp>
      <p:sp>
        <p:nvSpPr>
          <p:cNvPr id="5" name="Slide Number Placeholder 4"/>
          <p:cNvSpPr>
            <a:spLocks noGrp="1"/>
          </p:cNvSpPr>
          <p:nvPr>
            <p:ph type="sldNum" sz="quarter" idx="12"/>
          </p:nvPr>
        </p:nvSpPr>
        <p:spPr/>
        <p:txBody>
          <a:bodyPr/>
          <a:lstStyle/>
          <a:p>
            <a:fld id="{4A4A5F1D-A54D-4497-919F-A19B83670FA6}" type="slidenum">
              <a:rPr lang="es-BO" smtClean="0">
                <a:solidFill>
                  <a:srgbClr val="90C226"/>
                </a:solidFill>
              </a:rPr>
              <a:pPr/>
              <a:t>‹Nº›</a:t>
            </a:fld>
            <a:endParaRPr lang="es-BO">
              <a:solidFill>
                <a:srgbClr val="90C226"/>
              </a:solidFill>
            </a:endParaRPr>
          </a:p>
        </p:txBody>
      </p:sp>
    </p:spTree>
    <p:extLst>
      <p:ext uri="{BB962C8B-B14F-4D97-AF65-F5344CB8AC3E}">
        <p14:creationId xmlns:p14="http://schemas.microsoft.com/office/powerpoint/2010/main" val="16784981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8A9F2-94F8-4319-BE82-8C344A6A404E}" type="datetimeFigureOut">
              <a:rPr lang="es-BO" smtClean="0">
                <a:solidFill>
                  <a:prstClr val="black">
                    <a:tint val="75000"/>
                  </a:prstClr>
                </a:solidFill>
              </a:rPr>
              <a:pPr/>
              <a:t>24/10/2016</a:t>
            </a:fld>
            <a:endParaRPr lang="es-BO">
              <a:solidFill>
                <a:prstClr val="black">
                  <a:tint val="75000"/>
                </a:prstClr>
              </a:solidFill>
            </a:endParaRPr>
          </a:p>
        </p:txBody>
      </p:sp>
      <p:sp>
        <p:nvSpPr>
          <p:cNvPr id="3" name="Footer Placeholder 2"/>
          <p:cNvSpPr>
            <a:spLocks noGrp="1"/>
          </p:cNvSpPr>
          <p:nvPr>
            <p:ph type="ftr" sz="quarter" idx="11"/>
          </p:nvPr>
        </p:nvSpPr>
        <p:spPr/>
        <p:txBody>
          <a:bodyPr/>
          <a:lstStyle/>
          <a:p>
            <a:endParaRPr lang="es-BO">
              <a:solidFill>
                <a:prstClr val="black">
                  <a:tint val="75000"/>
                </a:prstClr>
              </a:solidFill>
            </a:endParaRPr>
          </a:p>
        </p:txBody>
      </p:sp>
      <p:sp>
        <p:nvSpPr>
          <p:cNvPr id="4" name="Slide Number Placeholder 3"/>
          <p:cNvSpPr>
            <a:spLocks noGrp="1"/>
          </p:cNvSpPr>
          <p:nvPr>
            <p:ph type="sldNum" sz="quarter" idx="12"/>
          </p:nvPr>
        </p:nvSpPr>
        <p:spPr/>
        <p:txBody>
          <a:bodyPr/>
          <a:lstStyle/>
          <a:p>
            <a:fld id="{4A4A5F1D-A54D-4497-919F-A19B83670FA6}" type="slidenum">
              <a:rPr lang="es-BO" smtClean="0">
                <a:solidFill>
                  <a:srgbClr val="90C226"/>
                </a:solidFill>
              </a:rPr>
              <a:pPr/>
              <a:t>‹Nº›</a:t>
            </a:fld>
            <a:endParaRPr lang="es-BO">
              <a:solidFill>
                <a:srgbClr val="90C226"/>
              </a:solidFill>
            </a:endParaRPr>
          </a:p>
        </p:txBody>
      </p:sp>
    </p:spTree>
    <p:extLst>
      <p:ext uri="{BB962C8B-B14F-4D97-AF65-F5344CB8AC3E}">
        <p14:creationId xmlns:p14="http://schemas.microsoft.com/office/powerpoint/2010/main" val="4889156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A98A9F2-94F8-4319-BE82-8C344A6A404E}" type="datetimeFigureOut">
              <a:rPr lang="es-BO" smtClean="0">
                <a:solidFill>
                  <a:prstClr val="black">
                    <a:tint val="75000"/>
                  </a:prstClr>
                </a:solidFill>
              </a:rPr>
              <a:pPr/>
              <a:t>24/10/2016</a:t>
            </a:fld>
            <a:endParaRPr lang="es-BO">
              <a:solidFill>
                <a:prstClr val="black">
                  <a:tint val="75000"/>
                </a:prstClr>
              </a:solidFill>
            </a:endParaRPr>
          </a:p>
        </p:txBody>
      </p:sp>
      <p:sp>
        <p:nvSpPr>
          <p:cNvPr id="6" name="Footer Placeholder 5"/>
          <p:cNvSpPr>
            <a:spLocks noGrp="1"/>
          </p:cNvSpPr>
          <p:nvPr>
            <p:ph type="ftr" sz="quarter" idx="11"/>
          </p:nvPr>
        </p:nvSpPr>
        <p:spPr/>
        <p:txBody>
          <a:bodyPr/>
          <a:lstStyle/>
          <a:p>
            <a:endParaRPr lang="es-BO">
              <a:solidFill>
                <a:prstClr val="black">
                  <a:tint val="75000"/>
                </a:prstClr>
              </a:solidFill>
            </a:endParaRPr>
          </a:p>
        </p:txBody>
      </p:sp>
      <p:sp>
        <p:nvSpPr>
          <p:cNvPr id="7" name="Slide Number Placeholder 6"/>
          <p:cNvSpPr>
            <a:spLocks noGrp="1"/>
          </p:cNvSpPr>
          <p:nvPr>
            <p:ph type="sldNum" sz="quarter" idx="12"/>
          </p:nvPr>
        </p:nvSpPr>
        <p:spPr/>
        <p:txBody>
          <a:bodyPr/>
          <a:lstStyle/>
          <a:p>
            <a:fld id="{4A4A5F1D-A54D-4497-919F-A19B83670FA6}" type="slidenum">
              <a:rPr lang="es-BO" smtClean="0">
                <a:solidFill>
                  <a:srgbClr val="90C226"/>
                </a:solidFill>
              </a:rPr>
              <a:pPr/>
              <a:t>‹Nº›</a:t>
            </a:fld>
            <a:endParaRPr lang="es-BO">
              <a:solidFill>
                <a:srgbClr val="90C226"/>
              </a:solidFill>
            </a:endParaRPr>
          </a:p>
        </p:txBody>
      </p:sp>
    </p:spTree>
    <p:extLst>
      <p:ext uri="{BB962C8B-B14F-4D97-AF65-F5344CB8AC3E}">
        <p14:creationId xmlns:p14="http://schemas.microsoft.com/office/powerpoint/2010/main" val="42152486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A98A9F2-94F8-4319-BE82-8C344A6A404E}" type="datetimeFigureOut">
              <a:rPr lang="es-BO" smtClean="0">
                <a:solidFill>
                  <a:prstClr val="black">
                    <a:tint val="75000"/>
                  </a:prstClr>
                </a:solidFill>
              </a:rPr>
              <a:pPr/>
              <a:t>24/10/2016</a:t>
            </a:fld>
            <a:endParaRPr lang="es-BO">
              <a:solidFill>
                <a:prstClr val="black">
                  <a:tint val="75000"/>
                </a:prstClr>
              </a:solidFill>
            </a:endParaRPr>
          </a:p>
        </p:txBody>
      </p:sp>
      <p:sp>
        <p:nvSpPr>
          <p:cNvPr id="6" name="Footer Placeholder 5"/>
          <p:cNvSpPr>
            <a:spLocks noGrp="1"/>
          </p:cNvSpPr>
          <p:nvPr>
            <p:ph type="ftr" sz="quarter" idx="11"/>
          </p:nvPr>
        </p:nvSpPr>
        <p:spPr/>
        <p:txBody>
          <a:bodyPr/>
          <a:lstStyle/>
          <a:p>
            <a:endParaRPr lang="es-BO">
              <a:solidFill>
                <a:prstClr val="black">
                  <a:tint val="75000"/>
                </a:prstClr>
              </a:solidFill>
            </a:endParaRPr>
          </a:p>
        </p:txBody>
      </p:sp>
      <p:sp>
        <p:nvSpPr>
          <p:cNvPr id="7" name="Slide Number Placeholder 6"/>
          <p:cNvSpPr>
            <a:spLocks noGrp="1"/>
          </p:cNvSpPr>
          <p:nvPr>
            <p:ph type="sldNum" sz="quarter" idx="12"/>
          </p:nvPr>
        </p:nvSpPr>
        <p:spPr/>
        <p:txBody>
          <a:bodyPr/>
          <a:lstStyle/>
          <a:p>
            <a:fld id="{4A4A5F1D-A54D-4497-919F-A19B83670FA6}" type="slidenum">
              <a:rPr lang="es-BO" smtClean="0">
                <a:solidFill>
                  <a:srgbClr val="90C226"/>
                </a:solidFill>
              </a:rPr>
              <a:pPr/>
              <a:t>‹Nº›</a:t>
            </a:fld>
            <a:endParaRPr lang="es-BO">
              <a:solidFill>
                <a:srgbClr val="90C226"/>
              </a:solidFill>
            </a:endParaRPr>
          </a:p>
        </p:txBody>
      </p:sp>
    </p:spTree>
    <p:extLst>
      <p:ext uri="{BB962C8B-B14F-4D97-AF65-F5344CB8AC3E}">
        <p14:creationId xmlns:p14="http://schemas.microsoft.com/office/powerpoint/2010/main" val="22875544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98A9F2-94F8-4319-BE82-8C344A6A404E}" type="datetimeFigureOut">
              <a:rPr lang="es-BO" smtClean="0">
                <a:solidFill>
                  <a:prstClr val="black">
                    <a:tint val="75000"/>
                  </a:prstClr>
                </a:solidFill>
              </a:rPr>
              <a:pPr/>
              <a:t>24/10/2016</a:t>
            </a:fld>
            <a:endParaRPr lang="es-BO">
              <a:solidFill>
                <a:prstClr val="black">
                  <a:tint val="75000"/>
                </a:prstClr>
              </a:solidFill>
            </a:endParaRPr>
          </a:p>
        </p:txBody>
      </p:sp>
      <p:sp>
        <p:nvSpPr>
          <p:cNvPr id="5" name="Footer Placeholder 4"/>
          <p:cNvSpPr>
            <a:spLocks noGrp="1"/>
          </p:cNvSpPr>
          <p:nvPr>
            <p:ph type="ftr" sz="quarter" idx="11"/>
          </p:nvPr>
        </p:nvSpPr>
        <p:spPr/>
        <p:txBody>
          <a:bodyPr/>
          <a:lstStyle/>
          <a:p>
            <a:endParaRPr lang="es-BO">
              <a:solidFill>
                <a:prstClr val="black">
                  <a:tint val="75000"/>
                </a:prstClr>
              </a:solidFill>
            </a:endParaRPr>
          </a:p>
        </p:txBody>
      </p:sp>
      <p:sp>
        <p:nvSpPr>
          <p:cNvPr id="6" name="Slide Number Placeholder 5"/>
          <p:cNvSpPr>
            <a:spLocks noGrp="1"/>
          </p:cNvSpPr>
          <p:nvPr>
            <p:ph type="sldNum" sz="quarter" idx="12"/>
          </p:nvPr>
        </p:nvSpPr>
        <p:spPr/>
        <p:txBody>
          <a:bodyPr/>
          <a:lstStyle/>
          <a:p>
            <a:fld id="{4A4A5F1D-A54D-4497-919F-A19B83670FA6}" type="slidenum">
              <a:rPr lang="es-BO" smtClean="0">
                <a:solidFill>
                  <a:srgbClr val="90C226"/>
                </a:solidFill>
              </a:rPr>
              <a:pPr/>
              <a:t>‹Nº›</a:t>
            </a:fld>
            <a:endParaRPr lang="es-BO">
              <a:solidFill>
                <a:srgbClr val="90C226"/>
              </a:solidFill>
            </a:endParaRPr>
          </a:p>
        </p:txBody>
      </p:sp>
    </p:spTree>
    <p:extLst>
      <p:ext uri="{BB962C8B-B14F-4D97-AF65-F5344CB8AC3E}">
        <p14:creationId xmlns:p14="http://schemas.microsoft.com/office/powerpoint/2010/main" val="8150029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98A9F2-94F8-4319-BE82-8C344A6A404E}" type="datetimeFigureOut">
              <a:rPr lang="es-BO" smtClean="0">
                <a:solidFill>
                  <a:prstClr val="black">
                    <a:tint val="75000"/>
                  </a:prstClr>
                </a:solidFill>
              </a:rPr>
              <a:pPr/>
              <a:t>24/10/2016</a:t>
            </a:fld>
            <a:endParaRPr lang="es-BO">
              <a:solidFill>
                <a:prstClr val="black">
                  <a:tint val="75000"/>
                </a:prstClr>
              </a:solidFill>
            </a:endParaRPr>
          </a:p>
        </p:txBody>
      </p:sp>
      <p:sp>
        <p:nvSpPr>
          <p:cNvPr id="5" name="Footer Placeholder 4"/>
          <p:cNvSpPr>
            <a:spLocks noGrp="1"/>
          </p:cNvSpPr>
          <p:nvPr>
            <p:ph type="ftr" sz="quarter" idx="11"/>
          </p:nvPr>
        </p:nvSpPr>
        <p:spPr/>
        <p:txBody>
          <a:bodyPr/>
          <a:lstStyle/>
          <a:p>
            <a:endParaRPr lang="es-BO">
              <a:solidFill>
                <a:prstClr val="black">
                  <a:tint val="75000"/>
                </a:prstClr>
              </a:solidFill>
            </a:endParaRPr>
          </a:p>
        </p:txBody>
      </p:sp>
      <p:sp>
        <p:nvSpPr>
          <p:cNvPr id="6" name="Slide Number Placeholder 5"/>
          <p:cNvSpPr>
            <a:spLocks noGrp="1"/>
          </p:cNvSpPr>
          <p:nvPr>
            <p:ph type="sldNum" sz="quarter" idx="12"/>
          </p:nvPr>
        </p:nvSpPr>
        <p:spPr/>
        <p:txBody>
          <a:bodyPr/>
          <a:lstStyle/>
          <a:p>
            <a:fld id="{4A4A5F1D-A54D-4497-919F-A19B83670FA6}" type="slidenum">
              <a:rPr lang="es-BO" smtClean="0">
                <a:solidFill>
                  <a:srgbClr val="90C226"/>
                </a:solidFill>
              </a:rPr>
              <a:pPr/>
              <a:t>‹Nº›</a:t>
            </a:fld>
            <a:endParaRPr lang="es-BO">
              <a:solidFill>
                <a:srgbClr val="90C226"/>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defTabSz="914400"/>
            <a:r>
              <a:rPr lang="en-US" sz="8000" dirty="0">
                <a:ln w="3175" cmpd="sng">
                  <a:noFill/>
                </a:ln>
                <a:solidFill>
                  <a:srgbClr val="90C226">
                    <a:lumMod val="60000"/>
                    <a:lumOff val="40000"/>
                  </a:srgbClr>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defTabSz="914400"/>
            <a:r>
              <a:rPr lang="en-US" sz="8000" dirty="0">
                <a:ln w="3175" cmpd="sng">
                  <a:noFill/>
                </a:ln>
                <a:solidFill>
                  <a:srgbClr val="90C226">
                    <a:lumMod val="60000"/>
                    <a:lumOff val="40000"/>
                  </a:srgbClr>
                </a:solidFill>
                <a:latin typeface="Arial"/>
              </a:rPr>
              <a:t>”</a:t>
            </a:r>
            <a:endParaRPr lang="en-US" dirty="0">
              <a:solidFill>
                <a:srgbClr val="90C226">
                  <a:lumMod val="60000"/>
                  <a:lumOff val="40000"/>
                </a:srgbClr>
              </a:solidFill>
              <a:latin typeface="Arial"/>
            </a:endParaRPr>
          </a:p>
        </p:txBody>
      </p:sp>
    </p:spTree>
    <p:extLst>
      <p:ext uri="{BB962C8B-B14F-4D97-AF65-F5344CB8AC3E}">
        <p14:creationId xmlns:p14="http://schemas.microsoft.com/office/powerpoint/2010/main" val="35572124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98A9F2-94F8-4319-BE82-8C344A6A404E}" type="datetimeFigureOut">
              <a:rPr lang="es-BO" smtClean="0">
                <a:solidFill>
                  <a:prstClr val="black">
                    <a:tint val="75000"/>
                  </a:prstClr>
                </a:solidFill>
              </a:rPr>
              <a:pPr/>
              <a:t>24/10/2016</a:t>
            </a:fld>
            <a:endParaRPr lang="es-BO">
              <a:solidFill>
                <a:prstClr val="black">
                  <a:tint val="75000"/>
                </a:prstClr>
              </a:solidFill>
            </a:endParaRPr>
          </a:p>
        </p:txBody>
      </p:sp>
      <p:sp>
        <p:nvSpPr>
          <p:cNvPr id="5" name="Footer Placeholder 4"/>
          <p:cNvSpPr>
            <a:spLocks noGrp="1"/>
          </p:cNvSpPr>
          <p:nvPr>
            <p:ph type="ftr" sz="quarter" idx="11"/>
          </p:nvPr>
        </p:nvSpPr>
        <p:spPr/>
        <p:txBody>
          <a:bodyPr/>
          <a:lstStyle/>
          <a:p>
            <a:endParaRPr lang="es-BO">
              <a:solidFill>
                <a:prstClr val="black">
                  <a:tint val="75000"/>
                </a:prstClr>
              </a:solidFill>
            </a:endParaRPr>
          </a:p>
        </p:txBody>
      </p:sp>
      <p:sp>
        <p:nvSpPr>
          <p:cNvPr id="6" name="Slide Number Placeholder 5"/>
          <p:cNvSpPr>
            <a:spLocks noGrp="1"/>
          </p:cNvSpPr>
          <p:nvPr>
            <p:ph type="sldNum" sz="quarter" idx="12"/>
          </p:nvPr>
        </p:nvSpPr>
        <p:spPr/>
        <p:txBody>
          <a:bodyPr/>
          <a:lstStyle/>
          <a:p>
            <a:fld id="{4A4A5F1D-A54D-4497-919F-A19B83670FA6}" type="slidenum">
              <a:rPr lang="es-BO" smtClean="0">
                <a:solidFill>
                  <a:srgbClr val="90C226"/>
                </a:solidFill>
              </a:rPr>
              <a:pPr/>
              <a:t>‹Nº›</a:t>
            </a:fld>
            <a:endParaRPr lang="es-BO">
              <a:solidFill>
                <a:srgbClr val="90C226"/>
              </a:solidFill>
            </a:endParaRPr>
          </a:p>
        </p:txBody>
      </p:sp>
    </p:spTree>
    <p:extLst>
      <p:ext uri="{BB962C8B-B14F-4D97-AF65-F5344CB8AC3E}">
        <p14:creationId xmlns:p14="http://schemas.microsoft.com/office/powerpoint/2010/main" val="35943320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98A9F2-94F8-4319-BE82-8C344A6A404E}" type="datetimeFigureOut">
              <a:rPr lang="es-BO" smtClean="0">
                <a:solidFill>
                  <a:prstClr val="black">
                    <a:tint val="75000"/>
                  </a:prstClr>
                </a:solidFill>
              </a:rPr>
              <a:pPr/>
              <a:t>24/10/2016</a:t>
            </a:fld>
            <a:endParaRPr lang="es-BO">
              <a:solidFill>
                <a:prstClr val="black">
                  <a:tint val="75000"/>
                </a:prstClr>
              </a:solidFill>
            </a:endParaRPr>
          </a:p>
        </p:txBody>
      </p:sp>
      <p:sp>
        <p:nvSpPr>
          <p:cNvPr id="5" name="Footer Placeholder 4"/>
          <p:cNvSpPr>
            <a:spLocks noGrp="1"/>
          </p:cNvSpPr>
          <p:nvPr>
            <p:ph type="ftr" sz="quarter" idx="11"/>
          </p:nvPr>
        </p:nvSpPr>
        <p:spPr/>
        <p:txBody>
          <a:bodyPr/>
          <a:lstStyle/>
          <a:p>
            <a:endParaRPr lang="es-BO">
              <a:solidFill>
                <a:prstClr val="black">
                  <a:tint val="75000"/>
                </a:prstClr>
              </a:solidFill>
            </a:endParaRPr>
          </a:p>
        </p:txBody>
      </p:sp>
      <p:sp>
        <p:nvSpPr>
          <p:cNvPr id="6" name="Slide Number Placeholder 5"/>
          <p:cNvSpPr>
            <a:spLocks noGrp="1"/>
          </p:cNvSpPr>
          <p:nvPr>
            <p:ph type="sldNum" sz="quarter" idx="12"/>
          </p:nvPr>
        </p:nvSpPr>
        <p:spPr/>
        <p:txBody>
          <a:bodyPr/>
          <a:lstStyle/>
          <a:p>
            <a:fld id="{4A4A5F1D-A54D-4497-919F-A19B83670FA6}" type="slidenum">
              <a:rPr lang="es-BO" smtClean="0">
                <a:solidFill>
                  <a:srgbClr val="90C226"/>
                </a:solidFill>
              </a:rPr>
              <a:pPr/>
              <a:t>‹Nº›</a:t>
            </a:fld>
            <a:endParaRPr lang="es-BO">
              <a:solidFill>
                <a:srgbClr val="90C22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914400"/>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914400"/>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2654599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98A9F2-94F8-4319-BE82-8C344A6A404E}" type="datetimeFigureOut">
              <a:rPr lang="es-BO" smtClean="0">
                <a:solidFill>
                  <a:prstClr val="black">
                    <a:tint val="75000"/>
                  </a:prstClr>
                </a:solidFill>
              </a:rPr>
              <a:pPr/>
              <a:t>24/10/2016</a:t>
            </a:fld>
            <a:endParaRPr lang="es-BO">
              <a:solidFill>
                <a:prstClr val="black">
                  <a:tint val="75000"/>
                </a:prstClr>
              </a:solidFill>
            </a:endParaRPr>
          </a:p>
        </p:txBody>
      </p:sp>
      <p:sp>
        <p:nvSpPr>
          <p:cNvPr id="5" name="Footer Placeholder 4"/>
          <p:cNvSpPr>
            <a:spLocks noGrp="1"/>
          </p:cNvSpPr>
          <p:nvPr>
            <p:ph type="ftr" sz="quarter" idx="11"/>
          </p:nvPr>
        </p:nvSpPr>
        <p:spPr/>
        <p:txBody>
          <a:bodyPr/>
          <a:lstStyle/>
          <a:p>
            <a:endParaRPr lang="es-BO">
              <a:solidFill>
                <a:prstClr val="black">
                  <a:tint val="75000"/>
                </a:prstClr>
              </a:solidFill>
            </a:endParaRPr>
          </a:p>
        </p:txBody>
      </p:sp>
      <p:sp>
        <p:nvSpPr>
          <p:cNvPr id="6" name="Slide Number Placeholder 5"/>
          <p:cNvSpPr>
            <a:spLocks noGrp="1"/>
          </p:cNvSpPr>
          <p:nvPr>
            <p:ph type="sldNum" sz="quarter" idx="12"/>
          </p:nvPr>
        </p:nvSpPr>
        <p:spPr/>
        <p:txBody>
          <a:bodyPr/>
          <a:lstStyle/>
          <a:p>
            <a:fld id="{4A4A5F1D-A54D-4497-919F-A19B83670FA6}" type="slidenum">
              <a:rPr lang="es-BO" smtClean="0">
                <a:solidFill>
                  <a:srgbClr val="90C226"/>
                </a:solidFill>
              </a:rPr>
              <a:pPr/>
              <a:t>‹Nº›</a:t>
            </a:fld>
            <a:endParaRPr lang="es-BO">
              <a:solidFill>
                <a:srgbClr val="90C226"/>
              </a:solidFill>
            </a:endParaRPr>
          </a:p>
        </p:txBody>
      </p:sp>
    </p:spTree>
    <p:extLst>
      <p:ext uri="{BB962C8B-B14F-4D97-AF65-F5344CB8AC3E}">
        <p14:creationId xmlns:p14="http://schemas.microsoft.com/office/powerpoint/2010/main" val="12362268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A98A9F2-94F8-4319-BE82-8C344A6A404E}" type="datetimeFigureOut">
              <a:rPr lang="es-BO" smtClean="0">
                <a:solidFill>
                  <a:prstClr val="black">
                    <a:tint val="75000"/>
                  </a:prstClr>
                </a:solidFill>
              </a:rPr>
              <a:pPr/>
              <a:t>24/10/2016</a:t>
            </a:fld>
            <a:endParaRPr lang="es-BO">
              <a:solidFill>
                <a:prstClr val="black">
                  <a:tint val="75000"/>
                </a:prstClr>
              </a:solidFill>
            </a:endParaRPr>
          </a:p>
        </p:txBody>
      </p:sp>
      <p:sp>
        <p:nvSpPr>
          <p:cNvPr id="5" name="Footer Placeholder 4"/>
          <p:cNvSpPr>
            <a:spLocks noGrp="1"/>
          </p:cNvSpPr>
          <p:nvPr>
            <p:ph type="ftr" sz="quarter" idx="11"/>
          </p:nvPr>
        </p:nvSpPr>
        <p:spPr/>
        <p:txBody>
          <a:bodyPr/>
          <a:lstStyle/>
          <a:p>
            <a:endParaRPr lang="es-BO">
              <a:solidFill>
                <a:prstClr val="black">
                  <a:tint val="75000"/>
                </a:prstClr>
              </a:solidFill>
            </a:endParaRPr>
          </a:p>
        </p:txBody>
      </p:sp>
      <p:sp>
        <p:nvSpPr>
          <p:cNvPr id="6" name="Slide Number Placeholder 5"/>
          <p:cNvSpPr>
            <a:spLocks noGrp="1"/>
          </p:cNvSpPr>
          <p:nvPr>
            <p:ph type="sldNum" sz="quarter" idx="12"/>
          </p:nvPr>
        </p:nvSpPr>
        <p:spPr/>
        <p:txBody>
          <a:bodyPr/>
          <a:lstStyle/>
          <a:p>
            <a:fld id="{4A4A5F1D-A54D-4497-919F-A19B83670FA6}" type="slidenum">
              <a:rPr lang="es-BO" smtClean="0">
                <a:solidFill>
                  <a:srgbClr val="90C226"/>
                </a:solidFill>
              </a:rPr>
              <a:pPr/>
              <a:t>‹Nº›</a:t>
            </a:fld>
            <a:endParaRPr lang="es-BO">
              <a:solidFill>
                <a:srgbClr val="90C226"/>
              </a:solidFill>
            </a:endParaRPr>
          </a:p>
        </p:txBody>
      </p:sp>
    </p:spTree>
    <p:extLst>
      <p:ext uri="{BB962C8B-B14F-4D97-AF65-F5344CB8AC3E}">
        <p14:creationId xmlns:p14="http://schemas.microsoft.com/office/powerpoint/2010/main" val="25846876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A98A9F2-94F8-4319-BE82-8C344A6A404E}" type="datetimeFigureOut">
              <a:rPr lang="es-BO" smtClean="0">
                <a:solidFill>
                  <a:prstClr val="black">
                    <a:tint val="75000"/>
                  </a:prstClr>
                </a:solidFill>
              </a:rPr>
              <a:pPr/>
              <a:t>24/10/2016</a:t>
            </a:fld>
            <a:endParaRPr lang="es-BO">
              <a:solidFill>
                <a:prstClr val="black">
                  <a:tint val="75000"/>
                </a:prstClr>
              </a:solidFill>
            </a:endParaRPr>
          </a:p>
        </p:txBody>
      </p:sp>
      <p:sp>
        <p:nvSpPr>
          <p:cNvPr id="5" name="Footer Placeholder 4"/>
          <p:cNvSpPr>
            <a:spLocks noGrp="1"/>
          </p:cNvSpPr>
          <p:nvPr>
            <p:ph type="ftr" sz="quarter" idx="11"/>
          </p:nvPr>
        </p:nvSpPr>
        <p:spPr/>
        <p:txBody>
          <a:bodyPr/>
          <a:lstStyle/>
          <a:p>
            <a:endParaRPr lang="es-BO">
              <a:solidFill>
                <a:prstClr val="black">
                  <a:tint val="75000"/>
                </a:prstClr>
              </a:solidFill>
            </a:endParaRPr>
          </a:p>
        </p:txBody>
      </p:sp>
      <p:sp>
        <p:nvSpPr>
          <p:cNvPr id="6" name="Slide Number Placeholder 5"/>
          <p:cNvSpPr>
            <a:spLocks noGrp="1"/>
          </p:cNvSpPr>
          <p:nvPr>
            <p:ph type="sldNum" sz="quarter" idx="12"/>
          </p:nvPr>
        </p:nvSpPr>
        <p:spPr/>
        <p:txBody>
          <a:bodyPr/>
          <a:lstStyle/>
          <a:p>
            <a:fld id="{4A4A5F1D-A54D-4497-919F-A19B83670FA6}" type="slidenum">
              <a:rPr lang="es-BO" smtClean="0">
                <a:solidFill>
                  <a:srgbClr val="90C226"/>
                </a:solidFill>
              </a:rPr>
              <a:pPr/>
              <a:t>‹Nº›</a:t>
            </a:fld>
            <a:endParaRPr lang="es-BO">
              <a:solidFill>
                <a:srgbClr val="90C226"/>
              </a:solidFill>
            </a:endParaRPr>
          </a:p>
        </p:txBody>
      </p:sp>
    </p:spTree>
    <p:extLst>
      <p:ext uri="{BB962C8B-B14F-4D97-AF65-F5344CB8AC3E}">
        <p14:creationId xmlns:p14="http://schemas.microsoft.com/office/powerpoint/2010/main" val="14556588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dirty="0">
              <a:solidFill>
                <a:prstClr val="white"/>
              </a:solidFill>
            </a:endParaRPr>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DC2ED1A-FD7B-4183-99D8-AF6E77DE2320}" type="datetimeFigureOut">
              <a:rPr lang="es-BO" smtClean="0">
                <a:solidFill>
                  <a:prstClr val="black">
                    <a:lumMod val="50000"/>
                    <a:lumOff val="50000"/>
                  </a:prstClr>
                </a:solidFill>
              </a:rPr>
              <a:pPr/>
              <a:t>24/10/2016</a:t>
            </a:fld>
            <a:endParaRPr lang="es-BO">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es-BO">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DD172E39-C82D-4035-9FF9-2BB98128CF42}" type="slidenum">
              <a:rPr lang="es-BO" smtClean="0">
                <a:solidFill>
                  <a:prstClr val="black">
                    <a:lumMod val="50000"/>
                    <a:lumOff val="50000"/>
                  </a:prstClr>
                </a:solidFill>
              </a:rPr>
              <a:pPr/>
              <a:t>‹Nº›</a:t>
            </a:fld>
            <a:endParaRPr lang="es-BO">
              <a:solidFill>
                <a:prstClr val="black">
                  <a:lumMod val="50000"/>
                  <a:lumOff val="50000"/>
                </a:prstClr>
              </a:solidFill>
            </a:endParaRPr>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279754600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C2ED1A-FD7B-4183-99D8-AF6E77DE2320}" type="datetimeFigureOut">
              <a:rPr lang="es-BO" smtClean="0">
                <a:solidFill>
                  <a:prstClr val="black">
                    <a:lumMod val="50000"/>
                    <a:lumOff val="50000"/>
                  </a:prstClr>
                </a:solidFill>
              </a:rPr>
              <a:pPr/>
              <a:t>24/10/2016</a:t>
            </a:fld>
            <a:endParaRPr lang="es-BO">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es-BO">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DD172E39-C82D-4035-9FF9-2BB98128CF42}" type="slidenum">
              <a:rPr lang="es-BO" smtClean="0">
                <a:solidFill>
                  <a:prstClr val="black">
                    <a:lumMod val="50000"/>
                    <a:lumOff val="50000"/>
                  </a:prstClr>
                </a:solidFill>
              </a:rPr>
              <a:pPr/>
              <a:t>‹Nº›</a:t>
            </a:fld>
            <a:endParaRPr lang="es-BO">
              <a:solidFill>
                <a:prstClr val="black">
                  <a:lumMod val="50000"/>
                  <a:lumOff val="50000"/>
                </a:prstClr>
              </a:solidFill>
            </a:endParaRPr>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298990300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dirty="0">
              <a:solidFill>
                <a:prstClr val="white"/>
              </a:solidFill>
            </a:endParaRPr>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DC2ED1A-FD7B-4183-99D8-AF6E77DE2320}" type="datetimeFigureOut">
              <a:rPr lang="es-BO" smtClean="0">
                <a:solidFill>
                  <a:prstClr val="black">
                    <a:lumMod val="50000"/>
                    <a:lumOff val="50000"/>
                  </a:prstClr>
                </a:solidFill>
              </a:rPr>
              <a:pPr/>
              <a:t>24/10/2016</a:t>
            </a:fld>
            <a:endParaRPr lang="es-BO">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es-BO">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DD172E39-C82D-4035-9FF9-2BB98128CF42}" type="slidenum">
              <a:rPr lang="es-BO" smtClean="0">
                <a:solidFill>
                  <a:prstClr val="black">
                    <a:lumMod val="50000"/>
                    <a:lumOff val="50000"/>
                  </a:prstClr>
                </a:solidFill>
              </a:rPr>
              <a:pPr/>
              <a:t>‹Nº›</a:t>
            </a:fld>
            <a:endParaRPr lang="es-BO">
              <a:solidFill>
                <a:prstClr val="black">
                  <a:lumMod val="50000"/>
                  <a:lumOff val="50000"/>
                </a:prstClr>
              </a:solidFill>
            </a:endParaRPr>
          </a:p>
        </p:txBody>
      </p:sp>
    </p:spTree>
    <p:extLst>
      <p:ext uri="{BB962C8B-B14F-4D97-AF65-F5344CB8AC3E}">
        <p14:creationId xmlns:p14="http://schemas.microsoft.com/office/powerpoint/2010/main" val="187695358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DC2ED1A-FD7B-4183-99D8-AF6E77DE2320}" type="datetimeFigureOut">
              <a:rPr lang="es-BO" smtClean="0">
                <a:solidFill>
                  <a:prstClr val="black">
                    <a:lumMod val="50000"/>
                    <a:lumOff val="50000"/>
                  </a:prstClr>
                </a:solidFill>
              </a:rPr>
              <a:pPr/>
              <a:t>24/10/2016</a:t>
            </a:fld>
            <a:endParaRPr lang="es-BO">
              <a:solidFill>
                <a:prstClr val="black">
                  <a:lumMod val="50000"/>
                  <a:lumOff val="50000"/>
                </a:prstClr>
              </a:solidFill>
            </a:endParaRPr>
          </a:p>
        </p:txBody>
      </p:sp>
      <p:sp>
        <p:nvSpPr>
          <p:cNvPr id="6" name="Footer Placeholder 5"/>
          <p:cNvSpPr>
            <a:spLocks noGrp="1"/>
          </p:cNvSpPr>
          <p:nvPr>
            <p:ph type="ftr" sz="quarter" idx="11"/>
          </p:nvPr>
        </p:nvSpPr>
        <p:spPr/>
        <p:txBody>
          <a:bodyPr/>
          <a:lstStyle/>
          <a:p>
            <a:endParaRPr lang="es-BO">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DD172E39-C82D-4035-9FF9-2BB98128CF42}" type="slidenum">
              <a:rPr lang="es-BO" smtClean="0">
                <a:solidFill>
                  <a:prstClr val="black">
                    <a:lumMod val="50000"/>
                    <a:lumOff val="50000"/>
                  </a:prstClr>
                </a:solidFill>
              </a:rPr>
              <a:pPr/>
              <a:t>‹Nº›</a:t>
            </a:fld>
            <a:endParaRPr lang="es-BO">
              <a:solidFill>
                <a:prstClr val="black">
                  <a:lumMod val="50000"/>
                  <a:lumOff val="50000"/>
                </a:prstClr>
              </a:solidFill>
            </a:endParaRPr>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154401046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s-ES" smtClean="0"/>
              <a:t>Haga clic para modificar el estilo de texto del patrón</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DC2ED1A-FD7B-4183-99D8-AF6E77DE2320}" type="datetimeFigureOut">
              <a:rPr lang="es-BO" smtClean="0">
                <a:solidFill>
                  <a:prstClr val="black">
                    <a:lumMod val="50000"/>
                    <a:lumOff val="50000"/>
                  </a:prstClr>
                </a:solidFill>
              </a:rPr>
              <a:pPr/>
              <a:t>24/10/2016</a:t>
            </a:fld>
            <a:endParaRPr lang="es-BO">
              <a:solidFill>
                <a:prstClr val="black">
                  <a:lumMod val="50000"/>
                  <a:lumOff val="50000"/>
                </a:prstClr>
              </a:solidFill>
            </a:endParaRPr>
          </a:p>
        </p:txBody>
      </p:sp>
      <p:sp>
        <p:nvSpPr>
          <p:cNvPr id="8" name="Footer Placeholder 7"/>
          <p:cNvSpPr>
            <a:spLocks noGrp="1"/>
          </p:cNvSpPr>
          <p:nvPr>
            <p:ph type="ftr" sz="quarter" idx="11"/>
          </p:nvPr>
        </p:nvSpPr>
        <p:spPr/>
        <p:txBody>
          <a:bodyPr/>
          <a:lstStyle/>
          <a:p>
            <a:endParaRPr lang="es-BO">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DD172E39-C82D-4035-9FF9-2BB98128CF42}" type="slidenum">
              <a:rPr lang="es-BO" smtClean="0">
                <a:solidFill>
                  <a:prstClr val="black">
                    <a:lumMod val="50000"/>
                    <a:lumOff val="50000"/>
                  </a:prstClr>
                </a:solidFill>
              </a:rPr>
              <a:pPr/>
              <a:t>‹Nº›</a:t>
            </a:fld>
            <a:endParaRPr lang="es-BO">
              <a:solidFill>
                <a:prstClr val="black">
                  <a:lumMod val="50000"/>
                  <a:lumOff val="50000"/>
                </a:prstClr>
              </a:solidFill>
            </a:endParaRPr>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84644069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DC2ED1A-FD7B-4183-99D8-AF6E77DE2320}" type="datetimeFigureOut">
              <a:rPr lang="es-BO" smtClean="0">
                <a:solidFill>
                  <a:prstClr val="black">
                    <a:lumMod val="50000"/>
                    <a:lumOff val="50000"/>
                  </a:prstClr>
                </a:solidFill>
              </a:rPr>
              <a:pPr/>
              <a:t>24/10/2016</a:t>
            </a:fld>
            <a:endParaRPr lang="es-BO">
              <a:solidFill>
                <a:prstClr val="black">
                  <a:lumMod val="50000"/>
                  <a:lumOff val="50000"/>
                </a:prstClr>
              </a:solidFill>
            </a:endParaRPr>
          </a:p>
        </p:txBody>
      </p:sp>
      <p:sp>
        <p:nvSpPr>
          <p:cNvPr id="4" name="Footer Placeholder 3"/>
          <p:cNvSpPr>
            <a:spLocks noGrp="1"/>
          </p:cNvSpPr>
          <p:nvPr>
            <p:ph type="ftr" sz="quarter" idx="11"/>
          </p:nvPr>
        </p:nvSpPr>
        <p:spPr/>
        <p:txBody>
          <a:bodyPr/>
          <a:lstStyle/>
          <a:p>
            <a:endParaRPr lang="es-BO">
              <a:solidFill>
                <a:prstClr val="black">
                  <a:lumMod val="50000"/>
                  <a:lumOff val="50000"/>
                </a:prstClr>
              </a:solidFill>
            </a:endParaRPr>
          </a:p>
        </p:txBody>
      </p:sp>
      <p:sp>
        <p:nvSpPr>
          <p:cNvPr id="5" name="Slide Number Placeholder 4"/>
          <p:cNvSpPr>
            <a:spLocks noGrp="1"/>
          </p:cNvSpPr>
          <p:nvPr>
            <p:ph type="sldNum" sz="quarter" idx="12"/>
          </p:nvPr>
        </p:nvSpPr>
        <p:spPr/>
        <p:txBody>
          <a:bodyPr/>
          <a:lstStyle/>
          <a:p>
            <a:fld id="{DD172E39-C82D-4035-9FF9-2BB98128CF42}" type="slidenum">
              <a:rPr lang="es-BO" smtClean="0">
                <a:solidFill>
                  <a:prstClr val="black">
                    <a:lumMod val="50000"/>
                    <a:lumOff val="50000"/>
                  </a:prstClr>
                </a:solidFill>
              </a:rPr>
              <a:pPr/>
              <a:t>‹Nº›</a:t>
            </a:fld>
            <a:endParaRPr lang="es-BO">
              <a:solidFill>
                <a:prstClr val="black">
                  <a:lumMod val="50000"/>
                  <a:lumOff val="50000"/>
                </a:prstClr>
              </a:solidFill>
            </a:endParaRPr>
          </a:p>
        </p:txBody>
      </p:sp>
    </p:spTree>
    <p:extLst>
      <p:ext uri="{BB962C8B-B14F-4D97-AF65-F5344CB8AC3E}">
        <p14:creationId xmlns:p14="http://schemas.microsoft.com/office/powerpoint/2010/main" val="262587731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2ED1A-FD7B-4183-99D8-AF6E77DE2320}" type="datetimeFigureOut">
              <a:rPr lang="es-BO" smtClean="0">
                <a:solidFill>
                  <a:prstClr val="black">
                    <a:lumMod val="50000"/>
                    <a:lumOff val="50000"/>
                  </a:prstClr>
                </a:solidFill>
              </a:rPr>
              <a:pPr/>
              <a:t>24/10/2016</a:t>
            </a:fld>
            <a:endParaRPr lang="es-BO">
              <a:solidFill>
                <a:prstClr val="black">
                  <a:lumMod val="50000"/>
                  <a:lumOff val="50000"/>
                </a:prstClr>
              </a:solidFill>
            </a:endParaRPr>
          </a:p>
        </p:txBody>
      </p:sp>
      <p:sp>
        <p:nvSpPr>
          <p:cNvPr id="3" name="Footer Placeholder 2"/>
          <p:cNvSpPr>
            <a:spLocks noGrp="1"/>
          </p:cNvSpPr>
          <p:nvPr>
            <p:ph type="ftr" sz="quarter" idx="11"/>
          </p:nvPr>
        </p:nvSpPr>
        <p:spPr/>
        <p:txBody>
          <a:bodyPr/>
          <a:lstStyle/>
          <a:p>
            <a:endParaRPr lang="es-BO">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DD172E39-C82D-4035-9FF9-2BB98128CF42}" type="slidenum">
              <a:rPr lang="es-BO" smtClean="0">
                <a:solidFill>
                  <a:prstClr val="black">
                    <a:lumMod val="50000"/>
                    <a:lumOff val="50000"/>
                  </a:prstClr>
                </a:solidFill>
              </a:rPr>
              <a:pPr/>
              <a:t>‹Nº›</a:t>
            </a:fld>
            <a:endParaRPr lang="es-BO">
              <a:solidFill>
                <a:prstClr val="black">
                  <a:lumMod val="50000"/>
                  <a:lumOff val="50000"/>
                </a:prstClr>
              </a:solidFill>
            </a:endParaRPr>
          </a:p>
        </p:txBody>
      </p:sp>
    </p:spTree>
    <p:extLst>
      <p:ext uri="{BB962C8B-B14F-4D97-AF65-F5344CB8AC3E}">
        <p14:creationId xmlns:p14="http://schemas.microsoft.com/office/powerpoint/2010/main" val="35343895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DC2ED1A-FD7B-4183-99D8-AF6E77DE2320}" type="datetimeFigureOut">
              <a:rPr lang="es-BO" smtClean="0">
                <a:solidFill>
                  <a:prstClr val="black">
                    <a:lumMod val="50000"/>
                    <a:lumOff val="50000"/>
                  </a:prstClr>
                </a:solidFill>
              </a:rPr>
              <a:pPr/>
              <a:t>24/10/2016</a:t>
            </a:fld>
            <a:endParaRPr lang="es-BO">
              <a:solidFill>
                <a:prstClr val="black">
                  <a:lumMod val="50000"/>
                  <a:lumOff val="50000"/>
                </a:prstClr>
              </a:solidFill>
            </a:endParaRPr>
          </a:p>
        </p:txBody>
      </p:sp>
      <p:sp>
        <p:nvSpPr>
          <p:cNvPr id="6" name="Footer Placeholder 5"/>
          <p:cNvSpPr>
            <a:spLocks noGrp="1"/>
          </p:cNvSpPr>
          <p:nvPr>
            <p:ph type="ftr" sz="quarter" idx="11"/>
          </p:nvPr>
        </p:nvSpPr>
        <p:spPr/>
        <p:txBody>
          <a:bodyPr/>
          <a:lstStyle/>
          <a:p>
            <a:endParaRPr lang="es-BO">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DD172E39-C82D-4035-9FF9-2BB98128CF42}" type="slidenum">
              <a:rPr lang="es-BO" smtClean="0">
                <a:solidFill>
                  <a:prstClr val="black">
                    <a:lumMod val="50000"/>
                    <a:lumOff val="50000"/>
                  </a:prstClr>
                </a:solidFill>
              </a:rPr>
              <a:pPr/>
              <a:t>‹Nº›</a:t>
            </a:fld>
            <a:endParaRPr lang="es-BO">
              <a:solidFill>
                <a:prstClr val="black">
                  <a:lumMod val="50000"/>
                  <a:lumOff val="50000"/>
                </a:prstClr>
              </a:solidFill>
            </a:endParaRPr>
          </a:p>
        </p:txBody>
      </p:sp>
    </p:spTree>
    <p:extLst>
      <p:ext uri="{BB962C8B-B14F-4D97-AF65-F5344CB8AC3E}">
        <p14:creationId xmlns:p14="http://schemas.microsoft.com/office/powerpoint/2010/main" val="291903603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dirty="0">
              <a:solidFill>
                <a:prstClr val="white"/>
              </a:solidFill>
            </a:endParaRPr>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DC2ED1A-FD7B-4183-99D8-AF6E77DE2320}" type="datetimeFigureOut">
              <a:rPr lang="es-BO" smtClean="0">
                <a:solidFill>
                  <a:prstClr val="black">
                    <a:lumMod val="50000"/>
                    <a:lumOff val="50000"/>
                  </a:prstClr>
                </a:solidFill>
              </a:rPr>
              <a:pPr/>
              <a:t>24/10/2016</a:t>
            </a:fld>
            <a:endParaRPr lang="es-BO">
              <a:solidFill>
                <a:prstClr val="black">
                  <a:lumMod val="50000"/>
                  <a:lumOff val="50000"/>
                </a:prstClr>
              </a:solidFill>
            </a:endParaRPr>
          </a:p>
        </p:txBody>
      </p:sp>
      <p:sp>
        <p:nvSpPr>
          <p:cNvPr id="6" name="Footer Placeholder 5"/>
          <p:cNvSpPr>
            <a:spLocks noGrp="1"/>
          </p:cNvSpPr>
          <p:nvPr>
            <p:ph type="ftr" sz="quarter" idx="11"/>
          </p:nvPr>
        </p:nvSpPr>
        <p:spPr/>
        <p:txBody>
          <a:bodyPr/>
          <a:lstStyle/>
          <a:p>
            <a:endParaRPr lang="es-BO">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DD172E39-C82D-4035-9FF9-2BB98128CF42}" type="slidenum">
              <a:rPr lang="es-BO" smtClean="0">
                <a:solidFill>
                  <a:prstClr val="black">
                    <a:lumMod val="50000"/>
                    <a:lumOff val="50000"/>
                  </a:prstClr>
                </a:solidFill>
              </a:rPr>
              <a:pPr/>
              <a:t>‹Nº›</a:t>
            </a:fld>
            <a:endParaRPr lang="es-BO">
              <a:solidFill>
                <a:prstClr val="black">
                  <a:lumMod val="50000"/>
                  <a:lumOff val="50000"/>
                </a:prstClr>
              </a:solidFill>
            </a:endParaRPr>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234500141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DC2ED1A-FD7B-4183-99D8-AF6E77DE2320}" type="datetimeFigureOut">
              <a:rPr lang="es-BO" smtClean="0">
                <a:solidFill>
                  <a:prstClr val="black">
                    <a:lumMod val="50000"/>
                    <a:lumOff val="50000"/>
                  </a:prstClr>
                </a:solidFill>
              </a:rPr>
              <a:pPr/>
              <a:t>24/10/2016</a:t>
            </a:fld>
            <a:endParaRPr lang="es-BO">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es-BO">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DD172E39-C82D-4035-9FF9-2BB98128CF42}" type="slidenum">
              <a:rPr lang="es-BO" smtClean="0">
                <a:solidFill>
                  <a:prstClr val="black">
                    <a:lumMod val="50000"/>
                    <a:lumOff val="50000"/>
                  </a:prstClr>
                </a:solidFill>
              </a:rPr>
              <a:pPr/>
              <a:t>‹Nº›</a:t>
            </a:fld>
            <a:endParaRPr lang="es-BO">
              <a:solidFill>
                <a:prstClr val="black">
                  <a:lumMod val="50000"/>
                  <a:lumOff val="50000"/>
                </a:prstClr>
              </a:solidFill>
            </a:endParaRPr>
          </a:p>
        </p:txBody>
      </p:sp>
    </p:spTree>
    <p:extLst>
      <p:ext uri="{BB962C8B-B14F-4D97-AF65-F5344CB8AC3E}">
        <p14:creationId xmlns:p14="http://schemas.microsoft.com/office/powerpoint/2010/main" val="82666097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DC2ED1A-FD7B-4183-99D8-AF6E77DE2320}" type="datetimeFigureOut">
              <a:rPr lang="es-BO" smtClean="0">
                <a:solidFill>
                  <a:prstClr val="black">
                    <a:lumMod val="50000"/>
                    <a:lumOff val="50000"/>
                  </a:prstClr>
                </a:solidFill>
              </a:rPr>
              <a:pPr/>
              <a:t>24/10/2016</a:t>
            </a:fld>
            <a:endParaRPr lang="es-BO">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es-BO">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DD172E39-C82D-4035-9FF9-2BB98128CF42}" type="slidenum">
              <a:rPr lang="es-BO" smtClean="0">
                <a:solidFill>
                  <a:prstClr val="black">
                    <a:lumMod val="50000"/>
                    <a:lumOff val="50000"/>
                  </a:prstClr>
                </a:solidFill>
              </a:rPr>
              <a:pPr/>
              <a:t>‹Nº›</a:t>
            </a:fld>
            <a:endParaRPr lang="es-BO">
              <a:solidFill>
                <a:prstClr val="black">
                  <a:lumMod val="50000"/>
                  <a:lumOff val="50000"/>
                </a:prstClr>
              </a:solidFill>
            </a:endParaRPr>
          </a:p>
        </p:txBody>
      </p:sp>
    </p:spTree>
    <p:extLst>
      <p:ext uri="{BB962C8B-B14F-4D97-AF65-F5344CB8AC3E}">
        <p14:creationId xmlns:p14="http://schemas.microsoft.com/office/powerpoint/2010/main" val="38857698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10/24/2016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10/24/2016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a:fld id="{5A98A9F2-94F8-4319-BE82-8C344A6A404E}" type="datetimeFigureOut">
              <a:rPr lang="es-BO" smtClean="0">
                <a:solidFill>
                  <a:prstClr val="black">
                    <a:tint val="75000"/>
                  </a:prstClr>
                </a:solidFill>
              </a:rPr>
              <a:pPr defTabSz="914400"/>
              <a:t>24/10/2016</a:t>
            </a:fld>
            <a:endParaRPr lang="es-BO">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a:endParaRPr lang="es-BO">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914400"/>
            <a:fld id="{4A4A5F1D-A54D-4497-919F-A19B83670FA6}" type="slidenum">
              <a:rPr lang="es-BO" smtClean="0">
                <a:solidFill>
                  <a:srgbClr val="90C226"/>
                </a:solidFill>
              </a:rPr>
              <a:pPr defTabSz="914400"/>
              <a:t>‹Nº›</a:t>
            </a:fld>
            <a:endParaRPr lang="es-BO">
              <a:solidFill>
                <a:srgbClr val="90C226"/>
              </a:solidFill>
            </a:endParaRPr>
          </a:p>
        </p:txBody>
      </p:sp>
    </p:spTree>
    <p:extLst>
      <p:ext uri="{BB962C8B-B14F-4D97-AF65-F5344CB8AC3E}">
        <p14:creationId xmlns:p14="http://schemas.microsoft.com/office/powerpoint/2010/main" val="5438535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dirty="0">
              <a:solidFill>
                <a:prstClr val="white"/>
              </a:solidFill>
            </a:endParaRPr>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pPr defTabSz="914400"/>
            <a:fld id="{3DC2ED1A-FD7B-4183-99D8-AF6E77DE2320}" type="datetimeFigureOut">
              <a:rPr lang="es-BO" smtClean="0">
                <a:solidFill>
                  <a:prstClr val="black">
                    <a:lumMod val="50000"/>
                    <a:lumOff val="50000"/>
                  </a:prstClr>
                </a:solidFill>
              </a:rPr>
              <a:pPr defTabSz="914400"/>
              <a:t>24/10/2016</a:t>
            </a:fld>
            <a:endParaRPr lang="es-BO">
              <a:solidFill>
                <a:prstClr val="black">
                  <a:lumMod val="50000"/>
                  <a:lumOff val="50000"/>
                </a:prstClr>
              </a:solidFill>
            </a:endParaRPr>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defTabSz="914400"/>
            <a:endParaRPr lang="es-BO">
              <a:solidFill>
                <a:prstClr val="black">
                  <a:lumMod val="50000"/>
                  <a:lumOff val="50000"/>
                </a:prstClr>
              </a:solidFill>
            </a:endParaRPr>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defTabSz="914400"/>
            <a:fld id="{DD172E39-C82D-4035-9FF9-2BB98128CF42}" type="slidenum">
              <a:rPr lang="es-BO" smtClean="0">
                <a:solidFill>
                  <a:prstClr val="black">
                    <a:lumMod val="50000"/>
                    <a:lumOff val="50000"/>
                  </a:prstClr>
                </a:solidFill>
              </a:rPr>
              <a:pPr defTabSz="914400"/>
              <a:t>‹Nº›</a:t>
            </a:fld>
            <a:endParaRPr lang="es-BO">
              <a:solidFill>
                <a:prstClr val="black">
                  <a:lumMod val="50000"/>
                  <a:lumOff val="50000"/>
                </a:prstClr>
              </a:solidFill>
            </a:endParaRPr>
          </a:p>
        </p:txBody>
      </p:sp>
    </p:spTree>
    <p:extLst>
      <p:ext uri="{BB962C8B-B14F-4D97-AF65-F5344CB8AC3E}">
        <p14:creationId xmlns:p14="http://schemas.microsoft.com/office/powerpoint/2010/main" val="88615687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616641" y="1700808"/>
            <a:ext cx="8985152" cy="3416320"/>
          </a:xfrm>
          <a:prstGeom prst="rect">
            <a:avLst/>
          </a:prstGeom>
          <a:noFill/>
        </p:spPr>
        <p:txBody>
          <a:bodyPr wrap="none" lIns="91440" tIns="45720" rIns="91440" bIns="45720">
            <a:spAutoFit/>
          </a:bodyPr>
          <a:lstStyle/>
          <a:p>
            <a:pPr algn="ctr" defTabSz="914400"/>
            <a:r>
              <a:rPr lang="es-BO"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Obtención de la excelencia</a:t>
            </a:r>
          </a:p>
          <a:p>
            <a:pPr algn="ctr" defTabSz="914400"/>
            <a:r>
              <a:rPr lang="es-BO"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operacional e intimidad </a:t>
            </a:r>
          </a:p>
          <a:p>
            <a:pPr algn="ctr" defTabSz="914400"/>
            <a:r>
              <a:rPr lang="es-BO"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 el cliente: </a:t>
            </a:r>
            <a:br>
              <a:rPr lang="es-BO"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s-BO"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aplicaciones empresariales</a:t>
            </a:r>
          </a:p>
        </p:txBody>
      </p:sp>
    </p:spTree>
    <p:extLst>
      <p:ext uri="{BB962C8B-B14F-4D97-AF65-F5344CB8AC3E}">
        <p14:creationId xmlns:p14="http://schemas.microsoft.com/office/powerpoint/2010/main" val="2690929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197974" y="1066003"/>
            <a:ext cx="7766936" cy="1767350"/>
          </a:xfrm>
        </p:spPr>
        <p:txBody>
          <a:bodyPr>
            <a:normAutofit/>
          </a:bodyPr>
          <a:lstStyle/>
          <a:p>
            <a:pPr algn="just"/>
            <a:r>
              <a:rPr lang="es-ES" dirty="0">
                <a:solidFill>
                  <a:schemeClr val="tx1"/>
                </a:solidFill>
              </a:rPr>
              <a:t>Los principales distribuidores de software empresarial son SAP, Oracle (con </a:t>
            </a:r>
            <a:r>
              <a:rPr lang="es-ES" dirty="0" smtClean="0">
                <a:solidFill>
                  <a:schemeClr val="tx1"/>
                </a:solidFill>
              </a:rPr>
              <a:t>su adquisición </a:t>
            </a:r>
            <a:r>
              <a:rPr lang="es-ES" dirty="0">
                <a:solidFill>
                  <a:schemeClr val="tx1"/>
                </a:solidFill>
              </a:rPr>
              <a:t>de </a:t>
            </a:r>
            <a:r>
              <a:rPr lang="es-ES" dirty="0" err="1">
                <a:solidFill>
                  <a:schemeClr val="tx1"/>
                </a:solidFill>
              </a:rPr>
              <a:t>PeopleSoft</a:t>
            </a:r>
            <a:r>
              <a:rPr lang="es-ES" dirty="0">
                <a:solidFill>
                  <a:schemeClr val="tx1"/>
                </a:solidFill>
              </a:rPr>
              <a:t>), </a:t>
            </a:r>
            <a:r>
              <a:rPr lang="es-ES" dirty="0" err="1">
                <a:solidFill>
                  <a:schemeClr val="tx1"/>
                </a:solidFill>
              </a:rPr>
              <a:t>Infor</a:t>
            </a:r>
            <a:r>
              <a:rPr lang="es-ES" dirty="0">
                <a:solidFill>
                  <a:schemeClr val="tx1"/>
                </a:solidFill>
              </a:rPr>
              <a:t> Global </a:t>
            </a:r>
            <a:r>
              <a:rPr lang="es-ES" dirty="0" err="1">
                <a:solidFill>
                  <a:schemeClr val="tx1"/>
                </a:solidFill>
              </a:rPr>
              <a:t>Solutions</a:t>
            </a:r>
            <a:r>
              <a:rPr lang="es-ES" dirty="0">
                <a:solidFill>
                  <a:schemeClr val="tx1"/>
                </a:solidFill>
              </a:rPr>
              <a:t> y Microsoft. Hay versiones </a:t>
            </a:r>
            <a:r>
              <a:rPr lang="es-ES" dirty="0" smtClean="0">
                <a:solidFill>
                  <a:schemeClr val="tx1"/>
                </a:solidFill>
              </a:rPr>
              <a:t>de paquetes </a:t>
            </a:r>
            <a:r>
              <a:rPr lang="es-ES" dirty="0">
                <a:solidFill>
                  <a:schemeClr val="tx1"/>
                </a:solidFill>
              </a:rPr>
              <a:t>de software empresarial diseñadas para pequeñas empresas y versiones </a:t>
            </a:r>
            <a:r>
              <a:rPr lang="es-ES" dirty="0" smtClean="0">
                <a:solidFill>
                  <a:schemeClr val="tx1"/>
                </a:solidFill>
              </a:rPr>
              <a:t>bajo demanda</a:t>
            </a:r>
            <a:r>
              <a:rPr lang="es-ES" dirty="0">
                <a:solidFill>
                  <a:schemeClr val="tx1"/>
                </a:solidFill>
              </a:rPr>
              <a:t>, como los servicios de software que se ofrecen a través de Web</a:t>
            </a:r>
          </a:p>
          <a:p>
            <a:pPr algn="just"/>
            <a:endParaRPr lang="es-ES" dirty="0" smtClean="0"/>
          </a:p>
          <a:p>
            <a:pPr algn="just"/>
            <a:endParaRPr lang="es-BO" dirty="0"/>
          </a:p>
        </p:txBody>
      </p:sp>
      <p:sp>
        <p:nvSpPr>
          <p:cNvPr id="5" name="Rectángulo 4"/>
          <p:cNvSpPr/>
          <p:nvPr/>
        </p:nvSpPr>
        <p:spPr>
          <a:xfrm>
            <a:off x="1378039" y="3002804"/>
            <a:ext cx="6593984" cy="830997"/>
          </a:xfrm>
          <a:prstGeom prst="rect">
            <a:avLst/>
          </a:prstGeom>
        </p:spPr>
        <p:txBody>
          <a:bodyPr wrap="square">
            <a:spAutoFit/>
          </a:bodyPr>
          <a:lstStyle/>
          <a:p>
            <a:r>
              <a:rPr lang="es-ES" sz="2400" b="1" dirty="0">
                <a:latin typeface="BellGothicBT-Black"/>
              </a:rPr>
              <a:t>VALOR DE NEGOCIOS DE LOS SISTEMAS</a:t>
            </a:r>
          </a:p>
          <a:p>
            <a:r>
              <a:rPr lang="es-ES" sz="2400" b="1" dirty="0">
                <a:latin typeface="BellGothicBT-Black"/>
              </a:rPr>
              <a:t>EMPRESARIALES</a:t>
            </a:r>
            <a:endParaRPr lang="es-ES" sz="2400" b="1" dirty="0"/>
          </a:p>
        </p:txBody>
      </p:sp>
      <p:sp>
        <p:nvSpPr>
          <p:cNvPr id="6" name="Rectángulo 5"/>
          <p:cNvSpPr/>
          <p:nvPr/>
        </p:nvSpPr>
        <p:spPr>
          <a:xfrm>
            <a:off x="1627031" y="4377469"/>
            <a:ext cx="6096000" cy="1200329"/>
          </a:xfrm>
          <a:prstGeom prst="rect">
            <a:avLst/>
          </a:prstGeom>
        </p:spPr>
        <p:txBody>
          <a:bodyPr>
            <a:spAutoFit/>
          </a:bodyPr>
          <a:lstStyle/>
          <a:p>
            <a:pPr algn="just"/>
            <a:r>
              <a:rPr lang="es-ES" dirty="0">
                <a:latin typeface="Veljovic-Book"/>
              </a:rPr>
              <a:t>Los sistemas empresariales proveen valor, tanto al incrementar la eficiencia </a:t>
            </a:r>
            <a:r>
              <a:rPr lang="es-ES" dirty="0" smtClean="0">
                <a:latin typeface="Veljovic-Book"/>
              </a:rPr>
              <a:t>operacional como </a:t>
            </a:r>
            <a:r>
              <a:rPr lang="es-ES" dirty="0">
                <a:latin typeface="Veljovic-Book"/>
              </a:rPr>
              <a:t>al proporcionar información a nivel empresarial para ayudar a los gerentes </a:t>
            </a:r>
            <a:r>
              <a:rPr lang="es-ES" dirty="0" smtClean="0">
                <a:latin typeface="Veljovic-Book"/>
              </a:rPr>
              <a:t>a tomar </a:t>
            </a:r>
            <a:r>
              <a:rPr lang="es-ES" dirty="0">
                <a:latin typeface="Veljovic-Book"/>
              </a:rPr>
              <a:t>mejores decisiones.</a:t>
            </a:r>
            <a:endParaRPr lang="es-ES" dirty="0"/>
          </a:p>
        </p:txBody>
      </p:sp>
    </p:spTree>
    <p:extLst>
      <p:ext uri="{BB962C8B-B14F-4D97-AF65-F5344CB8AC3E}">
        <p14:creationId xmlns:p14="http://schemas.microsoft.com/office/powerpoint/2010/main" val="3806891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862885" y="1197735"/>
            <a:ext cx="7547019" cy="1200329"/>
          </a:xfrm>
          <a:prstGeom prst="rect">
            <a:avLst/>
          </a:prstGeom>
        </p:spPr>
        <p:txBody>
          <a:bodyPr wrap="square">
            <a:spAutoFit/>
          </a:bodyPr>
          <a:lstStyle/>
          <a:p>
            <a:r>
              <a:rPr lang="es-ES" dirty="0">
                <a:latin typeface="Veljovic-Book"/>
              </a:rPr>
              <a:t>Los sistemas empresariales ayudan </a:t>
            </a:r>
            <a:r>
              <a:rPr lang="es-ES" dirty="0" smtClean="0">
                <a:latin typeface="Veljovic-Book"/>
              </a:rPr>
              <a:t>a </a:t>
            </a:r>
            <a:r>
              <a:rPr lang="es-ES" dirty="0">
                <a:latin typeface="Veljovic-Book"/>
              </a:rPr>
              <a:t>responder con rapidez a las solicitudes</a:t>
            </a:r>
          </a:p>
          <a:p>
            <a:r>
              <a:rPr lang="es-ES" dirty="0">
                <a:latin typeface="Veljovic-Book"/>
              </a:rPr>
              <a:t>de los clientes en cuanto a información o productos. Como el sistema integra </a:t>
            </a:r>
            <a:r>
              <a:rPr lang="es-ES" dirty="0" smtClean="0">
                <a:latin typeface="Veljovic-Book"/>
              </a:rPr>
              <a:t>los datos </a:t>
            </a:r>
            <a:r>
              <a:rPr lang="es-ES" dirty="0">
                <a:latin typeface="Veljovic-Book"/>
              </a:rPr>
              <a:t>sobre pedidos, manufactura y entrega,</a:t>
            </a:r>
            <a:endParaRPr lang="es-ES" dirty="0"/>
          </a:p>
        </p:txBody>
      </p:sp>
      <p:sp>
        <p:nvSpPr>
          <p:cNvPr id="6" name="Rectángulo 5"/>
          <p:cNvSpPr/>
          <p:nvPr/>
        </p:nvSpPr>
        <p:spPr>
          <a:xfrm>
            <a:off x="862885" y="2743200"/>
            <a:ext cx="7547019" cy="1200329"/>
          </a:xfrm>
          <a:prstGeom prst="rect">
            <a:avLst/>
          </a:prstGeom>
        </p:spPr>
        <p:txBody>
          <a:bodyPr wrap="square">
            <a:spAutoFit/>
          </a:bodyPr>
          <a:lstStyle/>
          <a:p>
            <a:r>
              <a:rPr lang="es-ES" dirty="0" smtClean="0">
                <a:latin typeface="Veljovic-Book"/>
              </a:rPr>
              <a:t>Los </a:t>
            </a:r>
            <a:r>
              <a:rPr lang="es-ES" dirty="0">
                <a:latin typeface="Veljovic-Book"/>
              </a:rPr>
              <a:t>sistemas empresariales proveen mucha información valiosa </a:t>
            </a:r>
            <a:r>
              <a:rPr lang="es-ES" dirty="0" smtClean="0">
                <a:latin typeface="Veljovic-Book"/>
              </a:rPr>
              <a:t>para </a:t>
            </a:r>
            <a:r>
              <a:rPr lang="es-ES" dirty="0">
                <a:latin typeface="Veljovic-Book"/>
              </a:rPr>
              <a:t>mejorar </a:t>
            </a:r>
            <a:r>
              <a:rPr lang="es-ES" dirty="0" smtClean="0">
                <a:latin typeface="Veljovic-Book"/>
              </a:rPr>
              <a:t>la toma </a:t>
            </a:r>
            <a:r>
              <a:rPr lang="es-ES" dirty="0">
                <a:latin typeface="Veljovic-Book"/>
              </a:rPr>
              <a:t>de decisiones gerencial. Las oficinas generales corporativas tienen acceso a </a:t>
            </a:r>
            <a:r>
              <a:rPr lang="es-ES" dirty="0" smtClean="0">
                <a:latin typeface="Veljovic-Book"/>
              </a:rPr>
              <a:t>los datos </a:t>
            </a:r>
            <a:r>
              <a:rPr lang="es-ES" dirty="0">
                <a:latin typeface="Veljovic-Book"/>
              </a:rPr>
              <a:t>actualizados sobre ventas, inventario y producción</a:t>
            </a:r>
            <a:endParaRPr lang="es-ES" dirty="0"/>
          </a:p>
        </p:txBody>
      </p:sp>
    </p:spTree>
    <p:extLst>
      <p:ext uri="{BB962C8B-B14F-4D97-AF65-F5344CB8AC3E}">
        <p14:creationId xmlns:p14="http://schemas.microsoft.com/office/powerpoint/2010/main" val="299391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11411" y="1580972"/>
            <a:ext cx="7766936" cy="2956974"/>
          </a:xfrm>
        </p:spPr>
        <p:txBody>
          <a:bodyPr/>
          <a:lstStyle/>
          <a:p>
            <a:r>
              <a:rPr lang="es-ES" dirty="0" smtClean="0"/>
              <a:t>Sistemas de administración de la cadena de suministro</a:t>
            </a:r>
            <a:endParaRPr lang="es-BO" dirty="0"/>
          </a:p>
        </p:txBody>
      </p:sp>
    </p:spTree>
    <p:extLst>
      <p:ext uri="{BB962C8B-B14F-4D97-AF65-F5344CB8AC3E}">
        <p14:creationId xmlns:p14="http://schemas.microsoft.com/office/powerpoint/2010/main" val="788058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1222049"/>
            <a:ext cx="8596668" cy="5152599"/>
          </a:xfrm>
        </p:spPr>
        <p:txBody>
          <a:bodyPr/>
          <a:lstStyle/>
          <a:p>
            <a:r>
              <a:rPr lang="es-ES" dirty="0" smtClean="0"/>
              <a:t>Si administramos una pequeña firma que fabrica unos cuantos productos o vende unos cuantos servicios, es probable que tenga un pequeño numero de proveedores.</a:t>
            </a:r>
          </a:p>
          <a:p>
            <a:r>
              <a:rPr lang="es-ES" dirty="0" smtClean="0"/>
              <a:t>Podría coordinar los pedidos y entregas de sus proveedores mediante un teléfono y una maquina fax.</a:t>
            </a:r>
            <a:r>
              <a:rPr lang="es-BO" dirty="0" smtClean="0"/>
              <a:t> No obstante si ofrece o elabora servicios mas complejos, tendrá cientos de proveedores y a la vez ellos también tendrán su conjuntos de proveedores.</a:t>
            </a:r>
          </a:p>
          <a:p>
            <a:r>
              <a:rPr lang="es-ES" dirty="0" smtClean="0"/>
              <a:t>Pronto nos encontraríamos en una situación donde tendríamos que coordinar las actividades de cientos, o incluso miles de empresas para poder producir sus productos y servicios.</a:t>
            </a:r>
          </a:p>
          <a:p>
            <a:r>
              <a:rPr lang="es-ES" dirty="0" smtClean="0"/>
              <a:t>Los sistemas de administración de la cadena de suministro son una respuesta a estos problemas complejos.</a:t>
            </a:r>
          </a:p>
        </p:txBody>
      </p:sp>
    </p:spTree>
    <p:extLst>
      <p:ext uri="{BB962C8B-B14F-4D97-AF65-F5344CB8AC3E}">
        <p14:creationId xmlns:p14="http://schemas.microsoft.com/office/powerpoint/2010/main" val="3288363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01952"/>
            <a:ext cx="8596668" cy="791910"/>
          </a:xfrm>
        </p:spPr>
        <p:txBody>
          <a:bodyPr/>
          <a:lstStyle/>
          <a:p>
            <a:r>
              <a:rPr lang="es-ES" dirty="0" smtClean="0"/>
              <a:t>La cadena de suministro</a:t>
            </a:r>
            <a:endParaRPr lang="es-BO" dirty="0"/>
          </a:p>
        </p:txBody>
      </p:sp>
      <p:sp>
        <p:nvSpPr>
          <p:cNvPr id="3" name="Marcador de contenido 2"/>
          <p:cNvSpPr>
            <a:spLocks noGrp="1"/>
          </p:cNvSpPr>
          <p:nvPr>
            <p:ph idx="1"/>
          </p:nvPr>
        </p:nvSpPr>
        <p:spPr>
          <a:xfrm>
            <a:off x="608967" y="1093862"/>
            <a:ext cx="8596668" cy="5571344"/>
          </a:xfrm>
        </p:spPr>
        <p:txBody>
          <a:bodyPr>
            <a:normAutofit/>
          </a:bodyPr>
          <a:lstStyle/>
          <a:p>
            <a:r>
              <a:rPr lang="es-ES" dirty="0" smtClean="0"/>
              <a:t>La cadena de suministro de una firma es </a:t>
            </a:r>
            <a:r>
              <a:rPr lang="es-ES" dirty="0" smtClean="0"/>
              <a:t>una red de organizaciones y procesos de negocios para </a:t>
            </a:r>
            <a:r>
              <a:rPr lang="es-ES" dirty="0" smtClean="0"/>
              <a:t>adquirir materias primas, transformar estos materiales en productos intermedios y terminados, y distribuir los productos terminados a los clientes.</a:t>
            </a:r>
          </a:p>
          <a:p>
            <a:r>
              <a:rPr lang="es-BO" dirty="0" smtClean="0"/>
              <a:t>Enlaza </a:t>
            </a:r>
            <a:r>
              <a:rPr lang="es-ES" dirty="0" smtClean="0"/>
              <a:t>proveedores</a:t>
            </a:r>
            <a:r>
              <a:rPr lang="es-ES" dirty="0"/>
              <a:t>, plantas de manufactura, centros de distribución, puntos de venta </a:t>
            </a:r>
            <a:r>
              <a:rPr lang="es-ES" dirty="0" smtClean="0"/>
              <a:t>al menudeo </a:t>
            </a:r>
            <a:r>
              <a:rPr lang="es-ES" dirty="0"/>
              <a:t>y clientes para proveer bienes y servicios desde el origen hasta el consumo.</a:t>
            </a:r>
          </a:p>
          <a:p>
            <a:r>
              <a:rPr lang="es-ES" dirty="0"/>
              <a:t>Los materiales, la información y los pagos fluyen por la cadena de suministro en </a:t>
            </a:r>
            <a:r>
              <a:rPr lang="es-ES" dirty="0" smtClean="0"/>
              <a:t>ambas </a:t>
            </a:r>
            <a:r>
              <a:rPr lang="es-BO" dirty="0" smtClean="0"/>
              <a:t>direcciones</a:t>
            </a:r>
            <a:r>
              <a:rPr lang="es-BO" dirty="0"/>
              <a:t>.</a:t>
            </a:r>
            <a:r>
              <a:rPr lang="es-ES" dirty="0" smtClean="0"/>
              <a:t> </a:t>
            </a:r>
          </a:p>
          <a:p>
            <a:r>
              <a:rPr lang="es-ES" dirty="0"/>
              <a:t>Los bienes empiezan como materias primas y, a medida que avanzan por la </a:t>
            </a:r>
            <a:r>
              <a:rPr lang="es-ES" dirty="0" smtClean="0"/>
              <a:t>cadena de </a:t>
            </a:r>
            <a:r>
              <a:rPr lang="es-ES" dirty="0"/>
              <a:t>suministro, se transforman en productos intermedios (también conocidos como </a:t>
            </a:r>
            <a:r>
              <a:rPr lang="es-ES" dirty="0" smtClean="0"/>
              <a:t>componentes </a:t>
            </a:r>
            <a:r>
              <a:rPr lang="es-BO" dirty="0" smtClean="0"/>
              <a:t>o piezas) para</a:t>
            </a:r>
            <a:r>
              <a:rPr lang="es-BO" dirty="0"/>
              <a:t> </a:t>
            </a:r>
            <a:r>
              <a:rPr lang="es-BO" dirty="0" smtClean="0"/>
              <a:t>convertirse</a:t>
            </a:r>
            <a:r>
              <a:rPr lang="es-BO" dirty="0"/>
              <a:t> </a:t>
            </a:r>
            <a:r>
              <a:rPr lang="es-BO" dirty="0" smtClean="0"/>
              <a:t>al </a:t>
            </a:r>
            <a:r>
              <a:rPr lang="es-BO" dirty="0"/>
              <a:t>último en </a:t>
            </a:r>
            <a:r>
              <a:rPr lang="es-BO" dirty="0" smtClean="0"/>
              <a:t>productos terminados</a:t>
            </a:r>
            <a:r>
              <a:rPr lang="es-BO" dirty="0"/>
              <a:t>.</a:t>
            </a:r>
          </a:p>
          <a:p>
            <a:r>
              <a:rPr lang="es-BO" dirty="0" smtClean="0"/>
              <a:t>Estos productos</a:t>
            </a:r>
            <a:r>
              <a:rPr lang="es-BO" dirty="0"/>
              <a:t> </a:t>
            </a:r>
            <a:r>
              <a:rPr lang="es-BO" dirty="0" smtClean="0"/>
              <a:t>terminados</a:t>
            </a:r>
            <a:r>
              <a:rPr lang="es-BO" dirty="0"/>
              <a:t> </a:t>
            </a:r>
            <a:r>
              <a:rPr lang="es-ES" dirty="0" smtClean="0"/>
              <a:t>se </a:t>
            </a:r>
            <a:r>
              <a:rPr lang="es-ES" dirty="0"/>
              <a:t>envían a los </a:t>
            </a:r>
            <a:r>
              <a:rPr lang="es-ES" dirty="0" smtClean="0"/>
              <a:t>centros de </a:t>
            </a:r>
            <a:r>
              <a:rPr lang="es-ES" dirty="0"/>
              <a:t>distribución y, desde ahí, a los </a:t>
            </a:r>
            <a:r>
              <a:rPr lang="es-ES" dirty="0" smtClean="0"/>
              <a:t>vendedores </a:t>
            </a:r>
            <a:r>
              <a:rPr lang="es-BO" dirty="0" smtClean="0"/>
              <a:t>minoristas</a:t>
            </a:r>
            <a:r>
              <a:rPr lang="es-BO" dirty="0"/>
              <a:t> </a:t>
            </a:r>
            <a:r>
              <a:rPr lang="es-BO" dirty="0" smtClean="0"/>
              <a:t>y </a:t>
            </a:r>
            <a:r>
              <a:rPr lang="es-BO" dirty="0"/>
              <a:t>los consumidores.</a:t>
            </a:r>
          </a:p>
          <a:p>
            <a:r>
              <a:rPr lang="es-BO" dirty="0"/>
              <a:t>Los artículos </a:t>
            </a:r>
            <a:r>
              <a:rPr lang="es-BO" dirty="0" smtClean="0"/>
              <a:t>devueltos fluyen </a:t>
            </a:r>
            <a:r>
              <a:rPr lang="es-BO" dirty="0"/>
              <a:t>en </a:t>
            </a:r>
            <a:r>
              <a:rPr lang="es-BO" dirty="0" smtClean="0"/>
              <a:t>dirección inversa, desde el comprador</a:t>
            </a:r>
            <a:r>
              <a:rPr lang="es-BO" dirty="0"/>
              <a:t> </a:t>
            </a:r>
            <a:r>
              <a:rPr lang="es-BO" dirty="0" smtClean="0"/>
              <a:t>hasta</a:t>
            </a:r>
            <a:r>
              <a:rPr lang="es-BO" dirty="0"/>
              <a:t> </a:t>
            </a:r>
            <a:r>
              <a:rPr lang="es-BO" dirty="0" smtClean="0"/>
              <a:t>el </a:t>
            </a:r>
            <a:r>
              <a:rPr lang="es-BO" dirty="0"/>
              <a:t>vendedor</a:t>
            </a:r>
            <a:r>
              <a:rPr lang="es-BO" dirty="0" smtClean="0"/>
              <a:t>.</a:t>
            </a:r>
            <a:endParaRPr lang="es-BO" dirty="0"/>
          </a:p>
        </p:txBody>
      </p:sp>
    </p:spTree>
    <p:extLst>
      <p:ext uri="{BB962C8B-B14F-4D97-AF65-F5344CB8AC3E}">
        <p14:creationId xmlns:p14="http://schemas.microsoft.com/office/powerpoint/2010/main" val="990051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06418" y="468522"/>
            <a:ext cx="8596668" cy="881714"/>
          </a:xfrm>
        </p:spPr>
        <p:txBody>
          <a:bodyPr>
            <a:normAutofit lnSpcReduction="10000"/>
          </a:bodyPr>
          <a:lstStyle/>
          <a:p>
            <a:r>
              <a:rPr lang="es-ES" dirty="0" smtClean="0"/>
              <a:t>Los proveedores contratistas de NIKE no fabrican sus productos desde cero: obtienen los componentes y después las ensamblan en zapatillas deportivas terminadas. A su ves estos proveedores tienen sus propios distribuidores.</a:t>
            </a:r>
            <a:endParaRPr lang="es-BO" dirty="0"/>
          </a:p>
        </p:txBody>
      </p:sp>
      <p:pic>
        <p:nvPicPr>
          <p:cNvPr id="4" name="Imagen 3"/>
          <p:cNvPicPr>
            <a:picLocks noChangeAspect="1"/>
          </p:cNvPicPr>
          <p:nvPr/>
        </p:nvPicPr>
        <p:blipFill>
          <a:blip r:embed="rId2"/>
          <a:stretch>
            <a:fillRect/>
          </a:stretch>
        </p:blipFill>
        <p:spPr>
          <a:xfrm>
            <a:off x="1023137" y="1521152"/>
            <a:ext cx="7287324" cy="4991856"/>
          </a:xfrm>
          <a:prstGeom prst="rect">
            <a:avLst/>
          </a:prstGeom>
        </p:spPr>
      </p:pic>
    </p:spTree>
    <p:extLst>
      <p:ext uri="{BB962C8B-B14F-4D97-AF65-F5344CB8AC3E}">
        <p14:creationId xmlns:p14="http://schemas.microsoft.com/office/powerpoint/2010/main" val="1452938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Sistemas de información y administración de la cadena de suministro</a:t>
            </a:r>
            <a:endParaRPr lang="es-BO" dirty="0"/>
          </a:p>
        </p:txBody>
      </p:sp>
      <p:sp>
        <p:nvSpPr>
          <p:cNvPr id="3" name="Marcador de contenido 2"/>
          <p:cNvSpPr>
            <a:spLocks noGrp="1"/>
          </p:cNvSpPr>
          <p:nvPr>
            <p:ph idx="1"/>
          </p:nvPr>
        </p:nvSpPr>
        <p:spPr/>
        <p:txBody>
          <a:bodyPr/>
          <a:lstStyle/>
          <a:p>
            <a:r>
              <a:rPr lang="es-ES" dirty="0"/>
              <a:t>Las ineficiencias en la cadena de suministro, como la escasez de piezas, la capacidad </a:t>
            </a:r>
            <a:r>
              <a:rPr lang="es-ES" dirty="0" smtClean="0"/>
              <a:t>sin utilizar </a:t>
            </a:r>
            <a:r>
              <a:rPr lang="es-ES" dirty="0"/>
              <a:t>de las plantas, el inventario en exceso de productos terminados o los costos </a:t>
            </a:r>
            <a:r>
              <a:rPr lang="es-ES" dirty="0" smtClean="0"/>
              <a:t>elevados </a:t>
            </a:r>
            <a:r>
              <a:rPr lang="es-BO" dirty="0" smtClean="0"/>
              <a:t>de transporte, </a:t>
            </a:r>
            <a:r>
              <a:rPr lang="es-ES" dirty="0" smtClean="0"/>
              <a:t>se </a:t>
            </a:r>
            <a:r>
              <a:rPr lang="es-ES" dirty="0"/>
              <a:t>deben a una </a:t>
            </a:r>
            <a:r>
              <a:rPr lang="es-ES" dirty="0" smtClean="0"/>
              <a:t>información </a:t>
            </a:r>
            <a:r>
              <a:rPr lang="es-BO" dirty="0" smtClean="0"/>
              <a:t>imprecisa</a:t>
            </a:r>
            <a:r>
              <a:rPr lang="es-BO" dirty="0"/>
              <a:t> </a:t>
            </a:r>
            <a:r>
              <a:rPr lang="es-BO" dirty="0" smtClean="0"/>
              <a:t>o inoportuna.</a:t>
            </a:r>
          </a:p>
          <a:p>
            <a:r>
              <a:rPr lang="es-ES" dirty="0" smtClean="0"/>
              <a:t>Por ejemplo los fabricantes pueden tener demasiadas piezas en el inventario debido a que no saben con exactitud cuando recibirán los siguientes envíos de sus proveedores, estas ineficiencias de la cadena de suministro desperdician hasta un 25% de los costos de operación.</a:t>
            </a:r>
          </a:p>
          <a:p>
            <a:r>
              <a:rPr lang="es-ES" dirty="0" smtClean="0"/>
              <a:t>Si un fabricante tienen la información correcta sobre cuantos productos desean los clientes y en que momento los desean seria posible implementar una </a:t>
            </a:r>
            <a:r>
              <a:rPr lang="es-ES" b="1" dirty="0" smtClean="0"/>
              <a:t>estrategia</a:t>
            </a:r>
            <a:r>
              <a:rPr lang="es-ES" dirty="0" smtClean="0"/>
              <a:t> </a:t>
            </a:r>
            <a:r>
              <a:rPr lang="es-ES" b="1" dirty="0" smtClean="0"/>
              <a:t>justo a tiempo.</a:t>
            </a:r>
            <a:endParaRPr lang="es-BO" b="1" dirty="0"/>
          </a:p>
        </p:txBody>
      </p:sp>
    </p:spTree>
    <p:extLst>
      <p:ext uri="{BB962C8B-B14F-4D97-AF65-F5344CB8AC3E}">
        <p14:creationId xmlns:p14="http://schemas.microsoft.com/office/powerpoint/2010/main" val="3408327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794759"/>
            <a:ext cx="8596668" cy="5246603"/>
          </a:xfrm>
        </p:spPr>
        <p:txBody>
          <a:bodyPr>
            <a:normAutofit lnSpcReduction="10000"/>
          </a:bodyPr>
          <a:lstStyle/>
          <a:p>
            <a:r>
              <a:rPr lang="es-ES" dirty="0" smtClean="0"/>
              <a:t>Un problema recurrente en la administración de la cadena de suministro es el </a:t>
            </a:r>
            <a:r>
              <a:rPr lang="es-ES" b="1" dirty="0" smtClean="0"/>
              <a:t>efecto látigo</a:t>
            </a:r>
            <a:r>
              <a:rPr lang="es-ES" dirty="0" smtClean="0"/>
              <a:t>, esta se produce sobre la demanda de un producto se distorsiona a medida que pasa de una entidad a otra en la cadena de suministro. Un ligero aumento en la demanda de algún articulo podría provocar que algún miembro de la cadena de suministro(distribuidores, proveedores, fabricantes) almacenaran inventario para que todos tuvieran lo suficiente “por si acaso” estos cambios se propagan a través de la cadena de suministro, se va amplificando lo que empezó como un pequeño cambio y van creando costos debido al exceso de inventario.</a:t>
            </a:r>
          </a:p>
          <a:p>
            <a:r>
              <a:rPr lang="es-ES" dirty="0" smtClean="0"/>
              <a:t>Por ejemplo, Procter &amp; Gamble(P&amp;G) descubrió que tenia inventario en exceso demasiado altos en sus pañales desechables </a:t>
            </a:r>
            <a:r>
              <a:rPr lang="es-ES" dirty="0" err="1" smtClean="0"/>
              <a:t>Pampers</a:t>
            </a:r>
            <a:r>
              <a:rPr lang="es-ES" dirty="0" smtClean="0"/>
              <a:t> en varios puntos a lo largo de su cadena de suministro debido a la información distorsionada.</a:t>
            </a:r>
            <a:endParaRPr lang="es-BO" dirty="0" smtClean="0"/>
          </a:p>
          <a:p>
            <a:r>
              <a:rPr lang="es-ES" dirty="0" smtClean="0"/>
              <a:t>Aunque los pedidos de sus clientes eran estables, los pedidos se disparaban cuando la empresa ofrecía promociones agresivas en los precios. Estos artículos que se pedían se iban acumulando en los almacenes en toda la cadena de suministro para cumplir con la demanda que en realidad no existía.</a:t>
            </a:r>
          </a:p>
          <a:p>
            <a:r>
              <a:rPr lang="es-ES" dirty="0" smtClean="0"/>
              <a:t>Para eliminar este problema la empresa reviso sus procesos de marketing, ventas y de la cadena de suministro  y utilizo pronostico de la demanda mas preciso.</a:t>
            </a:r>
          </a:p>
        </p:txBody>
      </p:sp>
    </p:spTree>
    <p:extLst>
      <p:ext uri="{BB962C8B-B14F-4D97-AF65-F5344CB8AC3E}">
        <p14:creationId xmlns:p14="http://schemas.microsoft.com/office/powerpoint/2010/main" val="431070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931563" y="940409"/>
            <a:ext cx="7177978" cy="5443300"/>
          </a:xfrm>
          <a:prstGeom prst="rect">
            <a:avLst/>
          </a:prstGeom>
        </p:spPr>
      </p:pic>
    </p:spTree>
    <p:extLst>
      <p:ext uri="{BB962C8B-B14F-4D97-AF65-F5344CB8AC3E}">
        <p14:creationId xmlns:p14="http://schemas.microsoft.com/office/powerpoint/2010/main" val="4074371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521293"/>
            <a:ext cx="8596668" cy="5520069"/>
          </a:xfrm>
        </p:spPr>
        <p:txBody>
          <a:bodyPr/>
          <a:lstStyle/>
          <a:p>
            <a:r>
              <a:rPr lang="es-ES" dirty="0"/>
              <a:t>Para dominar el efecto látigo hay que reducir las incertidumbres sobre la </a:t>
            </a:r>
            <a:r>
              <a:rPr lang="es-ES" dirty="0" smtClean="0"/>
              <a:t>demanda y </a:t>
            </a:r>
            <a:r>
              <a:rPr lang="es-ES" dirty="0"/>
              <a:t>la oferta cuando todos los miembros de la cadena de suministro tienen </a:t>
            </a:r>
            <a:r>
              <a:rPr lang="es-ES" dirty="0" smtClean="0"/>
              <a:t>información precisa </a:t>
            </a:r>
            <a:r>
              <a:rPr lang="es-ES" dirty="0"/>
              <a:t>y actualizada. Si todos los miembros de la cadena de suministro </a:t>
            </a:r>
            <a:r>
              <a:rPr lang="es-ES" dirty="0" smtClean="0"/>
              <a:t>comparten información </a:t>
            </a:r>
            <a:r>
              <a:rPr lang="es-ES" dirty="0"/>
              <a:t>dinámica sobre los niveles de inventario, programas, pronósticos y </a:t>
            </a:r>
            <a:r>
              <a:rPr lang="es-ES" dirty="0" smtClean="0"/>
              <a:t>envíos, tienen </a:t>
            </a:r>
            <a:r>
              <a:rPr lang="es-ES" dirty="0"/>
              <a:t>un conocimiento más preciso sobre cómo ajustar sus planes de </a:t>
            </a:r>
            <a:r>
              <a:rPr lang="es-ES" dirty="0" smtClean="0"/>
              <a:t>abastecimiento</a:t>
            </a:r>
            <a:r>
              <a:rPr lang="es-ES" dirty="0"/>
              <a:t>.</a:t>
            </a:r>
            <a:endParaRPr lang="es-BO" dirty="0"/>
          </a:p>
        </p:txBody>
      </p:sp>
      <p:pic>
        <p:nvPicPr>
          <p:cNvPr id="4" name="Imagen 3"/>
          <p:cNvPicPr>
            <a:picLocks noChangeAspect="1"/>
          </p:cNvPicPr>
          <p:nvPr/>
        </p:nvPicPr>
        <p:blipFill>
          <a:blip r:embed="rId2"/>
          <a:stretch>
            <a:fillRect/>
          </a:stretch>
        </p:blipFill>
        <p:spPr>
          <a:xfrm>
            <a:off x="1023225" y="2608959"/>
            <a:ext cx="8162925" cy="2819400"/>
          </a:xfrm>
          <a:prstGeom prst="rect">
            <a:avLst/>
          </a:prstGeom>
        </p:spPr>
      </p:pic>
    </p:spTree>
    <p:extLst>
      <p:ext uri="{BB962C8B-B14F-4D97-AF65-F5344CB8AC3E}">
        <p14:creationId xmlns:p14="http://schemas.microsoft.com/office/powerpoint/2010/main" val="4280289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3"/>
          </p:nvPr>
        </p:nvSpPr>
        <p:spPr>
          <a:xfrm>
            <a:off x="1942046" y="1604994"/>
            <a:ext cx="8229600" cy="4525963"/>
          </a:xfrm>
        </p:spPr>
        <p:txBody>
          <a:bodyPr>
            <a:noAutofit/>
          </a:bodyPr>
          <a:lstStyle/>
          <a:p>
            <a:pPr marL="0" indent="0" algn="just">
              <a:buNone/>
            </a:pPr>
            <a:r>
              <a:rPr lang="es-BO" sz="2400" dirty="0"/>
              <a:t>Si usted es aficionado del ciclismo, es probable que utilice una bicicleta </a:t>
            </a:r>
            <a:r>
              <a:rPr lang="es-BO" sz="2400" dirty="0" err="1"/>
              <a:t>Cannondale</a:t>
            </a:r>
            <a:r>
              <a:rPr lang="es-BO" sz="2400" dirty="0"/>
              <a:t>. Esta empresa, con oficinas generales en </a:t>
            </a:r>
            <a:r>
              <a:rPr lang="es-BO" sz="2400" dirty="0" err="1"/>
              <a:t>Bethel</a:t>
            </a:r>
            <a:r>
              <a:rPr lang="es-BO" sz="2400" dirty="0"/>
              <a:t>, Connecticut, es uno de los principales fabricantes mundiales de  bicicletas de gama alta, ropa, calzado y accesorios, con distribuidores y concesionarios en más de 66 países. Las cadenas de suministro y distribución de </a:t>
            </a:r>
            <a:r>
              <a:rPr lang="es-BO" sz="2400" dirty="0" err="1"/>
              <a:t>Cannondale</a:t>
            </a:r>
            <a:r>
              <a:rPr lang="es-BO" sz="2400" dirty="0"/>
              <a:t> abarcan todo el globo terráqueo; la compañía debe coordinar los sitios de fabricación, ensamblaje y ventas/distribución en muchos países distintos. </a:t>
            </a:r>
            <a:r>
              <a:rPr lang="es-BO" sz="2400" dirty="0" err="1"/>
              <a:t>Cannondale</a:t>
            </a:r>
            <a:r>
              <a:rPr lang="es-BO" sz="2400" dirty="0"/>
              <a:t> produce más de 100 distintos modelos de bicicleta cada año; el 60 por ciento de ellos son modelos recién introducidos para cumplir con las preferencias siempre variables de los clientes.</a:t>
            </a:r>
          </a:p>
        </p:txBody>
      </p:sp>
      <p:sp>
        <p:nvSpPr>
          <p:cNvPr id="4" name="3 Rectángulo"/>
          <p:cNvSpPr/>
          <p:nvPr/>
        </p:nvSpPr>
        <p:spPr>
          <a:xfrm>
            <a:off x="1710741" y="404665"/>
            <a:ext cx="8706999" cy="1200329"/>
          </a:xfrm>
          <a:prstGeom prst="rect">
            <a:avLst/>
          </a:prstGeom>
          <a:noFill/>
        </p:spPr>
        <p:txBody>
          <a:bodyPr wrap="none" lIns="91440" tIns="45720" rIns="91440" bIns="45720">
            <a:spAutoFit/>
          </a:bodyPr>
          <a:lstStyle/>
          <a:p>
            <a:pPr algn="ctr" defTabSz="914400"/>
            <a:r>
              <a:rPr lang="es-BO"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CANNONDALE APRENDE A ADMINISTRAR </a:t>
            </a:r>
            <a:br>
              <a:rPr lang="es-BO"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s-BO"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UNA CADENA DE SUMINISTRO GLOBAL</a:t>
            </a:r>
          </a:p>
        </p:txBody>
      </p:sp>
    </p:spTree>
    <p:extLst>
      <p:ext uri="{BB962C8B-B14F-4D97-AF65-F5344CB8AC3E}">
        <p14:creationId xmlns:p14="http://schemas.microsoft.com/office/powerpoint/2010/main" val="3238738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Software de administración de la cadena de suministro</a:t>
            </a:r>
            <a:endParaRPr lang="es-BO" dirty="0"/>
          </a:p>
        </p:txBody>
      </p:sp>
      <p:sp>
        <p:nvSpPr>
          <p:cNvPr id="3" name="Marcador de contenido 2"/>
          <p:cNvSpPr>
            <a:spLocks noGrp="1"/>
          </p:cNvSpPr>
          <p:nvPr>
            <p:ph idx="1"/>
          </p:nvPr>
        </p:nvSpPr>
        <p:spPr/>
        <p:txBody>
          <a:bodyPr/>
          <a:lstStyle/>
          <a:p>
            <a:r>
              <a:rPr lang="es-ES" dirty="0" smtClean="0"/>
              <a:t>El software de la cadena de suministro se clasifica:</a:t>
            </a:r>
          </a:p>
          <a:p>
            <a:r>
              <a:rPr lang="es-ES" dirty="0" smtClean="0"/>
              <a:t>Software para ayudar a la empresa a planear sus cadenas de suministro(planificación de la cadena de suministro), permite modelar su cadena de suministros existente, generar pronósticos de la demanda de los productos y desarrollar planes óptimos de abastecimiento y fabricación.</a:t>
            </a:r>
          </a:p>
          <a:p>
            <a:r>
              <a:rPr lang="es-ES" dirty="0" smtClean="0"/>
              <a:t>Software para ayudarles a ejecutar los pasos de la cadena de suministros(ejecución de la cadena de suministros), administran el flujo de productos por medio de los centros de distribución y almacenes para asegurar que los productos se entreguen en las ubicaciones correctas y en la forma mas eficiente.</a:t>
            </a:r>
          </a:p>
          <a:p>
            <a:endParaRPr lang="es-BO" dirty="0"/>
          </a:p>
        </p:txBody>
      </p:sp>
    </p:spTree>
    <p:extLst>
      <p:ext uri="{BB962C8B-B14F-4D97-AF65-F5344CB8AC3E}">
        <p14:creationId xmlns:p14="http://schemas.microsoft.com/office/powerpoint/2010/main" val="2592944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79882" y="1013192"/>
            <a:ext cx="8596668" cy="5357698"/>
          </a:xfrm>
        </p:spPr>
        <p:txBody>
          <a:bodyPr/>
          <a:lstStyle/>
          <a:p>
            <a:r>
              <a:rPr lang="es-ES" dirty="0" smtClean="0"/>
              <a:t>Por ejemplo, si un cliente hace un pedido mas grande de lo usual o cambia ese pedido con poca anticipación, eso puede tener un amplio impacto a lo largo de la cadena de suministros. Tal ves haya que pedir a los proveedores materias primas adicionales o una mezcla distinta de materias primas, tal ves se tengan que cambiar los horarios de entrega.</a:t>
            </a:r>
          </a:p>
          <a:p>
            <a:r>
              <a:rPr lang="es-ES" dirty="0" err="1" smtClean="0"/>
              <a:t>Manugistic</a:t>
            </a:r>
            <a:r>
              <a:rPr lang="es-ES" dirty="0" smtClean="0"/>
              <a:t> y i2 Technologies (ambas empresas adquiridas por JDA software) son los principales distribuidores de software de administración de la cadena de suministro; los distribuidores de software empresarial SAP y Oracle </a:t>
            </a:r>
            <a:r>
              <a:rPr lang="es-ES" dirty="0" err="1" smtClean="0"/>
              <a:t>peopleSoft</a:t>
            </a:r>
            <a:r>
              <a:rPr lang="es-ES" dirty="0" smtClean="0"/>
              <a:t> ofrecen módulos de administración de la cadena de suministro.</a:t>
            </a:r>
            <a:endParaRPr lang="es-BO" dirty="0"/>
          </a:p>
        </p:txBody>
      </p:sp>
    </p:spTree>
    <p:extLst>
      <p:ext uri="{BB962C8B-B14F-4D97-AF65-F5344CB8AC3E}">
        <p14:creationId xmlns:p14="http://schemas.microsoft.com/office/powerpoint/2010/main" val="1781574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919536" y="260649"/>
            <a:ext cx="8352928" cy="2800767"/>
          </a:xfrm>
          <a:prstGeom prst="rect">
            <a:avLst/>
          </a:prstGeom>
          <a:noFill/>
        </p:spPr>
        <p:txBody>
          <a:bodyPr wrap="square" rtlCol="0">
            <a:spAutoFit/>
          </a:bodyPr>
          <a:lstStyle/>
          <a:p>
            <a:pPr algn="just" defTabSz="914400"/>
            <a:r>
              <a:rPr lang="es-BO" sz="2200" dirty="0" err="1">
                <a:solidFill>
                  <a:prstClr val="black"/>
                </a:solidFill>
              </a:rPr>
              <a:t>Cannondale</a:t>
            </a:r>
            <a:r>
              <a:rPr lang="es-BO" sz="2200" dirty="0">
                <a:solidFill>
                  <a:prstClr val="black"/>
                </a:solidFill>
              </a:rPr>
              <a:t> ofrece modelos tanto de fabricación para inventario (</a:t>
            </a:r>
            <a:r>
              <a:rPr lang="es-BO" sz="2200" dirty="0" err="1">
                <a:solidFill>
                  <a:prstClr val="black"/>
                </a:solidFill>
              </a:rPr>
              <a:t>make</a:t>
            </a:r>
            <a:r>
              <a:rPr lang="es-BO" sz="2200" dirty="0">
                <a:solidFill>
                  <a:prstClr val="black"/>
                </a:solidFill>
              </a:rPr>
              <a:t>-</a:t>
            </a:r>
            <a:r>
              <a:rPr lang="es-BO" sz="2200" dirty="0" err="1">
                <a:solidFill>
                  <a:prstClr val="black"/>
                </a:solidFill>
              </a:rPr>
              <a:t>to</a:t>
            </a:r>
            <a:r>
              <a:rPr lang="es-BO" sz="2200" dirty="0">
                <a:solidFill>
                  <a:prstClr val="black"/>
                </a:solidFill>
              </a:rPr>
              <a:t>-stock) como de fabricación bajo pedido (</a:t>
            </a:r>
            <a:r>
              <a:rPr lang="es-BO" sz="2200" dirty="0" err="1">
                <a:solidFill>
                  <a:prstClr val="black"/>
                </a:solidFill>
              </a:rPr>
              <a:t>make-to-order</a:t>
            </a:r>
            <a:r>
              <a:rPr lang="es-BO" sz="2200" dirty="0">
                <a:solidFill>
                  <a:prstClr val="black"/>
                </a:solidFill>
              </a:rPr>
              <a:t>). Una bicicleta común requiere un plazo de entrega de 150 días y  un periodo de fabricación de cuatro semanas; algunos modelos tienen listas de materiales con más de  150 piezas (la lista de materiales especifica la materia prima, los conjuntos, componentes, piezas y cantidades de cada uno de los elementos necesarios para fabricar un producto final).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3745" y="3263709"/>
            <a:ext cx="3840111" cy="31538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1924522" y="3263709"/>
            <a:ext cx="4224600" cy="3693319"/>
          </a:xfrm>
          <a:prstGeom prst="rect">
            <a:avLst/>
          </a:prstGeom>
          <a:noFill/>
        </p:spPr>
        <p:txBody>
          <a:bodyPr wrap="square" rtlCol="0">
            <a:spAutoFit/>
          </a:bodyPr>
          <a:lstStyle/>
          <a:p>
            <a:pPr algn="just" defTabSz="914400"/>
            <a:r>
              <a:rPr lang="es-BO" sz="2200" dirty="0" err="1">
                <a:solidFill>
                  <a:prstClr val="black"/>
                </a:solidFill>
              </a:rPr>
              <a:t>Cannondale</a:t>
            </a:r>
            <a:r>
              <a:rPr lang="es-BO" sz="2200" dirty="0">
                <a:solidFill>
                  <a:prstClr val="black"/>
                </a:solidFill>
              </a:rPr>
              <a:t> debe  administrar más de 1 millón de estas listas de materiales y más de 200 000 piezas individuales. Algunas  de las cuales provienen de distribuidores especializados con tiempos de producción aún más largos y  una capacidad de producción limitada.</a:t>
            </a:r>
          </a:p>
          <a:p>
            <a:pPr defTabSz="914400"/>
            <a:endParaRPr lang="es-BO" dirty="0">
              <a:solidFill>
                <a:prstClr val="black"/>
              </a:solidFill>
            </a:endParaRPr>
          </a:p>
          <a:p>
            <a:pPr defTabSz="914400"/>
            <a:endParaRPr lang="es-BO" dirty="0">
              <a:solidFill>
                <a:prstClr val="black"/>
              </a:solidFill>
            </a:endParaRPr>
          </a:p>
        </p:txBody>
      </p:sp>
    </p:spTree>
    <p:extLst>
      <p:ext uri="{BB962C8B-B14F-4D97-AF65-F5344CB8AC3E}">
        <p14:creationId xmlns:p14="http://schemas.microsoft.com/office/powerpoint/2010/main" val="62625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19708" y="798490"/>
            <a:ext cx="8435662" cy="1416677"/>
          </a:xfrm>
        </p:spPr>
        <p:txBody>
          <a:bodyPr/>
          <a:lstStyle/>
          <a:p>
            <a:pPr algn="just"/>
            <a:r>
              <a:rPr lang="es-ES" sz="3600" b="1" dirty="0" smtClean="0">
                <a:solidFill>
                  <a:schemeClr val="tx1"/>
                </a:solidFill>
              </a:rPr>
              <a:t>9.1	SISTEMAS EMPRESARIALES</a:t>
            </a:r>
            <a:endParaRPr lang="es-ES" sz="3600" b="1" dirty="0">
              <a:solidFill>
                <a:schemeClr val="tx1"/>
              </a:solidFill>
            </a:endParaRPr>
          </a:p>
        </p:txBody>
      </p:sp>
      <p:sp>
        <p:nvSpPr>
          <p:cNvPr id="3" name="Rectángulo 2"/>
          <p:cNvSpPr/>
          <p:nvPr/>
        </p:nvSpPr>
        <p:spPr>
          <a:xfrm>
            <a:off x="1734355" y="2573233"/>
            <a:ext cx="6894490" cy="1754326"/>
          </a:xfrm>
          <a:prstGeom prst="rect">
            <a:avLst/>
          </a:prstGeom>
        </p:spPr>
        <p:txBody>
          <a:bodyPr wrap="square">
            <a:spAutoFit/>
          </a:bodyPr>
          <a:lstStyle/>
          <a:p>
            <a:pPr algn="just"/>
            <a:r>
              <a:rPr lang="es-ES" dirty="0" smtClean="0">
                <a:latin typeface="Veljovic-Book"/>
              </a:rPr>
              <a:t>En </a:t>
            </a:r>
            <a:r>
              <a:rPr lang="es-ES" dirty="0">
                <a:latin typeface="Veljovic-Book"/>
              </a:rPr>
              <a:t>todo el mundo, las compañías están mejorando cada vez más su grado de </a:t>
            </a:r>
            <a:r>
              <a:rPr lang="es-ES" dirty="0" smtClean="0">
                <a:latin typeface="Veljovic-Book"/>
              </a:rPr>
              <a:t>conexión tanto </a:t>
            </a:r>
            <a:r>
              <a:rPr lang="es-ES" dirty="0">
                <a:latin typeface="Veljovic-Book"/>
              </a:rPr>
              <a:t>interno como con otras compañías</a:t>
            </a:r>
            <a:r>
              <a:rPr lang="es-ES" dirty="0" smtClean="0">
                <a:latin typeface="Veljovic-Book"/>
              </a:rPr>
              <a:t>.</a:t>
            </a:r>
          </a:p>
          <a:p>
            <a:pPr algn="just"/>
            <a:endParaRPr lang="es-ES" dirty="0">
              <a:latin typeface="Veljovic-Book"/>
            </a:endParaRPr>
          </a:p>
          <a:p>
            <a:r>
              <a:rPr lang="es-ES" dirty="0"/>
              <a:t>Si </a:t>
            </a:r>
            <a:r>
              <a:rPr lang="es-ES" dirty="0" smtClean="0"/>
              <a:t>uno </a:t>
            </a:r>
            <a:r>
              <a:rPr lang="es-ES" dirty="0"/>
              <a:t>dirige una empresa, </a:t>
            </a:r>
            <a:r>
              <a:rPr lang="es-ES" dirty="0" smtClean="0"/>
              <a:t>le será </a:t>
            </a:r>
            <a:r>
              <a:rPr lang="es-ES" dirty="0"/>
              <a:t>muy conveniente </a:t>
            </a:r>
            <a:r>
              <a:rPr lang="es-ES" dirty="0" smtClean="0"/>
              <a:t>poder reaccionar </a:t>
            </a:r>
            <a:r>
              <a:rPr lang="es-ES" dirty="0"/>
              <a:t>de manera instantánea cuando un </a:t>
            </a:r>
            <a:r>
              <a:rPr lang="es-ES" dirty="0" smtClean="0"/>
              <a:t>cliente coloque un gran </a:t>
            </a:r>
            <a:r>
              <a:rPr lang="es-ES" dirty="0"/>
              <a:t>pedido o cuando se retrase el envío de un proveedor</a:t>
            </a:r>
          </a:p>
        </p:txBody>
      </p:sp>
    </p:spTree>
    <p:extLst>
      <p:ext uri="{BB962C8B-B14F-4D97-AF65-F5344CB8AC3E}">
        <p14:creationId xmlns:p14="http://schemas.microsoft.com/office/powerpoint/2010/main" val="383082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1313645" y="332657"/>
            <a:ext cx="8454763" cy="1323439"/>
          </a:xfrm>
          <a:prstGeom prst="rect">
            <a:avLst/>
          </a:prstGeom>
          <a:noFill/>
        </p:spPr>
        <p:txBody>
          <a:bodyPr wrap="square" lIns="91440" tIns="45720" rIns="91440" bIns="45720">
            <a:spAutoFit/>
          </a:bodyPr>
          <a:lstStyle/>
          <a:p>
            <a:pPr algn="ctr"/>
            <a:r>
              <a:rPr lang="es-ES" sz="4000" dirty="0"/>
              <a:t>¿QUÉ SON LOS SISTEMAS EMPRESARIALES?</a:t>
            </a:r>
            <a:endParaRPr lang="es-BO" sz="4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Rectángulo 1"/>
          <p:cNvSpPr/>
          <p:nvPr/>
        </p:nvSpPr>
        <p:spPr>
          <a:xfrm>
            <a:off x="1313645" y="2967335"/>
            <a:ext cx="7830355" cy="2308324"/>
          </a:xfrm>
          <a:prstGeom prst="rect">
            <a:avLst/>
          </a:prstGeom>
        </p:spPr>
        <p:txBody>
          <a:bodyPr wrap="square">
            <a:spAutoFit/>
          </a:bodyPr>
          <a:lstStyle/>
          <a:p>
            <a:pPr algn="just"/>
            <a:r>
              <a:rPr lang="es-ES" dirty="0" smtClean="0"/>
              <a:t>Un sistema empresarial es </a:t>
            </a:r>
            <a:r>
              <a:rPr lang="es-ES" dirty="0"/>
              <a:t>todo tipo de sistema de computación que ofrece una alta calidad de servicio a una </a:t>
            </a:r>
            <a:r>
              <a:rPr lang="es-ES" dirty="0" smtClean="0"/>
              <a:t>organización.</a:t>
            </a:r>
          </a:p>
          <a:p>
            <a:pPr algn="just"/>
            <a:endParaRPr lang="es-ES" dirty="0" smtClean="0">
              <a:latin typeface="Veljovic-Book"/>
            </a:endParaRPr>
          </a:p>
          <a:p>
            <a:pPr algn="just"/>
            <a:r>
              <a:rPr lang="es-ES" dirty="0" smtClean="0">
                <a:latin typeface="Veljovic-Book"/>
              </a:rPr>
              <a:t>Los sistemas empresariales juegan un papel importante dentro de las empresas, ya que estos permiten que tanto los empleados, como los clientes y proveedores de una determinada organización estén conectados a un mismo sistema donde la información es igual para cada una de las personas.</a:t>
            </a:r>
            <a:endParaRPr lang="es-ES" dirty="0">
              <a:latin typeface="Veljovic-Book"/>
            </a:endParaRPr>
          </a:p>
        </p:txBody>
      </p:sp>
    </p:spTree>
    <p:extLst>
      <p:ext uri="{BB962C8B-B14F-4D97-AF65-F5344CB8AC3E}">
        <p14:creationId xmlns:p14="http://schemas.microsoft.com/office/powerpoint/2010/main" val="159004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442434" y="2443080"/>
            <a:ext cx="7775099" cy="1938992"/>
          </a:xfrm>
          <a:prstGeom prst="rect">
            <a:avLst/>
          </a:prstGeom>
          <a:noFill/>
        </p:spPr>
        <p:txBody>
          <a:bodyPr wrap="square" rtlCol="0">
            <a:spAutoFit/>
          </a:bodyPr>
          <a:lstStyle/>
          <a:p>
            <a:pPr algn="just"/>
            <a:r>
              <a:rPr lang="es-ES" sz="2000" dirty="0" smtClean="0"/>
              <a:t>Un sistema empresarial que </a:t>
            </a:r>
            <a:r>
              <a:rPr lang="es-ES" sz="2000" dirty="0"/>
              <a:t>se basan en una suite </a:t>
            </a:r>
            <a:r>
              <a:rPr lang="es-ES" sz="2000" dirty="0" smtClean="0"/>
              <a:t>de módulos </a:t>
            </a:r>
            <a:r>
              <a:rPr lang="es-ES" sz="2000" dirty="0"/>
              <a:t>de software integrados y una base de datos central común. La base de </a:t>
            </a:r>
            <a:r>
              <a:rPr lang="es-ES" sz="2000" dirty="0" smtClean="0"/>
              <a:t>datos recolecta </a:t>
            </a:r>
            <a:r>
              <a:rPr lang="es-ES" sz="2000" dirty="0"/>
              <a:t>información de muchas divisiones y departamentos </a:t>
            </a:r>
            <a:r>
              <a:rPr lang="es-ES" sz="2000" dirty="0" smtClean="0"/>
              <a:t>, y de </a:t>
            </a:r>
            <a:r>
              <a:rPr lang="es-ES" sz="2000" dirty="0"/>
              <a:t>una gran cantidad de procesos de negocios clave en manufactura y </a:t>
            </a:r>
            <a:r>
              <a:rPr lang="es-ES" sz="2000" dirty="0" smtClean="0"/>
              <a:t>producción, finanzas </a:t>
            </a:r>
            <a:r>
              <a:rPr lang="es-ES" sz="2000" dirty="0"/>
              <a:t>y contabilidad, ventas y marketing, así como recursos humanos</a:t>
            </a:r>
            <a:endParaRPr lang="es-BO" sz="2000" dirty="0"/>
          </a:p>
        </p:txBody>
      </p:sp>
    </p:spTree>
    <p:extLst>
      <p:ext uri="{BB962C8B-B14F-4D97-AF65-F5344CB8AC3E}">
        <p14:creationId xmlns:p14="http://schemas.microsoft.com/office/powerpoint/2010/main" val="1123100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315" y="761792"/>
            <a:ext cx="6582694" cy="4896533"/>
          </a:xfrm>
          <a:prstGeom prst="rect">
            <a:avLst/>
          </a:prstGeom>
        </p:spPr>
      </p:pic>
    </p:spTree>
    <p:extLst>
      <p:ext uri="{BB962C8B-B14F-4D97-AF65-F5344CB8AC3E}">
        <p14:creationId xmlns:p14="http://schemas.microsoft.com/office/powerpoint/2010/main" val="117439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65400" y="859069"/>
            <a:ext cx="7766936" cy="1240187"/>
          </a:xfrm>
        </p:spPr>
        <p:txBody>
          <a:bodyPr/>
          <a:lstStyle/>
          <a:p>
            <a:pPr algn="ctr"/>
            <a:r>
              <a:rPr lang="es-ES" sz="3200" dirty="0">
                <a:solidFill>
                  <a:schemeClr val="tx1"/>
                </a:solidFill>
              </a:rPr>
              <a:t>SOFTWARE EMPRESARIAL</a:t>
            </a:r>
            <a:endParaRPr lang="es-BO" sz="3200" b="1" dirty="0">
              <a:solidFill>
                <a:schemeClr val="tx1"/>
              </a:solidFill>
            </a:endParaRPr>
          </a:p>
        </p:txBody>
      </p:sp>
      <p:sp>
        <p:nvSpPr>
          <p:cNvPr id="3" name="Subtítulo 2"/>
          <p:cNvSpPr>
            <a:spLocks noGrp="1"/>
          </p:cNvSpPr>
          <p:nvPr>
            <p:ph type="subTitle" idx="1"/>
          </p:nvPr>
        </p:nvSpPr>
        <p:spPr>
          <a:xfrm>
            <a:off x="1481309" y="2614412"/>
            <a:ext cx="7766936" cy="2923504"/>
          </a:xfrm>
        </p:spPr>
        <p:txBody>
          <a:bodyPr>
            <a:normAutofit/>
          </a:bodyPr>
          <a:lstStyle/>
          <a:p>
            <a:pPr algn="just"/>
            <a:r>
              <a:rPr lang="es-ES" dirty="0">
                <a:solidFill>
                  <a:schemeClr val="tx1"/>
                </a:solidFill>
              </a:rPr>
              <a:t>El </a:t>
            </a:r>
            <a:r>
              <a:rPr lang="es-ES" b="1" dirty="0">
                <a:solidFill>
                  <a:schemeClr val="tx1"/>
                </a:solidFill>
              </a:rPr>
              <a:t>software empresarial</a:t>
            </a:r>
            <a:r>
              <a:rPr lang="es-ES" dirty="0">
                <a:solidFill>
                  <a:schemeClr val="tx1"/>
                </a:solidFill>
              </a:rPr>
              <a:t> es aquél que está dirigido a ayudar a una empresa a mejorar y medir su productividad. De esta manera, las empresas tienen un control de su administración, producción y emisión de todo tipo de documentos importantes, como por ejemplo, la facturación</a:t>
            </a:r>
            <a:r>
              <a:rPr lang="es-ES" dirty="0" smtClean="0">
                <a:solidFill>
                  <a:schemeClr val="tx1"/>
                </a:solidFill>
              </a:rPr>
              <a:t>.</a:t>
            </a:r>
          </a:p>
          <a:p>
            <a:pPr algn="just"/>
            <a:endParaRPr lang="es-ES" dirty="0">
              <a:solidFill>
                <a:schemeClr val="tx1"/>
              </a:solidFill>
            </a:endParaRPr>
          </a:p>
          <a:p>
            <a:pPr algn="just"/>
            <a:r>
              <a:rPr lang="es-ES" dirty="0">
                <a:solidFill>
                  <a:schemeClr val="tx1"/>
                </a:solidFill>
              </a:rPr>
              <a:t>El software empresarial se puede personificar, adaptándose a las necesidades de la empresa</a:t>
            </a:r>
            <a:r>
              <a:rPr lang="es-ES" dirty="0" smtClean="0">
                <a:solidFill>
                  <a:schemeClr val="tx1"/>
                </a:solidFill>
              </a:rPr>
              <a:t>.</a:t>
            </a:r>
          </a:p>
          <a:p>
            <a:pPr algn="just"/>
            <a:endParaRPr lang="es-ES" dirty="0">
              <a:solidFill>
                <a:schemeClr val="tx1"/>
              </a:solidFill>
            </a:endParaRPr>
          </a:p>
          <a:p>
            <a:pPr algn="just"/>
            <a:endParaRPr lang="es-ES" dirty="0">
              <a:solidFill>
                <a:schemeClr val="tx1"/>
              </a:solidFill>
            </a:endParaRPr>
          </a:p>
        </p:txBody>
      </p:sp>
    </p:spTree>
    <p:extLst>
      <p:ext uri="{BB962C8B-B14F-4D97-AF65-F5344CB8AC3E}">
        <p14:creationId xmlns:p14="http://schemas.microsoft.com/office/powerpoint/2010/main" val="504157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1452251"/>
            <a:ext cx="8596668" cy="3880773"/>
          </a:xfrm>
        </p:spPr>
        <p:txBody>
          <a:bodyPr>
            <a:normAutofit/>
          </a:bodyPr>
          <a:lstStyle/>
          <a:p>
            <a:pPr marL="0" indent="0">
              <a:buNone/>
            </a:pPr>
            <a:endParaRPr lang="es-ES" dirty="0" smtClean="0"/>
          </a:p>
          <a:p>
            <a:pPr marL="0" indent="0">
              <a:buNone/>
            </a:pPr>
            <a:endParaRPr lang="es-ES" dirty="0"/>
          </a:p>
          <a:p>
            <a:pPr marL="0" indent="0">
              <a:buNone/>
            </a:pPr>
            <a:r>
              <a:rPr lang="es-ES" dirty="0" smtClean="0">
                <a:solidFill>
                  <a:schemeClr val="tx1"/>
                </a:solidFill>
              </a:rPr>
              <a:t>software </a:t>
            </a:r>
            <a:r>
              <a:rPr lang="es-ES" dirty="0">
                <a:solidFill>
                  <a:schemeClr val="tx1"/>
                </a:solidFill>
              </a:rPr>
              <a:t>empresarial, podemos encontrar una gran variedad de aplicaciones informáticas que incluyen programas diversos. Como ser, los programas de contabilidad, ofimática (aplicaciones para oficinas), planificación de recursos empresariales, de gestión de clientes, proveedores y de recursos humanos, como también para la administración de la cadena de suministros.</a:t>
            </a:r>
            <a:endParaRPr lang="es-BO" dirty="0">
              <a:solidFill>
                <a:schemeClr val="tx1"/>
              </a:solidFill>
            </a:endParaRPr>
          </a:p>
        </p:txBody>
      </p:sp>
    </p:spTree>
    <p:extLst>
      <p:ext uri="{BB962C8B-B14F-4D97-AF65-F5344CB8AC3E}">
        <p14:creationId xmlns:p14="http://schemas.microsoft.com/office/powerpoint/2010/main" val="4052707391"/>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Transmisión de listas">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ransmisión de listas">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nsmisión de listas">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2333</TotalTime>
  <Words>1655</Words>
  <Application>Microsoft Office PowerPoint</Application>
  <PresentationFormat>Panorámica</PresentationFormat>
  <Paragraphs>58</Paragraphs>
  <Slides>21</Slides>
  <Notes>0</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21</vt:i4>
      </vt:variant>
    </vt:vector>
  </HeadingPairs>
  <TitlesOfParts>
    <vt:vector size="30" baseType="lpstr">
      <vt:lpstr>Arial</vt:lpstr>
      <vt:lpstr>BellGothicBT-Black</vt:lpstr>
      <vt:lpstr>Georgia</vt:lpstr>
      <vt:lpstr>Trebuchet MS</vt:lpstr>
      <vt:lpstr>Veljovic-Book</vt:lpstr>
      <vt:lpstr>Wingdings 3</vt:lpstr>
      <vt:lpstr>Faceta</vt:lpstr>
      <vt:lpstr>1_Faceta</vt:lpstr>
      <vt:lpstr>Transmisión de listas</vt:lpstr>
      <vt:lpstr>Presentación de PowerPoint</vt:lpstr>
      <vt:lpstr>Presentación de PowerPoint</vt:lpstr>
      <vt:lpstr>Presentación de PowerPoint</vt:lpstr>
      <vt:lpstr>9.1 SISTEMAS EMPRESARIALES</vt:lpstr>
      <vt:lpstr>Presentación de PowerPoint</vt:lpstr>
      <vt:lpstr>Presentación de PowerPoint</vt:lpstr>
      <vt:lpstr>Presentación de PowerPoint</vt:lpstr>
      <vt:lpstr>SOFTWARE EMPRESARIAL</vt:lpstr>
      <vt:lpstr>Presentación de PowerPoint</vt:lpstr>
      <vt:lpstr>Presentación de PowerPoint</vt:lpstr>
      <vt:lpstr>Presentación de PowerPoint</vt:lpstr>
      <vt:lpstr>Sistemas de administración de la cadena de suministro</vt:lpstr>
      <vt:lpstr>Presentación de PowerPoint</vt:lpstr>
      <vt:lpstr>La cadena de suministro</vt:lpstr>
      <vt:lpstr>Presentación de PowerPoint</vt:lpstr>
      <vt:lpstr>Sistemas de información y administración de la cadena de suministro</vt:lpstr>
      <vt:lpstr>Presentación de PowerPoint</vt:lpstr>
      <vt:lpstr>Presentación de PowerPoint</vt:lpstr>
      <vt:lpstr>Presentación de PowerPoint</vt:lpstr>
      <vt:lpstr>Software de administración de la cadena de suministro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ALTO DESEMPLEO EN BOLIVIA</dc:title>
  <dc:creator>Willy</dc:creator>
  <cp:lastModifiedBy>itic</cp:lastModifiedBy>
  <cp:revision>45</cp:revision>
  <dcterms:created xsi:type="dcterms:W3CDTF">2014-06-18T12:55:02Z</dcterms:created>
  <dcterms:modified xsi:type="dcterms:W3CDTF">2016-10-24T12:27:27Z</dcterms:modified>
</cp:coreProperties>
</file>