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5305CF-6AB3-4FAF-807E-653F92CAC0DA}" type="datetimeFigureOut">
              <a:rPr lang="es-MX" smtClean="0"/>
              <a:t>28/10/2016</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E15A89-39EF-4E0C-AD65-183441E1AA6B}" type="slidenum">
              <a:rPr lang="es-MX" smtClean="0"/>
              <a:t>‹Nº›</a:t>
            </a:fld>
            <a:endParaRPr lang="es-MX"/>
          </a:p>
        </p:txBody>
      </p:sp>
    </p:spTree>
    <p:extLst>
      <p:ext uri="{BB962C8B-B14F-4D97-AF65-F5344CB8AC3E}">
        <p14:creationId xmlns:p14="http://schemas.microsoft.com/office/powerpoint/2010/main" val="3302196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8AE15A89-39EF-4E0C-AD65-183441E1AA6B}" type="slidenum">
              <a:rPr lang="es-MX" smtClean="0"/>
              <a:t>1</a:t>
            </a:fld>
            <a:endParaRPr lang="es-MX"/>
          </a:p>
        </p:txBody>
      </p:sp>
    </p:spTree>
    <p:extLst>
      <p:ext uri="{BB962C8B-B14F-4D97-AF65-F5344CB8AC3E}">
        <p14:creationId xmlns:p14="http://schemas.microsoft.com/office/powerpoint/2010/main" val="1505064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8AE15A89-39EF-4E0C-AD65-183441E1AA6B}" type="slidenum">
              <a:rPr lang="es-MX" smtClean="0"/>
              <a:t>2</a:t>
            </a:fld>
            <a:endParaRPr lang="es-MX"/>
          </a:p>
        </p:txBody>
      </p:sp>
    </p:spTree>
    <p:extLst>
      <p:ext uri="{BB962C8B-B14F-4D97-AF65-F5344CB8AC3E}">
        <p14:creationId xmlns:p14="http://schemas.microsoft.com/office/powerpoint/2010/main" val="521126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6 Triángulo isósceles"/>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540544" y="776288"/>
            <a:ext cx="8062912" cy="1470025"/>
          </a:xfrm>
        </p:spPr>
        <p:txBody>
          <a:bodyPr anchor="b">
            <a:normAutofit/>
          </a:bodyPr>
          <a:lstStyle>
            <a:lvl1pPr algn="r">
              <a:defRPr sz="440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1371600" y="6012656"/>
            <a:ext cx="5791200" cy="365125"/>
          </a:xfrm>
        </p:spPr>
        <p:txBody>
          <a:bodyPr tIns="0" bIns="0" anchor="t"/>
          <a:lstStyle>
            <a:lvl1pPr algn="r">
              <a:defRPr sz="1000"/>
            </a:lvl1pPr>
          </a:lstStyle>
          <a:p>
            <a:fld id="{5AE3763F-277E-48EC-8B45-326B5E487F8C}" type="datetimeFigureOut">
              <a:rPr lang="es-MX" smtClean="0"/>
              <a:t>28/10/2016</a:t>
            </a:fld>
            <a:endParaRPr lang="es-MX"/>
          </a:p>
        </p:txBody>
      </p:sp>
      <p:sp>
        <p:nvSpPr>
          <p:cNvPr id="17" name="16 Marcador de pie de página"/>
          <p:cNvSpPr>
            <a:spLocks noGrp="1"/>
          </p:cNvSpPr>
          <p:nvPr>
            <p:ph type="ftr" sz="quarter" idx="11"/>
          </p:nvPr>
        </p:nvSpPr>
        <p:spPr>
          <a:xfrm>
            <a:off x="1371600" y="5650704"/>
            <a:ext cx="5791200" cy="365125"/>
          </a:xfrm>
        </p:spPr>
        <p:txBody>
          <a:bodyPr tIns="0" bIns="0" anchor="b"/>
          <a:lstStyle>
            <a:lvl1pPr algn="r">
              <a:defRPr sz="1100"/>
            </a:lvl1pPr>
          </a:lstStyle>
          <a:p>
            <a:endParaRPr lang="es-MX"/>
          </a:p>
        </p:txBody>
      </p:sp>
      <p:sp>
        <p:nvSpPr>
          <p:cNvPr id="29" name="28 Marcador de número de diapositiva"/>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D71C1109-76B2-4633-AEBF-00FB3A690882}" type="slidenum">
              <a:rPr lang="es-MX" smtClean="0"/>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5AE3763F-277E-48EC-8B45-326B5E487F8C}" type="datetimeFigureOut">
              <a:rPr lang="es-MX" smtClean="0"/>
              <a:t>28/10/2016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D71C1109-76B2-4633-AEBF-00FB3A690882}"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381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381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5AE3763F-277E-48EC-8B45-326B5E487F8C}" type="datetimeFigureOut">
              <a:rPr lang="es-MX" smtClean="0"/>
              <a:t>28/10/2016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D71C1109-76B2-4633-AEBF-00FB3A690882}"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7494"/>
            <a:ext cx="8229600" cy="1399032"/>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457200" y="1882808"/>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4791456" y="6480048"/>
            <a:ext cx="2133600" cy="301752"/>
          </a:xfrm>
        </p:spPr>
        <p:txBody>
          <a:bodyPr/>
          <a:lstStyle/>
          <a:p>
            <a:fld id="{5AE3763F-277E-48EC-8B45-326B5E487F8C}" type="datetimeFigureOut">
              <a:rPr lang="es-MX" smtClean="0"/>
              <a:t>28/10/2016</a:t>
            </a:fld>
            <a:endParaRPr lang="es-MX"/>
          </a:p>
        </p:txBody>
      </p:sp>
      <p:sp>
        <p:nvSpPr>
          <p:cNvPr id="5" name="4 Marcador de pie de página"/>
          <p:cNvSpPr>
            <a:spLocks noGrp="1"/>
          </p:cNvSpPr>
          <p:nvPr>
            <p:ph type="ftr" sz="quarter" idx="11"/>
          </p:nvPr>
        </p:nvSpPr>
        <p:spPr>
          <a:xfrm>
            <a:off x="457200" y="6480969"/>
            <a:ext cx="4260056" cy="300831"/>
          </a:xfrm>
        </p:spPr>
        <p:txBody>
          <a:bodyPr/>
          <a:lstStyle/>
          <a:p>
            <a:endParaRPr lang="es-MX"/>
          </a:p>
        </p:txBody>
      </p:sp>
      <p:sp>
        <p:nvSpPr>
          <p:cNvPr id="6" name="5 Marcador de número de diapositiva"/>
          <p:cNvSpPr>
            <a:spLocks noGrp="1"/>
          </p:cNvSpPr>
          <p:nvPr>
            <p:ph type="sldNum" sz="quarter" idx="12"/>
          </p:nvPr>
        </p:nvSpPr>
        <p:spPr/>
        <p:txBody>
          <a:bodyPr/>
          <a:lstStyle/>
          <a:p>
            <a:fld id="{D71C1109-76B2-4633-AEBF-00FB3A690882}"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1"/>
      </p:bgRef>
    </p:bg>
    <p:spTree>
      <p:nvGrpSpPr>
        <p:cNvPr id="1" name=""/>
        <p:cNvGrpSpPr/>
        <p:nvPr/>
      </p:nvGrpSpPr>
      <p:grpSpPr>
        <a:xfrm>
          <a:off x="0" y="0"/>
          <a:ext cx="0" cy="0"/>
          <a:chOff x="0" y="0"/>
          <a:chExt cx="0" cy="0"/>
        </a:xfrm>
      </p:grpSpPr>
      <p:sp>
        <p:nvSpPr>
          <p:cNvPr id="9" name="8 Triángulo rectángulo"/>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7 Triángulo isósceles"/>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3 Marcador de fecha"/>
          <p:cNvSpPr>
            <a:spLocks noGrp="1"/>
          </p:cNvSpPr>
          <p:nvPr>
            <p:ph type="dt" sz="half" idx="10"/>
          </p:nvPr>
        </p:nvSpPr>
        <p:spPr>
          <a:xfrm>
            <a:off x="6955632" y="6477000"/>
            <a:ext cx="2133600" cy="304800"/>
          </a:xfrm>
        </p:spPr>
        <p:txBody>
          <a:bodyPr/>
          <a:lstStyle/>
          <a:p>
            <a:fld id="{5AE3763F-277E-48EC-8B45-326B5E487F8C}" type="datetimeFigureOut">
              <a:rPr lang="es-MX" smtClean="0"/>
              <a:t>28/10/2016</a:t>
            </a:fld>
            <a:endParaRPr lang="es-MX"/>
          </a:p>
        </p:txBody>
      </p:sp>
      <p:sp>
        <p:nvSpPr>
          <p:cNvPr id="5" name="4 Marcador de pie de página"/>
          <p:cNvSpPr>
            <a:spLocks noGrp="1"/>
          </p:cNvSpPr>
          <p:nvPr>
            <p:ph type="ftr" sz="quarter" idx="11"/>
          </p:nvPr>
        </p:nvSpPr>
        <p:spPr>
          <a:xfrm>
            <a:off x="2619376" y="6480969"/>
            <a:ext cx="4260056" cy="300831"/>
          </a:xfrm>
        </p:spPr>
        <p:txBody>
          <a:bodyPr/>
          <a:lstStyle/>
          <a:p>
            <a:endParaRPr lang="es-MX"/>
          </a:p>
        </p:txBody>
      </p:sp>
      <p:sp>
        <p:nvSpPr>
          <p:cNvPr id="6" name="5 Marcador de número de diapositiva"/>
          <p:cNvSpPr>
            <a:spLocks noGrp="1"/>
          </p:cNvSpPr>
          <p:nvPr>
            <p:ph type="sldNum" sz="quarter" idx="12"/>
          </p:nvPr>
        </p:nvSpPr>
        <p:spPr>
          <a:xfrm>
            <a:off x="8451056" y="809624"/>
            <a:ext cx="502920" cy="300831"/>
          </a:xfrm>
        </p:spPr>
        <p:txBody>
          <a:bodyPr/>
          <a:lstStyle/>
          <a:p>
            <a:fld id="{D71C1109-76B2-4633-AEBF-00FB3A690882}" type="slidenum">
              <a:rPr lang="es-MX" smtClean="0"/>
              <a:t>‹Nº›</a:t>
            </a:fld>
            <a:endParaRPr lang="es-MX"/>
          </a:p>
        </p:txBody>
      </p:sp>
      <p:cxnSp>
        <p:nvCxnSpPr>
          <p:cNvPr id="11" name="10 Conector recto"/>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9 Conector recto"/>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1 Título"/>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marL="0"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4791456" y="6480969"/>
            <a:ext cx="2133600" cy="301752"/>
          </a:xfrm>
        </p:spPr>
        <p:txBody>
          <a:bodyPr/>
          <a:lstStyle/>
          <a:p>
            <a:fld id="{5AE3763F-277E-48EC-8B45-326B5E487F8C}" type="datetimeFigureOut">
              <a:rPr lang="es-MX" smtClean="0"/>
              <a:t>28/10/2016</a:t>
            </a:fld>
            <a:endParaRPr lang="es-MX"/>
          </a:p>
        </p:txBody>
      </p:sp>
      <p:sp>
        <p:nvSpPr>
          <p:cNvPr id="6" name="5 Marcador de pie de página"/>
          <p:cNvSpPr>
            <a:spLocks noGrp="1"/>
          </p:cNvSpPr>
          <p:nvPr>
            <p:ph type="ftr" sz="quarter" idx="11"/>
          </p:nvPr>
        </p:nvSpPr>
        <p:spPr>
          <a:xfrm>
            <a:off x="457200" y="6480969"/>
            <a:ext cx="4260056" cy="301752"/>
          </a:xfrm>
        </p:spPr>
        <p:txBody>
          <a:bodyPr/>
          <a:lstStyle/>
          <a:p>
            <a:endParaRPr lang="es-MX"/>
          </a:p>
        </p:txBody>
      </p:sp>
      <p:sp>
        <p:nvSpPr>
          <p:cNvPr id="7" name="6 Marcador de número de diapositiva"/>
          <p:cNvSpPr>
            <a:spLocks noGrp="1"/>
          </p:cNvSpPr>
          <p:nvPr>
            <p:ph type="sldNum" sz="quarter" idx="12"/>
          </p:nvPr>
        </p:nvSpPr>
        <p:spPr>
          <a:xfrm>
            <a:off x="7589520" y="6480969"/>
            <a:ext cx="502920" cy="301752"/>
          </a:xfrm>
        </p:spPr>
        <p:txBody>
          <a:bodyPr/>
          <a:lstStyle/>
          <a:p>
            <a:fld id="{D71C1109-76B2-4633-AEBF-00FB3A690882}"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a:xfrm>
            <a:off x="4791456" y="6480969"/>
            <a:ext cx="2130552" cy="301752"/>
          </a:xfrm>
        </p:spPr>
        <p:txBody>
          <a:bodyPr/>
          <a:lstStyle/>
          <a:p>
            <a:fld id="{5AE3763F-277E-48EC-8B45-326B5E487F8C}" type="datetimeFigureOut">
              <a:rPr lang="es-MX" smtClean="0"/>
              <a:t>28/10/2016</a:t>
            </a:fld>
            <a:endParaRPr lang="es-MX"/>
          </a:p>
        </p:txBody>
      </p:sp>
      <p:sp>
        <p:nvSpPr>
          <p:cNvPr id="8" name="7 Marcador de pie de página"/>
          <p:cNvSpPr>
            <a:spLocks noGrp="1"/>
          </p:cNvSpPr>
          <p:nvPr>
            <p:ph type="ftr" sz="quarter" idx="11"/>
          </p:nvPr>
        </p:nvSpPr>
        <p:spPr>
          <a:xfrm>
            <a:off x="457200" y="6480969"/>
            <a:ext cx="4261104" cy="301752"/>
          </a:xfrm>
        </p:spPr>
        <p:txBody>
          <a:bodyPr/>
          <a:lstStyle/>
          <a:p>
            <a:endParaRPr lang="es-MX"/>
          </a:p>
        </p:txBody>
      </p:sp>
      <p:sp>
        <p:nvSpPr>
          <p:cNvPr id="9" name="8 Marcador de número de diapositiva"/>
          <p:cNvSpPr>
            <a:spLocks noGrp="1"/>
          </p:cNvSpPr>
          <p:nvPr>
            <p:ph type="sldNum" sz="quarter" idx="12"/>
          </p:nvPr>
        </p:nvSpPr>
        <p:spPr>
          <a:xfrm>
            <a:off x="7589520" y="6483096"/>
            <a:ext cx="502920" cy="301752"/>
          </a:xfrm>
        </p:spPr>
        <p:txBody>
          <a:bodyPr/>
          <a:lstStyle>
            <a:lvl1pPr algn="ctr">
              <a:defRPr/>
            </a:lvl1pPr>
          </a:lstStyle>
          <a:p>
            <a:fld id="{D71C1109-76B2-4633-AEBF-00FB3A690882}"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b="0"/>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5AE3763F-277E-48EC-8B45-326B5E487F8C}" type="datetimeFigureOut">
              <a:rPr lang="es-MX" smtClean="0"/>
              <a:t>28/10/2016</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D71C1109-76B2-4633-AEBF-00FB3A690882}"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4791456" y="6480969"/>
            <a:ext cx="2133600" cy="301752"/>
          </a:xfrm>
        </p:spPr>
        <p:txBody>
          <a:bodyPr/>
          <a:lstStyle/>
          <a:p>
            <a:fld id="{5AE3763F-277E-48EC-8B45-326B5E487F8C}" type="datetimeFigureOut">
              <a:rPr lang="es-MX" smtClean="0"/>
              <a:t>28/10/2016</a:t>
            </a:fld>
            <a:endParaRPr lang="es-MX"/>
          </a:p>
        </p:txBody>
      </p:sp>
      <p:sp>
        <p:nvSpPr>
          <p:cNvPr id="3" name="2 Marcador de pie de página"/>
          <p:cNvSpPr>
            <a:spLocks noGrp="1"/>
          </p:cNvSpPr>
          <p:nvPr>
            <p:ph type="ftr" sz="quarter" idx="11"/>
          </p:nvPr>
        </p:nvSpPr>
        <p:spPr>
          <a:xfrm>
            <a:off x="457200" y="6481890"/>
            <a:ext cx="4260056" cy="300831"/>
          </a:xfrm>
        </p:spPr>
        <p:txBody>
          <a:bodyPr/>
          <a:lstStyle/>
          <a:p>
            <a:endParaRPr lang="es-MX"/>
          </a:p>
        </p:txBody>
      </p:sp>
      <p:sp>
        <p:nvSpPr>
          <p:cNvPr id="4" name="3 Marcador de número de diapositiva"/>
          <p:cNvSpPr>
            <a:spLocks noGrp="1"/>
          </p:cNvSpPr>
          <p:nvPr>
            <p:ph type="sldNum" sz="quarter" idx="12"/>
          </p:nvPr>
        </p:nvSpPr>
        <p:spPr>
          <a:xfrm>
            <a:off x="7589520" y="6480969"/>
            <a:ext cx="502920" cy="301752"/>
          </a:xfrm>
        </p:spPr>
        <p:txBody>
          <a:bodyPr/>
          <a:lstStyle/>
          <a:p>
            <a:fld id="{D71C1109-76B2-4633-AEBF-00FB3A690882}"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278976" y="6556248"/>
            <a:ext cx="2133600" cy="301752"/>
          </a:xfrm>
        </p:spPr>
        <p:txBody>
          <a:bodyPr/>
          <a:lstStyle>
            <a:lvl1pPr>
              <a:defRPr sz="900"/>
            </a:lvl1pPr>
          </a:lstStyle>
          <a:p>
            <a:fld id="{5AE3763F-277E-48EC-8B45-326B5E487F8C}" type="datetimeFigureOut">
              <a:rPr lang="es-MX" smtClean="0"/>
              <a:t>28/10/2016</a:t>
            </a:fld>
            <a:endParaRPr lang="es-MX"/>
          </a:p>
        </p:txBody>
      </p:sp>
      <p:sp>
        <p:nvSpPr>
          <p:cNvPr id="6" name="5 Marcador de pie de página"/>
          <p:cNvSpPr>
            <a:spLocks noGrp="1"/>
          </p:cNvSpPr>
          <p:nvPr>
            <p:ph type="ftr" sz="quarter" idx="11"/>
          </p:nvPr>
        </p:nvSpPr>
        <p:spPr>
          <a:xfrm>
            <a:off x="1135856" y="6556248"/>
            <a:ext cx="5143120" cy="301752"/>
          </a:xfrm>
        </p:spPr>
        <p:txBody>
          <a:bodyPr/>
          <a:lstStyle>
            <a:lvl1pPr>
              <a:defRPr sz="900"/>
            </a:lvl1pPr>
          </a:lstStyle>
          <a:p>
            <a:endParaRPr lang="es-MX"/>
          </a:p>
        </p:txBody>
      </p:sp>
      <p:sp>
        <p:nvSpPr>
          <p:cNvPr id="7" name="6 Marcador de número de diapositiva"/>
          <p:cNvSpPr>
            <a:spLocks noGrp="1"/>
          </p:cNvSpPr>
          <p:nvPr>
            <p:ph type="sldNum" sz="quarter" idx="12"/>
          </p:nvPr>
        </p:nvSpPr>
        <p:spPr>
          <a:xfrm>
            <a:off x="8410576" y="6556248"/>
            <a:ext cx="502920" cy="301752"/>
          </a:xfrm>
        </p:spPr>
        <p:txBody>
          <a:bodyPr/>
          <a:lstStyle>
            <a:lvl1pPr>
              <a:defRPr sz="900"/>
            </a:lvl1pPr>
          </a:lstStyle>
          <a:p>
            <a:fld id="{D71C1109-76B2-4633-AEBF-00FB3A690882}"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6108192" y="6556248"/>
            <a:ext cx="2103120" cy="301752"/>
          </a:xfrm>
        </p:spPr>
        <p:txBody>
          <a:bodyPr/>
          <a:lstStyle>
            <a:lvl1pPr>
              <a:defRPr sz="900"/>
            </a:lvl1pPr>
          </a:lstStyle>
          <a:p>
            <a:fld id="{5AE3763F-277E-48EC-8B45-326B5E487F8C}" type="datetimeFigureOut">
              <a:rPr lang="es-MX" smtClean="0"/>
              <a:t>28/10/2016</a:t>
            </a:fld>
            <a:endParaRPr lang="es-MX"/>
          </a:p>
        </p:txBody>
      </p:sp>
      <p:sp>
        <p:nvSpPr>
          <p:cNvPr id="6" name="5 Marcador de pie de página"/>
          <p:cNvSpPr>
            <a:spLocks noGrp="1"/>
          </p:cNvSpPr>
          <p:nvPr>
            <p:ph type="ftr" sz="quarter" idx="11"/>
          </p:nvPr>
        </p:nvSpPr>
        <p:spPr>
          <a:xfrm>
            <a:off x="1170432" y="6557169"/>
            <a:ext cx="4948072" cy="301752"/>
          </a:xfrm>
        </p:spPr>
        <p:txBody>
          <a:bodyPr/>
          <a:lstStyle>
            <a:lvl1pPr>
              <a:defRPr sz="900"/>
            </a:lvl1pPr>
          </a:lstStyle>
          <a:p>
            <a:endParaRPr lang="es-MX"/>
          </a:p>
        </p:txBody>
      </p:sp>
      <p:sp>
        <p:nvSpPr>
          <p:cNvPr id="7" name="6 Marcador de número de diapositiva"/>
          <p:cNvSpPr>
            <a:spLocks noGrp="1"/>
          </p:cNvSpPr>
          <p:nvPr>
            <p:ph type="sldNum" sz="quarter" idx="12"/>
          </p:nvPr>
        </p:nvSpPr>
        <p:spPr>
          <a:xfrm>
            <a:off x="8217192" y="6556248"/>
            <a:ext cx="365760" cy="301752"/>
          </a:xfrm>
        </p:spPr>
        <p:txBody>
          <a:bodyPr/>
          <a:lstStyle>
            <a:lvl1pPr algn="ctr">
              <a:defRPr sz="900"/>
            </a:lvl1pPr>
          </a:lstStyle>
          <a:p>
            <a:fld id="{D71C1109-76B2-4633-AEBF-00FB3A690882}"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10 Triángulo rectángulo"/>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7 Conector recto"/>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8 Conector recto"/>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21 Marcador de título"/>
          <p:cNvSpPr>
            <a:spLocks noGrp="1"/>
          </p:cNvSpPr>
          <p:nvPr>
            <p:ph type="title"/>
          </p:nvPr>
        </p:nvSpPr>
        <p:spPr>
          <a:xfrm>
            <a:off x="457200" y="267494"/>
            <a:ext cx="8229600" cy="1399032"/>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5AE3763F-277E-48EC-8B45-326B5E487F8C}" type="datetimeFigureOut">
              <a:rPr lang="es-MX" smtClean="0"/>
              <a:t>28/10/2016</a:t>
            </a:fld>
            <a:endParaRPr lang="es-MX"/>
          </a:p>
        </p:txBody>
      </p:sp>
      <p:sp>
        <p:nvSpPr>
          <p:cNvPr id="3" name="2 Marcador de pie de página"/>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s-MX"/>
          </a:p>
        </p:txBody>
      </p:sp>
      <p:sp>
        <p:nvSpPr>
          <p:cNvPr id="23" name="22 Marcador de número de diapositiva"/>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D71C1109-76B2-4633-AEBF-00FB3A690882}" type="slidenum">
              <a:rPr lang="es-MX" smtClean="0"/>
              <a:t>‹Nº›</a:t>
            </a:fld>
            <a:endParaRPr lang="es-MX"/>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340768"/>
            <a:ext cx="7848872" cy="2016224"/>
          </a:xfrm>
        </p:spPr>
        <p:txBody>
          <a:bodyPr>
            <a:normAutofit fontScale="90000"/>
          </a:bodyPr>
          <a:lstStyle/>
          <a:p>
            <a:r>
              <a:rPr lang="es-ES" b="1" dirty="0">
                <a:latin typeface="Algerian" pitchFamily="82" charset="0"/>
              </a:rPr>
              <a:t>SISTEMAS DE ADMINISTRACIÓN DE RELACIONES</a:t>
            </a:r>
            <a:br>
              <a:rPr lang="es-ES" b="1" dirty="0">
                <a:latin typeface="Algerian" pitchFamily="82" charset="0"/>
              </a:rPr>
            </a:br>
            <a:r>
              <a:rPr lang="es-MX" b="1" dirty="0">
                <a:latin typeface="Algerian" pitchFamily="82" charset="0"/>
              </a:rPr>
              <a:t>CON EL CLIENTE</a:t>
            </a:r>
          </a:p>
        </p:txBody>
      </p:sp>
      <p:sp>
        <p:nvSpPr>
          <p:cNvPr id="3" name="2 Subtítulo"/>
          <p:cNvSpPr>
            <a:spLocks noGrp="1"/>
          </p:cNvSpPr>
          <p:nvPr>
            <p:ph type="subTitle" idx="1"/>
          </p:nvPr>
        </p:nvSpPr>
        <p:spPr>
          <a:xfrm>
            <a:off x="1331640" y="3717032"/>
            <a:ext cx="6400800" cy="1752600"/>
          </a:xfrm>
        </p:spPr>
        <p:txBody>
          <a:bodyPr>
            <a:normAutofit fontScale="85000" lnSpcReduction="10000"/>
          </a:bodyPr>
          <a:lstStyle/>
          <a:p>
            <a:pPr algn="l"/>
            <a:r>
              <a:rPr lang="es-BO" b="1" dirty="0" smtClean="0">
                <a:latin typeface="Arial" pitchFamily="34" charset="0"/>
                <a:cs typeface="Arial" pitchFamily="34" charset="0"/>
              </a:rPr>
              <a:t>UNIVERSITARIAS:</a:t>
            </a:r>
          </a:p>
          <a:p>
            <a:pPr algn="l"/>
            <a:r>
              <a:rPr lang="es-BO" b="1" dirty="0" smtClean="0">
                <a:latin typeface="Arial" pitchFamily="34" charset="0"/>
                <a:cs typeface="Arial" pitchFamily="34" charset="0"/>
              </a:rPr>
              <a:t>ARGANI AMORRAGA BRIGIDA PAOLA</a:t>
            </a:r>
            <a:endParaRPr lang="es-BO" b="1" dirty="0">
              <a:latin typeface="Arial" pitchFamily="34" charset="0"/>
              <a:cs typeface="Arial" pitchFamily="34" charset="0"/>
            </a:endParaRPr>
          </a:p>
          <a:p>
            <a:pPr algn="l"/>
            <a:r>
              <a:rPr lang="es-BO" b="1" dirty="0" smtClean="0">
                <a:latin typeface="Arial" pitchFamily="34" charset="0"/>
                <a:cs typeface="Arial" pitchFamily="34" charset="0"/>
              </a:rPr>
              <a:t>HUAMPO LAURA MARIA ISABEL</a:t>
            </a:r>
          </a:p>
          <a:p>
            <a:pPr algn="l"/>
            <a:r>
              <a:rPr lang="es-BO" b="1" dirty="0" smtClean="0">
                <a:latin typeface="Arial" pitchFamily="34" charset="0"/>
                <a:cs typeface="Arial" pitchFamily="34" charset="0"/>
              </a:rPr>
              <a:t>QUISPE CALA EDYTH IVON</a:t>
            </a:r>
            <a:endParaRPr lang="es-MX" b="1" dirty="0">
              <a:latin typeface="Arial" pitchFamily="34" charset="0"/>
              <a:cs typeface="Arial" pitchFamily="34" charset="0"/>
            </a:endParaRPr>
          </a:p>
        </p:txBody>
      </p:sp>
    </p:spTree>
    <p:extLst>
      <p:ext uri="{BB962C8B-B14F-4D97-AF65-F5344CB8AC3E}">
        <p14:creationId xmlns:p14="http://schemas.microsoft.com/office/powerpoint/2010/main" val="625167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23814" y="773838"/>
            <a:ext cx="8234782" cy="1107996"/>
          </a:xfrm>
          <a:prstGeom prst="rect">
            <a:avLst/>
          </a:prstGeom>
        </p:spPr>
        <p:txBody>
          <a:bodyPr wrap="square">
            <a:spAutoFit/>
          </a:bodyPr>
          <a:lstStyle/>
          <a:p>
            <a:pPr marL="342900" indent="-342900">
              <a:buFont typeface="Wingdings" pitchFamily="2" charset="2"/>
              <a:buChar char="v"/>
            </a:pPr>
            <a:r>
              <a:rPr lang="es-ES" sz="2200" dirty="0" smtClean="0">
                <a:latin typeface="Arial" pitchFamily="34" charset="0"/>
                <a:cs typeface="Arial" pitchFamily="34" charset="0"/>
              </a:rPr>
              <a:t>Los principales distribuidores de software de aplicaciones CRM </a:t>
            </a:r>
            <a:r>
              <a:rPr lang="es-MX" sz="2200" dirty="0" smtClean="0">
                <a:latin typeface="Arial" pitchFamily="34" charset="0"/>
                <a:cs typeface="Arial" pitchFamily="34" charset="0"/>
              </a:rPr>
              <a:t>son: Siebel </a:t>
            </a:r>
            <a:r>
              <a:rPr lang="es-MX" sz="2200" dirty="0" err="1" smtClean="0">
                <a:latin typeface="Arial" pitchFamily="34" charset="0"/>
                <a:cs typeface="Arial" pitchFamily="34" charset="0"/>
              </a:rPr>
              <a:t>Systems</a:t>
            </a:r>
            <a:r>
              <a:rPr lang="es-MX" sz="2200" dirty="0" smtClean="0">
                <a:latin typeface="Arial" pitchFamily="34" charset="0"/>
                <a:cs typeface="Arial" pitchFamily="34" charset="0"/>
              </a:rPr>
              <a:t> y </a:t>
            </a:r>
            <a:r>
              <a:rPr lang="es-MX" sz="2200" dirty="0" err="1" smtClean="0">
                <a:latin typeface="Arial" pitchFamily="34" charset="0"/>
                <a:cs typeface="Arial" pitchFamily="34" charset="0"/>
              </a:rPr>
              <a:t>PeopleSoft</a:t>
            </a:r>
            <a:r>
              <a:rPr lang="es-MX" sz="2200" dirty="0" smtClean="0">
                <a:latin typeface="Arial" pitchFamily="34" charset="0"/>
                <a:cs typeface="Arial" pitchFamily="34" charset="0"/>
              </a:rPr>
              <a:t> (propiedad de Oracle), SAP, Salesforce.com y Microsoft Dynamics CRM.</a:t>
            </a:r>
            <a:endParaRPr lang="es-MX" sz="2200" dirty="0">
              <a:latin typeface="Arial" pitchFamily="34" charset="0"/>
              <a:cs typeface="Arial" pitchFamily="34" charset="0"/>
            </a:endParaRPr>
          </a:p>
        </p:txBody>
      </p:sp>
      <p:sp>
        <p:nvSpPr>
          <p:cNvPr id="3" name="AutoShape 2" descr="Resultado de imagen para Siebel Systems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4" name="AutoShape 4" descr="Resultado de imagen para Siebel Systems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6150" name="Picture 6" descr="Resultado de imagen para Siebel Systems LOGO"/>
          <p:cNvPicPr>
            <a:picLocks noChangeAspect="1" noChangeArrowheads="1"/>
          </p:cNvPicPr>
          <p:nvPr/>
        </p:nvPicPr>
        <p:blipFill rotWithShape="1">
          <a:blip r:embed="rId2">
            <a:extLst>
              <a:ext uri="{28A0092B-C50C-407E-A947-70E740481C1C}">
                <a14:useLocalDpi xmlns:a14="http://schemas.microsoft.com/office/drawing/2010/main" val="0"/>
              </a:ext>
            </a:extLst>
          </a:blip>
          <a:srcRect b="67675"/>
          <a:stretch/>
        </p:blipFill>
        <p:spPr bwMode="auto">
          <a:xfrm>
            <a:off x="971600" y="2878313"/>
            <a:ext cx="2169224" cy="12086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AutoShape 8" descr="Resultado de imagen para PeopleSoft LOG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6153"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l="6628" t="17472" r="7034" b="18567"/>
          <a:stretch/>
        </p:blipFill>
        <p:spPr bwMode="auto">
          <a:xfrm>
            <a:off x="5004048" y="2815284"/>
            <a:ext cx="3854548" cy="15474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4"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7306" y="4362730"/>
            <a:ext cx="4460184" cy="22746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7306" y="1881834"/>
            <a:ext cx="3810000" cy="9334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623" y="4126361"/>
            <a:ext cx="1947292" cy="20086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3428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971600" y="389855"/>
            <a:ext cx="6647012" cy="461665"/>
          </a:xfrm>
          <a:prstGeom prst="rect">
            <a:avLst/>
          </a:prstGeom>
        </p:spPr>
        <p:txBody>
          <a:bodyPr wrap="none">
            <a:spAutoFit/>
          </a:bodyPr>
          <a:lstStyle/>
          <a:p>
            <a:r>
              <a:rPr lang="es-ES" sz="2400" b="1" dirty="0">
                <a:latin typeface="Arial" pitchFamily="34" charset="0"/>
                <a:cs typeface="Arial" pitchFamily="34" charset="0"/>
              </a:rPr>
              <a:t>Automatización de la fuerza de ventas (SFA)</a:t>
            </a:r>
            <a:endParaRPr lang="es-MX" sz="2400" b="1" dirty="0">
              <a:latin typeface="Arial" pitchFamily="34" charset="0"/>
              <a:cs typeface="Arial" pitchFamily="34" charset="0"/>
            </a:endParaRPr>
          </a:p>
        </p:txBody>
      </p:sp>
      <p:sp>
        <p:nvSpPr>
          <p:cNvPr id="3" name="2 Rectángulo"/>
          <p:cNvSpPr/>
          <p:nvPr/>
        </p:nvSpPr>
        <p:spPr>
          <a:xfrm>
            <a:off x="307975" y="913798"/>
            <a:ext cx="4768081" cy="4832092"/>
          </a:xfrm>
          <a:prstGeom prst="rect">
            <a:avLst/>
          </a:prstGeom>
        </p:spPr>
        <p:txBody>
          <a:bodyPr wrap="square">
            <a:spAutoFit/>
          </a:bodyPr>
          <a:lstStyle/>
          <a:p>
            <a:pPr marL="342900" indent="-342900">
              <a:buFont typeface="Wingdings" pitchFamily="2" charset="2"/>
              <a:buChar char="v"/>
            </a:pPr>
            <a:r>
              <a:rPr lang="es-MX" sz="2200" dirty="0" smtClean="0">
                <a:latin typeface="Arial" pitchFamily="34" charset="0"/>
                <a:cs typeface="Arial" pitchFamily="34" charset="0"/>
              </a:rPr>
              <a:t>Ayudan al </a:t>
            </a:r>
            <a:r>
              <a:rPr lang="es-ES" sz="2200" dirty="0" smtClean="0">
                <a:latin typeface="Arial" pitchFamily="34" charset="0"/>
                <a:cs typeface="Arial" pitchFamily="34" charset="0"/>
              </a:rPr>
              <a:t>personal </a:t>
            </a:r>
            <a:r>
              <a:rPr lang="es-ES" sz="2200" dirty="0">
                <a:latin typeface="Arial" pitchFamily="34" charset="0"/>
                <a:cs typeface="Arial" pitchFamily="34" charset="0"/>
              </a:rPr>
              <a:t>de ventas a incrementar su productividad, al enfocar los esfuerzos de </a:t>
            </a:r>
            <a:r>
              <a:rPr lang="es-ES" sz="2200" dirty="0" smtClean="0">
                <a:latin typeface="Arial" pitchFamily="34" charset="0"/>
                <a:cs typeface="Arial" pitchFamily="34" charset="0"/>
              </a:rPr>
              <a:t>ventas en </a:t>
            </a:r>
            <a:r>
              <a:rPr lang="es-ES" sz="2200" dirty="0">
                <a:latin typeface="Arial" pitchFamily="34" charset="0"/>
                <a:cs typeface="Arial" pitchFamily="34" charset="0"/>
              </a:rPr>
              <a:t>los clientes más rentables, aquellos que son buenos candidatos para ventas y </a:t>
            </a:r>
            <a:r>
              <a:rPr lang="es-ES" sz="2200" dirty="0" smtClean="0">
                <a:latin typeface="Arial" pitchFamily="34" charset="0"/>
                <a:cs typeface="Arial" pitchFamily="34" charset="0"/>
              </a:rPr>
              <a:t>servicios. Los </a:t>
            </a:r>
            <a:r>
              <a:rPr lang="es-ES" sz="2200" dirty="0">
                <a:latin typeface="Arial" pitchFamily="34" charset="0"/>
                <a:cs typeface="Arial" pitchFamily="34" charset="0"/>
              </a:rPr>
              <a:t>sistemas CRM ofrecen información sobre prospectos de ventas y de contacto</a:t>
            </a:r>
            <a:r>
              <a:rPr lang="es-ES" sz="2200" dirty="0" smtClean="0">
                <a:latin typeface="Arial" pitchFamily="34" charset="0"/>
                <a:cs typeface="Arial" pitchFamily="34" charset="0"/>
              </a:rPr>
              <a:t>, información </a:t>
            </a:r>
            <a:r>
              <a:rPr lang="es-ES" sz="2200" dirty="0">
                <a:latin typeface="Arial" pitchFamily="34" charset="0"/>
                <a:cs typeface="Arial" pitchFamily="34" charset="0"/>
              </a:rPr>
              <a:t>de productos, herramientas para configurar productos y para </a:t>
            </a:r>
            <a:r>
              <a:rPr lang="es-ES" sz="2200" dirty="0" smtClean="0">
                <a:latin typeface="Arial" pitchFamily="34" charset="0"/>
                <a:cs typeface="Arial" pitchFamily="34" charset="0"/>
              </a:rPr>
              <a:t>generación </a:t>
            </a:r>
            <a:r>
              <a:rPr lang="es-MX" sz="2200" dirty="0" smtClean="0">
                <a:latin typeface="Arial" pitchFamily="34" charset="0"/>
                <a:cs typeface="Arial" pitchFamily="34" charset="0"/>
              </a:rPr>
              <a:t>de </a:t>
            </a:r>
            <a:r>
              <a:rPr lang="es-MX" sz="2200" dirty="0">
                <a:latin typeface="Arial" pitchFamily="34" charset="0"/>
                <a:cs typeface="Arial" pitchFamily="34" charset="0"/>
              </a:rPr>
              <a:t>cotizaciones de ventas</a:t>
            </a:r>
            <a:r>
              <a:rPr lang="es-MX" sz="2200" dirty="0" smtClean="0">
                <a:latin typeface="Arial" pitchFamily="34" charset="0"/>
                <a:cs typeface="Arial" pitchFamily="34" charset="0"/>
              </a:rPr>
              <a:t>.</a:t>
            </a:r>
          </a:p>
        </p:txBody>
      </p:sp>
      <p:sp>
        <p:nvSpPr>
          <p:cNvPr id="5" name="AutoShape 4" descr="Resultado de imagen para Automatización de la fuerza de ventas (SF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7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4846" y="1196751"/>
            <a:ext cx="3334737" cy="26642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Rectángulo"/>
          <p:cNvSpPr/>
          <p:nvPr/>
        </p:nvSpPr>
        <p:spPr>
          <a:xfrm>
            <a:off x="4673448" y="4234047"/>
            <a:ext cx="4219032" cy="2123658"/>
          </a:xfrm>
          <a:prstGeom prst="rect">
            <a:avLst/>
          </a:prstGeom>
        </p:spPr>
        <p:txBody>
          <a:bodyPr wrap="square">
            <a:spAutoFit/>
          </a:bodyPr>
          <a:lstStyle/>
          <a:p>
            <a:pPr marL="342900" indent="-342900">
              <a:buFont typeface="Wingdings" pitchFamily="2" charset="2"/>
              <a:buChar char="v"/>
            </a:pPr>
            <a:r>
              <a:rPr lang="es-ES" sz="2200" dirty="0" smtClean="0">
                <a:latin typeface="Arial" pitchFamily="34" charset="0"/>
                <a:cs typeface="Arial" pitchFamily="34" charset="0"/>
              </a:rPr>
              <a:t>El software CRM permite a los departamentos de ventas, marketing y entregas compartir con facilidad la información sobre clientes y prospectos.</a:t>
            </a:r>
            <a:endParaRPr lang="es-MX" sz="2200" dirty="0">
              <a:latin typeface="Arial" pitchFamily="34" charset="0"/>
              <a:cs typeface="Arial" pitchFamily="34" charset="0"/>
            </a:endParaRPr>
          </a:p>
        </p:txBody>
      </p:sp>
    </p:spTree>
    <p:extLst>
      <p:ext uri="{BB962C8B-B14F-4D97-AF65-F5344CB8AC3E}">
        <p14:creationId xmlns:p14="http://schemas.microsoft.com/office/powerpoint/2010/main" val="2042833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17559" y="658139"/>
            <a:ext cx="2783134" cy="461665"/>
          </a:xfrm>
          <a:prstGeom prst="rect">
            <a:avLst/>
          </a:prstGeom>
        </p:spPr>
        <p:txBody>
          <a:bodyPr wrap="none">
            <a:spAutoFit/>
          </a:bodyPr>
          <a:lstStyle/>
          <a:p>
            <a:r>
              <a:rPr lang="es-MX" sz="2400" b="1" dirty="0">
                <a:latin typeface="Arial" pitchFamily="34" charset="0"/>
                <a:cs typeface="Arial" pitchFamily="34" charset="0"/>
              </a:rPr>
              <a:t>Servicio al cliente</a:t>
            </a:r>
          </a:p>
        </p:txBody>
      </p:sp>
      <p:sp>
        <p:nvSpPr>
          <p:cNvPr id="3" name="2 Rectángulo"/>
          <p:cNvSpPr/>
          <p:nvPr/>
        </p:nvSpPr>
        <p:spPr>
          <a:xfrm>
            <a:off x="3501651" y="625034"/>
            <a:ext cx="5436096" cy="5847755"/>
          </a:xfrm>
          <a:prstGeom prst="rect">
            <a:avLst/>
          </a:prstGeom>
        </p:spPr>
        <p:txBody>
          <a:bodyPr wrap="square">
            <a:spAutoFit/>
          </a:bodyPr>
          <a:lstStyle/>
          <a:p>
            <a:pPr marL="342900" indent="-342900">
              <a:buFont typeface="Wingdings" pitchFamily="2" charset="2"/>
              <a:buChar char="v"/>
            </a:pPr>
            <a:r>
              <a:rPr lang="es-ES" sz="2200" dirty="0" smtClean="0">
                <a:latin typeface="Arial" pitchFamily="34" charset="0"/>
                <a:cs typeface="Arial" pitchFamily="34" charset="0"/>
              </a:rPr>
              <a:t>Los módulos de servicio al cliente en los sistemas CRM proveen información y herramientas para incrementar la eficiencia de los centros de llamadas, los departamentos de soporte técnico y el personal de soporte al cliente. Tienen herramientas para asignar y administrar las solicitudes de servicio de los clientes. </a:t>
            </a:r>
          </a:p>
          <a:p>
            <a:pPr marL="342900" indent="-342900">
              <a:buFont typeface="Wingdings" pitchFamily="2" charset="2"/>
              <a:buChar char="v"/>
            </a:pPr>
            <a:r>
              <a:rPr lang="es-ES" sz="2200" dirty="0" smtClean="0">
                <a:latin typeface="Arial" pitchFamily="34" charset="0"/>
                <a:cs typeface="Arial" pitchFamily="34" charset="0"/>
              </a:rPr>
              <a:t>Una vez que están los datos del cliente en el sistema, cualquier representante de servicio puede manejar la relación con el cliente. El acceso mejorado a la información consistente y precisa de los clientes ayuda a los call center a manejar más llamadas por día y a reducir la duración de cada llamada.</a:t>
            </a:r>
            <a:endParaRPr lang="es-MX" sz="2200" dirty="0">
              <a:latin typeface="Arial" pitchFamily="34" charset="0"/>
              <a:cs typeface="Arial" pitchFamily="34"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218" y="1490820"/>
            <a:ext cx="2948475" cy="29484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6878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98302" y="1395664"/>
            <a:ext cx="6954592" cy="3847207"/>
          </a:xfrm>
          <a:prstGeom prst="rect">
            <a:avLst/>
          </a:prstGeom>
          <a:noFill/>
        </p:spPr>
        <p:txBody>
          <a:bodyPr wrap="square" rtlCol="0">
            <a:spAutoFit/>
          </a:bodyPr>
          <a:lstStyle/>
          <a:p>
            <a:r>
              <a:rPr lang="es-ES" sz="2800" b="1" dirty="0" smtClean="0">
                <a:latin typeface="Arial" panose="020B0604020202020204" pitchFamily="34" charset="0"/>
                <a:cs typeface="Arial" panose="020B0604020202020204" pitchFamily="34" charset="0"/>
              </a:rPr>
              <a:t>MARKETING</a:t>
            </a:r>
          </a:p>
          <a:p>
            <a:r>
              <a:rPr lang="es-ES" sz="2400" dirty="0" smtClean="0">
                <a:latin typeface="Arial" panose="020B0604020202020204" pitchFamily="34" charset="0"/>
                <a:cs typeface="Arial" panose="020B0604020202020204" pitchFamily="34" charset="0"/>
              </a:rPr>
              <a:t>Para </a:t>
            </a:r>
            <a:r>
              <a:rPr lang="es-ES" sz="2400" dirty="0">
                <a:latin typeface="Arial" panose="020B0604020202020204" pitchFamily="34" charset="0"/>
                <a:cs typeface="Arial" panose="020B0604020202020204" pitchFamily="34" charset="0"/>
              </a:rPr>
              <a:t>soportar las campañas de marketing directo, los sistemas CRM cuentan con </a:t>
            </a:r>
            <a:r>
              <a:rPr lang="es-ES" sz="2400" dirty="0" smtClean="0">
                <a:latin typeface="Arial" panose="020B0604020202020204" pitchFamily="34" charset="0"/>
                <a:cs typeface="Arial" panose="020B0604020202020204" pitchFamily="34" charset="0"/>
              </a:rPr>
              <a:t>herramientas para </a:t>
            </a:r>
            <a:r>
              <a:rPr lang="es-ES" sz="2400" dirty="0">
                <a:latin typeface="Arial" panose="020B0604020202020204" pitchFamily="34" charset="0"/>
                <a:cs typeface="Arial" panose="020B0604020202020204" pitchFamily="34" charset="0"/>
              </a:rPr>
              <a:t>capturar los datos de prospectos y clientes, para proveer información </a:t>
            </a:r>
            <a:r>
              <a:rPr lang="es-ES" sz="2400" dirty="0" smtClean="0">
                <a:latin typeface="Arial" panose="020B0604020202020204" pitchFamily="34" charset="0"/>
                <a:cs typeface="Arial" panose="020B0604020202020204" pitchFamily="34" charset="0"/>
              </a:rPr>
              <a:t>de productos </a:t>
            </a:r>
            <a:r>
              <a:rPr lang="es-ES" sz="2400" dirty="0">
                <a:latin typeface="Arial" panose="020B0604020202020204" pitchFamily="34" charset="0"/>
                <a:cs typeface="Arial" panose="020B0604020202020204" pitchFamily="34" charset="0"/>
              </a:rPr>
              <a:t>y servicios, para clasificar las iniciativas para el marketing dirigido y para </a:t>
            </a:r>
            <a:r>
              <a:rPr lang="es-ES" sz="2400" dirty="0" smtClean="0">
                <a:latin typeface="Arial" panose="020B0604020202020204" pitchFamily="34" charset="0"/>
                <a:cs typeface="Arial" panose="020B0604020202020204" pitchFamily="34" charset="0"/>
              </a:rPr>
              <a:t>programar y </a:t>
            </a:r>
            <a:r>
              <a:rPr lang="es-ES" sz="2400" dirty="0">
                <a:latin typeface="Arial" panose="020B0604020202020204" pitchFamily="34" charset="0"/>
                <a:cs typeface="Arial" panose="020B0604020202020204" pitchFamily="34" charset="0"/>
              </a:rPr>
              <a:t>rastrear los correos de marketing directo o el correo </a:t>
            </a:r>
            <a:r>
              <a:rPr lang="es-ES" sz="2400" dirty="0" smtClean="0">
                <a:latin typeface="Arial" panose="020B0604020202020204" pitchFamily="34" charset="0"/>
                <a:cs typeface="Arial" panose="020B0604020202020204" pitchFamily="34" charset="0"/>
              </a:rPr>
              <a:t>electrónico</a:t>
            </a:r>
          </a:p>
          <a:p>
            <a:r>
              <a:rPr lang="es-ES" sz="2400" dirty="0">
                <a:latin typeface="Arial" panose="020B0604020202020204" pitchFamily="34" charset="0"/>
                <a:cs typeface="Arial" panose="020B0604020202020204" pitchFamily="34" charset="0"/>
              </a:rPr>
              <a:t>La </a:t>
            </a:r>
            <a:r>
              <a:rPr lang="es-ES" sz="2400" b="1" dirty="0">
                <a:latin typeface="Arial" panose="020B0604020202020204" pitchFamily="34" charset="0"/>
                <a:cs typeface="Arial" panose="020B0604020202020204" pitchFamily="34" charset="0"/>
              </a:rPr>
              <a:t>venta cruzada </a:t>
            </a:r>
            <a:r>
              <a:rPr lang="es-ES" sz="2400" dirty="0">
                <a:latin typeface="Arial" panose="020B0604020202020204" pitchFamily="34" charset="0"/>
                <a:cs typeface="Arial" panose="020B0604020202020204" pitchFamily="34" charset="0"/>
              </a:rPr>
              <a:t>es la comercialización de productos complementarios para los clientes</a:t>
            </a:r>
          </a:p>
        </p:txBody>
      </p:sp>
    </p:spTree>
    <p:extLst>
      <p:ext uri="{BB962C8B-B14F-4D97-AF65-F5344CB8AC3E}">
        <p14:creationId xmlns:p14="http://schemas.microsoft.com/office/powerpoint/2010/main" val="703393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22844" t="25000" r="30458" b="13487"/>
          <a:stretch/>
        </p:blipFill>
        <p:spPr>
          <a:xfrm>
            <a:off x="1191126" y="757989"/>
            <a:ext cx="6253414" cy="5329990"/>
          </a:xfrm>
          <a:prstGeom prst="rect">
            <a:avLst/>
          </a:prstGeom>
        </p:spPr>
      </p:pic>
    </p:spTree>
    <p:extLst>
      <p:ext uri="{BB962C8B-B14F-4D97-AF65-F5344CB8AC3E}">
        <p14:creationId xmlns:p14="http://schemas.microsoft.com/office/powerpoint/2010/main" val="40176223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13597" t="13323" r="44144" b="7730"/>
          <a:stretch/>
        </p:blipFill>
        <p:spPr>
          <a:xfrm>
            <a:off x="846319" y="398229"/>
            <a:ext cx="7315667" cy="6028329"/>
          </a:xfrm>
          <a:prstGeom prst="rect">
            <a:avLst/>
          </a:prstGeom>
        </p:spPr>
      </p:pic>
    </p:spTree>
    <p:extLst>
      <p:ext uri="{BB962C8B-B14F-4D97-AF65-F5344CB8AC3E}">
        <p14:creationId xmlns:p14="http://schemas.microsoft.com/office/powerpoint/2010/main" val="1073032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l="13739" t="37808" r="29940" b="12016"/>
          <a:stretch/>
        </p:blipFill>
        <p:spPr>
          <a:xfrm>
            <a:off x="1072167" y="1030310"/>
            <a:ext cx="6848341" cy="5061397"/>
          </a:xfrm>
          <a:prstGeom prst="rect">
            <a:avLst/>
          </a:prstGeom>
        </p:spPr>
      </p:pic>
    </p:spTree>
    <p:extLst>
      <p:ext uri="{BB962C8B-B14F-4D97-AF65-F5344CB8AC3E}">
        <p14:creationId xmlns:p14="http://schemas.microsoft.com/office/powerpoint/2010/main" val="1226754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528034"/>
            <a:ext cx="7886700" cy="1030310"/>
          </a:xfrm>
        </p:spPr>
        <p:txBody>
          <a:bodyPr>
            <a:normAutofit fontScale="90000"/>
          </a:bodyPr>
          <a:lstStyle/>
          <a:p>
            <a:r>
              <a:rPr lang="es-ES" sz="3200" b="1" dirty="0" smtClean="0">
                <a:latin typeface="Arial" panose="020B0604020202020204" pitchFamily="34" charset="0"/>
                <a:cs typeface="Arial" panose="020B0604020202020204" pitchFamily="34" charset="0"/>
              </a:rPr>
              <a:t/>
            </a:r>
            <a:br>
              <a:rPr lang="es-ES" sz="3200" b="1" dirty="0" smtClean="0">
                <a:latin typeface="Arial" panose="020B0604020202020204" pitchFamily="34" charset="0"/>
                <a:cs typeface="Arial" panose="020B0604020202020204" pitchFamily="34" charset="0"/>
              </a:rPr>
            </a:br>
            <a:r>
              <a:rPr lang="es-ES" sz="3200" b="1" dirty="0" smtClean="0">
                <a:latin typeface="Arial" panose="020B0604020202020204" pitchFamily="34" charset="0"/>
                <a:cs typeface="Arial" panose="020B0604020202020204" pitchFamily="34" charset="0"/>
              </a:rPr>
              <a:t>     CRM </a:t>
            </a:r>
            <a:r>
              <a:rPr lang="es-ES" sz="3200" b="1" dirty="0">
                <a:latin typeface="Arial" panose="020B0604020202020204" pitchFamily="34" charset="0"/>
                <a:cs typeface="Arial" panose="020B0604020202020204" pitchFamily="34" charset="0"/>
              </a:rPr>
              <a:t>OPERACIONAL Y ANALÍTICO</a:t>
            </a:r>
          </a:p>
        </p:txBody>
      </p:sp>
      <p:sp>
        <p:nvSpPr>
          <p:cNvPr id="3" name="Marcador de contenido 2"/>
          <p:cNvSpPr>
            <a:spLocks noGrp="1"/>
          </p:cNvSpPr>
          <p:nvPr>
            <p:ph idx="1"/>
          </p:nvPr>
        </p:nvSpPr>
        <p:spPr>
          <a:xfrm>
            <a:off x="971600" y="1916832"/>
            <a:ext cx="7253220" cy="3760632"/>
          </a:xfrm>
        </p:spPr>
        <p:txBody>
          <a:bodyPr>
            <a:normAutofit fontScale="92500"/>
          </a:bodyPr>
          <a:lstStyle/>
          <a:p>
            <a:r>
              <a:rPr lang="es-ES" sz="2400" dirty="0" smtClean="0">
                <a:latin typeface="Arial" panose="020B0604020202020204" pitchFamily="34" charset="0"/>
                <a:cs typeface="Arial" panose="020B0604020202020204" pitchFamily="34" charset="0"/>
              </a:rPr>
              <a:t>El </a:t>
            </a:r>
            <a:r>
              <a:rPr lang="es-ES" sz="2400" b="1" dirty="0">
                <a:latin typeface="Arial" panose="020B0604020202020204" pitchFamily="34" charset="0"/>
                <a:cs typeface="Arial" panose="020B0604020202020204" pitchFamily="34" charset="0"/>
              </a:rPr>
              <a:t>CRM </a:t>
            </a:r>
            <a:r>
              <a:rPr lang="es-ES" sz="2400" b="1" dirty="0" smtClean="0">
                <a:latin typeface="Arial" panose="020B0604020202020204" pitchFamily="34" charset="0"/>
                <a:cs typeface="Arial" panose="020B0604020202020204" pitchFamily="34" charset="0"/>
              </a:rPr>
              <a:t>operacional </a:t>
            </a:r>
            <a:r>
              <a:rPr lang="es-ES" sz="2400" dirty="0" smtClean="0">
                <a:latin typeface="Arial" panose="020B0604020202020204" pitchFamily="34" charset="0"/>
                <a:cs typeface="Arial" panose="020B0604020202020204" pitchFamily="34" charset="0"/>
              </a:rPr>
              <a:t>integra </a:t>
            </a:r>
            <a:r>
              <a:rPr lang="es-ES" sz="2400" dirty="0">
                <a:latin typeface="Arial" panose="020B0604020202020204" pitchFamily="34" charset="0"/>
                <a:cs typeface="Arial" panose="020B0604020202020204" pitchFamily="34" charset="0"/>
              </a:rPr>
              <a:t>las aplicaciones que interactúan de manera directa con el cliente, como </a:t>
            </a:r>
            <a:r>
              <a:rPr lang="es-ES" sz="2400" dirty="0" smtClean="0">
                <a:latin typeface="Arial" panose="020B0604020202020204" pitchFamily="34" charset="0"/>
                <a:cs typeface="Arial" panose="020B0604020202020204" pitchFamily="34" charset="0"/>
              </a:rPr>
              <a:t>las herramientas </a:t>
            </a:r>
            <a:r>
              <a:rPr lang="es-ES" sz="2400" dirty="0">
                <a:latin typeface="Arial" panose="020B0604020202020204" pitchFamily="34" charset="0"/>
                <a:cs typeface="Arial" panose="020B0604020202020204" pitchFamily="34" charset="0"/>
              </a:rPr>
              <a:t>para la automatización de la fuerza de ventas, el call center y el soporte </a:t>
            </a:r>
            <a:r>
              <a:rPr lang="es-ES" sz="2400" dirty="0" smtClean="0">
                <a:latin typeface="Arial" panose="020B0604020202020204" pitchFamily="34" charset="0"/>
                <a:cs typeface="Arial" panose="020B0604020202020204" pitchFamily="34" charset="0"/>
              </a:rPr>
              <a:t>de servicio </a:t>
            </a:r>
            <a:r>
              <a:rPr lang="es-ES" sz="2400" dirty="0">
                <a:latin typeface="Arial" panose="020B0604020202020204" pitchFamily="34" charset="0"/>
                <a:cs typeface="Arial" panose="020B0604020202020204" pitchFamily="34" charset="0"/>
              </a:rPr>
              <a:t>al cliente, y la automatización de marketing. </a:t>
            </a:r>
            <a:endParaRPr lang="es-ES" sz="2400" dirty="0" smtClean="0">
              <a:latin typeface="Arial" panose="020B0604020202020204" pitchFamily="34" charset="0"/>
              <a:cs typeface="Arial" panose="020B0604020202020204" pitchFamily="34" charset="0"/>
            </a:endParaRPr>
          </a:p>
          <a:p>
            <a:r>
              <a:rPr lang="es-ES" sz="2400" dirty="0" smtClean="0">
                <a:latin typeface="Arial" panose="020B0604020202020204" pitchFamily="34" charset="0"/>
                <a:cs typeface="Arial" panose="020B0604020202020204" pitchFamily="34" charset="0"/>
              </a:rPr>
              <a:t>El </a:t>
            </a:r>
            <a:r>
              <a:rPr lang="es-ES" sz="2400" b="1" dirty="0">
                <a:latin typeface="Arial" panose="020B0604020202020204" pitchFamily="34" charset="0"/>
                <a:cs typeface="Arial" panose="020B0604020202020204" pitchFamily="34" charset="0"/>
              </a:rPr>
              <a:t>CRM analítico </a:t>
            </a:r>
            <a:r>
              <a:rPr lang="es-ES" sz="2400" dirty="0">
                <a:latin typeface="Arial" panose="020B0604020202020204" pitchFamily="34" charset="0"/>
                <a:cs typeface="Arial" panose="020B0604020202020204" pitchFamily="34" charset="0"/>
              </a:rPr>
              <a:t>tiene </a:t>
            </a:r>
            <a:r>
              <a:rPr lang="es-ES" sz="2400" dirty="0" smtClean="0">
                <a:latin typeface="Arial" panose="020B0604020202020204" pitchFamily="34" charset="0"/>
                <a:cs typeface="Arial" panose="020B0604020202020204" pitchFamily="34" charset="0"/>
              </a:rPr>
              <a:t>aplicaciones que </a:t>
            </a:r>
            <a:r>
              <a:rPr lang="es-ES" sz="2400" dirty="0">
                <a:latin typeface="Arial" panose="020B0604020202020204" pitchFamily="34" charset="0"/>
                <a:cs typeface="Arial" panose="020B0604020202020204" pitchFamily="34" charset="0"/>
              </a:rPr>
              <a:t>analizan los datos de los clientes generados por las aplicaciones CRM </a:t>
            </a:r>
            <a:r>
              <a:rPr lang="es-ES" sz="2400" dirty="0" smtClean="0">
                <a:latin typeface="Arial" panose="020B0604020202020204" pitchFamily="34" charset="0"/>
                <a:cs typeface="Arial" panose="020B0604020202020204" pitchFamily="34" charset="0"/>
              </a:rPr>
              <a:t>operacionales, para </a:t>
            </a:r>
            <a:r>
              <a:rPr lang="es-ES" sz="2400" dirty="0">
                <a:latin typeface="Arial" panose="020B0604020202020204" pitchFamily="34" charset="0"/>
                <a:cs typeface="Arial" panose="020B0604020202020204" pitchFamily="34" charset="0"/>
              </a:rPr>
              <a:t>proveer información que ayude a mejorar el desempeño de la empresa.</a:t>
            </a:r>
          </a:p>
        </p:txBody>
      </p:sp>
    </p:spTree>
    <p:extLst>
      <p:ext uri="{BB962C8B-B14F-4D97-AF65-F5344CB8AC3E}">
        <p14:creationId xmlns:p14="http://schemas.microsoft.com/office/powerpoint/2010/main" val="3017752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23638" t="34287" r="32612" b="11135"/>
          <a:stretch/>
        </p:blipFill>
        <p:spPr>
          <a:xfrm>
            <a:off x="3709116" y="837127"/>
            <a:ext cx="5167648" cy="5306095"/>
          </a:xfrm>
          <a:prstGeom prst="rect">
            <a:avLst/>
          </a:prstGeom>
        </p:spPr>
      </p:pic>
      <p:sp>
        <p:nvSpPr>
          <p:cNvPr id="7" name="CuadroTexto 6"/>
          <p:cNvSpPr txBox="1"/>
          <p:nvPr/>
        </p:nvSpPr>
        <p:spPr>
          <a:xfrm>
            <a:off x="289775" y="489352"/>
            <a:ext cx="3216498" cy="6001643"/>
          </a:xfrm>
          <a:prstGeom prst="rect">
            <a:avLst/>
          </a:prstGeom>
          <a:noFill/>
        </p:spPr>
        <p:txBody>
          <a:bodyPr wrap="square" rtlCol="0">
            <a:spAutoFit/>
          </a:bodyPr>
          <a:lstStyle/>
          <a:p>
            <a:r>
              <a:rPr lang="es-ES" sz="2400" dirty="0">
                <a:latin typeface="Arial" panose="020B0604020202020204" pitchFamily="34" charset="0"/>
                <a:cs typeface="Arial" panose="020B0604020202020204" pitchFamily="34" charset="0"/>
              </a:rPr>
              <a:t>Otro resultado importante del CRM analítico es el </a:t>
            </a:r>
            <a:r>
              <a:rPr lang="es-ES" sz="2400" b="1" dirty="0">
                <a:latin typeface="Arial" panose="020B0604020202020204" pitchFamily="34" charset="0"/>
                <a:cs typeface="Arial" panose="020B0604020202020204" pitchFamily="34" charset="0"/>
              </a:rPr>
              <a:t>Valor del Tiempo de Vida </a:t>
            </a:r>
            <a:r>
              <a:rPr lang="es-ES" sz="2400" b="1" dirty="0" smtClean="0">
                <a:latin typeface="Arial" panose="020B0604020202020204" pitchFamily="34" charset="0"/>
                <a:cs typeface="Arial" panose="020B0604020202020204" pitchFamily="34" charset="0"/>
              </a:rPr>
              <a:t>del Cliente </a:t>
            </a:r>
            <a:r>
              <a:rPr lang="es-ES" sz="2400" b="1" dirty="0">
                <a:latin typeface="Arial" panose="020B0604020202020204" pitchFamily="34" charset="0"/>
                <a:cs typeface="Arial" panose="020B0604020202020204" pitchFamily="34" charset="0"/>
              </a:rPr>
              <a:t>(CLTV) </a:t>
            </a:r>
            <a:r>
              <a:rPr lang="es-ES" sz="2400" dirty="0" smtClean="0">
                <a:latin typeface="Arial" panose="020B0604020202020204" pitchFamily="34" charset="0"/>
                <a:cs typeface="Arial" panose="020B0604020202020204" pitchFamily="34" charset="0"/>
              </a:rPr>
              <a:t>, </a:t>
            </a:r>
            <a:r>
              <a:rPr lang="es-ES" sz="2400" dirty="0">
                <a:latin typeface="Arial" panose="020B0604020202020204" pitchFamily="34" charset="0"/>
                <a:cs typeface="Arial" panose="020B0604020202020204" pitchFamily="34" charset="0"/>
              </a:rPr>
              <a:t>el cual se basa en la relación entre los ingresos </a:t>
            </a:r>
            <a:r>
              <a:rPr lang="es-ES" sz="2400" dirty="0" smtClean="0">
                <a:latin typeface="Arial" panose="020B0604020202020204" pitchFamily="34" charset="0"/>
                <a:cs typeface="Arial" panose="020B0604020202020204" pitchFamily="34" charset="0"/>
              </a:rPr>
              <a:t>producidos por </a:t>
            </a:r>
            <a:r>
              <a:rPr lang="es-ES" sz="2400" dirty="0">
                <a:latin typeface="Arial" panose="020B0604020202020204" pitchFamily="34" charset="0"/>
                <a:cs typeface="Arial" panose="020B0604020202020204" pitchFamily="34" charset="0"/>
              </a:rPr>
              <a:t>un cliente específico, los gastos incurridos en adquirir y dar servicio a </a:t>
            </a:r>
            <a:r>
              <a:rPr lang="es-ES" sz="2400" dirty="0" smtClean="0">
                <a:latin typeface="Arial" panose="020B0604020202020204" pitchFamily="34" charset="0"/>
                <a:cs typeface="Arial" panose="020B0604020202020204" pitchFamily="34" charset="0"/>
              </a:rPr>
              <a:t>ese cliente</a:t>
            </a:r>
            <a:r>
              <a:rPr lang="es-ES" sz="2400" dirty="0">
                <a:latin typeface="Arial" panose="020B0604020202020204" pitchFamily="34" charset="0"/>
                <a:cs typeface="Arial" panose="020B0604020202020204" pitchFamily="34" charset="0"/>
              </a:rPr>
              <a:t>, y la vida esperada de la relación entre el cliente y la compañía</a:t>
            </a:r>
            <a:r>
              <a:rPr lang="es-ES" sz="2400" dirty="0" smtClean="0">
                <a:latin typeface="Arial" panose="020B0604020202020204" pitchFamily="34" charset="0"/>
                <a:cs typeface="Arial" panose="020B0604020202020204" pitchFamily="34" charset="0"/>
              </a:rPr>
              <a:t>.</a:t>
            </a:r>
            <a:endParaRPr lang="es-E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251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8650" y="540913"/>
            <a:ext cx="7886700" cy="5636050"/>
          </a:xfrm>
        </p:spPr>
        <p:txBody>
          <a:bodyPr>
            <a:normAutofit/>
          </a:bodyPr>
          <a:lstStyle/>
          <a:p>
            <a:pPr marL="0" indent="0">
              <a:buNone/>
            </a:pPr>
            <a:r>
              <a:rPr lang="es-ES" sz="2400" b="1" dirty="0" smtClean="0">
                <a:latin typeface="Arial" panose="020B0604020202020204" pitchFamily="34" charset="0"/>
                <a:cs typeface="Arial" panose="020B0604020202020204" pitchFamily="34" charset="0"/>
              </a:rPr>
              <a:t>VALOR DE NEGOCIOS DE LOS SISTEMAS DE ADMINISTRACIÓN DE RELACIONES CON EL CLIENTE</a:t>
            </a:r>
            <a:endParaRPr lang="es-ES" sz="2400" dirty="0" smtClean="0">
              <a:latin typeface="Arial" panose="020B0604020202020204" pitchFamily="34" charset="0"/>
              <a:cs typeface="Arial" panose="020B0604020202020204" pitchFamily="34" charset="0"/>
            </a:endParaRPr>
          </a:p>
          <a:p>
            <a:r>
              <a:rPr lang="es-ES" sz="2400" dirty="0" smtClean="0">
                <a:latin typeface="Arial" panose="020B0604020202020204" pitchFamily="34" charset="0"/>
                <a:cs typeface="Arial" panose="020B0604020202020204" pitchFamily="34" charset="0"/>
              </a:rPr>
              <a:t>La información de los sistemas CRM incrementa los ingresos de las ventas al identificar a los clientes para el marketing enfocado y la venta cruzada.</a:t>
            </a:r>
          </a:p>
          <a:p>
            <a:r>
              <a:rPr lang="es-ES" sz="2400" dirty="0" smtClean="0">
                <a:latin typeface="Arial" panose="020B0604020202020204" pitchFamily="34" charset="0"/>
                <a:cs typeface="Arial" panose="020B0604020202020204" pitchFamily="34" charset="0"/>
              </a:rPr>
              <a:t>La </a:t>
            </a:r>
            <a:r>
              <a:rPr lang="es-ES" sz="2400" b="1" dirty="0" smtClean="0">
                <a:latin typeface="Arial" panose="020B0604020202020204" pitchFamily="34" charset="0"/>
                <a:cs typeface="Arial" panose="020B0604020202020204" pitchFamily="34" charset="0"/>
              </a:rPr>
              <a:t>tasa de cancelación </a:t>
            </a:r>
            <a:r>
              <a:rPr lang="es-ES" sz="2400" dirty="0" smtClean="0">
                <a:latin typeface="Arial" panose="020B0604020202020204" pitchFamily="34" charset="0"/>
                <a:cs typeface="Arial" panose="020B0604020202020204" pitchFamily="34" charset="0"/>
              </a:rPr>
              <a:t>mide la cantidad de clientes que dejan de usar o comprar productos o servicios de una compañía. </a:t>
            </a:r>
          </a:p>
        </p:txBody>
      </p:sp>
    </p:spTree>
    <p:extLst>
      <p:ext uri="{BB962C8B-B14F-4D97-AF65-F5344CB8AC3E}">
        <p14:creationId xmlns:p14="http://schemas.microsoft.com/office/powerpoint/2010/main" val="1686780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12775" y="476829"/>
            <a:ext cx="4031233" cy="6186309"/>
          </a:xfrm>
          <a:prstGeom prst="rect">
            <a:avLst/>
          </a:prstGeom>
        </p:spPr>
        <p:txBody>
          <a:bodyPr wrap="square">
            <a:spAutoFit/>
          </a:bodyPr>
          <a:lstStyle/>
          <a:p>
            <a:pPr marL="342900" indent="-342900">
              <a:buFont typeface="Wingdings" pitchFamily="2" charset="2"/>
              <a:buChar char="v"/>
            </a:pPr>
            <a:r>
              <a:rPr lang="es-ES" sz="2200" dirty="0">
                <a:latin typeface="Arial" pitchFamily="34" charset="0"/>
                <a:cs typeface="Arial" pitchFamily="34" charset="0"/>
              </a:rPr>
              <a:t>L</a:t>
            </a:r>
            <a:r>
              <a:rPr lang="es-ES" sz="2200" dirty="0" smtClean="0">
                <a:latin typeface="Arial" pitchFamily="34" charset="0"/>
                <a:cs typeface="Arial" pitchFamily="34" charset="0"/>
              </a:rPr>
              <a:t>as </a:t>
            </a:r>
            <a:r>
              <a:rPr lang="es-ES" sz="2200" dirty="0">
                <a:latin typeface="Arial" pitchFamily="34" charset="0"/>
                <a:cs typeface="Arial" pitchFamily="34" charset="0"/>
              </a:rPr>
              <a:t>compañías se están </a:t>
            </a:r>
            <a:r>
              <a:rPr lang="es-ES" sz="2200" dirty="0" smtClean="0">
                <a:latin typeface="Arial" pitchFamily="34" charset="0"/>
                <a:cs typeface="Arial" pitchFamily="34" charset="0"/>
              </a:rPr>
              <a:t>dando cuenta </a:t>
            </a:r>
            <a:r>
              <a:rPr lang="es-ES" sz="2200" dirty="0">
                <a:latin typeface="Arial" pitchFamily="34" charset="0"/>
                <a:cs typeface="Arial" pitchFamily="34" charset="0"/>
              </a:rPr>
              <a:t>de que tal vez su única fortaleza competitiva duradera esté en las relaciones </a:t>
            </a:r>
            <a:r>
              <a:rPr lang="es-ES" sz="2200" dirty="0" smtClean="0">
                <a:latin typeface="Arial" pitchFamily="34" charset="0"/>
                <a:cs typeface="Arial" pitchFamily="34" charset="0"/>
              </a:rPr>
              <a:t>con sus </a:t>
            </a:r>
            <a:r>
              <a:rPr lang="es-ES" sz="2200" dirty="0">
                <a:latin typeface="Arial" pitchFamily="34" charset="0"/>
                <a:cs typeface="Arial" pitchFamily="34" charset="0"/>
              </a:rPr>
              <a:t>clientes</a:t>
            </a:r>
            <a:r>
              <a:rPr lang="es-ES" sz="2200" dirty="0" smtClean="0">
                <a:latin typeface="Arial" pitchFamily="34" charset="0"/>
                <a:cs typeface="Arial" pitchFamily="34" charset="0"/>
              </a:rPr>
              <a:t>.</a:t>
            </a:r>
          </a:p>
          <a:p>
            <a:pPr marL="342900" indent="-342900">
              <a:buFont typeface="Wingdings" pitchFamily="2" charset="2"/>
              <a:buChar char="v"/>
            </a:pPr>
            <a:r>
              <a:rPr lang="es-ES" sz="2200" dirty="0" smtClean="0">
                <a:latin typeface="Arial" pitchFamily="34" charset="0"/>
                <a:cs typeface="Arial" pitchFamily="34" charset="0"/>
              </a:rPr>
              <a:t> </a:t>
            </a:r>
            <a:r>
              <a:rPr lang="es-ES" sz="2200" dirty="0">
                <a:latin typeface="Arial" pitchFamily="34" charset="0"/>
                <a:cs typeface="Arial" pitchFamily="34" charset="0"/>
              </a:rPr>
              <a:t>Algunos dicen que la base de la competencia ha cambiado, pues antes </a:t>
            </a:r>
            <a:r>
              <a:rPr lang="es-ES" sz="2200" dirty="0" smtClean="0">
                <a:latin typeface="Arial" pitchFamily="34" charset="0"/>
                <a:cs typeface="Arial" pitchFamily="34" charset="0"/>
              </a:rPr>
              <a:t>se trataba </a:t>
            </a:r>
            <a:r>
              <a:rPr lang="es-ES" sz="2200" dirty="0">
                <a:latin typeface="Arial" pitchFamily="34" charset="0"/>
                <a:cs typeface="Arial" pitchFamily="34" charset="0"/>
              </a:rPr>
              <a:t>de determinar quién vendía más productos y servicios, pero ahora se trata </a:t>
            </a:r>
            <a:r>
              <a:rPr lang="es-ES" sz="2200" dirty="0" smtClean="0">
                <a:latin typeface="Arial" pitchFamily="34" charset="0"/>
                <a:cs typeface="Arial" pitchFamily="34" charset="0"/>
              </a:rPr>
              <a:t>de determinar </a:t>
            </a:r>
            <a:r>
              <a:rPr lang="es-ES" sz="2200" dirty="0">
                <a:latin typeface="Arial" pitchFamily="34" charset="0"/>
                <a:cs typeface="Arial" pitchFamily="34" charset="0"/>
              </a:rPr>
              <a:t>quién es “dueño” del cliente, además de que las relaciones con los </a:t>
            </a:r>
            <a:r>
              <a:rPr lang="es-ES" sz="2200" dirty="0" smtClean="0">
                <a:latin typeface="Arial" pitchFamily="34" charset="0"/>
                <a:cs typeface="Arial" pitchFamily="34" charset="0"/>
              </a:rPr>
              <a:t>clientes representan </a:t>
            </a:r>
            <a:r>
              <a:rPr lang="es-ES" sz="2200" dirty="0">
                <a:latin typeface="Arial" pitchFamily="34" charset="0"/>
                <a:cs typeface="Arial" pitchFamily="34" charset="0"/>
              </a:rPr>
              <a:t>el activo más valioso de una firma.</a:t>
            </a:r>
            <a:endParaRPr lang="es-MX" sz="2200" dirty="0">
              <a:latin typeface="Arial" pitchFamily="34" charset="0"/>
              <a:cs typeface="Arial" pitchFamily="34" charset="0"/>
            </a:endParaRPr>
          </a:p>
        </p:txBody>
      </p:sp>
      <p:sp>
        <p:nvSpPr>
          <p:cNvPr id="4" name="AutoShape 2" descr="Resultado de imagen para CLIEN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5" name="AutoShape 4" descr="Resultado de imagen para CLIENT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32" name="Picture 8" descr="Resultado de imagen para cliente satisfecho dibujo"/>
          <p:cNvPicPr>
            <a:picLocks noChangeAspect="1" noChangeArrowheads="1"/>
          </p:cNvPicPr>
          <p:nvPr/>
        </p:nvPicPr>
        <p:blipFill rotWithShape="1">
          <a:blip r:embed="rId3">
            <a:extLst>
              <a:ext uri="{28A0092B-C50C-407E-A947-70E740481C1C}">
                <a14:useLocalDpi xmlns:a14="http://schemas.microsoft.com/office/drawing/2010/main" val="0"/>
              </a:ext>
            </a:extLst>
          </a:blip>
          <a:srcRect l="7006" t="10272" r="5464" b="10106"/>
          <a:stretch/>
        </p:blipFill>
        <p:spPr bwMode="auto">
          <a:xfrm>
            <a:off x="4788024" y="1340768"/>
            <a:ext cx="3744416" cy="38115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589271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1340768"/>
            <a:ext cx="8229600" cy="1143000"/>
          </a:xfrm>
        </p:spPr>
        <p:txBody>
          <a:bodyPr>
            <a:normAutofit/>
          </a:bodyPr>
          <a:lstStyle/>
          <a:p>
            <a:r>
              <a:rPr lang="es-ES" sz="2400" b="1" dirty="0" smtClean="0">
                <a:latin typeface="Arial" pitchFamily="34" charset="0"/>
                <a:cs typeface="Arial" pitchFamily="34" charset="0"/>
              </a:rPr>
              <a:t>Desafíos de las aplicaciones Empresariales</a:t>
            </a:r>
            <a:endParaRPr lang="es-ES" sz="2400" b="1" dirty="0">
              <a:latin typeface="Arial" pitchFamily="34" charset="0"/>
              <a:cs typeface="Arial" pitchFamily="34" charset="0"/>
            </a:endParaRPr>
          </a:p>
        </p:txBody>
      </p:sp>
      <p:sp>
        <p:nvSpPr>
          <p:cNvPr id="3" name="2 Marcador de contenido"/>
          <p:cNvSpPr>
            <a:spLocks noGrp="1"/>
          </p:cNvSpPr>
          <p:nvPr>
            <p:ph idx="1"/>
          </p:nvPr>
        </p:nvSpPr>
        <p:spPr>
          <a:xfrm>
            <a:off x="323528" y="2332037"/>
            <a:ext cx="8352928" cy="3617243"/>
          </a:xfrm>
        </p:spPr>
        <p:txBody>
          <a:bodyPr>
            <a:normAutofit/>
          </a:bodyPr>
          <a:lstStyle/>
          <a:p>
            <a:pPr>
              <a:buNone/>
            </a:pPr>
            <a:r>
              <a:rPr lang="es-ES" sz="2400" dirty="0" smtClean="0"/>
              <a:t>     </a:t>
            </a:r>
            <a:r>
              <a:rPr lang="es-ES" sz="2400" dirty="0" smtClean="0">
                <a:latin typeface="Arial" pitchFamily="34" charset="0"/>
                <a:cs typeface="Arial" pitchFamily="34" charset="0"/>
              </a:rPr>
              <a:t>Las </a:t>
            </a:r>
            <a:r>
              <a:rPr lang="es-ES" sz="2400" dirty="0">
                <a:latin typeface="Arial" pitchFamily="34" charset="0"/>
                <a:cs typeface="Arial" pitchFamily="34" charset="0"/>
              </a:rPr>
              <a:t>aplicaciones empresariales involucran piezas complejas de software que </a:t>
            </a:r>
            <a:r>
              <a:rPr lang="es-ES" sz="2400" dirty="0" smtClean="0">
                <a:latin typeface="Arial" pitchFamily="34" charset="0"/>
                <a:cs typeface="Arial" pitchFamily="34" charset="0"/>
              </a:rPr>
              <a:t>son muy </a:t>
            </a:r>
            <a:r>
              <a:rPr lang="es-ES" sz="2400" dirty="0">
                <a:latin typeface="Arial" pitchFamily="34" charset="0"/>
                <a:cs typeface="Arial" pitchFamily="34" charset="0"/>
              </a:rPr>
              <a:t>costosas de comprar y de </a:t>
            </a:r>
            <a:r>
              <a:rPr lang="es-ES" sz="2400" dirty="0" smtClean="0">
                <a:latin typeface="Arial" pitchFamily="34" charset="0"/>
                <a:cs typeface="Arial" pitchFamily="34" charset="0"/>
              </a:rPr>
              <a:t>implementar.</a:t>
            </a:r>
          </a:p>
          <a:p>
            <a:pPr>
              <a:buNone/>
            </a:pPr>
            <a:r>
              <a:rPr lang="es-ES" sz="2400" dirty="0">
                <a:latin typeface="Arial" pitchFamily="34" charset="0"/>
                <a:cs typeface="Arial" pitchFamily="34" charset="0"/>
              </a:rPr>
              <a:t> </a:t>
            </a:r>
            <a:r>
              <a:rPr lang="es-ES" sz="2400" dirty="0" smtClean="0">
                <a:latin typeface="Arial" pitchFamily="34" charset="0"/>
                <a:cs typeface="Arial" pitchFamily="34" charset="0"/>
              </a:rPr>
              <a:t>    Las </a:t>
            </a:r>
            <a:r>
              <a:rPr lang="es-ES" sz="2400" dirty="0">
                <a:latin typeface="Arial" pitchFamily="34" charset="0"/>
                <a:cs typeface="Arial" pitchFamily="34" charset="0"/>
              </a:rPr>
              <a:t>aplicaciones empresariales no sólo requieren una transformación </a:t>
            </a:r>
            <a:r>
              <a:rPr lang="es-ES" sz="2400" dirty="0" smtClean="0">
                <a:latin typeface="Arial" pitchFamily="34" charset="0"/>
                <a:cs typeface="Arial" pitchFamily="34" charset="0"/>
              </a:rPr>
              <a:t>tecnológica profunda</a:t>
            </a:r>
            <a:r>
              <a:rPr lang="es-ES" sz="2400" dirty="0">
                <a:latin typeface="Arial" pitchFamily="34" charset="0"/>
                <a:cs typeface="Arial" pitchFamily="34" charset="0"/>
              </a:rPr>
              <a:t>, sino también </a:t>
            </a:r>
            <a:r>
              <a:rPr lang="es-ES" sz="2400" dirty="0" smtClean="0">
                <a:latin typeface="Arial" pitchFamily="34" charset="0"/>
                <a:cs typeface="Arial" pitchFamily="34" charset="0"/>
              </a:rPr>
              <a:t>cambios fundamentales </a:t>
            </a:r>
            <a:r>
              <a:rPr lang="es-ES" sz="2400" dirty="0">
                <a:latin typeface="Arial" pitchFamily="34" charset="0"/>
                <a:cs typeface="Arial" pitchFamily="34" charset="0"/>
              </a:rPr>
              <a:t>en la forma en que operan las </a:t>
            </a:r>
            <a:r>
              <a:rPr lang="es-ES" sz="2400" dirty="0" smtClean="0">
                <a:latin typeface="Arial" pitchFamily="34" charset="0"/>
                <a:cs typeface="Arial" pitchFamily="34" charset="0"/>
              </a:rPr>
              <a:t>empresas. Las </a:t>
            </a:r>
            <a:r>
              <a:rPr lang="es-ES" sz="2400" dirty="0">
                <a:latin typeface="Arial" pitchFamily="34" charset="0"/>
                <a:cs typeface="Arial" pitchFamily="34" charset="0"/>
              </a:rPr>
              <a:t>compañías deben realizar cambios radicales en sus procesos de </a:t>
            </a:r>
            <a:r>
              <a:rPr lang="es-ES" sz="2400" dirty="0" smtClean="0">
                <a:latin typeface="Arial" pitchFamily="34" charset="0"/>
                <a:cs typeface="Arial" pitchFamily="34" charset="0"/>
              </a:rPr>
              <a:t>negocios para </a:t>
            </a:r>
            <a:r>
              <a:rPr lang="es-ES" sz="2400" dirty="0">
                <a:latin typeface="Arial" pitchFamily="34" charset="0"/>
                <a:cs typeface="Arial" pitchFamily="34" charset="0"/>
              </a:rPr>
              <a:t>trabajar con el software</a:t>
            </a:r>
            <a:r>
              <a:rPr lang="es-ES" sz="2400" dirty="0" smtClean="0">
                <a:latin typeface="Arial" pitchFamily="34" charset="0"/>
                <a:cs typeface="Arial" pitchFamily="34" charset="0"/>
              </a:rPr>
              <a:t>.</a:t>
            </a:r>
            <a:endParaRPr lang="es-ES" sz="3100" dirty="0">
              <a:latin typeface="Arial" pitchFamily="34" charset="0"/>
              <a:cs typeface="Arial" pitchFamily="34" charset="0"/>
            </a:endParaRPr>
          </a:p>
        </p:txBody>
      </p:sp>
      <p:sp>
        <p:nvSpPr>
          <p:cNvPr id="4" name="3 Rectángulo"/>
          <p:cNvSpPr/>
          <p:nvPr/>
        </p:nvSpPr>
        <p:spPr>
          <a:xfrm>
            <a:off x="683568" y="692696"/>
            <a:ext cx="7344816" cy="830997"/>
          </a:xfrm>
          <a:prstGeom prst="rect">
            <a:avLst/>
          </a:prstGeom>
        </p:spPr>
        <p:txBody>
          <a:bodyPr wrap="square">
            <a:spAutoFit/>
          </a:bodyPr>
          <a:lstStyle/>
          <a:p>
            <a:r>
              <a:rPr lang="es-ES" sz="2400" b="1" u="sng" dirty="0">
                <a:latin typeface="Arial" panose="020B0604020202020204" pitchFamily="34" charset="0"/>
                <a:cs typeface="Arial" panose="020B0604020202020204" pitchFamily="34" charset="0"/>
              </a:rPr>
              <a:t>APLICACIONES EMPRESARIALES: NUEVAS OPORTUNIDADES Y DESAFÍO</a:t>
            </a:r>
          </a:p>
        </p:txBody>
      </p:sp>
    </p:spTree>
    <p:extLst>
      <p:ext uri="{BB962C8B-B14F-4D97-AF65-F5344CB8AC3E}">
        <p14:creationId xmlns:p14="http://schemas.microsoft.com/office/powerpoint/2010/main" val="687007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214423"/>
            <a:ext cx="8229600" cy="4214842"/>
          </a:xfrm>
        </p:spPr>
        <p:txBody>
          <a:bodyPr>
            <a:normAutofit/>
          </a:bodyPr>
          <a:lstStyle/>
          <a:p>
            <a:pPr>
              <a:buFont typeface="Wingdings" pitchFamily="2" charset="2"/>
              <a:buChar char="v"/>
            </a:pPr>
            <a:r>
              <a:rPr lang="es-ES" sz="3100" dirty="0" smtClean="0">
                <a:latin typeface="Arial" pitchFamily="34" charset="0"/>
                <a:cs typeface="Arial" pitchFamily="34" charset="0"/>
              </a:rPr>
              <a:t>   </a:t>
            </a:r>
            <a:r>
              <a:rPr lang="es-ES" sz="2400" dirty="0" smtClean="0">
                <a:latin typeface="Arial" pitchFamily="34" charset="0"/>
                <a:cs typeface="Arial" pitchFamily="34" charset="0"/>
              </a:rPr>
              <a:t>Las </a:t>
            </a:r>
            <a:r>
              <a:rPr lang="es-ES" sz="2400" dirty="0">
                <a:latin typeface="Arial" pitchFamily="34" charset="0"/>
                <a:cs typeface="Arial" pitchFamily="34" charset="0"/>
              </a:rPr>
              <a:t>aplicaciones empresariales se basan en definiciones de datos a nivel de toda </a:t>
            </a:r>
            <a:r>
              <a:rPr lang="es-ES" sz="2400" dirty="0" smtClean="0">
                <a:latin typeface="Arial" pitchFamily="34" charset="0"/>
                <a:cs typeface="Arial" pitchFamily="34" charset="0"/>
              </a:rPr>
              <a:t>la organización. Por lo </a:t>
            </a:r>
            <a:r>
              <a:rPr lang="es-ES" sz="2400" dirty="0">
                <a:latin typeface="Arial" pitchFamily="34" charset="0"/>
                <a:cs typeface="Arial" pitchFamily="34" charset="0"/>
              </a:rPr>
              <a:t>general, los sistemas CRM requieren cierto trabajo de limpieza de los datos</a:t>
            </a:r>
            <a:r>
              <a:rPr lang="es-ES" sz="2400" dirty="0" smtClean="0">
                <a:latin typeface="Arial" pitchFamily="34" charset="0"/>
                <a:cs typeface="Arial" pitchFamily="34" charset="0"/>
              </a:rPr>
              <a:t>.</a:t>
            </a:r>
          </a:p>
          <a:p>
            <a:pPr>
              <a:buFont typeface="Wingdings" pitchFamily="2" charset="2"/>
              <a:buChar char="v"/>
            </a:pPr>
            <a:r>
              <a:rPr lang="es-ES" sz="2400" dirty="0" smtClean="0">
                <a:latin typeface="Arial" pitchFamily="34" charset="0"/>
                <a:cs typeface="Arial" pitchFamily="34" charset="0"/>
              </a:rPr>
              <a:t>     Las </a:t>
            </a:r>
            <a:r>
              <a:rPr lang="es-ES" sz="2400" dirty="0">
                <a:latin typeface="Arial" pitchFamily="34" charset="0"/>
                <a:cs typeface="Arial" pitchFamily="34" charset="0"/>
              </a:rPr>
              <a:t>compañías que adoptan aplicaciones empresariales también pueden </a:t>
            </a:r>
            <a:r>
              <a:rPr lang="es-ES" sz="2400" dirty="0" smtClean="0">
                <a:latin typeface="Arial" pitchFamily="34" charset="0"/>
                <a:cs typeface="Arial" pitchFamily="34" charset="0"/>
              </a:rPr>
              <a:t>ahorrar tiempo </a:t>
            </a:r>
            <a:r>
              <a:rPr lang="es-ES" sz="2400" dirty="0">
                <a:latin typeface="Arial" pitchFamily="34" charset="0"/>
                <a:cs typeface="Arial" pitchFamily="34" charset="0"/>
              </a:rPr>
              <a:t>y dinero al mantener las personalizaciones al mínimo.</a:t>
            </a:r>
          </a:p>
        </p:txBody>
      </p:sp>
    </p:spTree>
    <p:extLst>
      <p:ext uri="{BB962C8B-B14F-4D97-AF65-F5344CB8AC3E}">
        <p14:creationId xmlns:p14="http://schemas.microsoft.com/office/powerpoint/2010/main" val="2083373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260648"/>
            <a:ext cx="8715404" cy="1643074"/>
          </a:xfrm>
        </p:spPr>
        <p:txBody>
          <a:bodyPr>
            <a:normAutofit/>
          </a:bodyPr>
          <a:lstStyle/>
          <a:p>
            <a:r>
              <a:rPr lang="es-ES" sz="2400" b="1" dirty="0">
                <a:latin typeface="Arial" pitchFamily="34" charset="0"/>
                <a:cs typeface="Arial" pitchFamily="34" charset="0"/>
              </a:rPr>
              <a:t>APLICACIONES EMPRESARIALES DE LA </a:t>
            </a:r>
            <a:r>
              <a:rPr lang="es-ES" sz="2400" b="1" dirty="0" smtClean="0">
                <a:latin typeface="Arial" pitchFamily="34" charset="0"/>
                <a:cs typeface="Arial" pitchFamily="34" charset="0"/>
              </a:rPr>
              <a:t>PRÓXIMA GENERACIÓN</a:t>
            </a:r>
            <a:endParaRPr lang="es-ES" sz="2400" b="1" dirty="0">
              <a:latin typeface="Arial" pitchFamily="34" charset="0"/>
              <a:cs typeface="Arial" pitchFamily="34" charset="0"/>
            </a:endParaRPr>
          </a:p>
        </p:txBody>
      </p:sp>
      <p:sp>
        <p:nvSpPr>
          <p:cNvPr id="3" name="2 Marcador de contenido"/>
          <p:cNvSpPr>
            <a:spLocks noGrp="1"/>
          </p:cNvSpPr>
          <p:nvPr>
            <p:ph idx="1"/>
          </p:nvPr>
        </p:nvSpPr>
        <p:spPr>
          <a:xfrm>
            <a:off x="467544" y="1700808"/>
            <a:ext cx="8229600" cy="4525963"/>
          </a:xfrm>
        </p:spPr>
        <p:txBody>
          <a:bodyPr>
            <a:noAutofit/>
          </a:bodyPr>
          <a:lstStyle/>
          <a:p>
            <a:pPr>
              <a:buNone/>
            </a:pPr>
            <a:r>
              <a:rPr lang="es-ES" sz="2000" dirty="0" smtClean="0">
                <a:latin typeface="Arial" panose="020B0604020202020204" pitchFamily="34" charset="0"/>
                <a:cs typeface="Arial" panose="020B0604020202020204" pitchFamily="34" charset="0"/>
              </a:rPr>
              <a:t>    En </a:t>
            </a:r>
            <a:r>
              <a:rPr lang="es-ES" sz="2000" dirty="0">
                <a:latin typeface="Arial" panose="020B0604020202020204" pitchFamily="34" charset="0"/>
                <a:cs typeface="Arial" panose="020B0604020202020204" pitchFamily="34" charset="0"/>
              </a:rPr>
              <a:t>la actualidad, los distribuidores de aplicaciones empresariales están ofreciendo </a:t>
            </a:r>
            <a:r>
              <a:rPr lang="es-ES" sz="2000" dirty="0" smtClean="0">
                <a:latin typeface="Arial" panose="020B0604020202020204" pitchFamily="34" charset="0"/>
                <a:cs typeface="Arial" panose="020B0604020202020204" pitchFamily="34" charset="0"/>
              </a:rPr>
              <a:t>más valor </a:t>
            </a:r>
            <a:r>
              <a:rPr lang="es-ES" sz="2000" dirty="0">
                <a:latin typeface="Arial" panose="020B0604020202020204" pitchFamily="34" charset="0"/>
                <a:cs typeface="Arial" panose="020B0604020202020204" pitchFamily="34" charset="0"/>
              </a:rPr>
              <a:t>al ser más flexibles, tener capacidad Web y ser capaces de integrarse con </a:t>
            </a:r>
            <a:r>
              <a:rPr lang="es-ES" sz="2000" dirty="0" smtClean="0">
                <a:latin typeface="Arial" panose="020B0604020202020204" pitchFamily="34" charset="0"/>
                <a:cs typeface="Arial" panose="020B0604020202020204" pitchFamily="34" charset="0"/>
              </a:rPr>
              <a:t>otros sistemas.</a:t>
            </a:r>
          </a:p>
          <a:p>
            <a:pPr>
              <a:buNone/>
            </a:pPr>
            <a:r>
              <a:rPr lang="es-ES" sz="2000" dirty="0" smtClean="0">
                <a:latin typeface="Arial" panose="020B0604020202020204" pitchFamily="34" charset="0"/>
                <a:cs typeface="Arial" panose="020B0604020202020204" pitchFamily="34" charset="0"/>
              </a:rPr>
              <a:t>     Los </a:t>
            </a:r>
            <a:r>
              <a:rPr lang="es-ES" sz="2000" dirty="0">
                <a:latin typeface="Arial" panose="020B0604020202020204" pitchFamily="34" charset="0"/>
                <a:cs typeface="Arial" panose="020B0604020202020204" pitchFamily="34" charset="0"/>
              </a:rPr>
              <a:t>principales distribuidores de software empresarial han creado lo que se </a:t>
            </a:r>
            <a:r>
              <a:rPr lang="es-ES" sz="2000" dirty="0" smtClean="0">
                <a:latin typeface="Arial" panose="020B0604020202020204" pitchFamily="34" charset="0"/>
                <a:cs typeface="Arial" panose="020B0604020202020204" pitchFamily="34" charset="0"/>
              </a:rPr>
              <a:t>conoce como </a:t>
            </a:r>
            <a:r>
              <a:rPr lang="es-ES" sz="2000" b="1" i="1" dirty="0">
                <a:latin typeface="Arial" panose="020B0604020202020204" pitchFamily="34" charset="0"/>
                <a:cs typeface="Arial" panose="020B0604020202020204" pitchFamily="34" charset="0"/>
              </a:rPr>
              <a:t>soluciones empresariales</a:t>
            </a:r>
            <a:r>
              <a:rPr lang="es-ES" sz="2000" i="1" dirty="0">
                <a:latin typeface="Arial" panose="020B0604020202020204" pitchFamily="34" charset="0"/>
                <a:cs typeface="Arial" panose="020B0604020202020204" pitchFamily="34" charset="0"/>
              </a:rPr>
              <a:t>, </a:t>
            </a:r>
            <a:r>
              <a:rPr lang="es-ES" sz="2000" b="1" i="1" dirty="0">
                <a:latin typeface="Arial" panose="020B0604020202020204" pitchFamily="34" charset="0"/>
                <a:cs typeface="Arial" panose="020B0604020202020204" pitchFamily="34" charset="0"/>
              </a:rPr>
              <a:t>suites empresariales </a:t>
            </a:r>
            <a:r>
              <a:rPr lang="es-ES" sz="2000" i="1" dirty="0">
                <a:latin typeface="Arial" panose="020B0604020202020204" pitchFamily="34" charset="0"/>
                <a:cs typeface="Arial" panose="020B0604020202020204" pitchFamily="34" charset="0"/>
              </a:rPr>
              <a:t>o </a:t>
            </a:r>
            <a:r>
              <a:rPr lang="es-ES" sz="2000" b="1" i="1" dirty="0">
                <a:latin typeface="Arial" panose="020B0604020202020204" pitchFamily="34" charset="0"/>
                <a:cs typeface="Arial" panose="020B0604020202020204" pitchFamily="34" charset="0"/>
              </a:rPr>
              <a:t>suites de negocios electrónicos </a:t>
            </a:r>
            <a:r>
              <a:rPr lang="es-ES" sz="2000" i="1" dirty="0" smtClean="0">
                <a:latin typeface="Arial" panose="020B0604020202020204" pitchFamily="34" charset="0"/>
                <a:cs typeface="Arial" panose="020B0604020202020204" pitchFamily="34" charset="0"/>
              </a:rPr>
              <a:t>para </a:t>
            </a:r>
            <a:r>
              <a:rPr lang="es-ES" sz="2000" dirty="0">
                <a:latin typeface="Arial" panose="020B0604020202020204" pitchFamily="34" charset="0"/>
                <a:cs typeface="Arial" panose="020B0604020202020204" pitchFamily="34" charset="0"/>
              </a:rPr>
              <a:t>hacer que sus sistemas de administración de relaciones con el cliente, </a:t>
            </a:r>
            <a:r>
              <a:rPr lang="es-ES" sz="2000" dirty="0" smtClean="0">
                <a:latin typeface="Arial" panose="020B0604020202020204" pitchFamily="34" charset="0"/>
                <a:cs typeface="Arial" panose="020B0604020202020204" pitchFamily="34" charset="0"/>
              </a:rPr>
              <a:t>administración de </a:t>
            </a:r>
            <a:r>
              <a:rPr lang="es-ES" sz="2000" dirty="0">
                <a:latin typeface="Arial" panose="020B0604020202020204" pitchFamily="34" charset="0"/>
                <a:cs typeface="Arial" panose="020B0604020202020204" pitchFamily="34" charset="0"/>
              </a:rPr>
              <a:t>la cadena de suministro y empresariales funcionen en estrecha cooperación </a:t>
            </a:r>
            <a:r>
              <a:rPr lang="es-ES" sz="2000" dirty="0" smtClean="0">
                <a:latin typeface="Arial" panose="020B0604020202020204" pitchFamily="34" charset="0"/>
                <a:cs typeface="Arial" panose="020B0604020202020204" pitchFamily="34" charset="0"/>
              </a:rPr>
              <a:t>unos con </a:t>
            </a:r>
            <a:r>
              <a:rPr lang="es-ES" sz="2000" dirty="0">
                <a:latin typeface="Arial" panose="020B0604020202020204" pitchFamily="34" charset="0"/>
                <a:cs typeface="Arial" panose="020B0604020202020204" pitchFamily="34" charset="0"/>
              </a:rPr>
              <a:t>otros, y se enlacen con sistemas de los clientes y proveedores</a:t>
            </a:r>
            <a:r>
              <a:rPr lang="es-ES" sz="2000" dirty="0" smtClean="0">
                <a:latin typeface="Arial" panose="020B0604020202020204" pitchFamily="34" charset="0"/>
                <a:cs typeface="Arial" panose="020B0604020202020204" pitchFamily="34" charset="0"/>
              </a:rPr>
              <a:t>.</a:t>
            </a:r>
          </a:p>
          <a:p>
            <a:pPr>
              <a:buNone/>
            </a:pPr>
            <a:r>
              <a:rPr lang="es-ES" sz="2000" dirty="0" smtClean="0">
                <a:latin typeface="Arial" panose="020B0604020202020204" pitchFamily="34" charset="0"/>
                <a:cs typeface="Arial" panose="020B0604020202020204" pitchFamily="34" charset="0"/>
              </a:rPr>
              <a:t>     Entre los principales distribuidores de software estarían: SAP, Oracle (con su adquisición de </a:t>
            </a:r>
            <a:r>
              <a:rPr lang="es-ES" sz="2000" dirty="0" err="1" smtClean="0">
                <a:latin typeface="Arial" panose="020B0604020202020204" pitchFamily="34" charset="0"/>
                <a:cs typeface="Arial" panose="020B0604020202020204" pitchFamily="34" charset="0"/>
              </a:rPr>
              <a:t>PeopleSoft</a:t>
            </a:r>
            <a:r>
              <a:rPr lang="es-ES" sz="2000" dirty="0" smtClean="0">
                <a:latin typeface="Arial" panose="020B0604020202020204" pitchFamily="34" charset="0"/>
                <a:cs typeface="Arial" panose="020B0604020202020204" pitchFamily="34" charset="0"/>
              </a:rPr>
              <a:t>), </a:t>
            </a:r>
            <a:r>
              <a:rPr lang="es-ES" sz="2000" dirty="0" err="1" smtClean="0">
                <a:latin typeface="Arial" panose="020B0604020202020204" pitchFamily="34" charset="0"/>
                <a:cs typeface="Arial" panose="020B0604020202020204" pitchFamily="34" charset="0"/>
              </a:rPr>
              <a:t>Infor</a:t>
            </a:r>
            <a:r>
              <a:rPr lang="es-ES" sz="2000" dirty="0" smtClean="0">
                <a:latin typeface="Arial" panose="020B0604020202020204" pitchFamily="34" charset="0"/>
                <a:cs typeface="Arial" panose="020B0604020202020204" pitchFamily="34" charset="0"/>
              </a:rPr>
              <a:t> Global </a:t>
            </a:r>
            <a:r>
              <a:rPr lang="es-ES" sz="2000" dirty="0" err="1" smtClean="0">
                <a:latin typeface="Arial" panose="020B0604020202020204" pitchFamily="34" charset="0"/>
                <a:cs typeface="Arial" panose="020B0604020202020204" pitchFamily="34" charset="0"/>
              </a:rPr>
              <a:t>Solutions</a:t>
            </a:r>
            <a:r>
              <a:rPr lang="es-ES" sz="2000" dirty="0" smtClean="0">
                <a:latin typeface="Arial" panose="020B0604020202020204" pitchFamily="34" charset="0"/>
                <a:cs typeface="Arial" panose="020B0604020202020204" pitchFamily="34" charset="0"/>
              </a:rPr>
              <a:t> y Microsoft. </a:t>
            </a:r>
            <a:endParaRPr lang="es-E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6524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54032"/>
          </a:xfrm>
        </p:spPr>
        <p:txBody>
          <a:bodyPr>
            <a:normAutofit/>
          </a:bodyPr>
          <a:lstStyle/>
          <a:p>
            <a:r>
              <a:rPr lang="es-ES" sz="2400" b="1" dirty="0" smtClean="0">
                <a:latin typeface="Arial" pitchFamily="34" charset="0"/>
                <a:cs typeface="Arial" pitchFamily="34" charset="0"/>
              </a:rPr>
              <a:t>Plataforma de Servicio</a:t>
            </a:r>
            <a:endParaRPr lang="es-ES" sz="2400" b="1" dirty="0">
              <a:latin typeface="Arial" pitchFamily="34" charset="0"/>
              <a:cs typeface="Arial" pitchFamily="34" charset="0"/>
            </a:endParaRPr>
          </a:p>
        </p:txBody>
      </p:sp>
      <p:sp>
        <p:nvSpPr>
          <p:cNvPr id="3" name="2 Marcador de contenido"/>
          <p:cNvSpPr>
            <a:spLocks noGrp="1"/>
          </p:cNvSpPr>
          <p:nvPr>
            <p:ph idx="1"/>
          </p:nvPr>
        </p:nvSpPr>
        <p:spPr>
          <a:xfrm>
            <a:off x="457200" y="1214422"/>
            <a:ext cx="8229600" cy="4911741"/>
          </a:xfrm>
        </p:spPr>
        <p:txBody>
          <a:bodyPr>
            <a:noAutofit/>
          </a:bodyPr>
          <a:lstStyle/>
          <a:p>
            <a:pPr>
              <a:buNone/>
            </a:pPr>
            <a:r>
              <a:rPr lang="es-ES" sz="2400" dirty="0">
                <a:latin typeface="Arial" pitchFamily="34" charset="0"/>
                <a:cs typeface="Arial" pitchFamily="34" charset="0"/>
              </a:rPr>
              <a:t> </a:t>
            </a:r>
            <a:r>
              <a:rPr lang="es-ES" sz="2400" dirty="0" smtClean="0">
                <a:latin typeface="Arial" pitchFamily="34" charset="0"/>
                <a:cs typeface="Arial" pitchFamily="34" charset="0"/>
              </a:rPr>
              <a:t>   Otra </a:t>
            </a:r>
            <a:r>
              <a:rPr lang="es-ES" sz="2400" dirty="0">
                <a:latin typeface="Arial" pitchFamily="34" charset="0"/>
                <a:cs typeface="Arial" pitchFamily="34" charset="0"/>
              </a:rPr>
              <a:t>manera de extender las aplicaciones empresariales es utilizarlas en la creación </a:t>
            </a:r>
            <a:r>
              <a:rPr lang="es-ES" sz="2400" dirty="0" smtClean="0">
                <a:latin typeface="Arial" pitchFamily="34" charset="0"/>
                <a:cs typeface="Arial" pitchFamily="34" charset="0"/>
              </a:rPr>
              <a:t>de plataformas </a:t>
            </a:r>
            <a:r>
              <a:rPr lang="es-ES" sz="2400" dirty="0">
                <a:latin typeface="Arial" pitchFamily="34" charset="0"/>
                <a:cs typeface="Arial" pitchFamily="34" charset="0"/>
              </a:rPr>
              <a:t>de servicio para procesos de negocios nuevos o mejorados que integren </a:t>
            </a:r>
            <a:r>
              <a:rPr lang="es-ES" sz="2400" dirty="0" smtClean="0">
                <a:latin typeface="Arial" pitchFamily="34" charset="0"/>
                <a:cs typeface="Arial" pitchFamily="34" charset="0"/>
              </a:rPr>
              <a:t>la información </a:t>
            </a:r>
            <a:r>
              <a:rPr lang="es-ES" sz="2400" dirty="0">
                <a:latin typeface="Arial" pitchFamily="34" charset="0"/>
                <a:cs typeface="Arial" pitchFamily="34" charset="0"/>
              </a:rPr>
              <a:t>proveniente de varias áreas funcionales</a:t>
            </a:r>
            <a:r>
              <a:rPr lang="es-ES" sz="2400" dirty="0" smtClean="0">
                <a:latin typeface="Arial" pitchFamily="34" charset="0"/>
                <a:cs typeface="Arial" pitchFamily="34" charset="0"/>
              </a:rPr>
              <a:t>. </a:t>
            </a:r>
            <a:r>
              <a:rPr lang="es-ES" sz="2400" dirty="0">
                <a:latin typeface="Arial" pitchFamily="34" charset="0"/>
                <a:cs typeface="Arial" pitchFamily="34" charset="0"/>
              </a:rPr>
              <a:t>Una </a:t>
            </a:r>
            <a:r>
              <a:rPr lang="es-ES" sz="2400" b="1" dirty="0">
                <a:latin typeface="Arial" pitchFamily="34" charset="0"/>
                <a:cs typeface="Arial" pitchFamily="34" charset="0"/>
              </a:rPr>
              <a:t>plataforma de servicio </a:t>
            </a:r>
            <a:r>
              <a:rPr lang="es-ES" sz="2400" dirty="0">
                <a:latin typeface="Arial" pitchFamily="34" charset="0"/>
                <a:cs typeface="Arial" pitchFamily="34" charset="0"/>
              </a:rPr>
              <a:t>integra varias </a:t>
            </a:r>
            <a:r>
              <a:rPr lang="es-ES" sz="2400" dirty="0" smtClean="0">
                <a:latin typeface="Arial" pitchFamily="34" charset="0"/>
                <a:cs typeface="Arial" pitchFamily="34" charset="0"/>
              </a:rPr>
              <a:t>aplicaciones provenientes </a:t>
            </a:r>
            <a:r>
              <a:rPr lang="es-ES" sz="2400" dirty="0">
                <a:latin typeface="Arial" pitchFamily="34" charset="0"/>
                <a:cs typeface="Arial" pitchFamily="34" charset="0"/>
              </a:rPr>
              <a:t>de diversas funciones, unidades o socios de negocios para ofrecer </a:t>
            </a:r>
            <a:r>
              <a:rPr lang="es-ES" sz="2400" dirty="0" smtClean="0">
                <a:latin typeface="Arial" pitchFamily="34" charset="0"/>
                <a:cs typeface="Arial" pitchFamily="34" charset="0"/>
              </a:rPr>
              <a:t>una experiencia </a:t>
            </a:r>
            <a:r>
              <a:rPr lang="es-ES" sz="2400" dirty="0">
                <a:latin typeface="Arial" pitchFamily="34" charset="0"/>
                <a:cs typeface="Arial" pitchFamily="34" charset="0"/>
              </a:rPr>
              <a:t>uniforme al cliente, empleado, gerente o socio de negocios</a:t>
            </a:r>
            <a:r>
              <a:rPr lang="es-ES" sz="2400" dirty="0" smtClean="0">
                <a:latin typeface="Arial" pitchFamily="34" charset="0"/>
                <a:cs typeface="Arial" pitchFamily="34" charset="0"/>
              </a:rPr>
              <a:t>.</a:t>
            </a:r>
          </a:p>
          <a:p>
            <a:pPr>
              <a:buNone/>
            </a:pPr>
            <a:r>
              <a:rPr lang="es-ES" sz="2400" dirty="0" smtClean="0">
                <a:latin typeface="Arial" pitchFamily="34" charset="0"/>
                <a:cs typeface="Arial" pitchFamily="34" charset="0"/>
              </a:rPr>
              <a:t>    Un </a:t>
            </a:r>
            <a:r>
              <a:rPr lang="es-ES" sz="2400" dirty="0">
                <a:latin typeface="Arial" pitchFamily="34" charset="0"/>
                <a:cs typeface="Arial" pitchFamily="34" charset="0"/>
              </a:rPr>
              <a:t>servicio tal como el de </a:t>
            </a:r>
            <a:r>
              <a:rPr lang="es-ES" sz="2400" b="1" dirty="0">
                <a:latin typeface="Arial" pitchFamily="34" charset="0"/>
                <a:cs typeface="Arial" pitchFamily="34" charset="0"/>
              </a:rPr>
              <a:t>“pedido a pago” </a:t>
            </a:r>
            <a:r>
              <a:rPr lang="es-ES" sz="2400" dirty="0">
                <a:latin typeface="Arial" pitchFamily="34" charset="0"/>
                <a:cs typeface="Arial" pitchFamily="34" charset="0"/>
              </a:rPr>
              <a:t>requiere que los datos de las </a:t>
            </a:r>
            <a:r>
              <a:rPr lang="es-ES" sz="2400" dirty="0" smtClean="0">
                <a:latin typeface="Arial" pitchFamily="34" charset="0"/>
                <a:cs typeface="Arial" pitchFamily="34" charset="0"/>
              </a:rPr>
              <a:t>aplicaciones empresariales </a:t>
            </a:r>
            <a:r>
              <a:rPr lang="es-ES" sz="2400" dirty="0">
                <a:latin typeface="Arial" pitchFamily="34" charset="0"/>
                <a:cs typeface="Arial" pitchFamily="34" charset="0"/>
              </a:rPr>
              <a:t>y los sistemas financieros se integren aún más en un proceso </a:t>
            </a:r>
            <a:r>
              <a:rPr lang="es-ES" sz="2400" dirty="0" smtClean="0">
                <a:latin typeface="Arial" pitchFamily="34" charset="0"/>
                <a:cs typeface="Arial" pitchFamily="34" charset="0"/>
              </a:rPr>
              <a:t>compuesto a </a:t>
            </a:r>
            <a:r>
              <a:rPr lang="es-ES" sz="2400" dirty="0">
                <a:latin typeface="Arial" pitchFamily="34" charset="0"/>
                <a:cs typeface="Arial" pitchFamily="34" charset="0"/>
              </a:rPr>
              <a:t>nivel empresarial.</a:t>
            </a:r>
          </a:p>
        </p:txBody>
      </p:sp>
    </p:spTree>
    <p:extLst>
      <p:ext uri="{BB962C8B-B14F-4D97-AF65-F5344CB8AC3E}">
        <p14:creationId xmlns:p14="http://schemas.microsoft.com/office/powerpoint/2010/main" val="4224335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642918"/>
            <a:ext cx="8229600" cy="5483245"/>
          </a:xfrm>
        </p:spPr>
        <p:txBody>
          <a:bodyPr/>
          <a:lstStyle/>
          <a:p>
            <a:pPr>
              <a:buNone/>
            </a:pPr>
            <a:r>
              <a:rPr lang="es-ES" sz="2400" dirty="0" smtClean="0">
                <a:latin typeface="Arial" pitchFamily="34" charset="0"/>
                <a:cs typeface="Arial" pitchFamily="34" charset="0"/>
              </a:rPr>
              <a:t>    Para </a:t>
            </a:r>
            <a:r>
              <a:rPr lang="es-ES" sz="2400" dirty="0">
                <a:latin typeface="Arial" pitchFamily="34" charset="0"/>
                <a:cs typeface="Arial" pitchFamily="34" charset="0"/>
              </a:rPr>
              <a:t>lograr esto, las firmas necesitan herramientas de software </a:t>
            </a:r>
            <a:r>
              <a:rPr lang="es-ES" sz="2400" dirty="0" smtClean="0">
                <a:latin typeface="Arial" pitchFamily="34" charset="0"/>
                <a:cs typeface="Arial" pitchFamily="34" charset="0"/>
              </a:rPr>
              <a:t>que utilicen </a:t>
            </a:r>
            <a:r>
              <a:rPr lang="es-ES" sz="2400" dirty="0">
                <a:latin typeface="Arial" pitchFamily="34" charset="0"/>
                <a:cs typeface="Arial" pitchFamily="34" charset="0"/>
              </a:rPr>
              <a:t>las aplicaciones existentes como bloques básicos para construir nuevos </a:t>
            </a:r>
            <a:r>
              <a:rPr lang="es-ES" sz="2400" dirty="0" smtClean="0">
                <a:latin typeface="Arial" pitchFamily="34" charset="0"/>
                <a:cs typeface="Arial" pitchFamily="34" charset="0"/>
              </a:rPr>
              <a:t>procesos multiempresariales.</a:t>
            </a:r>
          </a:p>
          <a:p>
            <a:endParaRPr lang="es-ES" dirty="0"/>
          </a:p>
        </p:txBody>
      </p:sp>
      <p:pic>
        <p:nvPicPr>
          <p:cNvPr id="5" name="Picture 2"/>
          <p:cNvPicPr>
            <a:picLocks noChangeAspect="1" noChangeArrowheads="1"/>
          </p:cNvPicPr>
          <p:nvPr/>
        </p:nvPicPr>
        <p:blipFill>
          <a:blip r:embed="rId2"/>
          <a:srcRect l="24745" t="15152" r="9593" b="16976"/>
          <a:stretch>
            <a:fillRect/>
          </a:stretch>
        </p:blipFill>
        <p:spPr bwMode="auto">
          <a:xfrm>
            <a:off x="1857356" y="2143115"/>
            <a:ext cx="5572164" cy="4607751"/>
          </a:xfrm>
          <a:prstGeom prst="rect">
            <a:avLst/>
          </a:prstGeom>
          <a:noFill/>
          <a:ln w="9525">
            <a:noFill/>
            <a:miter lim="800000"/>
            <a:headEnd/>
            <a:tailEnd/>
          </a:ln>
          <a:effectLst/>
        </p:spPr>
      </p:pic>
    </p:spTree>
    <p:extLst>
      <p:ext uri="{BB962C8B-B14F-4D97-AF65-F5344CB8AC3E}">
        <p14:creationId xmlns:p14="http://schemas.microsoft.com/office/powerpoint/2010/main" val="1034237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27584" y="764704"/>
            <a:ext cx="6912768" cy="954107"/>
          </a:xfrm>
          <a:prstGeom prst="rect">
            <a:avLst/>
          </a:prstGeom>
        </p:spPr>
        <p:txBody>
          <a:bodyPr wrap="square">
            <a:spAutoFit/>
          </a:bodyPr>
          <a:lstStyle/>
          <a:p>
            <a:r>
              <a:rPr lang="es-ES" sz="2800" b="1" dirty="0">
                <a:latin typeface="Arial" pitchFamily="34" charset="0"/>
                <a:cs typeface="Arial" pitchFamily="34" charset="0"/>
              </a:rPr>
              <a:t>¿QUÉ ES LA </a:t>
            </a:r>
            <a:r>
              <a:rPr lang="es-ES" sz="2800" b="1" dirty="0" smtClean="0">
                <a:latin typeface="Arial" pitchFamily="34" charset="0"/>
                <a:cs typeface="Arial" pitchFamily="34" charset="0"/>
              </a:rPr>
              <a:t>ADMINISTRACIÓN </a:t>
            </a:r>
            <a:r>
              <a:rPr lang="es-ES" sz="2800" b="1" dirty="0">
                <a:latin typeface="Arial" pitchFamily="34" charset="0"/>
                <a:cs typeface="Arial" pitchFamily="34" charset="0"/>
              </a:rPr>
              <a:t>DE </a:t>
            </a:r>
            <a:r>
              <a:rPr lang="es-ES" sz="2800" b="1" dirty="0" smtClean="0">
                <a:latin typeface="Arial" pitchFamily="34" charset="0"/>
                <a:cs typeface="Arial" pitchFamily="34" charset="0"/>
              </a:rPr>
              <a:t>RELACIONES </a:t>
            </a:r>
            <a:r>
              <a:rPr lang="es-MX" sz="2800" b="1" dirty="0" smtClean="0">
                <a:latin typeface="Arial" pitchFamily="34" charset="0"/>
                <a:cs typeface="Arial" pitchFamily="34" charset="0"/>
              </a:rPr>
              <a:t>CON </a:t>
            </a:r>
            <a:r>
              <a:rPr lang="es-MX" sz="2800" b="1" dirty="0">
                <a:latin typeface="Arial" pitchFamily="34" charset="0"/>
                <a:cs typeface="Arial" pitchFamily="34" charset="0"/>
              </a:rPr>
              <a:t>EL CLIENTE?</a:t>
            </a:r>
          </a:p>
        </p:txBody>
      </p:sp>
      <p:sp>
        <p:nvSpPr>
          <p:cNvPr id="3" name="2 Rectángulo"/>
          <p:cNvSpPr/>
          <p:nvPr/>
        </p:nvSpPr>
        <p:spPr>
          <a:xfrm>
            <a:off x="1043608" y="1956107"/>
            <a:ext cx="7272808" cy="769441"/>
          </a:xfrm>
          <a:prstGeom prst="rect">
            <a:avLst/>
          </a:prstGeom>
        </p:spPr>
        <p:txBody>
          <a:bodyPr wrap="square">
            <a:spAutoFit/>
          </a:bodyPr>
          <a:lstStyle/>
          <a:p>
            <a:r>
              <a:rPr lang="es-ES" sz="2200" dirty="0">
                <a:latin typeface="Arial" pitchFamily="34" charset="0"/>
                <a:cs typeface="Arial" pitchFamily="34" charset="0"/>
              </a:rPr>
              <a:t>¿Qué tipos de información necesitaría para construir y nutrir relaciones sólidas y </a:t>
            </a:r>
            <a:r>
              <a:rPr lang="es-ES" sz="2200" dirty="0" smtClean="0">
                <a:latin typeface="Arial" pitchFamily="34" charset="0"/>
                <a:cs typeface="Arial" pitchFamily="34" charset="0"/>
              </a:rPr>
              <a:t>duraderas </a:t>
            </a:r>
            <a:r>
              <a:rPr lang="es-MX" sz="2200" dirty="0" smtClean="0">
                <a:latin typeface="Arial" pitchFamily="34" charset="0"/>
                <a:cs typeface="Arial" pitchFamily="34" charset="0"/>
              </a:rPr>
              <a:t>con </a:t>
            </a:r>
            <a:r>
              <a:rPr lang="es-MX" sz="2200" dirty="0">
                <a:latin typeface="Arial" pitchFamily="34" charset="0"/>
                <a:cs typeface="Arial" pitchFamily="34" charset="0"/>
              </a:rPr>
              <a:t>los clientes?</a:t>
            </a:r>
          </a:p>
        </p:txBody>
      </p:sp>
      <p:sp>
        <p:nvSpPr>
          <p:cNvPr id="4" name="3 Rectángulo"/>
          <p:cNvSpPr/>
          <p:nvPr/>
        </p:nvSpPr>
        <p:spPr>
          <a:xfrm>
            <a:off x="827584" y="3356992"/>
            <a:ext cx="7128792" cy="2123658"/>
          </a:xfrm>
          <a:prstGeom prst="rect">
            <a:avLst/>
          </a:prstGeom>
        </p:spPr>
        <p:txBody>
          <a:bodyPr wrap="square">
            <a:spAutoFit/>
          </a:bodyPr>
          <a:lstStyle/>
          <a:p>
            <a:pPr marL="342900" indent="-342900">
              <a:buFont typeface="Wingdings" pitchFamily="2" charset="2"/>
              <a:buChar char="v"/>
            </a:pPr>
            <a:r>
              <a:rPr lang="es-ES" sz="2200" dirty="0">
                <a:latin typeface="Arial" pitchFamily="34" charset="0"/>
                <a:cs typeface="Arial" pitchFamily="34" charset="0"/>
              </a:rPr>
              <a:t>Es conveniente que sepa con exactitud quiénes son sus </a:t>
            </a:r>
            <a:r>
              <a:rPr lang="es-ES" sz="2200" dirty="0" smtClean="0">
                <a:latin typeface="Arial" pitchFamily="34" charset="0"/>
                <a:cs typeface="Arial" pitchFamily="34" charset="0"/>
              </a:rPr>
              <a:t>clientes, cómo </a:t>
            </a:r>
            <a:r>
              <a:rPr lang="es-ES" sz="2200" dirty="0">
                <a:latin typeface="Arial" pitchFamily="34" charset="0"/>
                <a:cs typeface="Arial" pitchFamily="34" charset="0"/>
              </a:rPr>
              <a:t>se puede contactar con ellos, si es costoso o no darles servicio y venderles productos</a:t>
            </a:r>
            <a:r>
              <a:rPr lang="es-ES" sz="2200" dirty="0" smtClean="0">
                <a:latin typeface="Arial" pitchFamily="34" charset="0"/>
                <a:cs typeface="Arial" pitchFamily="34" charset="0"/>
              </a:rPr>
              <a:t>, los </a:t>
            </a:r>
            <a:r>
              <a:rPr lang="es-ES" sz="2200" dirty="0">
                <a:latin typeface="Arial" pitchFamily="34" charset="0"/>
                <a:cs typeface="Arial" pitchFamily="34" charset="0"/>
              </a:rPr>
              <a:t>tipos de productos y servicios en los que están interesados y qué tanto </a:t>
            </a:r>
            <a:r>
              <a:rPr lang="es-ES" sz="2200" dirty="0" smtClean="0">
                <a:latin typeface="Arial" pitchFamily="34" charset="0"/>
                <a:cs typeface="Arial" pitchFamily="34" charset="0"/>
              </a:rPr>
              <a:t>dinero </a:t>
            </a:r>
            <a:r>
              <a:rPr lang="es-MX" sz="2200" dirty="0" smtClean="0">
                <a:latin typeface="Arial" pitchFamily="34" charset="0"/>
                <a:cs typeface="Arial" pitchFamily="34" charset="0"/>
              </a:rPr>
              <a:t>invierten </a:t>
            </a:r>
            <a:r>
              <a:rPr lang="es-MX" sz="2200" dirty="0">
                <a:latin typeface="Arial" pitchFamily="34" charset="0"/>
                <a:cs typeface="Arial" pitchFamily="34" charset="0"/>
              </a:rPr>
              <a:t>en su compañía.</a:t>
            </a:r>
          </a:p>
        </p:txBody>
      </p:sp>
    </p:spTree>
    <p:extLst>
      <p:ext uri="{BB962C8B-B14F-4D97-AF65-F5344CB8AC3E}">
        <p14:creationId xmlns:p14="http://schemas.microsoft.com/office/powerpoint/2010/main" val="3001083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0375" y="404664"/>
            <a:ext cx="8000057" cy="1446550"/>
          </a:xfrm>
          <a:prstGeom prst="rect">
            <a:avLst/>
          </a:prstGeom>
        </p:spPr>
        <p:txBody>
          <a:bodyPr wrap="square">
            <a:spAutoFit/>
          </a:bodyPr>
          <a:lstStyle/>
          <a:p>
            <a:pPr marL="457200" indent="-457200">
              <a:buFont typeface="Wingdings" pitchFamily="2" charset="2"/>
              <a:buChar char="v"/>
            </a:pPr>
            <a:r>
              <a:rPr lang="es-ES" sz="2200" dirty="0">
                <a:latin typeface="Arial" pitchFamily="34" charset="0"/>
                <a:cs typeface="Arial" pitchFamily="34" charset="0"/>
              </a:rPr>
              <a:t>En una empresa grande, los procesos de ventas, servicios y marketing tienden a </a:t>
            </a:r>
            <a:r>
              <a:rPr lang="es-ES" sz="2200" dirty="0" smtClean="0">
                <a:latin typeface="Arial" pitchFamily="34" charset="0"/>
                <a:cs typeface="Arial" pitchFamily="34" charset="0"/>
              </a:rPr>
              <a:t>estar muy </a:t>
            </a:r>
            <a:r>
              <a:rPr lang="es-ES" sz="2200" dirty="0">
                <a:latin typeface="Arial" pitchFamily="34" charset="0"/>
                <a:cs typeface="Arial" pitchFamily="34" charset="0"/>
              </a:rPr>
              <a:t>compartimentados, y estos departamentos no comparten mucha </a:t>
            </a:r>
            <a:r>
              <a:rPr lang="es-ES" sz="2200" dirty="0" smtClean="0">
                <a:latin typeface="Arial" pitchFamily="34" charset="0"/>
                <a:cs typeface="Arial" pitchFamily="34" charset="0"/>
              </a:rPr>
              <a:t>información </a:t>
            </a:r>
            <a:r>
              <a:rPr lang="es-MX" sz="2200" dirty="0" smtClean="0">
                <a:latin typeface="Arial" pitchFamily="34" charset="0"/>
                <a:cs typeface="Arial" pitchFamily="34" charset="0"/>
              </a:rPr>
              <a:t>esencial </a:t>
            </a:r>
            <a:r>
              <a:rPr lang="es-MX" sz="2200" dirty="0">
                <a:latin typeface="Arial" pitchFamily="34" charset="0"/>
                <a:cs typeface="Arial" pitchFamily="34" charset="0"/>
              </a:rPr>
              <a:t>de los clientes.</a:t>
            </a:r>
          </a:p>
        </p:txBody>
      </p:sp>
      <p:sp>
        <p:nvSpPr>
          <p:cNvPr id="3" name="2 Rectángulo"/>
          <p:cNvSpPr/>
          <p:nvPr/>
        </p:nvSpPr>
        <p:spPr>
          <a:xfrm>
            <a:off x="651135" y="4365104"/>
            <a:ext cx="8136904" cy="1785104"/>
          </a:xfrm>
          <a:prstGeom prst="rect">
            <a:avLst/>
          </a:prstGeom>
        </p:spPr>
        <p:txBody>
          <a:bodyPr wrap="square">
            <a:spAutoFit/>
          </a:bodyPr>
          <a:lstStyle/>
          <a:p>
            <a:pPr marL="342900" indent="-342900">
              <a:buFont typeface="Wingdings" pitchFamily="2" charset="2"/>
              <a:buChar char="v"/>
            </a:pPr>
            <a:r>
              <a:rPr lang="es-ES" sz="2200" dirty="0">
                <a:latin typeface="Arial" pitchFamily="34" charset="0"/>
                <a:cs typeface="Arial" pitchFamily="34" charset="0"/>
              </a:rPr>
              <a:t>Cierta información sobre un cliente específico podría </a:t>
            </a:r>
            <a:r>
              <a:rPr lang="es-ES" sz="2200" dirty="0" smtClean="0">
                <a:latin typeface="Arial" pitchFamily="34" charset="0"/>
                <a:cs typeface="Arial" pitchFamily="34" charset="0"/>
              </a:rPr>
              <a:t>estar almacenada </a:t>
            </a:r>
            <a:r>
              <a:rPr lang="es-ES" sz="2200" dirty="0">
                <a:latin typeface="Arial" pitchFamily="34" charset="0"/>
                <a:cs typeface="Arial" pitchFamily="34" charset="0"/>
              </a:rPr>
              <a:t>y organizada en términos de la cuenta de esa persona con la </a:t>
            </a:r>
            <a:r>
              <a:rPr lang="es-ES" sz="2200" dirty="0" smtClean="0">
                <a:latin typeface="Arial" pitchFamily="34" charset="0"/>
                <a:cs typeface="Arial" pitchFamily="34" charset="0"/>
              </a:rPr>
              <a:t>compañía.</a:t>
            </a:r>
          </a:p>
          <a:p>
            <a:pPr marL="342900" indent="-342900">
              <a:buFont typeface="Wingdings" pitchFamily="2" charset="2"/>
              <a:buChar char="v"/>
            </a:pPr>
            <a:r>
              <a:rPr lang="es-ES" sz="2200" dirty="0" smtClean="0">
                <a:latin typeface="Arial" pitchFamily="34" charset="0"/>
                <a:cs typeface="Arial" pitchFamily="34" charset="0"/>
              </a:rPr>
              <a:t>Otras </a:t>
            </a:r>
            <a:r>
              <a:rPr lang="es-ES" sz="2200" dirty="0">
                <a:latin typeface="Arial" pitchFamily="34" charset="0"/>
                <a:cs typeface="Arial" pitchFamily="34" charset="0"/>
              </a:rPr>
              <a:t>piezas de información sobre el mismo cliente podrían estar organizadas con </a:t>
            </a:r>
            <a:r>
              <a:rPr lang="es-ES" sz="2200" dirty="0" smtClean="0">
                <a:latin typeface="Arial" pitchFamily="34" charset="0"/>
                <a:cs typeface="Arial" pitchFamily="34" charset="0"/>
              </a:rPr>
              <a:t>base en </a:t>
            </a:r>
            <a:r>
              <a:rPr lang="es-ES" sz="2200" dirty="0">
                <a:latin typeface="Arial" pitchFamily="34" charset="0"/>
                <a:cs typeface="Arial" pitchFamily="34" charset="0"/>
              </a:rPr>
              <a:t>los productos que compró.</a:t>
            </a:r>
            <a:endParaRPr lang="es-MX" sz="2200" dirty="0">
              <a:latin typeface="Arial" pitchFamily="34" charset="0"/>
              <a:cs typeface="Arial" pitchFamily="34" charset="0"/>
            </a:endParaRPr>
          </a:p>
        </p:txBody>
      </p:sp>
      <p:sp>
        <p:nvSpPr>
          <p:cNvPr id="4" name="AutoShape 2" descr="Resultado de imagen para EMPRESAS  dibuj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2052" name="Picture 4" descr="Resultado de imagen para EMPRESAS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988840"/>
            <a:ext cx="4762500" cy="21336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293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9380" y="1052736"/>
            <a:ext cx="7272808" cy="3477875"/>
          </a:xfrm>
          <a:prstGeom prst="rect">
            <a:avLst/>
          </a:prstGeom>
        </p:spPr>
        <p:txBody>
          <a:bodyPr wrap="square">
            <a:spAutoFit/>
          </a:bodyPr>
          <a:lstStyle/>
          <a:p>
            <a:pPr marL="342900" indent="-342900">
              <a:buFont typeface="Wingdings" pitchFamily="2" charset="2"/>
              <a:buChar char="v"/>
            </a:pPr>
            <a:r>
              <a:rPr lang="es-MX" sz="2200" dirty="0" smtClean="0">
                <a:latin typeface="Arial" pitchFamily="34" charset="0"/>
                <a:cs typeface="Arial" pitchFamily="34" charset="0"/>
              </a:rPr>
              <a:t>Un punto de contacto </a:t>
            </a:r>
            <a:r>
              <a:rPr lang="es-ES" sz="2200" dirty="0" smtClean="0">
                <a:latin typeface="Arial" pitchFamily="34" charset="0"/>
                <a:cs typeface="Arial" pitchFamily="34" charset="0"/>
              </a:rPr>
              <a:t>es un método de interacción con el cliente, como el teléfono, correo electrónico, </a:t>
            </a:r>
            <a:r>
              <a:rPr lang="es-MX" sz="2200" dirty="0" smtClean="0">
                <a:latin typeface="Arial" pitchFamily="34" charset="0"/>
                <a:cs typeface="Arial" pitchFamily="34" charset="0"/>
              </a:rPr>
              <a:t>departamento de soporte técnico, correo convencional, sitio Web, dispositivo inalámbrico.</a:t>
            </a:r>
          </a:p>
          <a:p>
            <a:pPr marL="342900" indent="-342900">
              <a:buFont typeface="Wingdings" pitchFamily="2" charset="2"/>
              <a:buChar char="v"/>
            </a:pPr>
            <a:r>
              <a:rPr lang="es-ES" sz="2200" dirty="0" smtClean="0">
                <a:latin typeface="Arial" pitchFamily="34" charset="0"/>
                <a:cs typeface="Arial" pitchFamily="34" charset="0"/>
              </a:rPr>
              <a:t>Los sistemas CRM bien diseñados proveen una sola vista empresarial de los clientes, la cual es útil para mejorar tanto las ventas como el servicio al cliente. De igual forma, dichos sistemas proveen a los clientes una sola vista de la compañía, sin importar el punto de contacto que utilicen.</a:t>
            </a:r>
            <a:endParaRPr lang="es-MX" sz="2200" dirty="0" smtClean="0">
              <a:latin typeface="Arial" pitchFamily="34" charset="0"/>
              <a:cs typeface="Arial" pitchFamily="34" charset="0"/>
            </a:endParaRPr>
          </a:p>
        </p:txBody>
      </p:sp>
    </p:spTree>
    <p:extLst>
      <p:ext uri="{BB962C8B-B14F-4D97-AF65-F5344CB8AC3E}">
        <p14:creationId xmlns:p14="http://schemas.microsoft.com/office/powerpoint/2010/main" val="3774089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1470" t="26154" r="22137" b="70707"/>
          <a:stretch/>
        </p:blipFill>
        <p:spPr bwMode="auto">
          <a:xfrm>
            <a:off x="971600" y="408043"/>
            <a:ext cx="7344816" cy="42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5580112" y="980728"/>
            <a:ext cx="3096344" cy="4832092"/>
          </a:xfrm>
          <a:prstGeom prst="rect">
            <a:avLst/>
          </a:prstGeom>
        </p:spPr>
        <p:txBody>
          <a:bodyPr wrap="square">
            <a:spAutoFit/>
          </a:bodyPr>
          <a:lstStyle/>
          <a:p>
            <a:r>
              <a:rPr lang="es-ES" sz="2200" dirty="0">
                <a:latin typeface="Arial" pitchFamily="34" charset="0"/>
                <a:cs typeface="Arial" pitchFamily="34" charset="0"/>
              </a:rPr>
              <a:t>Los sistemas CRM examinan a los clientes desde una perspectiva multifacética. Estos sistemas usan un conjunto</a:t>
            </a:r>
          </a:p>
          <a:p>
            <a:r>
              <a:rPr lang="es-ES" sz="2200" dirty="0">
                <a:latin typeface="Arial" pitchFamily="34" charset="0"/>
                <a:cs typeface="Arial" pitchFamily="34" charset="0"/>
              </a:rPr>
              <a:t>de aplicaciones integradas para lidiar con todos los aspectos de la relación con el cliente, que implica servicio al</a:t>
            </a:r>
          </a:p>
          <a:p>
            <a:r>
              <a:rPr lang="es-MX" sz="2200" dirty="0">
                <a:latin typeface="Arial" pitchFamily="34" charset="0"/>
                <a:cs typeface="Arial" pitchFamily="34" charset="0"/>
              </a:rPr>
              <a:t>cliente, ventas y marketing.</a:t>
            </a:r>
          </a:p>
        </p:txBody>
      </p:sp>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2212" t="17491" r="27037" b="15000"/>
          <a:stretch/>
        </p:blipFill>
        <p:spPr bwMode="auto">
          <a:xfrm>
            <a:off x="307887" y="1121039"/>
            <a:ext cx="4950187" cy="49383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013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5576" y="476672"/>
            <a:ext cx="6858000" cy="830997"/>
          </a:xfrm>
          <a:prstGeom prst="rect">
            <a:avLst/>
          </a:prstGeom>
        </p:spPr>
        <p:txBody>
          <a:bodyPr wrap="square">
            <a:spAutoFit/>
          </a:bodyPr>
          <a:lstStyle/>
          <a:p>
            <a:r>
              <a:rPr lang="es-ES" sz="2400" b="1" dirty="0">
                <a:latin typeface="Arial" pitchFamily="34" charset="0"/>
                <a:cs typeface="Arial" pitchFamily="34" charset="0"/>
              </a:rPr>
              <a:t>SOFTWARE DE ADMINISTRACIÓN DE </a:t>
            </a:r>
            <a:r>
              <a:rPr lang="es-ES" sz="2400" b="1" dirty="0" smtClean="0">
                <a:latin typeface="Arial" pitchFamily="34" charset="0"/>
                <a:cs typeface="Arial" pitchFamily="34" charset="0"/>
              </a:rPr>
              <a:t>RELACIONES </a:t>
            </a:r>
            <a:r>
              <a:rPr lang="es-MX" sz="2400" b="1" dirty="0" smtClean="0">
                <a:latin typeface="Arial" pitchFamily="34" charset="0"/>
                <a:cs typeface="Arial" pitchFamily="34" charset="0"/>
              </a:rPr>
              <a:t>CON </a:t>
            </a:r>
            <a:r>
              <a:rPr lang="es-MX" sz="2400" b="1" dirty="0">
                <a:latin typeface="Arial" pitchFamily="34" charset="0"/>
                <a:cs typeface="Arial" pitchFamily="34" charset="0"/>
              </a:rPr>
              <a:t>EL CLIENTE</a:t>
            </a:r>
          </a:p>
        </p:txBody>
      </p:sp>
      <p:sp>
        <p:nvSpPr>
          <p:cNvPr id="3" name="2 Rectángulo"/>
          <p:cNvSpPr/>
          <p:nvPr/>
        </p:nvSpPr>
        <p:spPr>
          <a:xfrm>
            <a:off x="611560" y="1556792"/>
            <a:ext cx="8064896" cy="4154984"/>
          </a:xfrm>
          <a:prstGeom prst="rect">
            <a:avLst/>
          </a:prstGeom>
        </p:spPr>
        <p:txBody>
          <a:bodyPr wrap="square">
            <a:spAutoFit/>
          </a:bodyPr>
          <a:lstStyle/>
          <a:p>
            <a:pPr marL="342900" indent="-342900">
              <a:buFont typeface="Wingdings" pitchFamily="2" charset="2"/>
              <a:buChar char="v"/>
            </a:pPr>
            <a:r>
              <a:rPr lang="es-ES" sz="2200" dirty="0">
                <a:latin typeface="Arial" pitchFamily="34" charset="0"/>
                <a:cs typeface="Arial" pitchFamily="34" charset="0"/>
              </a:rPr>
              <a:t>Los paquetes CRM más completos contienen módulos para la </a:t>
            </a:r>
            <a:r>
              <a:rPr lang="es-ES" sz="2200" dirty="0" smtClean="0">
                <a:latin typeface="Arial" pitchFamily="34" charset="0"/>
                <a:cs typeface="Arial" pitchFamily="34" charset="0"/>
              </a:rPr>
              <a:t>administración de </a:t>
            </a:r>
            <a:r>
              <a:rPr lang="es-ES" sz="2200" dirty="0">
                <a:latin typeface="Arial" pitchFamily="34" charset="0"/>
                <a:cs typeface="Arial" pitchFamily="34" charset="0"/>
              </a:rPr>
              <a:t>relaciones con los socios (PRM) y la administración de relaciones con </a:t>
            </a:r>
            <a:r>
              <a:rPr lang="es-ES" sz="2200" dirty="0" smtClean="0">
                <a:latin typeface="Arial" pitchFamily="34" charset="0"/>
                <a:cs typeface="Arial" pitchFamily="34" charset="0"/>
              </a:rPr>
              <a:t>los </a:t>
            </a:r>
            <a:r>
              <a:rPr lang="es-MX" sz="2200" dirty="0" smtClean="0">
                <a:latin typeface="Arial" pitchFamily="34" charset="0"/>
                <a:cs typeface="Arial" pitchFamily="34" charset="0"/>
              </a:rPr>
              <a:t>empleados </a:t>
            </a:r>
            <a:r>
              <a:rPr lang="es-MX" sz="2200" dirty="0">
                <a:latin typeface="Arial" pitchFamily="34" charset="0"/>
                <a:cs typeface="Arial" pitchFamily="34" charset="0"/>
              </a:rPr>
              <a:t>(ERM</a:t>
            </a:r>
            <a:r>
              <a:rPr lang="es-MX" sz="2200" dirty="0" smtClean="0">
                <a:latin typeface="Arial" pitchFamily="34" charset="0"/>
                <a:cs typeface="Arial" pitchFamily="34" charset="0"/>
              </a:rPr>
              <a:t>).</a:t>
            </a:r>
          </a:p>
          <a:p>
            <a:pPr marL="342900" indent="-342900">
              <a:buFont typeface="Wingdings" pitchFamily="2" charset="2"/>
              <a:buChar char="v"/>
            </a:pPr>
            <a:r>
              <a:rPr lang="es-ES" sz="2200" dirty="0" smtClean="0">
                <a:latin typeface="Arial" pitchFamily="34" charset="0"/>
                <a:cs typeface="Arial" pitchFamily="34" charset="0"/>
              </a:rPr>
              <a:t>La PRM utiliza muchos de los mismos datos, herramientas y sistemas que la administración de las relaciones con el cliente para mejorar la colaboración entre una compañía y sus socios de ventas.</a:t>
            </a:r>
          </a:p>
          <a:p>
            <a:pPr marL="342900" indent="-342900">
              <a:buFont typeface="Wingdings" pitchFamily="2" charset="2"/>
              <a:buChar char="v"/>
            </a:pPr>
            <a:r>
              <a:rPr lang="es-ES" sz="2200" dirty="0" smtClean="0">
                <a:latin typeface="Arial" pitchFamily="34" charset="0"/>
                <a:cs typeface="Arial" pitchFamily="34" charset="0"/>
              </a:rPr>
              <a:t>Ofrece a una compañía y a sus socios de ventas la habilidad de intercambiar información y distribuir las iniciativas y datos sobre los clientes, ya que integra la generación de iniciativas, precios, promociones, configuraciones </a:t>
            </a:r>
            <a:r>
              <a:rPr lang="es-MX" sz="2200" dirty="0" smtClean="0">
                <a:latin typeface="Arial" pitchFamily="34" charset="0"/>
                <a:cs typeface="Arial" pitchFamily="34" charset="0"/>
              </a:rPr>
              <a:t>de pedidos y disponibilidad.</a:t>
            </a:r>
            <a:endParaRPr lang="es-MX" sz="2200" dirty="0">
              <a:latin typeface="Arial" pitchFamily="34" charset="0"/>
              <a:cs typeface="Arial" pitchFamily="34" charset="0"/>
            </a:endParaRPr>
          </a:p>
        </p:txBody>
      </p:sp>
    </p:spTree>
    <p:extLst>
      <p:ext uri="{BB962C8B-B14F-4D97-AF65-F5344CB8AC3E}">
        <p14:creationId xmlns:p14="http://schemas.microsoft.com/office/powerpoint/2010/main" val="3607688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Resultado de imagen para prm softwa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4100" name="Picture 4" descr="Resultado de imagen para prm soft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124744"/>
            <a:ext cx="4183583" cy="3455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207040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7544" y="764704"/>
            <a:ext cx="3816424" cy="4832092"/>
          </a:xfrm>
          <a:prstGeom prst="rect">
            <a:avLst/>
          </a:prstGeom>
        </p:spPr>
        <p:txBody>
          <a:bodyPr wrap="square">
            <a:spAutoFit/>
          </a:bodyPr>
          <a:lstStyle/>
          <a:p>
            <a:pPr marL="342900" indent="-342900">
              <a:buFont typeface="Wingdings" pitchFamily="2" charset="2"/>
              <a:buChar char="v"/>
            </a:pPr>
            <a:r>
              <a:rPr lang="es-ES" sz="2200" dirty="0">
                <a:latin typeface="Arial" pitchFamily="34" charset="0"/>
                <a:cs typeface="Arial" pitchFamily="34" charset="0"/>
              </a:rPr>
              <a:t>El software ERM se encarga de los aspectos de los empleados que están muy </a:t>
            </a:r>
            <a:r>
              <a:rPr lang="es-ES" sz="2200" dirty="0" smtClean="0">
                <a:latin typeface="Arial" pitchFamily="34" charset="0"/>
                <a:cs typeface="Arial" pitchFamily="34" charset="0"/>
              </a:rPr>
              <a:t>relacionados con </a:t>
            </a:r>
            <a:r>
              <a:rPr lang="es-ES" sz="2200" dirty="0">
                <a:latin typeface="Arial" pitchFamily="34" charset="0"/>
                <a:cs typeface="Arial" pitchFamily="34" charset="0"/>
              </a:rPr>
              <a:t>el software CRM, como el establecimiento de objetivos, la administración </a:t>
            </a:r>
            <a:r>
              <a:rPr lang="es-ES" sz="2200" dirty="0" smtClean="0">
                <a:latin typeface="Arial" pitchFamily="34" charset="0"/>
                <a:cs typeface="Arial" pitchFamily="34" charset="0"/>
              </a:rPr>
              <a:t>del desempeño </a:t>
            </a:r>
            <a:r>
              <a:rPr lang="es-ES" sz="2200" dirty="0">
                <a:latin typeface="Arial" pitchFamily="34" charset="0"/>
                <a:cs typeface="Arial" pitchFamily="34" charset="0"/>
              </a:rPr>
              <a:t>de los empleados, la compensación basada en el desempeño y la </a:t>
            </a:r>
            <a:r>
              <a:rPr lang="es-ES" sz="2200" dirty="0" smtClean="0">
                <a:latin typeface="Arial" pitchFamily="34" charset="0"/>
                <a:cs typeface="Arial" pitchFamily="34" charset="0"/>
              </a:rPr>
              <a:t>capacitación </a:t>
            </a:r>
            <a:r>
              <a:rPr lang="es-MX" sz="2200" dirty="0" smtClean="0">
                <a:latin typeface="Arial" pitchFamily="34" charset="0"/>
                <a:cs typeface="Arial" pitchFamily="34" charset="0"/>
              </a:rPr>
              <a:t>de </a:t>
            </a:r>
            <a:r>
              <a:rPr lang="es-MX" sz="2200" dirty="0">
                <a:latin typeface="Arial" pitchFamily="34" charset="0"/>
                <a:cs typeface="Arial" pitchFamily="34" charset="0"/>
              </a:rPr>
              <a:t>los empleados.</a:t>
            </a:r>
          </a:p>
        </p:txBody>
      </p:sp>
      <p:pic>
        <p:nvPicPr>
          <p:cNvPr id="5122" name="Picture 2" descr="Resultado de imagen para ERM soft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1124744"/>
            <a:ext cx="3240360" cy="48076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99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ío">
  <a:themeElements>
    <a:clrScheme name="Brío">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Brí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río">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181</TotalTime>
  <Words>1421</Words>
  <Application>Microsoft Office PowerPoint</Application>
  <PresentationFormat>Presentación en pantalla (4:3)</PresentationFormat>
  <Paragraphs>56</Paragraphs>
  <Slides>24</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24</vt:i4>
      </vt:variant>
    </vt:vector>
  </HeadingPairs>
  <TitlesOfParts>
    <vt:vector size="32" baseType="lpstr">
      <vt:lpstr>Algerian</vt:lpstr>
      <vt:lpstr>Arial</vt:lpstr>
      <vt:lpstr>Calibri</vt:lpstr>
      <vt:lpstr>Century Gothic</vt:lpstr>
      <vt:lpstr>Verdana</vt:lpstr>
      <vt:lpstr>Wingdings</vt:lpstr>
      <vt:lpstr>Wingdings 2</vt:lpstr>
      <vt:lpstr>Brío</vt:lpstr>
      <vt:lpstr>SISTEMAS DE ADMINISTRACIÓN DE RELACIONES CON EL CLIENTE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CRM OPERACIONAL Y ANALÍTICO</vt:lpstr>
      <vt:lpstr>Presentación de PowerPoint</vt:lpstr>
      <vt:lpstr>Presentación de PowerPoint</vt:lpstr>
      <vt:lpstr>Desafíos de las aplicaciones Empresariales</vt:lpstr>
      <vt:lpstr>Presentación de PowerPoint</vt:lpstr>
      <vt:lpstr>APLICACIONES EMPRESARIALES DE LA PRÓXIMA GENERACIÓN</vt:lpstr>
      <vt:lpstr>Plataforma de Servicio</vt:lpstr>
      <vt:lpstr>Presentación de PowerPoint</vt:lpstr>
    </vt:vector>
  </TitlesOfParts>
  <Company>RDCorp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Doble V7 V3</dc:creator>
  <cp:lastModifiedBy>itic</cp:lastModifiedBy>
  <cp:revision>19</cp:revision>
  <dcterms:created xsi:type="dcterms:W3CDTF">2016-10-27T21:54:59Z</dcterms:created>
  <dcterms:modified xsi:type="dcterms:W3CDTF">2016-10-28T12:51:27Z</dcterms:modified>
</cp:coreProperties>
</file>