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71" r:id="rId6"/>
    <p:sldId id="272" r:id="rId7"/>
    <p:sldId id="273" r:id="rId8"/>
    <p:sldId id="284" r:id="rId9"/>
    <p:sldId id="274" r:id="rId10"/>
    <p:sldId id="275" r:id="rId11"/>
    <p:sldId id="276" r:id="rId12"/>
    <p:sldId id="277" r:id="rId13"/>
    <p:sldId id="278" r:id="rId14"/>
    <p:sldId id="279" r:id="rId15"/>
    <p:sldId id="280" r:id="rId16"/>
    <p:sldId id="281" r:id="rId17"/>
    <p:sldId id="282" r:id="rId18"/>
    <p:sldId id="283" r:id="rId19"/>
    <p:sldId id="261" r:id="rId20"/>
    <p:sldId id="262" r:id="rId21"/>
    <p:sldId id="263" r:id="rId22"/>
    <p:sldId id="264" r:id="rId23"/>
    <p:sldId id="265" r:id="rId24"/>
    <p:sldId id="266" r:id="rId25"/>
    <p:sldId id="267" r:id="rId26"/>
    <p:sldId id="268"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418A2-F2A5-4B36-8B5E-A97B7B48DACD}" type="datetimeFigureOut">
              <a:rPr lang="es-ES" smtClean="0"/>
              <a:t>31/10/2016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CD1B3-6C07-4884-8223-A723676B71DC}" type="slidenum">
              <a:rPr lang="es-ES" smtClean="0"/>
              <a:t>‹Nº›</a:t>
            </a:fld>
            <a:endParaRPr lang="es-ES"/>
          </a:p>
        </p:txBody>
      </p:sp>
    </p:spTree>
    <p:extLst>
      <p:ext uri="{BB962C8B-B14F-4D97-AF65-F5344CB8AC3E}">
        <p14:creationId xmlns:p14="http://schemas.microsoft.com/office/powerpoint/2010/main" val="2857674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1216152">
              <a:buNone/>
            </a:pPr>
            <a:fld id="{3EBA5BD7-F043-4D1B-AA17-CD412FC534DE}" type="slidenum">
              <a:rPr lang="en-US" sz="1200" b="0" i="0">
                <a:latin typeface="Calibri"/>
                <a:ea typeface="+mn-ea"/>
                <a:cs typeface="+mn-cs"/>
              </a:rPr>
              <a:t>12</a:t>
            </a:fld>
            <a:endParaRPr lang="en-US" sz="1200" b="0" i="0">
              <a:latin typeface="Calibri"/>
              <a:ea typeface="+mn-ea"/>
              <a:cs typeface="+mn-cs"/>
            </a:endParaRPr>
          </a:p>
        </p:txBody>
      </p:sp>
    </p:spTree>
    <p:extLst>
      <p:ext uri="{BB962C8B-B14F-4D97-AF65-F5344CB8AC3E}">
        <p14:creationId xmlns:p14="http://schemas.microsoft.com/office/powerpoint/2010/main" val="30795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1216152">
              <a:buNone/>
            </a:pPr>
            <a:fld id="{3EBA5BD7-F043-4D1B-AA17-CD412FC534DE}" type="slidenum">
              <a:rPr lang="en-US" sz="1200" b="0" i="0">
                <a:latin typeface="Calibri"/>
                <a:ea typeface="+mn-ea"/>
                <a:cs typeface="+mn-cs"/>
              </a:rPr>
              <a:t>13</a:t>
            </a:fld>
            <a:endParaRPr lang="en-US" sz="1200" b="0" i="0">
              <a:latin typeface="Calibri"/>
              <a:ea typeface="+mn-ea"/>
              <a:cs typeface="+mn-cs"/>
            </a:endParaRPr>
          </a:p>
        </p:txBody>
      </p:sp>
    </p:spTree>
    <p:extLst>
      <p:ext uri="{BB962C8B-B14F-4D97-AF65-F5344CB8AC3E}">
        <p14:creationId xmlns:p14="http://schemas.microsoft.com/office/powerpoint/2010/main" val="263265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1216152">
              <a:buNone/>
            </a:pPr>
            <a:fld id="{3EBA5BD7-F043-4D1B-AA17-CD412FC534DE}" type="slidenum">
              <a:rPr lang="en-US" sz="1200" b="0" i="0">
                <a:latin typeface="Calibri"/>
                <a:ea typeface="+mn-ea"/>
                <a:cs typeface="+mn-cs"/>
              </a:rPr>
              <a:t>14</a:t>
            </a:fld>
            <a:endParaRPr lang="en-US" sz="1200" b="0" i="0">
              <a:latin typeface="Calibri"/>
              <a:ea typeface="+mn-ea"/>
              <a:cs typeface="+mn-cs"/>
            </a:endParaRPr>
          </a:p>
        </p:txBody>
      </p:sp>
    </p:spTree>
    <p:extLst>
      <p:ext uri="{BB962C8B-B14F-4D97-AF65-F5344CB8AC3E}">
        <p14:creationId xmlns:p14="http://schemas.microsoft.com/office/powerpoint/2010/main" val="296412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1216152">
              <a:buNone/>
            </a:pPr>
            <a:fld id="{3EBA5BD7-F043-4D1B-AA17-CD412FC534DE}" type="slidenum">
              <a:rPr lang="en-US" sz="1200" b="0" i="0">
                <a:latin typeface="Calibri"/>
                <a:ea typeface="+mn-ea"/>
                <a:cs typeface="+mn-cs"/>
              </a:rPr>
              <a:t>15</a:t>
            </a:fld>
            <a:endParaRPr lang="en-US" sz="1200" b="0" i="0">
              <a:latin typeface="Calibri"/>
              <a:ea typeface="+mn-ea"/>
              <a:cs typeface="+mn-cs"/>
            </a:endParaRPr>
          </a:p>
        </p:txBody>
      </p:sp>
    </p:spTree>
    <p:extLst>
      <p:ext uri="{BB962C8B-B14F-4D97-AF65-F5344CB8AC3E}">
        <p14:creationId xmlns:p14="http://schemas.microsoft.com/office/powerpoint/2010/main" val="280304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FE1C80E-2127-43CB-B444-B16D08D6F159}" type="datetimeFigureOut">
              <a:rPr lang="es-ES" smtClean="0"/>
              <a:t>31/10/2016</a:t>
            </a:fld>
            <a:endParaRPr lang="es-ES"/>
          </a:p>
        </p:txBody>
      </p:sp>
      <p:sp>
        <p:nvSpPr>
          <p:cNvPr id="5" name="Footer Placeholder 4"/>
          <p:cNvSpPr>
            <a:spLocks noGrp="1"/>
          </p:cNvSpPr>
          <p:nvPr>
            <p:ph type="ftr" sz="quarter" idx="11"/>
          </p:nvPr>
        </p:nvSpPr>
        <p:spPr>
          <a:xfrm>
            <a:off x="2416500" y="329307"/>
            <a:ext cx="4973915"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4BA1E10B-8B21-47FF-8C4A-2AD7F9929B16}" type="slidenum">
              <a:rPr lang="es-ES" smtClean="0"/>
              <a:t>‹Nº›</a:t>
            </a:fld>
            <a:endParaRPr lang="es-E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13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E1C80E-2127-43CB-B444-B16D08D6F159}" type="datetimeFigureOut">
              <a:rPr lang="es-ES" smtClean="0"/>
              <a:t>31/10/2016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A1E10B-8B21-47FF-8C4A-2AD7F9929B16}" type="slidenum">
              <a:rPr lang="es-ES" smtClean="0"/>
              <a:t>‹Nº›</a:t>
            </a:fld>
            <a:endParaRPr lang="es-E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07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E1C80E-2127-43CB-B444-B16D08D6F159}" type="datetimeFigureOut">
              <a:rPr lang="es-ES" smtClean="0"/>
              <a:t>31/10/2016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A1E10B-8B21-47FF-8C4A-2AD7F9929B16}" type="slidenum">
              <a:rPr lang="es-ES" smtClean="0"/>
              <a:t>‹Nº›</a:t>
            </a:fld>
            <a:endParaRPr lang="es-E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71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E1C80E-2127-43CB-B444-B16D08D6F159}" type="datetimeFigureOut">
              <a:rPr lang="es-ES" smtClean="0"/>
              <a:t>31/10/2016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A1E10B-8B21-47FF-8C4A-2AD7F9929B16}" type="slidenum">
              <a:rPr lang="es-ES" smtClean="0"/>
              <a:t>‹Nº›</a:t>
            </a:fld>
            <a:endParaRPr lang="es-E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98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FE1C80E-2127-43CB-B444-B16D08D6F159}" type="datetimeFigureOut">
              <a:rPr lang="es-ES" smtClean="0"/>
              <a:t>31/10/2016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A1E10B-8B21-47FF-8C4A-2AD7F9929B16}" type="slidenum">
              <a:rPr lang="es-ES" smtClean="0"/>
              <a:t>‹Nº›</a:t>
            </a:fld>
            <a:endParaRPr lang="es-E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363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FE1C80E-2127-43CB-B444-B16D08D6F159}" type="datetimeFigureOut">
              <a:rPr lang="es-ES" smtClean="0"/>
              <a:t>31/10/2016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BA1E10B-8B21-47FF-8C4A-2AD7F9929B16}" type="slidenum">
              <a:rPr lang="es-ES" smtClean="0"/>
              <a:t>‹Nº›</a:t>
            </a:fld>
            <a:endParaRPr lang="es-E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46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E1C80E-2127-43CB-B444-B16D08D6F159}" type="datetimeFigureOut">
              <a:rPr lang="es-ES" smtClean="0"/>
              <a:t>31/10/2016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BA1E10B-8B21-47FF-8C4A-2AD7F9929B16}" type="slidenum">
              <a:rPr lang="es-ES" smtClean="0"/>
              <a:t>‹Nº›</a:t>
            </a:fld>
            <a:endParaRPr lang="es-E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03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E1C80E-2127-43CB-B444-B16D08D6F159}" type="datetimeFigureOut">
              <a:rPr lang="es-ES" smtClean="0"/>
              <a:t>31/10/2016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BA1E10B-8B21-47FF-8C4A-2AD7F9929B16}" type="slidenum">
              <a:rPr lang="es-ES" smtClean="0"/>
              <a:t>‹Nº›</a:t>
            </a:fld>
            <a:endParaRPr lang="es-E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33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C80E-2127-43CB-B444-B16D08D6F159}" type="datetimeFigureOut">
              <a:rPr lang="es-ES" smtClean="0"/>
              <a:t>31/10/2016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BA1E10B-8B21-47FF-8C4A-2AD7F9929B16}" type="slidenum">
              <a:rPr lang="es-ES" smtClean="0"/>
              <a:t>‹Nº›</a:t>
            </a:fld>
            <a:endParaRPr lang="es-ES"/>
          </a:p>
        </p:txBody>
      </p:sp>
    </p:spTree>
    <p:extLst>
      <p:ext uri="{BB962C8B-B14F-4D97-AF65-F5344CB8AC3E}">
        <p14:creationId xmlns:p14="http://schemas.microsoft.com/office/powerpoint/2010/main" val="383930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FE1C80E-2127-43CB-B444-B16D08D6F159}" type="datetimeFigureOut">
              <a:rPr lang="es-ES" smtClean="0"/>
              <a:t>31/10/2016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BA1E10B-8B21-47FF-8C4A-2AD7F9929B16}" type="slidenum">
              <a:rPr lang="es-ES" smtClean="0"/>
              <a:t>‹Nº›</a:t>
            </a:fld>
            <a:endParaRPr lang="es-E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94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E1C80E-2127-43CB-B444-B16D08D6F159}" type="datetimeFigureOut">
              <a:rPr lang="es-ES" smtClean="0"/>
              <a:t>31/10/2016</a:t>
            </a:fld>
            <a:endParaRPr lang="es-ES"/>
          </a:p>
        </p:txBody>
      </p:sp>
      <p:sp>
        <p:nvSpPr>
          <p:cNvPr id="6" name="Footer Placeholder 5"/>
          <p:cNvSpPr>
            <a:spLocks noGrp="1"/>
          </p:cNvSpPr>
          <p:nvPr>
            <p:ph type="ftr" sz="quarter" idx="11"/>
          </p:nvPr>
        </p:nvSpPr>
        <p:spPr>
          <a:xfrm>
            <a:off x="1447382" y="318640"/>
            <a:ext cx="5541004" cy="320931"/>
          </a:xfrm>
        </p:spPr>
        <p:txBody>
          <a:bodyPr/>
          <a:lstStyle/>
          <a:p>
            <a:endParaRPr lang="es-ES"/>
          </a:p>
        </p:txBody>
      </p:sp>
      <p:sp>
        <p:nvSpPr>
          <p:cNvPr id="7" name="Slide Number Placeholder 6"/>
          <p:cNvSpPr>
            <a:spLocks noGrp="1"/>
          </p:cNvSpPr>
          <p:nvPr>
            <p:ph type="sldNum" sz="quarter" idx="12"/>
          </p:nvPr>
        </p:nvSpPr>
        <p:spPr/>
        <p:txBody>
          <a:bodyPr/>
          <a:lstStyle/>
          <a:p>
            <a:fld id="{4BA1E10B-8B21-47FF-8C4A-2AD7F9929B16}" type="slidenum">
              <a:rPr lang="es-ES" smtClean="0"/>
              <a:t>‹Nº›</a:t>
            </a:fld>
            <a:endParaRPr lang="es-E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77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E1C80E-2127-43CB-B444-B16D08D6F159}" type="datetimeFigureOut">
              <a:rPr lang="es-ES" smtClean="0"/>
              <a:t>31/10/2016</a:t>
            </a:fld>
            <a:endParaRPr lang="es-E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A1E10B-8B21-47FF-8C4A-2AD7F9929B16}" type="slidenum">
              <a:rPr lang="es-ES" smtClean="0"/>
              <a:t>‹Nº›</a:t>
            </a:fld>
            <a:endParaRPr lang="es-E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2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5"/>
          <p:cNvSpPr>
            <a:spLocks noGrp="1"/>
          </p:cNvSpPr>
          <p:nvPr>
            <p:ph type="subTitle" idx="1"/>
          </p:nvPr>
        </p:nvSpPr>
        <p:spPr>
          <a:xfrm>
            <a:off x="2417780" y="3531204"/>
            <a:ext cx="8637072" cy="2591300"/>
          </a:xfrm>
        </p:spPr>
        <p:txBody>
          <a:bodyPr>
            <a:noAutofit/>
          </a:bodyPr>
          <a:lstStyle/>
          <a:p>
            <a:r>
              <a:rPr lang="es-ES" sz="4800" dirty="0"/>
              <a:t>LAS HAMBURGUESAS ENTRAN A LAS REDES SOCIALES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234" y="609600"/>
            <a:ext cx="5738191" cy="2620441"/>
          </a:xfrm>
          <a:prstGeom prst="rect">
            <a:avLst/>
          </a:prstGeom>
        </p:spPr>
      </p:pic>
    </p:spTree>
    <p:extLst>
      <p:ext uri="{BB962C8B-B14F-4D97-AF65-F5344CB8AC3E}">
        <p14:creationId xmlns:p14="http://schemas.microsoft.com/office/powerpoint/2010/main" val="96598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1216152">
              <a:spcBef>
                <a:spcPts val="0"/>
              </a:spcBef>
            </a:pPr>
            <a:r>
              <a:rPr lang="es-ES_tradnl" dirty="0">
                <a:latin typeface="Calibri"/>
              </a:rPr>
              <a:t>POR QUE ES DIFERENTE EL COMERCIO ELECTRONICO</a:t>
            </a:r>
            <a:endParaRPr lang="es-ES_tradnl" sz="3600" dirty="0">
              <a:latin typeface="Calibri"/>
            </a:endParaRPr>
          </a:p>
        </p:txBody>
      </p:sp>
      <p:sp>
        <p:nvSpPr>
          <p:cNvPr id="3" name="Content Placeholder 2"/>
          <p:cNvSpPr>
            <a:spLocks noGrp="1"/>
          </p:cNvSpPr>
          <p:nvPr>
            <p:ph idx="1"/>
          </p:nvPr>
        </p:nvSpPr>
        <p:spPr>
          <a:xfrm>
            <a:off x="1451579" y="2015732"/>
            <a:ext cx="5255209" cy="3450613"/>
          </a:xfrm>
        </p:spPr>
        <p:txBody>
          <a:bodyPr>
            <a:normAutofit/>
          </a:bodyPr>
          <a:lstStyle/>
          <a:p>
            <a:pPr marL="0" indent="0" algn="just" defTabSz="1216152">
              <a:buClr>
                <a:srgbClr val="009999"/>
              </a:buClr>
              <a:buNone/>
            </a:pPr>
            <a:r>
              <a:rPr lang="es-BO" dirty="0"/>
              <a:t>El número de conexiones inalámbricas a Internet (</a:t>
            </a:r>
            <a:r>
              <a:rPr lang="es-BO" dirty="0" err="1"/>
              <a:t>Wi</a:t>
            </a:r>
            <a:r>
              <a:rPr lang="es-BO" dirty="0"/>
              <a:t>-Fi, </a:t>
            </a:r>
            <a:r>
              <a:rPr lang="es-BO" dirty="0" err="1"/>
              <a:t>WiMax</a:t>
            </a:r>
            <a:r>
              <a:rPr lang="es-BO" dirty="0"/>
              <a:t> y 3G/4G) aumenta con rapidez.</a:t>
            </a:r>
          </a:p>
        </p:txBody>
      </p:sp>
      <p:sp>
        <p:nvSpPr>
          <p:cNvPr id="4" name="Marcador de contenido 3"/>
          <p:cNvSpPr>
            <a:spLocks noGrp="1"/>
          </p:cNvSpPr>
          <p:nvPr>
            <p:ph sz="half" idx="4294967295"/>
          </p:nvPr>
        </p:nvSpPr>
        <p:spPr>
          <a:xfrm>
            <a:off x="7113588" y="1936750"/>
            <a:ext cx="5078412" cy="4465638"/>
          </a:xfrm>
        </p:spPr>
        <p:txBody>
          <a:bodyPr/>
          <a:lstStyle/>
          <a:p>
            <a:pPr marL="0" indent="0" algn="just">
              <a:buNone/>
            </a:pPr>
            <a:r>
              <a:rPr lang="es-BO" dirty="0"/>
              <a:t>Los nuevos modelos de cómputo basados en Internet, como la computación en la nube, el software como un servicio (</a:t>
            </a:r>
            <a:r>
              <a:rPr lang="es-BO" dirty="0" err="1"/>
              <a:t>SaaS</a:t>
            </a:r>
            <a:r>
              <a:rPr lang="es-BO" dirty="0"/>
              <a:t>) y el software Web 2.0, reducen de manera considerable el costo de los sitios Web de comercio electrónico.</a:t>
            </a:r>
            <a:endParaRPr lang="es-ES_tradnl" dirty="0"/>
          </a:p>
          <a:p>
            <a:pPr marL="0" indent="0">
              <a:buNone/>
            </a:pPr>
            <a:endParaRPr lang="es-BO" dirty="0"/>
          </a:p>
        </p:txBody>
      </p:sp>
      <p:sp>
        <p:nvSpPr>
          <p:cNvPr id="6" name="Rectángulo 5"/>
          <p:cNvSpPr/>
          <p:nvPr/>
        </p:nvSpPr>
        <p:spPr>
          <a:xfrm>
            <a:off x="4799856" y="1282148"/>
            <a:ext cx="1906932" cy="341632"/>
          </a:xfrm>
          <a:prstGeom prst="rect">
            <a:avLst/>
          </a:prstGeom>
        </p:spPr>
        <p:txBody>
          <a:bodyPr wrap="none">
            <a:spAutoFit/>
          </a:bodyPr>
          <a:lstStyle/>
          <a:p>
            <a:pPr defTabSz="1216152">
              <a:lnSpc>
                <a:spcPct val="90000"/>
              </a:lnSpc>
              <a:spcBef>
                <a:spcPts val="1600"/>
              </a:spcBef>
              <a:buClr>
                <a:srgbClr val="009999"/>
              </a:buClr>
              <a:buSzPct val="100000"/>
            </a:pPr>
            <a:r>
              <a:rPr lang="es-ES_tradnl" dirty="0"/>
              <a:t>Bases Tecnológicas</a:t>
            </a:r>
          </a:p>
        </p:txBody>
      </p:sp>
      <p:pic>
        <p:nvPicPr>
          <p:cNvPr id="3074" name="Picture 2" descr="Resultado de imagen para Bases tecnologicas"/>
          <p:cNvPicPr>
            <a:picLocks noChangeAspect="1" noChangeArrowheads="1"/>
          </p:cNvPicPr>
          <p:nvPr/>
        </p:nvPicPr>
        <p:blipFill rotWithShape="1">
          <a:blip r:embed="rId2">
            <a:extLst>
              <a:ext uri="{28A0092B-C50C-407E-A947-70E740481C1C}">
                <a14:useLocalDpi xmlns:a14="http://schemas.microsoft.com/office/drawing/2010/main" val="0"/>
              </a:ext>
            </a:extLst>
          </a:blip>
          <a:srcRect t="18900" b="18101"/>
          <a:stretch/>
        </p:blipFill>
        <p:spPr bwMode="auto">
          <a:xfrm>
            <a:off x="1783206" y="3232450"/>
            <a:ext cx="4829308" cy="268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3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POR QUE ES DIFERENTE EL COMERCIO ELECTRONICO</a:t>
            </a:r>
          </a:p>
        </p:txBody>
      </p:sp>
      <p:sp>
        <p:nvSpPr>
          <p:cNvPr id="4" name="Marcador de contenido 3"/>
          <p:cNvSpPr>
            <a:spLocks noGrp="1"/>
          </p:cNvSpPr>
          <p:nvPr>
            <p:ph idx="1"/>
          </p:nvPr>
        </p:nvSpPr>
        <p:spPr/>
        <p:txBody>
          <a:bodyPr>
            <a:normAutofit fontScale="92500" lnSpcReduction="20000"/>
          </a:bodyPr>
          <a:lstStyle/>
          <a:p>
            <a:pPr marL="0" indent="0">
              <a:buNone/>
            </a:pPr>
            <a:r>
              <a:rPr lang="es-BO" dirty="0"/>
              <a:t>Emergen Nuevos Modelos de Negocios</a:t>
            </a:r>
          </a:p>
          <a:p>
            <a:pPr marL="0" indent="0">
              <a:buNone/>
            </a:pPr>
            <a:r>
              <a:rPr lang="es-BO" sz="2400" dirty="0"/>
              <a:t>Los periódicos y otros medios tradicionales adoptan modelos interactivos en línea, pero pierden ingresos por publicidad frente a las empresas publicitarias participantes en línea, a pesar de ganar lectores en línea.</a:t>
            </a:r>
          </a:p>
          <a:p>
            <a:pPr marL="0" indent="0">
              <a:buNone/>
            </a:pPr>
            <a:endParaRPr lang="es-BO" sz="2400" dirty="0"/>
          </a:p>
          <a:p>
            <a:pPr marL="0" indent="0">
              <a:buNone/>
            </a:pPr>
            <a:r>
              <a:rPr lang="es-BO" sz="2400" dirty="0"/>
              <a:t>Surgen modelos de negocios de entretenimiento en línea que ofrecen televisión, cine, música, deportes y libros electrónicos, gracias a la cooperación entre los principales propietarios de derechos de autor en Hollywood y Nueva York, y los distribuidores de Internet como Google, YouTube, Facebook y Microsoft.</a:t>
            </a:r>
          </a:p>
        </p:txBody>
      </p:sp>
    </p:spTree>
    <p:extLst>
      <p:ext uri="{BB962C8B-B14F-4D97-AF65-F5344CB8AC3E}">
        <p14:creationId xmlns:p14="http://schemas.microsoft.com/office/powerpoint/2010/main" val="11930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1216152">
              <a:spcBef>
                <a:spcPts val="0"/>
              </a:spcBef>
            </a:pPr>
            <a:r>
              <a:rPr lang="es-ES_tradnl" sz="3600" dirty="0">
                <a:latin typeface="Calibri"/>
              </a:rPr>
              <a:t>Ocho Características únicas de la Tecnología del Comercio</a:t>
            </a:r>
          </a:p>
        </p:txBody>
      </p:sp>
      <p:sp>
        <p:nvSpPr>
          <p:cNvPr id="3" name="Content Placeholder 2"/>
          <p:cNvSpPr>
            <a:spLocks noGrp="1"/>
          </p:cNvSpPr>
          <p:nvPr>
            <p:ph sz="half" idx="1"/>
          </p:nvPr>
        </p:nvSpPr>
        <p:spPr/>
        <p:txBody>
          <a:bodyPr/>
          <a:lstStyle/>
          <a:p>
            <a:pPr marL="0" indent="0" algn="ctr" defTabSz="1216152">
              <a:lnSpc>
                <a:spcPct val="90000"/>
              </a:lnSpc>
              <a:spcBef>
                <a:spcPts val="1600"/>
              </a:spcBef>
              <a:buClr>
                <a:srgbClr val="009999"/>
              </a:buClr>
              <a:buNone/>
            </a:pPr>
            <a:r>
              <a:rPr lang="es-ES_tradnl" sz="2800" dirty="0">
                <a:latin typeface="Calibri"/>
              </a:rPr>
              <a:t>UBICUIDAD</a:t>
            </a:r>
          </a:p>
          <a:p>
            <a:pPr marL="0" indent="0" algn="ctr" defTabSz="1216152">
              <a:lnSpc>
                <a:spcPct val="90000"/>
              </a:lnSpc>
              <a:spcBef>
                <a:spcPts val="1600"/>
              </a:spcBef>
              <a:buClr>
                <a:srgbClr val="009999"/>
              </a:buClr>
              <a:buNone/>
            </a:pPr>
            <a:endParaRPr lang="es-ES_tradnl" dirty="0">
              <a:latin typeface="Calibri"/>
            </a:endParaRPr>
          </a:p>
          <a:p>
            <a:pPr marL="0" indent="0" algn="just">
              <a:buNone/>
            </a:pPr>
            <a:r>
              <a:rPr lang="es-BO" dirty="0"/>
              <a:t>En mercado que se extiende más allá de los límites tradicionales y se extrae de una ubicación temporal y geográfica.</a:t>
            </a:r>
            <a:endParaRPr lang="es-ES_tradnl" dirty="0">
              <a:latin typeface="Calibri"/>
            </a:endParaRPr>
          </a:p>
        </p:txBody>
      </p:sp>
      <p:sp>
        <p:nvSpPr>
          <p:cNvPr id="4" name="Marcador de contenido 3"/>
          <p:cNvSpPr>
            <a:spLocks noGrp="1"/>
          </p:cNvSpPr>
          <p:nvPr>
            <p:ph sz="half" idx="2"/>
          </p:nvPr>
        </p:nvSpPr>
        <p:spPr/>
        <p:txBody>
          <a:bodyPr/>
          <a:lstStyle/>
          <a:p>
            <a:pPr marL="0" indent="0" algn="ctr">
              <a:buNone/>
            </a:pPr>
            <a:r>
              <a:rPr lang="es-BO" dirty="0"/>
              <a:t>ALCANCE GOLBAL</a:t>
            </a:r>
          </a:p>
          <a:p>
            <a:pPr marL="0" indent="0" algn="ctr">
              <a:buNone/>
            </a:pPr>
            <a:endParaRPr lang="es-BO" dirty="0"/>
          </a:p>
          <a:p>
            <a:pPr marL="0" indent="0" algn="just">
              <a:buNone/>
            </a:pPr>
            <a:r>
              <a:rPr lang="es-BO" dirty="0"/>
              <a:t>El tamaño potencial del mercado para los comerciantes del comercio electrónico es casi igual al tamaño de la población mundial en línea</a:t>
            </a:r>
          </a:p>
        </p:txBody>
      </p:sp>
    </p:spTree>
    <p:extLst>
      <p:ext uri="{BB962C8B-B14F-4D97-AF65-F5344CB8AC3E}">
        <p14:creationId xmlns:p14="http://schemas.microsoft.com/office/powerpoint/2010/main" val="163242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1216152">
              <a:spcBef>
                <a:spcPts val="0"/>
              </a:spcBef>
            </a:pPr>
            <a:r>
              <a:rPr lang="es-ES_tradnl" sz="3600" dirty="0">
                <a:latin typeface="Calibri"/>
              </a:rPr>
              <a:t>Ocho Características únicas de la Tecnología del Comercio</a:t>
            </a:r>
          </a:p>
        </p:txBody>
      </p:sp>
      <p:sp>
        <p:nvSpPr>
          <p:cNvPr id="3" name="Content Placeholder 2"/>
          <p:cNvSpPr>
            <a:spLocks noGrp="1"/>
          </p:cNvSpPr>
          <p:nvPr>
            <p:ph sz="half" idx="1"/>
          </p:nvPr>
        </p:nvSpPr>
        <p:spPr/>
        <p:txBody>
          <a:bodyPr>
            <a:normAutofit/>
          </a:bodyPr>
          <a:lstStyle/>
          <a:p>
            <a:pPr marL="0" indent="0" algn="ctr" defTabSz="1216152">
              <a:lnSpc>
                <a:spcPct val="90000"/>
              </a:lnSpc>
              <a:spcBef>
                <a:spcPts val="1600"/>
              </a:spcBef>
              <a:buClr>
                <a:srgbClr val="009999"/>
              </a:buClr>
              <a:buNone/>
            </a:pPr>
            <a:r>
              <a:rPr lang="es-ES_tradnl" dirty="0">
                <a:latin typeface="Calibri"/>
              </a:rPr>
              <a:t>ESTANDARES UNIVERSALES</a:t>
            </a:r>
            <a:endParaRPr lang="es-ES_tradnl" sz="2800" dirty="0">
              <a:latin typeface="Calibri"/>
            </a:endParaRPr>
          </a:p>
          <a:p>
            <a:pPr marL="0" indent="0" algn="ctr" defTabSz="1216152">
              <a:lnSpc>
                <a:spcPct val="90000"/>
              </a:lnSpc>
              <a:spcBef>
                <a:spcPts val="1600"/>
              </a:spcBef>
              <a:buClr>
                <a:srgbClr val="009999"/>
              </a:buClr>
              <a:buNone/>
            </a:pPr>
            <a:endParaRPr lang="es-ES_tradnl" dirty="0">
              <a:latin typeface="Calibri"/>
            </a:endParaRPr>
          </a:p>
          <a:p>
            <a:pPr marL="0" indent="0" algn="just">
              <a:buNone/>
            </a:pPr>
            <a:r>
              <a:rPr lang="es-BO" dirty="0"/>
              <a:t>Se comparten entre todas las naciones alrededor del mundo y permiten que cualquier computadora se enlace con cualquier otra computadora, sin importar la plataforma de tecnología que utilice cada una de ellas.</a:t>
            </a:r>
            <a:endParaRPr lang="es-ES_tradnl" dirty="0">
              <a:latin typeface="Calibri"/>
            </a:endParaRPr>
          </a:p>
        </p:txBody>
      </p:sp>
      <p:sp>
        <p:nvSpPr>
          <p:cNvPr id="4" name="Marcador de contenido 3"/>
          <p:cNvSpPr>
            <a:spLocks noGrp="1"/>
          </p:cNvSpPr>
          <p:nvPr>
            <p:ph sz="half" idx="2"/>
          </p:nvPr>
        </p:nvSpPr>
        <p:spPr/>
        <p:txBody>
          <a:bodyPr>
            <a:normAutofit/>
          </a:bodyPr>
          <a:lstStyle/>
          <a:p>
            <a:pPr marL="0" indent="0" algn="ctr">
              <a:buNone/>
            </a:pPr>
            <a:r>
              <a:rPr lang="es-BO" dirty="0"/>
              <a:t>RIQUEZA</a:t>
            </a:r>
          </a:p>
          <a:p>
            <a:pPr marL="0" indent="0" algn="ctr">
              <a:buNone/>
            </a:pPr>
            <a:endParaRPr lang="es-BO" dirty="0"/>
          </a:p>
          <a:p>
            <a:pPr marL="0" indent="0" algn="just">
              <a:buNone/>
            </a:pPr>
            <a:r>
              <a:rPr lang="es-BO" dirty="0"/>
              <a:t>Gracias a Web es posible entregar mensajes ricos con texto, audio y video de manera simultánea a grandes cantidades de personas.</a:t>
            </a:r>
          </a:p>
        </p:txBody>
      </p:sp>
    </p:spTree>
    <p:extLst>
      <p:ext uri="{BB962C8B-B14F-4D97-AF65-F5344CB8AC3E}">
        <p14:creationId xmlns:p14="http://schemas.microsoft.com/office/powerpoint/2010/main" val="55912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1216152">
              <a:spcBef>
                <a:spcPts val="0"/>
              </a:spcBef>
            </a:pPr>
            <a:r>
              <a:rPr lang="es-ES_tradnl" sz="3600" dirty="0">
                <a:latin typeface="Calibri"/>
              </a:rPr>
              <a:t>Ocho Características únicas de la Tecnología del Comercio</a:t>
            </a:r>
          </a:p>
        </p:txBody>
      </p:sp>
      <p:sp>
        <p:nvSpPr>
          <p:cNvPr id="3" name="Content Placeholder 2"/>
          <p:cNvSpPr>
            <a:spLocks noGrp="1"/>
          </p:cNvSpPr>
          <p:nvPr>
            <p:ph sz="half" idx="1"/>
          </p:nvPr>
        </p:nvSpPr>
        <p:spPr/>
        <p:txBody>
          <a:bodyPr>
            <a:normAutofit fontScale="92500" lnSpcReduction="10000"/>
          </a:bodyPr>
          <a:lstStyle/>
          <a:p>
            <a:pPr marL="0" indent="0" algn="ctr" defTabSz="1216152">
              <a:lnSpc>
                <a:spcPct val="90000"/>
              </a:lnSpc>
              <a:spcBef>
                <a:spcPts val="1600"/>
              </a:spcBef>
              <a:buClr>
                <a:srgbClr val="009999"/>
              </a:buClr>
              <a:buNone/>
            </a:pPr>
            <a:r>
              <a:rPr lang="es-ES_tradnl" dirty="0">
                <a:latin typeface="Calibri"/>
              </a:rPr>
              <a:t>INTERACTIVIDAD</a:t>
            </a:r>
            <a:endParaRPr lang="es-ES_tradnl" sz="2800" dirty="0">
              <a:latin typeface="Calibri"/>
            </a:endParaRPr>
          </a:p>
          <a:p>
            <a:pPr marL="0" indent="0">
              <a:buNone/>
            </a:pPr>
            <a:endParaRPr lang="es-ES_tradnl" dirty="0">
              <a:latin typeface="Calibri"/>
            </a:endParaRPr>
          </a:p>
          <a:p>
            <a:pPr marL="0" indent="0" algn="just">
              <a:buNone/>
            </a:pPr>
            <a:r>
              <a:rPr lang="es-BO" dirty="0"/>
              <a:t>La interactividad permite a un comerciante en línea atraer a un consumidor en formas similares a la experiencia cara a cara, sólo que a una escala masiva y global</a:t>
            </a:r>
            <a:endParaRPr lang="es-ES_tradnl" dirty="0">
              <a:latin typeface="Calibri"/>
            </a:endParaRPr>
          </a:p>
        </p:txBody>
      </p:sp>
      <p:sp>
        <p:nvSpPr>
          <p:cNvPr id="4" name="Marcador de contenido 3"/>
          <p:cNvSpPr>
            <a:spLocks noGrp="1"/>
          </p:cNvSpPr>
          <p:nvPr>
            <p:ph sz="half" idx="2"/>
          </p:nvPr>
        </p:nvSpPr>
        <p:spPr/>
        <p:txBody>
          <a:bodyPr>
            <a:normAutofit fontScale="92500" lnSpcReduction="10000"/>
          </a:bodyPr>
          <a:lstStyle/>
          <a:p>
            <a:pPr marL="0" indent="0" algn="ctr">
              <a:buNone/>
            </a:pPr>
            <a:r>
              <a:rPr lang="es-BO" dirty="0"/>
              <a:t>DENSIDAD DE LA INFORMACION</a:t>
            </a:r>
          </a:p>
          <a:p>
            <a:pPr marL="0" indent="0" algn="ctr">
              <a:buNone/>
            </a:pPr>
            <a:endParaRPr lang="es-BO" dirty="0"/>
          </a:p>
          <a:p>
            <a:pPr marL="0" indent="0" algn="just">
              <a:buNone/>
            </a:pPr>
            <a:r>
              <a:rPr lang="es-BO" dirty="0"/>
              <a:t>La densidad de la información en los mercados de comercio electrónico aumenta la transparencia de los precios y los costos.</a:t>
            </a:r>
          </a:p>
          <a:p>
            <a:pPr marL="0" indent="0">
              <a:buNone/>
            </a:pPr>
            <a:r>
              <a:rPr lang="es-BO" dirty="0"/>
              <a:t>La densidad de la información también ayuda a los comerciantes a diferenciar sus productos en términos de costo, marca y calidad.</a:t>
            </a:r>
          </a:p>
        </p:txBody>
      </p:sp>
    </p:spTree>
    <p:extLst>
      <p:ext uri="{BB962C8B-B14F-4D97-AF65-F5344CB8AC3E}">
        <p14:creationId xmlns:p14="http://schemas.microsoft.com/office/powerpoint/2010/main" val="3016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1216152">
              <a:spcBef>
                <a:spcPts val="0"/>
              </a:spcBef>
            </a:pPr>
            <a:r>
              <a:rPr lang="es-ES_tradnl" sz="3600" dirty="0">
                <a:latin typeface="Calibri"/>
              </a:rPr>
              <a:t>Ocho Características únicas de la Tecnología del Comercio</a:t>
            </a:r>
          </a:p>
        </p:txBody>
      </p:sp>
      <p:sp>
        <p:nvSpPr>
          <p:cNvPr id="3" name="Content Placeholder 2"/>
          <p:cNvSpPr>
            <a:spLocks noGrp="1"/>
          </p:cNvSpPr>
          <p:nvPr>
            <p:ph sz="half" idx="1"/>
          </p:nvPr>
        </p:nvSpPr>
        <p:spPr/>
        <p:txBody>
          <a:bodyPr>
            <a:normAutofit fontScale="92500" lnSpcReduction="20000"/>
          </a:bodyPr>
          <a:lstStyle/>
          <a:p>
            <a:pPr marL="0" indent="0" algn="ctr" defTabSz="1216152">
              <a:lnSpc>
                <a:spcPct val="90000"/>
              </a:lnSpc>
              <a:spcBef>
                <a:spcPts val="1600"/>
              </a:spcBef>
              <a:buClr>
                <a:srgbClr val="009999"/>
              </a:buClr>
              <a:buNone/>
            </a:pPr>
            <a:r>
              <a:rPr lang="es-ES_tradnl" dirty="0">
                <a:latin typeface="Calibri"/>
              </a:rPr>
              <a:t>PERSONALIZACION/ADAPTACION</a:t>
            </a:r>
            <a:endParaRPr lang="es-ES_tradnl" sz="2800" dirty="0">
              <a:latin typeface="Calibri"/>
            </a:endParaRPr>
          </a:p>
          <a:p>
            <a:pPr marL="0" indent="0">
              <a:buNone/>
            </a:pPr>
            <a:endParaRPr lang="es-ES_tradnl" dirty="0">
              <a:latin typeface="Calibri"/>
            </a:endParaRPr>
          </a:p>
          <a:p>
            <a:pPr marL="0" indent="0" algn="just">
              <a:buNone/>
            </a:pPr>
            <a:r>
              <a:rPr lang="es-BO" dirty="0"/>
              <a:t>La personalización de los mensajes de marketing y la adaptación de los productos y servicios al gusto de los clientes se basan en características individuales.</a:t>
            </a:r>
            <a:endParaRPr lang="es-ES_tradnl" dirty="0">
              <a:latin typeface="Calibri"/>
            </a:endParaRPr>
          </a:p>
        </p:txBody>
      </p:sp>
      <p:sp>
        <p:nvSpPr>
          <p:cNvPr id="4" name="Marcador de contenido 3"/>
          <p:cNvSpPr>
            <a:spLocks noGrp="1"/>
          </p:cNvSpPr>
          <p:nvPr>
            <p:ph sz="half" idx="2"/>
          </p:nvPr>
        </p:nvSpPr>
        <p:spPr/>
        <p:txBody>
          <a:bodyPr>
            <a:normAutofit fontScale="92500" lnSpcReduction="20000"/>
          </a:bodyPr>
          <a:lstStyle/>
          <a:p>
            <a:pPr marL="0" indent="0" algn="ctr">
              <a:buNone/>
            </a:pPr>
            <a:r>
              <a:rPr lang="es-BO" dirty="0"/>
              <a:t>TECNOLOGIA SOCIAL: GENERACION DE CONTENIDO DE LOS USUARIOS Y REDES SOCIALES</a:t>
            </a:r>
          </a:p>
          <a:p>
            <a:pPr marL="0" indent="0" algn="ctr">
              <a:buNone/>
            </a:pPr>
            <a:endParaRPr lang="es-BO" dirty="0"/>
          </a:p>
          <a:p>
            <a:pPr marL="0" indent="0">
              <a:buNone/>
            </a:pPr>
            <a:r>
              <a:rPr lang="es-BO" dirty="0"/>
              <a:t>Las novedades en Internet y el comercio electrónico confieren poderes a los usuarios para crear y distribuir contenido a gran escala, además de que permiten a los usuarios programar su propio consumo de contenido.</a:t>
            </a:r>
          </a:p>
        </p:txBody>
      </p:sp>
    </p:spTree>
    <p:extLst>
      <p:ext uri="{BB962C8B-B14F-4D97-AF65-F5344CB8AC3E}">
        <p14:creationId xmlns:p14="http://schemas.microsoft.com/office/powerpoint/2010/main" val="234986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9" y="543339"/>
            <a:ext cx="9603275" cy="1310415"/>
          </a:xfrm>
        </p:spPr>
        <p:txBody>
          <a:bodyPr>
            <a:normAutofit fontScale="90000"/>
          </a:bodyPr>
          <a:lstStyle/>
          <a:p>
            <a:r>
              <a:rPr lang="es-BO" dirty="0"/>
              <a:t>CONCEPTOS CLAVE EN EL COMERCIO ELECTRÓNICO:</a:t>
            </a:r>
            <a:br>
              <a:rPr lang="es-BO" dirty="0"/>
            </a:br>
            <a:r>
              <a:rPr lang="es-BO" dirty="0"/>
              <a:t>MERCADOS DIGITALES Y PRODUCTOS DIGITALES</a:t>
            </a:r>
            <a:br>
              <a:rPr lang="es-BO" dirty="0"/>
            </a:br>
            <a:r>
              <a:rPr lang="es-BO" dirty="0"/>
              <a:t>EN UN MERCADO GLOBAL</a:t>
            </a:r>
            <a:endParaRPr lang="en-US" dirty="0"/>
          </a:p>
        </p:txBody>
      </p:sp>
      <p:sp>
        <p:nvSpPr>
          <p:cNvPr id="2" name="Marcador de contenido 1"/>
          <p:cNvSpPr>
            <a:spLocks noGrp="1"/>
          </p:cNvSpPr>
          <p:nvPr>
            <p:ph idx="1"/>
          </p:nvPr>
        </p:nvSpPr>
        <p:spPr/>
        <p:txBody>
          <a:bodyPr>
            <a:normAutofit fontScale="85000" lnSpcReduction="20000"/>
          </a:bodyPr>
          <a:lstStyle/>
          <a:p>
            <a:pPr>
              <a:buFont typeface="Wingdings" panose="05000000000000000000" pitchFamily="2" charset="2"/>
              <a:buChar char="v"/>
            </a:pPr>
            <a:r>
              <a:rPr lang="es-BO" sz="2400" dirty="0"/>
              <a:t>Internet reduce la asimetría de la información. Se dice que existe una </a:t>
            </a:r>
            <a:r>
              <a:rPr lang="es-BO" sz="2400" b="1" dirty="0"/>
              <a:t>asimetría de información </a:t>
            </a:r>
            <a:r>
              <a:rPr lang="es-BO" sz="2400" dirty="0"/>
              <a:t>cuando una de las partes en una transacción tiene más información que es importante para la transacción que la otra parte.</a:t>
            </a:r>
          </a:p>
          <a:p>
            <a:pPr>
              <a:buFont typeface="Wingdings" panose="05000000000000000000" pitchFamily="2" charset="2"/>
              <a:buChar char="v"/>
            </a:pPr>
            <a:endParaRPr lang="es-BO" sz="2400" dirty="0"/>
          </a:p>
          <a:p>
            <a:pPr>
              <a:buFont typeface="Wingdings" panose="05000000000000000000" pitchFamily="2" charset="2"/>
              <a:buChar char="v"/>
            </a:pPr>
            <a:r>
              <a:rPr lang="es-BO" sz="2400" dirty="0"/>
              <a:t>En el </a:t>
            </a:r>
            <a:r>
              <a:rPr lang="es-BO" sz="2400" b="1" dirty="0"/>
              <a:t>ajuste dinámico de precios</a:t>
            </a:r>
            <a:r>
              <a:rPr lang="es-BO" sz="2400" dirty="0"/>
              <a:t>, el precio de un producto varía dependiendo de las características de la demanda del cliente, o de la situación de la oferta del vendedor.</a:t>
            </a:r>
          </a:p>
          <a:p>
            <a:pPr>
              <a:buFont typeface="Wingdings" panose="05000000000000000000" pitchFamily="2" charset="2"/>
              <a:buChar char="v"/>
            </a:pPr>
            <a:endParaRPr lang="es-BO" sz="2400" dirty="0"/>
          </a:p>
          <a:p>
            <a:pPr>
              <a:buFont typeface="Wingdings" panose="05000000000000000000" pitchFamily="2" charset="2"/>
              <a:buChar char="v"/>
            </a:pPr>
            <a:r>
              <a:rPr lang="es-BO" sz="2400" dirty="0"/>
              <a:t>Al eliminar los intermediarios en el canal de distribución, se pueden reducir de manera considerable los costos de transacción de las compras.</a:t>
            </a:r>
          </a:p>
        </p:txBody>
      </p:sp>
    </p:spTree>
    <p:extLst>
      <p:ext uri="{BB962C8B-B14F-4D97-AF65-F5344CB8AC3E}">
        <p14:creationId xmlns:p14="http://schemas.microsoft.com/office/powerpoint/2010/main" val="25984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9" y="516835"/>
            <a:ext cx="9603275" cy="1336919"/>
          </a:xfrm>
        </p:spPr>
        <p:txBody>
          <a:bodyPr>
            <a:normAutofit fontScale="90000"/>
          </a:bodyPr>
          <a:lstStyle/>
          <a:p>
            <a:r>
              <a:rPr lang="es-BO" dirty="0"/>
              <a:t>CONCEPTOS CLAVE EN EL COMERCIO ELECTRÓNICO:</a:t>
            </a:r>
            <a:br>
              <a:rPr lang="es-BO" dirty="0"/>
            </a:br>
            <a:r>
              <a:rPr lang="es-BO" dirty="0"/>
              <a:t>MERCADOS DIGITALES Y PRODUCTOS DIGITALES</a:t>
            </a:r>
            <a:br>
              <a:rPr lang="es-BO" dirty="0"/>
            </a:br>
            <a:r>
              <a:rPr lang="es-BO" dirty="0"/>
              <a:t>EN UN MERCADO GLOBAL</a:t>
            </a:r>
            <a:endParaRPr lang="en-US" dirty="0"/>
          </a:p>
        </p:txBody>
      </p:sp>
      <p:sp>
        <p:nvSpPr>
          <p:cNvPr id="2" name="Marcador de contenido 1"/>
          <p:cNvSpPr>
            <a:spLocks noGrp="1"/>
          </p:cNvSpPr>
          <p:nvPr>
            <p:ph idx="1"/>
          </p:nvPr>
        </p:nvSpPr>
        <p:spPr/>
        <p:txBody>
          <a:bodyPr>
            <a:normAutofit/>
          </a:bodyPr>
          <a:lstStyle/>
          <a:p>
            <a:pPr>
              <a:buFont typeface="Wingdings" panose="05000000000000000000" pitchFamily="2" charset="2"/>
              <a:buChar char="v"/>
            </a:pPr>
            <a:r>
              <a:rPr lang="es-BO" sz="2400" dirty="0"/>
              <a:t>La desintermediación está afectando el mercado para los servicios.</a:t>
            </a:r>
          </a:p>
        </p:txBody>
      </p:sp>
      <p:pic>
        <p:nvPicPr>
          <p:cNvPr id="6" name="Imagen 5"/>
          <p:cNvPicPr>
            <a:picLocks noChangeAspect="1"/>
          </p:cNvPicPr>
          <p:nvPr/>
        </p:nvPicPr>
        <p:blipFill>
          <a:blip r:embed="rId2"/>
          <a:stretch>
            <a:fillRect/>
          </a:stretch>
        </p:blipFill>
        <p:spPr>
          <a:xfrm>
            <a:off x="3436979" y="2626222"/>
            <a:ext cx="5627508" cy="3449420"/>
          </a:xfrm>
          <a:prstGeom prst="rect">
            <a:avLst/>
          </a:prstGeom>
        </p:spPr>
      </p:pic>
    </p:spTree>
    <p:extLst>
      <p:ext uri="{BB962C8B-B14F-4D97-AF65-F5344CB8AC3E}">
        <p14:creationId xmlns:p14="http://schemas.microsoft.com/office/powerpoint/2010/main" val="38918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9" y="556591"/>
            <a:ext cx="9603275" cy="1297163"/>
          </a:xfrm>
        </p:spPr>
        <p:txBody>
          <a:bodyPr>
            <a:normAutofit fontScale="90000"/>
          </a:bodyPr>
          <a:lstStyle/>
          <a:p>
            <a:r>
              <a:rPr lang="es-BO" dirty="0"/>
              <a:t>CONCEPTOS CLAVE EN EL COMERCIO ELECTRÓNICO:</a:t>
            </a:r>
            <a:br>
              <a:rPr lang="es-BO" dirty="0"/>
            </a:br>
            <a:r>
              <a:rPr lang="es-BO" dirty="0"/>
              <a:t>MERCADOS DIGITALES Y PRODUCTOS DIGITALES</a:t>
            </a:r>
            <a:br>
              <a:rPr lang="es-BO" dirty="0"/>
            </a:br>
            <a:r>
              <a:rPr lang="es-BO" dirty="0"/>
              <a:t>EN UN MERCADO GLOBAL</a:t>
            </a:r>
            <a:endParaRPr lang="en-US" dirty="0"/>
          </a:p>
        </p:txBody>
      </p:sp>
      <p:sp>
        <p:nvSpPr>
          <p:cNvPr id="2" name="Marcador de contenido 1"/>
          <p:cNvSpPr>
            <a:spLocks noGrp="1"/>
          </p:cNvSpPr>
          <p:nvPr>
            <p:ph idx="1"/>
          </p:nvPr>
        </p:nvSpPr>
        <p:spPr/>
        <p:txBody>
          <a:bodyPr>
            <a:normAutofit/>
          </a:bodyPr>
          <a:lstStyle/>
          <a:p>
            <a:pPr marL="0" indent="0">
              <a:buNone/>
            </a:pPr>
            <a:r>
              <a:rPr lang="es-BO" sz="2400" dirty="0"/>
              <a:t>Productos digitales</a:t>
            </a:r>
          </a:p>
          <a:p>
            <a:pPr>
              <a:buFont typeface="Wingdings" panose="05000000000000000000" pitchFamily="2" charset="2"/>
              <a:buChar char="v"/>
            </a:pPr>
            <a:r>
              <a:rPr lang="es-BO" sz="2400" dirty="0"/>
              <a:t>El impacto de Internet en el mercado para estos tipos de productos digitales es nada menos que revolucionario, y podemos ver los resultados a nuestro alrededor cada día.</a:t>
            </a:r>
          </a:p>
          <a:p>
            <a:pPr>
              <a:buFont typeface="Wingdings" panose="05000000000000000000" pitchFamily="2" charset="2"/>
              <a:buChar char="v"/>
            </a:pPr>
            <a:endParaRPr lang="es-BO" sz="2400" dirty="0"/>
          </a:p>
          <a:p>
            <a:pPr>
              <a:buFont typeface="Wingdings" panose="05000000000000000000" pitchFamily="2" charset="2"/>
              <a:buChar char="v"/>
            </a:pPr>
            <a:endParaRPr lang="es-BO" sz="2400" dirty="0"/>
          </a:p>
        </p:txBody>
      </p:sp>
      <p:pic>
        <p:nvPicPr>
          <p:cNvPr id="9" name="Imagen 8"/>
          <p:cNvPicPr>
            <a:picLocks noChangeAspect="1"/>
          </p:cNvPicPr>
          <p:nvPr/>
        </p:nvPicPr>
        <p:blipFill>
          <a:blip r:embed="rId2"/>
          <a:stretch>
            <a:fillRect/>
          </a:stretch>
        </p:blipFill>
        <p:spPr>
          <a:xfrm>
            <a:off x="5976730" y="3609564"/>
            <a:ext cx="5596544" cy="3141748"/>
          </a:xfrm>
          <a:prstGeom prst="rect">
            <a:avLst/>
          </a:prstGeom>
        </p:spPr>
      </p:pic>
    </p:spTree>
    <p:extLst>
      <p:ext uri="{BB962C8B-B14F-4D97-AF65-F5344CB8AC3E}">
        <p14:creationId xmlns:p14="http://schemas.microsoft.com/office/powerpoint/2010/main" val="140268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ES" sz="5400" dirty="0"/>
              <a:t>COMERCIO ELECTRÓNICO: NEGOCIOS Y TECNOLOGÍA</a:t>
            </a:r>
          </a:p>
        </p:txBody>
      </p:sp>
      <p:sp>
        <p:nvSpPr>
          <p:cNvPr id="3" name="2 Subtítulo"/>
          <p:cNvSpPr>
            <a:spLocks noGrp="1"/>
          </p:cNvSpPr>
          <p:nvPr>
            <p:ph type="subTitle" idx="1"/>
          </p:nvPr>
        </p:nvSpPr>
        <p:spPr/>
        <p:txBody>
          <a:bodyPr/>
          <a:lstStyle/>
          <a:p>
            <a:pPr algn="just"/>
            <a:r>
              <a:rPr lang="es-ES" dirty="0">
                <a:solidFill>
                  <a:schemeClr val="tx1"/>
                </a:solidFill>
              </a:rPr>
              <a:t>El comercio electrónico es una fascinante combinación de modelos de negocios y nuevas tecnologías de información.</a:t>
            </a:r>
          </a:p>
        </p:txBody>
      </p:sp>
    </p:spTree>
    <p:extLst>
      <p:ext uri="{BB962C8B-B14F-4D97-AF65-F5344CB8AC3E}">
        <p14:creationId xmlns:p14="http://schemas.microsoft.com/office/powerpoint/2010/main" val="28377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75861" y="357808"/>
            <a:ext cx="11012556" cy="1446550"/>
          </a:xfrm>
          <a:prstGeom prst="rect">
            <a:avLst/>
          </a:prstGeom>
          <a:noFill/>
        </p:spPr>
        <p:txBody>
          <a:bodyPr wrap="square" rtlCol="0">
            <a:spAutoFit/>
          </a:bodyPr>
          <a:lstStyle/>
          <a:p>
            <a:r>
              <a:rPr lang="es-ES" sz="2200" dirty="0">
                <a:cs typeface="Arial" panose="020B0604020202020204" pitchFamily="34" charset="0"/>
              </a:rPr>
              <a:t>4Food, un restaurante de hamburguesas orgánicas en Manhattan, abrió sus puertas con una promesa de comida deliciosa. Y así de deliciosos también son sus planes para controlar el negocio a través de las redes sociales. Este restaurante desea ser algo más que un lugar para ir a comer. Desea ofrecer una amplia experiencia con las redes sociales.</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1" y="1967387"/>
            <a:ext cx="4770782" cy="4136439"/>
          </a:xfrm>
          <a:prstGeom prst="rect">
            <a:avLst/>
          </a:prstGeom>
        </p:spPr>
      </p:pic>
      <p:sp>
        <p:nvSpPr>
          <p:cNvPr id="7" name="CuadroTexto 6"/>
          <p:cNvSpPr txBox="1"/>
          <p:nvPr/>
        </p:nvSpPr>
        <p:spPr>
          <a:xfrm>
            <a:off x="5950226" y="2635224"/>
            <a:ext cx="5579165" cy="2800767"/>
          </a:xfrm>
          <a:prstGeom prst="rect">
            <a:avLst/>
          </a:prstGeom>
          <a:noFill/>
        </p:spPr>
        <p:txBody>
          <a:bodyPr wrap="square" rtlCol="0">
            <a:spAutoFit/>
          </a:bodyPr>
          <a:lstStyle/>
          <a:p>
            <a:r>
              <a:rPr lang="es-ES" sz="2200" dirty="0">
                <a:cs typeface="Arial" panose="020B0604020202020204" pitchFamily="34" charset="0"/>
              </a:rPr>
              <a:t>Dentro del restaurante, ubicado en la esquina de Madison </a:t>
            </a:r>
            <a:r>
              <a:rPr lang="es-ES" sz="2200" dirty="0" err="1">
                <a:cs typeface="Arial" panose="020B0604020202020204" pitchFamily="34" charset="0"/>
              </a:rPr>
              <a:t>Avenue</a:t>
            </a:r>
            <a:r>
              <a:rPr lang="es-ES" sz="2200" dirty="0">
                <a:cs typeface="Arial" panose="020B0604020202020204" pitchFamily="34" charset="0"/>
              </a:rPr>
              <a:t> y 40th Street, un monitor de 240 pies cuadrados transmite flujos constantes de mensajes de Twitter, información del restaurante y registros en </a:t>
            </a:r>
            <a:r>
              <a:rPr lang="es-ES" sz="2200" dirty="0" err="1">
                <a:cs typeface="Arial" panose="020B0604020202020204" pitchFamily="34" charset="0"/>
              </a:rPr>
              <a:t>Foursquare</a:t>
            </a:r>
            <a:r>
              <a:rPr lang="es-ES" sz="2200" dirty="0">
                <a:cs typeface="Arial" panose="020B0604020202020204" pitchFamily="34" charset="0"/>
              </a:rPr>
              <a:t>, una aplicación Web y móvil que permite a los usuarios registrados conectarse con amigos y actualizar la información sobre su ubicación.</a:t>
            </a:r>
          </a:p>
        </p:txBody>
      </p:sp>
    </p:spTree>
    <p:extLst>
      <p:ext uri="{BB962C8B-B14F-4D97-AF65-F5344CB8AC3E}">
        <p14:creationId xmlns:p14="http://schemas.microsoft.com/office/powerpoint/2010/main" val="108842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TIPOS DE COMERCIO ELECTRÓNICO</a:t>
            </a:r>
          </a:p>
        </p:txBody>
      </p:sp>
      <p:sp>
        <p:nvSpPr>
          <p:cNvPr id="3" name="2 Subtítulo"/>
          <p:cNvSpPr>
            <a:spLocks noGrp="1"/>
          </p:cNvSpPr>
          <p:nvPr>
            <p:ph idx="1"/>
          </p:nvPr>
        </p:nvSpPr>
        <p:spPr/>
        <p:txBody>
          <a:bodyPr>
            <a:normAutofit/>
          </a:bodyPr>
          <a:lstStyle/>
          <a:p>
            <a:pPr marL="457200" indent="-457200" algn="just">
              <a:buFont typeface="Arial" panose="020B0604020202020204" pitchFamily="34" charset="0"/>
              <a:buChar char="•"/>
            </a:pPr>
            <a:r>
              <a:rPr lang="es-ES" b="1" dirty="0">
                <a:solidFill>
                  <a:schemeClr val="tx1"/>
                </a:solidFill>
              </a:rPr>
              <a:t>Comercio Electrónico de negocio a consumidor.- </a:t>
            </a:r>
            <a:r>
              <a:rPr lang="es-ES" dirty="0">
                <a:solidFill>
                  <a:schemeClr val="tx1"/>
                </a:solidFill>
              </a:rPr>
              <a:t>Implica la venta en detalle de productos y servicios a compradores individuales, por ejemplo BarnesandNoble.com, que venden libros, software y música a consumidores individuales.</a:t>
            </a:r>
          </a:p>
          <a:p>
            <a:pPr marL="457200" indent="-457200" algn="just">
              <a:buFont typeface="Arial" panose="020B0604020202020204" pitchFamily="34" charset="0"/>
              <a:buChar char="•"/>
            </a:pPr>
            <a:r>
              <a:rPr lang="es-ES" b="1" dirty="0">
                <a:solidFill>
                  <a:schemeClr val="tx1"/>
                </a:solidFill>
              </a:rPr>
              <a:t>Comercio electrónico de negocio a negocio.- </a:t>
            </a:r>
            <a:r>
              <a:rPr lang="es-ES" dirty="0">
                <a:solidFill>
                  <a:schemeClr val="tx1"/>
                </a:solidFill>
              </a:rPr>
              <a:t>Implica la venta de productos y servicios entre empresas.</a:t>
            </a:r>
          </a:p>
          <a:p>
            <a:pPr marL="457200" indent="-457200" algn="just">
              <a:buFont typeface="Arial" panose="020B0604020202020204" pitchFamily="34" charset="0"/>
              <a:buChar char="•"/>
            </a:pPr>
            <a:r>
              <a:rPr lang="es-ES" b="1" dirty="0">
                <a:solidFill>
                  <a:schemeClr val="tx1"/>
                </a:solidFill>
              </a:rPr>
              <a:t>Comercio electrónico de consumidor a consumidor.-</a:t>
            </a:r>
            <a:r>
              <a:rPr lang="es-ES" dirty="0">
                <a:solidFill>
                  <a:schemeClr val="tx1"/>
                </a:solidFill>
              </a:rPr>
              <a:t> Implica a los consumidores que venden directo a otros consumidores.</a:t>
            </a:r>
          </a:p>
          <a:p>
            <a:pPr algn="just"/>
            <a:endParaRPr lang="es-ES" dirty="0"/>
          </a:p>
        </p:txBody>
      </p:sp>
    </p:spTree>
    <p:extLst>
      <p:ext uri="{BB962C8B-B14F-4D97-AF65-F5344CB8AC3E}">
        <p14:creationId xmlns:p14="http://schemas.microsoft.com/office/powerpoint/2010/main" val="199089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MODELOS DE NEGOCIOS DEL COMERCIO ELECTRÓNICO</a:t>
            </a:r>
          </a:p>
        </p:txBody>
      </p:sp>
      <p:sp>
        <p:nvSpPr>
          <p:cNvPr id="3" name="2 Subtítulo"/>
          <p:cNvSpPr>
            <a:spLocks noGrp="1"/>
          </p:cNvSpPr>
          <p:nvPr>
            <p:ph idx="1"/>
          </p:nvPr>
        </p:nvSpPr>
        <p:spPr/>
        <p:txBody>
          <a:bodyPr/>
          <a:lstStyle/>
          <a:p>
            <a:pPr algn="just"/>
            <a:r>
              <a:rPr lang="es-ES" dirty="0">
                <a:solidFill>
                  <a:schemeClr val="tx1"/>
                </a:solidFill>
              </a:rPr>
              <a:t>Estos modelos de negocios del comercio electrónico son nuevos, ya que las empresas tienen  que estar a la par de la tecnología y el internet.</a:t>
            </a:r>
          </a:p>
        </p:txBody>
      </p:sp>
    </p:spTree>
    <p:extLst>
      <p:ext uri="{BB962C8B-B14F-4D97-AF65-F5344CB8AC3E}">
        <p14:creationId xmlns:p14="http://schemas.microsoft.com/office/powerpoint/2010/main" val="396898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PORTAL</a:t>
            </a:r>
          </a:p>
        </p:txBody>
      </p:sp>
      <p:sp>
        <p:nvSpPr>
          <p:cNvPr id="3" name="2 Subtítulo"/>
          <p:cNvSpPr>
            <a:spLocks noGrp="1"/>
          </p:cNvSpPr>
          <p:nvPr>
            <p:ph idx="1"/>
          </p:nvPr>
        </p:nvSpPr>
        <p:spPr/>
        <p:txBody>
          <a:bodyPr>
            <a:normAutofit/>
          </a:bodyPr>
          <a:lstStyle/>
          <a:p>
            <a:pPr algn="just"/>
            <a:r>
              <a:rPr lang="es-ES" dirty="0">
                <a:solidFill>
                  <a:schemeClr val="tx1"/>
                </a:solidFill>
              </a:rPr>
              <a:t>Los </a:t>
            </a:r>
            <a:r>
              <a:rPr lang="es-ES" dirty="0" err="1">
                <a:solidFill>
                  <a:schemeClr val="tx1"/>
                </a:solidFill>
              </a:rPr>
              <a:t>potales</a:t>
            </a:r>
            <a:r>
              <a:rPr lang="es-ES" dirty="0">
                <a:solidFill>
                  <a:schemeClr val="tx1"/>
                </a:solidFill>
              </a:rPr>
              <a:t> como Google, Bing, </a:t>
            </a:r>
            <a:r>
              <a:rPr lang="es-ES" dirty="0" err="1">
                <a:solidFill>
                  <a:schemeClr val="tx1"/>
                </a:solidFill>
              </a:rPr>
              <a:t>Yahoo</a:t>
            </a:r>
            <a:r>
              <a:rPr lang="es-ES" dirty="0">
                <a:solidFill>
                  <a:schemeClr val="tx1"/>
                </a:solidFill>
              </a:rPr>
              <a:t>, Ask.com ofrecen herramientas de </a:t>
            </a:r>
            <a:r>
              <a:rPr lang="es-ES" dirty="0" err="1">
                <a:solidFill>
                  <a:schemeClr val="tx1"/>
                </a:solidFill>
              </a:rPr>
              <a:t>busqueda</a:t>
            </a:r>
            <a:r>
              <a:rPr lang="es-ES" dirty="0">
                <a:solidFill>
                  <a:schemeClr val="tx1"/>
                </a:solidFill>
              </a:rPr>
              <a:t> web, donde los usuarios pueden descargar música, mandar mensajes, ver noticias, etc.</a:t>
            </a:r>
          </a:p>
          <a:p>
            <a:pPr algn="just"/>
            <a:r>
              <a:rPr lang="es-ES" dirty="0">
                <a:solidFill>
                  <a:schemeClr val="tx1"/>
                </a:solidFill>
              </a:rPr>
              <a:t>Los portales generan ingresos en primera instancia debido a que atraen audiencias muy grandes, cobran a los anunciantes por colocar sus anuncios, recolectan cuotas de referencias por dirigir a los clientes a otros sitios y cobran por los servicios Premium.</a:t>
            </a:r>
          </a:p>
        </p:txBody>
      </p:sp>
    </p:spTree>
    <p:extLst>
      <p:ext uri="{BB962C8B-B14F-4D97-AF65-F5344CB8AC3E}">
        <p14:creationId xmlns:p14="http://schemas.microsoft.com/office/powerpoint/2010/main" val="137151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E-TAILER</a:t>
            </a:r>
          </a:p>
        </p:txBody>
      </p:sp>
      <p:sp>
        <p:nvSpPr>
          <p:cNvPr id="3" name="2 Subtítulo"/>
          <p:cNvSpPr>
            <a:spLocks noGrp="1"/>
          </p:cNvSpPr>
          <p:nvPr>
            <p:ph idx="1"/>
          </p:nvPr>
        </p:nvSpPr>
        <p:spPr/>
        <p:txBody>
          <a:bodyPr/>
          <a:lstStyle/>
          <a:p>
            <a:pPr algn="just"/>
            <a:r>
              <a:rPr lang="es-ES" dirty="0">
                <a:solidFill>
                  <a:schemeClr val="tx1"/>
                </a:solidFill>
              </a:rPr>
              <a:t>Los E-TAILER son las tiendas de venta al menudeo en </a:t>
            </a:r>
            <a:r>
              <a:rPr lang="es-ES" dirty="0" err="1">
                <a:solidFill>
                  <a:schemeClr val="tx1"/>
                </a:solidFill>
              </a:rPr>
              <a:t>linea</a:t>
            </a:r>
            <a:r>
              <a:rPr lang="es-ES" dirty="0">
                <a:solidFill>
                  <a:schemeClr val="tx1"/>
                </a:solidFill>
              </a:rPr>
              <a:t>, esta es similar a una tienda con la diferencia de que el cliente sólo necesita conectarse a internet para verificar su inventario y colocar un pedido, lo bueno de E-TAILER es que ofrecen compras 24/7 convenientes y de bajos costos. </a:t>
            </a:r>
          </a:p>
          <a:p>
            <a:pPr algn="just"/>
            <a:r>
              <a:rPr lang="es-ES" dirty="0">
                <a:solidFill>
                  <a:schemeClr val="tx1"/>
                </a:solidFill>
              </a:rPr>
              <a:t>Empresas que solo operan en el mundo virtual son: Amazon, BlueNile.com y Drugstore.com</a:t>
            </a:r>
          </a:p>
        </p:txBody>
      </p:sp>
    </p:spTree>
    <p:extLst>
      <p:ext uri="{BB962C8B-B14F-4D97-AF65-F5344CB8AC3E}">
        <p14:creationId xmlns:p14="http://schemas.microsoft.com/office/powerpoint/2010/main" val="83551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PROVEEDOR DE CONTENIDO</a:t>
            </a:r>
          </a:p>
        </p:txBody>
      </p:sp>
      <p:sp>
        <p:nvSpPr>
          <p:cNvPr id="3" name="2 Subtítulo"/>
          <p:cNvSpPr>
            <a:spLocks noGrp="1"/>
          </p:cNvSpPr>
          <p:nvPr>
            <p:ph idx="1"/>
          </p:nvPr>
        </p:nvSpPr>
        <p:spPr/>
        <p:txBody>
          <a:bodyPr/>
          <a:lstStyle/>
          <a:p>
            <a:pPr algn="just"/>
            <a:r>
              <a:rPr lang="es-ES" dirty="0">
                <a:solidFill>
                  <a:schemeClr val="tx1"/>
                </a:solidFill>
              </a:rPr>
              <a:t>Crea ingresos al proveer contenido digital, como noticias, música,  fotos o video, a través de la web.</a:t>
            </a:r>
          </a:p>
          <a:p>
            <a:pPr algn="just"/>
            <a:r>
              <a:rPr lang="es-ES" dirty="0">
                <a:solidFill>
                  <a:schemeClr val="tx1"/>
                </a:solidFill>
              </a:rPr>
              <a:t>El cliente puede pagar para acceder al contenido, o se pueden generar ingresos al vender espacio publicitario.</a:t>
            </a:r>
          </a:p>
        </p:txBody>
      </p:sp>
    </p:spTree>
    <p:extLst>
      <p:ext uri="{BB962C8B-B14F-4D97-AF65-F5344CB8AC3E}">
        <p14:creationId xmlns:p14="http://schemas.microsoft.com/office/powerpoint/2010/main" val="24833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CREADOR DE MERCADO</a:t>
            </a:r>
          </a:p>
        </p:txBody>
      </p:sp>
      <p:sp>
        <p:nvSpPr>
          <p:cNvPr id="3" name="2 Subtítulo"/>
          <p:cNvSpPr>
            <a:spLocks noGrp="1"/>
          </p:cNvSpPr>
          <p:nvPr>
            <p:ph idx="1"/>
          </p:nvPr>
        </p:nvSpPr>
        <p:spPr/>
        <p:txBody>
          <a:bodyPr/>
          <a:lstStyle/>
          <a:p>
            <a:pPr algn="just"/>
            <a:r>
              <a:rPr lang="es-ES" dirty="0">
                <a:solidFill>
                  <a:schemeClr val="tx1"/>
                </a:solidFill>
              </a:rPr>
              <a:t>Los creadores de mercado construyen un entorno digital, es decir los compradores y vendedores se pueden reunir, mostrar productos, buscar productos y establecer precios.</a:t>
            </a:r>
          </a:p>
          <a:p>
            <a:pPr algn="just"/>
            <a:r>
              <a:rPr lang="es-ES" dirty="0">
                <a:solidFill>
                  <a:schemeClr val="tx1"/>
                </a:solidFill>
              </a:rPr>
              <a:t>Estas proveen una plataforma en línea, donde los vendedores puedan mostrar sus productos o también los compradores puedan comprar de manera directa.</a:t>
            </a:r>
          </a:p>
        </p:txBody>
      </p:sp>
    </p:spTree>
    <p:extLst>
      <p:ext uri="{BB962C8B-B14F-4D97-AF65-F5344CB8AC3E}">
        <p14:creationId xmlns:p14="http://schemas.microsoft.com/office/powerpoint/2010/main" val="379916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AGENTE DE TRANSACCIONES</a:t>
            </a:r>
          </a:p>
        </p:txBody>
      </p:sp>
      <p:sp>
        <p:nvSpPr>
          <p:cNvPr id="3" name="2 Subtítulo"/>
          <p:cNvSpPr>
            <a:spLocks noGrp="1"/>
          </p:cNvSpPr>
          <p:nvPr>
            <p:ph idx="1"/>
          </p:nvPr>
        </p:nvSpPr>
        <p:spPr/>
        <p:txBody>
          <a:bodyPr/>
          <a:lstStyle/>
          <a:p>
            <a:pPr algn="just"/>
            <a:r>
              <a:rPr lang="es-ES" dirty="0">
                <a:solidFill>
                  <a:schemeClr val="tx1"/>
                </a:solidFill>
              </a:rPr>
              <a:t>Este modelo simplifica todo el proceso de transacción tradicional que por lo general se manejaba en persona.</a:t>
            </a:r>
          </a:p>
          <a:p>
            <a:pPr algn="just"/>
            <a:r>
              <a:rPr lang="es-ES" dirty="0">
                <a:solidFill>
                  <a:schemeClr val="tx1"/>
                </a:solidFill>
              </a:rPr>
              <a:t>Las propuestas de valor primario de los agentes de transacciones en línea son el ahorro de dinero y tiempo.</a:t>
            </a:r>
          </a:p>
        </p:txBody>
      </p:sp>
    </p:spTree>
    <p:extLst>
      <p:ext uri="{BB962C8B-B14F-4D97-AF65-F5344CB8AC3E}">
        <p14:creationId xmlns:p14="http://schemas.microsoft.com/office/powerpoint/2010/main" val="40210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PROVEEDOR DE SERVICIOS</a:t>
            </a:r>
          </a:p>
        </p:txBody>
      </p:sp>
      <p:sp>
        <p:nvSpPr>
          <p:cNvPr id="3" name="2 Subtítulo"/>
          <p:cNvSpPr>
            <a:spLocks noGrp="1"/>
          </p:cNvSpPr>
          <p:nvPr>
            <p:ph idx="1"/>
          </p:nvPr>
        </p:nvSpPr>
        <p:spPr/>
        <p:txBody>
          <a:bodyPr/>
          <a:lstStyle/>
          <a:p>
            <a:pPr algn="just"/>
            <a:r>
              <a:rPr lang="es-ES" dirty="0">
                <a:solidFill>
                  <a:schemeClr val="tx1"/>
                </a:solidFill>
              </a:rPr>
              <a:t>Mientras los E-TAILERS venden productos en línea, los proveedores de servicio ofrecen servicios en línea.</a:t>
            </a:r>
          </a:p>
          <a:p>
            <a:pPr algn="just"/>
            <a:r>
              <a:rPr lang="es-ES" dirty="0">
                <a:solidFill>
                  <a:schemeClr val="tx1"/>
                </a:solidFill>
              </a:rPr>
              <a:t>Las aplicaciones Web 2.0, la compartición de fotos y los sitios en línea para el respaldo y almacenamiento de datos utilizan un modelo de negocios de proveedor de servicios.</a:t>
            </a:r>
          </a:p>
        </p:txBody>
      </p:sp>
    </p:spTree>
    <p:extLst>
      <p:ext uri="{BB962C8B-B14F-4D97-AF65-F5344CB8AC3E}">
        <p14:creationId xmlns:p14="http://schemas.microsoft.com/office/powerpoint/2010/main" val="2866906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PROVEEDOR COMUNITARIO</a:t>
            </a:r>
          </a:p>
        </p:txBody>
      </p:sp>
      <p:sp>
        <p:nvSpPr>
          <p:cNvPr id="3" name="2 Subtítulo"/>
          <p:cNvSpPr>
            <a:spLocks noGrp="1"/>
          </p:cNvSpPr>
          <p:nvPr>
            <p:ph idx="1"/>
          </p:nvPr>
        </p:nvSpPr>
        <p:spPr/>
        <p:txBody>
          <a:bodyPr/>
          <a:lstStyle/>
          <a:p>
            <a:pPr algn="just"/>
            <a:r>
              <a:rPr lang="es-ES" dirty="0">
                <a:solidFill>
                  <a:schemeClr val="tx1"/>
                </a:solidFill>
              </a:rPr>
              <a:t>Provee un lugar de reunión en línea en donde las personas con intereses similares se pueden comunicar y encontrar información útil.</a:t>
            </a:r>
          </a:p>
          <a:p>
            <a:pPr algn="just"/>
            <a:endParaRPr lang="es-ES" dirty="0">
              <a:solidFill>
                <a:schemeClr val="tx1"/>
              </a:solidFill>
            </a:endParaRPr>
          </a:p>
        </p:txBody>
      </p:sp>
    </p:spTree>
    <p:extLst>
      <p:ext uri="{BB962C8B-B14F-4D97-AF65-F5344CB8AC3E}">
        <p14:creationId xmlns:p14="http://schemas.microsoft.com/office/powerpoint/2010/main" val="146585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2365" y="1812475"/>
            <a:ext cx="6665843" cy="3477875"/>
          </a:xfrm>
          <a:prstGeom prst="rect">
            <a:avLst/>
          </a:prstGeom>
        </p:spPr>
        <p:txBody>
          <a:bodyPr wrap="square">
            <a:spAutoFit/>
          </a:bodyPr>
          <a:lstStyle/>
          <a:p>
            <a:r>
              <a:rPr lang="es-ES" sz="2200" dirty="0">
                <a:cs typeface="Arial" panose="020B0604020202020204" pitchFamily="34" charset="0"/>
              </a:rPr>
              <a:t>Por supuesto que 4Food tiene su propia página de Facebook, la cual utiliza para el marketing social. Si etiqueta su muro de Facebook, puede hacerse acreedor a un iPad. 4Food ofreció el equivalente a $20 en alimentos a la primera persona que enviara por Twitter una imagen suya estando enfrente de la “pared de etiquetas” del restaurante. 4Food también utiliza redes sociales para contratar y promover su campaña “De-</a:t>
            </a:r>
            <a:r>
              <a:rPr lang="es-ES" sz="2200" dirty="0" err="1">
                <a:cs typeface="Arial" panose="020B0604020202020204" pitchFamily="34" charset="0"/>
              </a:rPr>
              <a:t>Junk</a:t>
            </a:r>
            <a:r>
              <a:rPr lang="es-ES" sz="2200" dirty="0">
                <a:cs typeface="Arial" panose="020B0604020202020204" pitchFamily="34" charset="0"/>
              </a:rPr>
              <a:t> NYC” en la que promueve ideas innovadoras para mejorar la ciudad.</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9" y="503583"/>
            <a:ext cx="3804202" cy="5072269"/>
          </a:xfrm>
          <a:prstGeom prst="rect">
            <a:avLst/>
          </a:prstGeom>
        </p:spPr>
      </p:pic>
    </p:spTree>
    <p:extLst>
      <p:ext uri="{BB962C8B-B14F-4D97-AF65-F5344CB8AC3E}">
        <p14:creationId xmlns:p14="http://schemas.microsoft.com/office/powerpoint/2010/main" val="71460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23652" y="1639928"/>
            <a:ext cx="4585253" cy="3816429"/>
          </a:xfrm>
          <a:prstGeom prst="rect">
            <a:avLst/>
          </a:prstGeom>
        </p:spPr>
        <p:txBody>
          <a:bodyPr wrap="square">
            <a:spAutoFit/>
          </a:bodyPr>
          <a:lstStyle/>
          <a:p>
            <a:r>
              <a:rPr lang="es-ES" sz="2200" dirty="0">
                <a:cs typeface="Arial" panose="020B0604020202020204" pitchFamily="34" charset="0"/>
              </a:rPr>
              <a:t>Este restaurante tiene una herramienta en línea para que los clientes inventen sus propios sándwiches y otros platillos, y para poner nombres ingeniosos a sus inventos. Cada vez que alguien ordena un artículo inventado por otro cliente, el inventor recibe un crédito de $25 para gastar dentro de la tienda. Con la lista de ingredientes de 4Food, son posibles millones de combinaciones.</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r="27185" b="2389"/>
          <a:stretch/>
        </p:blipFill>
        <p:spPr>
          <a:xfrm>
            <a:off x="371061" y="600634"/>
            <a:ext cx="6347791" cy="5556465"/>
          </a:xfrm>
          <a:prstGeom prst="rect">
            <a:avLst/>
          </a:prstGeom>
        </p:spPr>
      </p:pic>
    </p:spTree>
    <p:extLst>
      <p:ext uri="{BB962C8B-B14F-4D97-AF65-F5344CB8AC3E}">
        <p14:creationId xmlns:p14="http://schemas.microsoft.com/office/powerpoint/2010/main" val="351344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defTabSz="1216152">
              <a:spcBef>
                <a:spcPts val="0"/>
              </a:spcBef>
            </a:pPr>
            <a:r>
              <a:rPr lang="es-ES_tradnl" sz="5400" dirty="0">
                <a:latin typeface="Calibri"/>
              </a:rPr>
              <a:t>COMERCIO ELECTRÓNICO E INTERNET</a:t>
            </a:r>
          </a:p>
        </p:txBody>
      </p:sp>
      <p:sp>
        <p:nvSpPr>
          <p:cNvPr id="5" name="Subtitle 4"/>
          <p:cNvSpPr>
            <a:spLocks noGrp="1"/>
          </p:cNvSpPr>
          <p:nvPr>
            <p:ph type="subTitle" idx="1"/>
          </p:nvPr>
        </p:nvSpPr>
        <p:spPr>
          <a:xfrm>
            <a:off x="2417780" y="3531204"/>
            <a:ext cx="8637072" cy="2127474"/>
          </a:xfrm>
        </p:spPr>
        <p:txBody>
          <a:bodyPr>
            <a:noAutofit/>
          </a:bodyPr>
          <a:lstStyle/>
          <a:p>
            <a:pPr marL="457200" indent="-457200">
              <a:spcBef>
                <a:spcPts val="0"/>
              </a:spcBef>
              <a:buFont typeface="Wingdings" panose="05000000000000000000" pitchFamily="2" charset="2"/>
              <a:buChar char="v"/>
            </a:pPr>
            <a:r>
              <a:rPr lang="es-ES_tradnl" sz="2000" spc="200" dirty="0">
                <a:latin typeface="Calibri" panose="020F0502020204030204" pitchFamily="34" charset="0"/>
              </a:rPr>
              <a:t>El comercio electrónico en la actualidad</a:t>
            </a:r>
          </a:p>
          <a:p>
            <a:pPr>
              <a:spcBef>
                <a:spcPts val="0"/>
              </a:spcBef>
            </a:pPr>
            <a:endParaRPr lang="es-ES_tradnl" sz="2000" spc="200" dirty="0">
              <a:latin typeface="Calibri" panose="020F0502020204030204" pitchFamily="34" charset="0"/>
            </a:endParaRPr>
          </a:p>
          <a:p>
            <a:pPr marL="457200" indent="-457200">
              <a:spcBef>
                <a:spcPts val="0"/>
              </a:spcBef>
              <a:buFont typeface="Wingdings" panose="05000000000000000000" pitchFamily="2" charset="2"/>
              <a:buChar char="v"/>
            </a:pPr>
            <a:r>
              <a:rPr lang="es-ES_tradnl" sz="2000" dirty="0">
                <a:latin typeface="Calibri" panose="020F0502020204030204" pitchFamily="34" charset="0"/>
              </a:rPr>
              <a:t>Por que es diferente el comercio electrónico</a:t>
            </a:r>
          </a:p>
          <a:p>
            <a:pPr>
              <a:spcBef>
                <a:spcPts val="0"/>
              </a:spcBef>
            </a:pPr>
            <a:endParaRPr lang="es-ES_tradnl" sz="1400" dirty="0">
              <a:latin typeface="Calibri" panose="020F0502020204030204" pitchFamily="34" charset="0"/>
            </a:endParaRPr>
          </a:p>
          <a:p>
            <a:pPr marL="457200" indent="-457200">
              <a:spcBef>
                <a:spcPts val="0"/>
              </a:spcBef>
              <a:buFont typeface="Wingdings" panose="05000000000000000000" pitchFamily="2" charset="2"/>
              <a:buChar char="v"/>
            </a:pPr>
            <a:r>
              <a:rPr lang="es-ES_tradnl" sz="2000" spc="200" dirty="0">
                <a:latin typeface="Calibri" panose="020F0502020204030204" pitchFamily="34" charset="0"/>
              </a:rPr>
              <a:t>Conceptos clave en el comercio electrónico: mercados digitales y productos digitales en un mercado global</a:t>
            </a:r>
          </a:p>
        </p:txBody>
      </p:sp>
    </p:spTree>
    <p:extLst>
      <p:ext uri="{BB962C8B-B14F-4D97-AF65-F5344CB8AC3E}">
        <p14:creationId xmlns:p14="http://schemas.microsoft.com/office/powerpoint/2010/main" val="374870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defTabSz="1216152">
              <a:spcBef>
                <a:spcPts val="0"/>
              </a:spcBef>
            </a:pPr>
            <a:r>
              <a:rPr lang="es-ES_tradnl" sz="3600" dirty="0">
                <a:latin typeface="Calibri"/>
              </a:rPr>
              <a:t>El COMERCIO ELECTRONICO EN LA ACTUALIDAD</a:t>
            </a:r>
          </a:p>
        </p:txBody>
      </p:sp>
      <p:sp>
        <p:nvSpPr>
          <p:cNvPr id="14" name="Content Placeholder 13"/>
          <p:cNvSpPr>
            <a:spLocks noGrp="1"/>
          </p:cNvSpPr>
          <p:nvPr>
            <p:ph sz="half" idx="1"/>
          </p:nvPr>
        </p:nvSpPr>
        <p:spPr/>
        <p:txBody>
          <a:bodyPr>
            <a:normAutofit fontScale="70000" lnSpcReduction="20000"/>
          </a:bodyPr>
          <a:lstStyle/>
          <a:p>
            <a:pPr algn="just">
              <a:buFont typeface="Wingdings" panose="05000000000000000000" pitchFamily="2" charset="2"/>
              <a:buChar char="v"/>
            </a:pPr>
            <a:r>
              <a:rPr lang="es-BO" sz="2400" dirty="0"/>
              <a:t>El comercio electrónico se refiere al uso de Internet y Web para realizar transacciones de negocios.</a:t>
            </a:r>
          </a:p>
          <a:p>
            <a:pPr marL="0" indent="0" algn="just">
              <a:buNone/>
            </a:pPr>
            <a:endParaRPr lang="es-ES_tradnl" sz="2400" dirty="0">
              <a:latin typeface="Calibri"/>
            </a:endParaRPr>
          </a:p>
          <a:p>
            <a:pPr algn="just">
              <a:buFont typeface="Wingdings" panose="05000000000000000000" pitchFamily="2" charset="2"/>
              <a:buChar char="v"/>
            </a:pPr>
            <a:r>
              <a:rPr lang="es-BO" sz="2400" dirty="0"/>
              <a:t>El comercio electrónico empezó en 1995 cuando uno de los primeros portales de Internet, Netscape.com, aceptó los primeros anuncios de ciertas corporaciones importantes y popularizó la idea de que el servicio Web se podría utilizar como un nuevo medio de publicidad y ventas</a:t>
            </a:r>
          </a:p>
        </p:txBody>
      </p:sp>
      <p:pic>
        <p:nvPicPr>
          <p:cNvPr id="1026" name="Picture 2" descr="Resultado de imagen para comercio electro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464" y="4278206"/>
            <a:ext cx="2736304" cy="1801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comercio electron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380" y="2170492"/>
            <a:ext cx="4248472" cy="180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7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BO" dirty="0"/>
              <a:t>EL COMERCIO ELECTRONICO EN LA ACTUALIDAD</a:t>
            </a:r>
          </a:p>
        </p:txBody>
      </p:sp>
      <p:sp>
        <p:nvSpPr>
          <p:cNvPr id="3" name="Marcador de contenido 2"/>
          <p:cNvSpPr>
            <a:spLocks noGrp="1"/>
          </p:cNvSpPr>
          <p:nvPr>
            <p:ph idx="1"/>
          </p:nvPr>
        </p:nvSpPr>
        <p:spPr/>
        <p:txBody>
          <a:bodyPr>
            <a:normAutofit fontScale="92500"/>
          </a:bodyPr>
          <a:lstStyle/>
          <a:p>
            <a:pPr algn="just">
              <a:buFont typeface="Wingdings" panose="05000000000000000000" pitchFamily="2" charset="2"/>
              <a:buChar char="v"/>
            </a:pPr>
            <a:r>
              <a:rPr lang="es-BO" sz="2400" dirty="0"/>
              <a:t>El crecimiento en la población de Internet en general ha estimulado el crecimiento en el comercio electrónico.</a:t>
            </a:r>
          </a:p>
          <a:p>
            <a:pPr algn="just">
              <a:buFont typeface="Wingdings" panose="05000000000000000000" pitchFamily="2" charset="2"/>
              <a:buChar char="v"/>
            </a:pPr>
            <a:r>
              <a:rPr lang="es-BO" sz="2400" dirty="0"/>
              <a:t>Se estima que 80 millones de hogares tuvieron acceso de banda ancha a Internet en 2010, lo cual representaba cerca del 68 por ciento de todos los hogares.</a:t>
            </a:r>
          </a:p>
          <a:p>
            <a:pPr algn="just">
              <a:buFont typeface="Wingdings" panose="05000000000000000000" pitchFamily="2" charset="2"/>
              <a:buChar char="v"/>
            </a:pPr>
            <a:r>
              <a:rPr lang="es-BO" sz="2400" dirty="0"/>
              <a:t>El comercio electrónico transformará a más industrias, entre ellas las que se dedican a las reservaciones de viajes, música y entretenimiento, noticias, software, educación y finanzas.</a:t>
            </a:r>
          </a:p>
        </p:txBody>
      </p:sp>
    </p:spTree>
    <p:extLst>
      <p:ext uri="{BB962C8B-B14F-4D97-AF65-F5344CB8AC3E}">
        <p14:creationId xmlns:p14="http://schemas.microsoft.com/office/powerpoint/2010/main" val="116604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8672" y="1364973"/>
            <a:ext cx="10883677" cy="3975653"/>
          </a:xfrm>
          <a:prstGeom prst="rect">
            <a:avLst/>
          </a:prstGeom>
        </p:spPr>
      </p:pic>
    </p:spTree>
    <p:extLst>
      <p:ext uri="{BB962C8B-B14F-4D97-AF65-F5344CB8AC3E}">
        <p14:creationId xmlns:p14="http://schemas.microsoft.com/office/powerpoint/2010/main" val="285820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defTabSz="1216152">
              <a:spcBef>
                <a:spcPts val="0"/>
              </a:spcBef>
            </a:pPr>
            <a:r>
              <a:rPr lang="es-ES_tradnl" sz="3600" dirty="0">
                <a:latin typeface="Calibri"/>
              </a:rPr>
              <a:t>POR QUE ES DIFERENTE EL COMERCIO ELECTRONICO</a:t>
            </a:r>
          </a:p>
        </p:txBody>
      </p:sp>
      <p:sp>
        <p:nvSpPr>
          <p:cNvPr id="2" name="Marcador de contenido 1"/>
          <p:cNvSpPr>
            <a:spLocks noGrp="1"/>
          </p:cNvSpPr>
          <p:nvPr>
            <p:ph idx="1"/>
          </p:nvPr>
        </p:nvSpPr>
        <p:spPr/>
        <p:txBody>
          <a:bodyPr/>
          <a:lstStyle/>
          <a:p>
            <a:pPr marL="0" indent="0">
              <a:buNone/>
            </a:pPr>
            <a:r>
              <a:rPr lang="es-BO" dirty="0"/>
              <a:t>Transformación de negocios</a:t>
            </a:r>
          </a:p>
          <a:p>
            <a:pPr marL="0" indent="0" algn="just">
              <a:buNone/>
            </a:pPr>
            <a:r>
              <a:rPr lang="es-BO" sz="1800" dirty="0"/>
              <a:t>La amplitud de los ofrecimientos del comercio electrónico crece, en especial en la economía de servicios de las redes sociales, los viajes, los repositorios de información, el entretenimiento, la venta de ropa al menudeo, los electrodomésticos y muebles para el hogar.</a:t>
            </a:r>
          </a:p>
          <a:p>
            <a:pPr marL="0" indent="0" algn="just">
              <a:buNone/>
            </a:pPr>
            <a:r>
              <a:rPr lang="es-BO" sz="1800" dirty="0"/>
              <a:t>El comercio electrónico empieza a despegar en Estados Unidos con los servicios basados en la ubicación y las descargas de entretenimiento, como libros electrónicos.</a:t>
            </a:r>
          </a:p>
        </p:txBody>
      </p:sp>
      <p:pic>
        <p:nvPicPr>
          <p:cNvPr id="2050" name="Picture 2" descr="Resultado de imagen para transformacion de nego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987" y="4191547"/>
            <a:ext cx="3470448" cy="231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63</TotalTime>
  <Words>1674</Words>
  <Application>Microsoft Office PowerPoint</Application>
  <PresentationFormat>Panorámica</PresentationFormat>
  <Paragraphs>104</Paragraphs>
  <Slides>28</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Gill Sans MT</vt:lpstr>
      <vt:lpstr>Wingdings</vt:lpstr>
      <vt:lpstr>Galería</vt:lpstr>
      <vt:lpstr>Presentación de PowerPoint</vt:lpstr>
      <vt:lpstr>Presentación de PowerPoint</vt:lpstr>
      <vt:lpstr>Presentación de PowerPoint</vt:lpstr>
      <vt:lpstr>Presentación de PowerPoint</vt:lpstr>
      <vt:lpstr>COMERCIO ELECTRÓNICO E INTERNET</vt:lpstr>
      <vt:lpstr>El COMERCIO ELECTRONICO EN LA ACTUALIDAD</vt:lpstr>
      <vt:lpstr>EL COMERCIO ELECTRONICO EN LA ACTUALIDAD</vt:lpstr>
      <vt:lpstr>Presentación de PowerPoint</vt:lpstr>
      <vt:lpstr>POR QUE ES DIFERENTE EL COMERCIO ELECTRONICO</vt:lpstr>
      <vt:lpstr>POR QUE ES DIFERENTE EL COMERCIO ELECTRONICO</vt:lpstr>
      <vt:lpstr>POR QUE ES DIFERENTE EL COMERCIO ELECTRONICO</vt:lpstr>
      <vt:lpstr>Ocho Características únicas de la Tecnología del Comercio</vt:lpstr>
      <vt:lpstr>Ocho Características únicas de la Tecnología del Comercio</vt:lpstr>
      <vt:lpstr>Ocho Características únicas de la Tecnología del Comercio</vt:lpstr>
      <vt:lpstr>Ocho Características únicas de la Tecnología del Comercio</vt:lpstr>
      <vt:lpstr>CONCEPTOS CLAVE EN EL COMERCIO ELECTRÓNICO: MERCADOS DIGITALES Y PRODUCTOS DIGITALES EN UN MERCADO GLOBAL</vt:lpstr>
      <vt:lpstr>CONCEPTOS CLAVE EN EL COMERCIO ELECTRÓNICO: MERCADOS DIGITALES Y PRODUCTOS DIGITALES EN UN MERCADO GLOBAL</vt:lpstr>
      <vt:lpstr>CONCEPTOS CLAVE EN EL COMERCIO ELECTRÓNICO: MERCADOS DIGITALES Y PRODUCTOS DIGITALES EN UN MERCADO GLOBAL</vt:lpstr>
      <vt:lpstr>COMERCIO ELECTRÓNICO: NEGOCIOS Y TECNOLOGÍA</vt:lpstr>
      <vt:lpstr>TIPOS DE COMERCIO ELECTRÓNICO</vt:lpstr>
      <vt:lpstr>MODELOS DE NEGOCIOS DEL COMERCIO ELECTRÓNICO</vt:lpstr>
      <vt:lpstr>PORTAL</vt:lpstr>
      <vt:lpstr>E-TAILER</vt:lpstr>
      <vt:lpstr>PROVEEDOR DE CONTENIDO</vt:lpstr>
      <vt:lpstr>CREADOR DE MERCADO</vt:lpstr>
      <vt:lpstr>AGENTE DE TRANSACCIONES</vt:lpstr>
      <vt:lpstr>PROVEEDOR DE SERVICIOS</vt:lpstr>
      <vt:lpstr>PROVEEDOR COMUNITARIO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4FOOD: LAS HAMBURGUESAS ENTRAN A LAS REDES SOCIALES</dc:title>
  <dc:creator>Aivan</dc:creator>
  <cp:lastModifiedBy>Aivan</cp:lastModifiedBy>
  <cp:revision>7</cp:revision>
  <dcterms:created xsi:type="dcterms:W3CDTF">2016-10-31T19:51:45Z</dcterms:created>
  <dcterms:modified xsi:type="dcterms:W3CDTF">2016-10-31T21:13:33Z</dcterms:modified>
</cp:coreProperties>
</file>