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1" d="100"/>
          <a:sy n="71" d="100"/>
        </p:scale>
        <p:origin x="7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dirty="0"/>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11/5/2016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11/5/2016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11/5/2016</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11/5/2016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BO" dirty="0"/>
              <a:t>COMERCIO ELECTRONICO: MERCASOS DIGITALES, PRODUCTOS DIGITALES </a:t>
            </a:r>
          </a:p>
        </p:txBody>
      </p:sp>
      <p:sp>
        <p:nvSpPr>
          <p:cNvPr id="3" name="Subtítulo 2"/>
          <p:cNvSpPr>
            <a:spLocks noGrp="1"/>
          </p:cNvSpPr>
          <p:nvPr>
            <p:ph type="subTitle" idx="1"/>
          </p:nvPr>
        </p:nvSpPr>
        <p:spPr/>
        <p:txBody>
          <a:bodyPr/>
          <a:lstStyle/>
          <a:p>
            <a:endParaRPr lang="es-BO"/>
          </a:p>
        </p:txBody>
      </p:sp>
    </p:spTree>
    <p:extLst>
      <p:ext uri="{BB962C8B-B14F-4D97-AF65-F5344CB8AC3E}">
        <p14:creationId xmlns:p14="http://schemas.microsoft.com/office/powerpoint/2010/main" val="363933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97280" y="666750"/>
            <a:ext cx="10058400" cy="2305050"/>
          </a:xfrm>
          <a:solidFill>
            <a:schemeClr val="bg1">
              <a:lumMod val="75000"/>
              <a:lumOff val="25000"/>
            </a:schemeClr>
          </a:solidFill>
        </p:spPr>
        <p:txBody>
          <a:bodyPr/>
          <a:lstStyle/>
          <a:p>
            <a:r>
              <a:rPr lang="es-ES" sz="2500" dirty="0"/>
              <a:t>El contenido generado por los usuarios también está apareciendo en formato móvil. </a:t>
            </a:r>
            <a:r>
              <a:rPr lang="es-ES" sz="2500" dirty="0" err="1"/>
              <a:t>Facebook</a:t>
            </a:r>
            <a:r>
              <a:rPr lang="es-ES" sz="2500" dirty="0"/>
              <a:t>, </a:t>
            </a:r>
            <a:r>
              <a:rPr lang="es-ES" sz="2500" dirty="0" err="1"/>
              <a:t>MySpace</a:t>
            </a:r>
            <a:r>
              <a:rPr lang="es-ES" sz="2500" dirty="0"/>
              <a:t>, </a:t>
            </a:r>
            <a:r>
              <a:rPr lang="es-ES" sz="2500" dirty="0" err="1"/>
              <a:t>YouTube</a:t>
            </a:r>
            <a:r>
              <a:rPr lang="es-ES" sz="2500" dirty="0"/>
              <a:t> y otros sitios de redes sociales tienen versiones de dispositivos móviles.</a:t>
            </a:r>
          </a:p>
          <a:p>
            <a:pPr lvl="0"/>
            <a:r>
              <a:rPr lang="es-ES" sz="2500" dirty="0">
                <a:solidFill>
                  <a:prstClr val="white">
                    <a:lumMod val="75000"/>
                    <a:lumOff val="25000"/>
                  </a:prstClr>
                </a:solidFill>
              </a:rPr>
              <a:t>En 2010, las primeras 10 </a:t>
            </a:r>
            <a:r>
              <a:rPr lang="es-ES" sz="2500" dirty="0" err="1">
                <a:solidFill>
                  <a:prstClr val="white">
                    <a:lumMod val="75000"/>
                    <a:lumOff val="25000"/>
                  </a:prstClr>
                </a:solidFill>
              </a:rPr>
              <a:t>apps</a:t>
            </a:r>
            <a:r>
              <a:rPr lang="es-ES" sz="2500" dirty="0">
                <a:solidFill>
                  <a:prstClr val="white">
                    <a:lumMod val="75000"/>
                    <a:lumOff val="25000"/>
                  </a:prstClr>
                </a:solidFill>
              </a:rPr>
              <a:t> más populares en </a:t>
            </a:r>
            <a:r>
              <a:rPr lang="es-ES" sz="2500" dirty="0" err="1">
                <a:solidFill>
                  <a:prstClr val="white">
                    <a:lumMod val="75000"/>
                    <a:lumOff val="25000"/>
                  </a:prstClr>
                </a:solidFill>
              </a:rPr>
              <a:t>Facebook</a:t>
            </a:r>
            <a:r>
              <a:rPr lang="es-ES" sz="2500" dirty="0">
                <a:solidFill>
                  <a:prstClr val="white">
                    <a:lumMod val="75000"/>
                    <a:lumOff val="25000"/>
                  </a:prstClr>
                </a:solidFill>
              </a:rPr>
              <a:t> son los juegos, encabezados por </a:t>
            </a:r>
            <a:r>
              <a:rPr lang="es-ES" sz="2500" dirty="0" err="1">
                <a:solidFill>
                  <a:prstClr val="white">
                    <a:lumMod val="75000"/>
                    <a:lumOff val="25000"/>
                  </a:prstClr>
                </a:solidFill>
              </a:rPr>
              <a:t>Farmville</a:t>
            </a:r>
            <a:r>
              <a:rPr lang="es-ES" sz="2500" dirty="0">
                <a:solidFill>
                  <a:prstClr val="white">
                    <a:lumMod val="75000"/>
                    <a:lumOff val="25000"/>
                  </a:prstClr>
                </a:solidFill>
              </a:rPr>
              <a:t> con más de 16 millones de usuarios diarios.</a:t>
            </a:r>
          </a:p>
          <a:p>
            <a:endParaRPr lang="es-ES" dirty="0"/>
          </a:p>
          <a:p>
            <a:endParaRPr lang="es-ES" dirty="0"/>
          </a:p>
        </p:txBody>
      </p:sp>
      <p:pic>
        <p:nvPicPr>
          <p:cNvPr id="4098" name="Picture 2"/>
          <p:cNvPicPr>
            <a:picLocks noChangeAspect="1" noChangeArrowheads="1"/>
          </p:cNvPicPr>
          <p:nvPr/>
        </p:nvPicPr>
        <p:blipFill>
          <a:blip r:embed="rId2" cstate="print"/>
          <a:srcRect/>
          <a:stretch>
            <a:fillRect/>
          </a:stretch>
        </p:blipFill>
        <p:spPr bwMode="auto">
          <a:xfrm>
            <a:off x="6373813" y="3897313"/>
            <a:ext cx="5097461" cy="1341437"/>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1128713" y="2947988"/>
            <a:ext cx="4779666" cy="2995612"/>
          </a:xfrm>
          <a:prstGeom prst="rect">
            <a:avLst/>
          </a:prstGeom>
          <a:noFill/>
          <a:ln w="9525">
            <a:noFill/>
            <a:miter lim="800000"/>
            <a:headEnd/>
            <a:tailEnd/>
          </a:ln>
        </p:spPr>
      </p:pic>
    </p:spTree>
    <p:extLst>
      <p:ext uri="{BB962C8B-B14F-4D97-AF65-F5344CB8AC3E}">
        <p14:creationId xmlns:p14="http://schemas.microsoft.com/office/powerpoint/2010/main" val="313221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7750" y="476250"/>
            <a:ext cx="10077450" cy="1261110"/>
          </a:xfrm>
        </p:spPr>
        <p:txBody>
          <a:bodyPr>
            <a:normAutofit fontScale="90000"/>
          </a:bodyPr>
          <a:lstStyle/>
          <a:p>
            <a:r>
              <a:rPr lang="es-ES" b="1" dirty="0"/>
              <a:t>10. 4 CREACIÓN DE UN SITIO WEB DE COMERCIO ELECTRÓNICO</a:t>
            </a:r>
          </a:p>
        </p:txBody>
      </p:sp>
      <p:sp>
        <p:nvSpPr>
          <p:cNvPr id="3" name="2 Marcador de contenido"/>
          <p:cNvSpPr>
            <a:spLocks noGrp="1"/>
          </p:cNvSpPr>
          <p:nvPr>
            <p:ph idx="1"/>
          </p:nvPr>
        </p:nvSpPr>
        <p:spPr>
          <a:xfrm>
            <a:off x="476250" y="1902884"/>
            <a:ext cx="7981950" cy="4326466"/>
          </a:xfrm>
        </p:spPr>
        <p:txBody>
          <a:bodyPr>
            <a:normAutofit/>
          </a:bodyPr>
          <a:lstStyle/>
          <a:p>
            <a:r>
              <a:rPr lang="es-ES" sz="2500" b="1" dirty="0"/>
              <a:t>PIEZAS DEL ACERTIJO DE CREACIÓN DE SITIOS</a:t>
            </a:r>
          </a:p>
          <a:p>
            <a:pPr algn="just"/>
            <a:r>
              <a:rPr lang="es-ES" sz="2500" dirty="0"/>
              <a:t>Vamos a suponer que usted es un gerente de una firma de piezas industriales de tamaño mediano, con cerca de 10 000 empleados a nivel mundial, que opera en ocho países en Europa, Asia y Norteamérica. La gerencia de nivel superior le ha dado un presupuesto de $1 millón para crear un sitio de comercio electrónico en menos de un año. El propósito de este sitio será vender y dar servicio a los 20 000 clientes de la firma, que en su mayoría son pequeñas tiendas de máquinas y fabricación de metal en todo el mundo.</a:t>
            </a:r>
            <a:endParaRPr lang="es-ES" dirty="0"/>
          </a:p>
          <a:p>
            <a:endParaRPr lang="es-ES" dirty="0"/>
          </a:p>
        </p:txBody>
      </p:sp>
      <p:pic>
        <p:nvPicPr>
          <p:cNvPr id="5122" name="Picture 2"/>
          <p:cNvPicPr>
            <a:picLocks noChangeAspect="1" noChangeArrowheads="1"/>
          </p:cNvPicPr>
          <p:nvPr/>
        </p:nvPicPr>
        <p:blipFill>
          <a:blip r:embed="rId2"/>
          <a:srcRect/>
          <a:stretch>
            <a:fillRect/>
          </a:stretch>
        </p:blipFill>
        <p:spPr bwMode="auto">
          <a:xfrm>
            <a:off x="8736013" y="2487613"/>
            <a:ext cx="2941637" cy="2941637"/>
          </a:xfrm>
          <a:prstGeom prst="rect">
            <a:avLst/>
          </a:prstGeom>
          <a:noFill/>
          <a:ln w="9525">
            <a:noFill/>
            <a:miter lim="800000"/>
            <a:headEnd/>
            <a:tailEnd/>
          </a:ln>
          <a:effectLst/>
        </p:spPr>
      </p:pic>
    </p:spTree>
    <p:extLst>
      <p:ext uri="{BB962C8B-B14F-4D97-AF65-F5344CB8AC3E}">
        <p14:creationId xmlns:p14="http://schemas.microsoft.com/office/powerpoint/2010/main" val="167608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2 Marcador de contenido"/>
          <p:cNvSpPr>
            <a:spLocks noGrp="1"/>
          </p:cNvSpPr>
          <p:nvPr>
            <p:ph idx="1"/>
          </p:nvPr>
        </p:nvSpPr>
        <p:spPr>
          <a:xfrm>
            <a:off x="3886200" y="495300"/>
            <a:ext cx="7555230" cy="5429250"/>
          </a:xfrm>
        </p:spPr>
        <p:txBody>
          <a:bodyPr>
            <a:normAutofit/>
          </a:bodyPr>
          <a:lstStyle/>
          <a:p>
            <a:pPr algn="just"/>
            <a:r>
              <a:rPr lang="es-ES" sz="2500" b="1" dirty="0"/>
              <a:t>¿Por dónde puede empezar?</a:t>
            </a:r>
          </a:p>
          <a:p>
            <a:pPr algn="just"/>
            <a:r>
              <a:rPr lang="es-ES" sz="2500" dirty="0"/>
              <a:t>Primero debe estar consciente de las principales áreas en donde tendrá que tomar decisiones. En el frente organizacional y en el de recursos humanos, tendrá que reunir un equipo de individuos que posean los conjuntos de habilidades necesarios para crear y administrar un sitio de comercio electrónico exitoso. También tendrá que tomar decisiones sobre la infraestructura de hardware, software y telecomunicaciones de su sitio.</a:t>
            </a:r>
          </a:p>
          <a:p>
            <a:pPr algn="just"/>
            <a:r>
              <a:rPr lang="es-ES" sz="2500" dirty="0"/>
              <a:t>También tendrá qué considerar con cuidado el diseño de su sitio. Una vez que haya identificado las áreas de decisión clave, tendrá que pensar en un plan para el proyecto.</a:t>
            </a:r>
          </a:p>
          <a:p>
            <a:pPr algn="just"/>
            <a:endParaRPr lang="es-ES" sz="2500" dirty="0"/>
          </a:p>
        </p:txBody>
      </p:sp>
      <p:pic>
        <p:nvPicPr>
          <p:cNvPr id="6146" name="Picture 2"/>
          <p:cNvPicPr>
            <a:picLocks noChangeAspect="1" noChangeArrowheads="1"/>
          </p:cNvPicPr>
          <p:nvPr/>
        </p:nvPicPr>
        <p:blipFill>
          <a:blip r:embed="rId2"/>
          <a:srcRect/>
          <a:stretch>
            <a:fillRect/>
          </a:stretch>
        </p:blipFill>
        <p:spPr bwMode="auto">
          <a:xfrm>
            <a:off x="857251" y="285751"/>
            <a:ext cx="2895599" cy="2895599"/>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858838" y="3278188"/>
            <a:ext cx="2894012" cy="2894012"/>
          </a:xfrm>
          <a:prstGeom prst="rect">
            <a:avLst/>
          </a:prstGeom>
          <a:noFill/>
          <a:ln w="9525">
            <a:noFill/>
            <a:miter lim="800000"/>
            <a:headEnd/>
            <a:tailEnd/>
          </a:ln>
          <a:effectLst/>
        </p:spPr>
      </p:pic>
    </p:spTree>
    <p:extLst>
      <p:ext uri="{BB962C8B-B14F-4D97-AF65-F5344CB8AC3E}">
        <p14:creationId xmlns:p14="http://schemas.microsoft.com/office/powerpoint/2010/main" val="112332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2 Marcador de contenido"/>
          <p:cNvSpPr txBox="1">
            <a:spLocks/>
          </p:cNvSpPr>
          <p:nvPr/>
        </p:nvSpPr>
        <p:spPr>
          <a:xfrm>
            <a:off x="590550" y="495300"/>
            <a:ext cx="10850880" cy="5429250"/>
          </a:xfrm>
          <a:prstGeom prst="rect">
            <a:avLst/>
          </a:prstGeom>
        </p:spPr>
        <p:txBody>
          <a:bodyPr vert="horz" lIns="0" tIns="45720" rIns="0" bIns="45720" rtlCol="0">
            <a:normAutofit lnSpcReduction="10000"/>
          </a:bodyPr>
          <a:lstStyle/>
          <a:p>
            <a:r>
              <a:rPr lang="es-ES" sz="2800" b="1" dirty="0"/>
              <a:t>OBJETIVOS DE NEGOCIOS, FUNCIONALIDAD DEL SISTEMA Y REQUERIMIENTOS DE INFORMACIÓN</a:t>
            </a:r>
          </a:p>
          <a:p>
            <a:endParaRPr lang="es-ES" sz="2800" b="1" dirty="0"/>
          </a:p>
          <a:p>
            <a:pPr algn="just"/>
            <a:r>
              <a:rPr lang="es-ES" sz="2500" dirty="0"/>
              <a:t>Al planear su sitio Web necesita responder a la pregunta: “¿Qué queremos que el sitio de comercio electrónico haga por nuestra empresa?”. La lección clave que debemos aprender aquí es dejar que las decisiones clave controlen la tecnología, y no lo contrario. Esto asegurará que su plataforma de tecnología esté alineada con su empresa.</a:t>
            </a:r>
          </a:p>
          <a:p>
            <a:pPr algn="just"/>
            <a:r>
              <a:rPr lang="es-ES" sz="2500" dirty="0"/>
              <a:t>Vamos a suponer que ha identificado una estrategia de negocios y ha elegido un modelo de negocios. Su planificación debe identificar los objetivos de negocios específicos para su sitio y después desarrollar una lista de funcionalidades del sistema junto con los requerimientos de información.</a:t>
            </a:r>
          </a:p>
          <a:p>
            <a:pPr algn="just"/>
            <a:r>
              <a:rPr lang="es-ES" sz="2500" dirty="0"/>
              <a:t>La tabla 10-7 describe algunos objetivos de negocios, funcionalidades del sistema y</a:t>
            </a:r>
          </a:p>
          <a:p>
            <a:pPr algn="just"/>
            <a:r>
              <a:rPr lang="es-ES" sz="2500" dirty="0"/>
              <a:t>requerimientos de información básicos para un sitio de comercio electrónico típico.</a:t>
            </a:r>
          </a:p>
          <a:p>
            <a:pPr algn="just"/>
            <a:endParaRPr lang="es-ES" sz="2500" dirty="0"/>
          </a:p>
          <a:p>
            <a:endParaRPr lang="es-ES" sz="2800" b="1" dirty="0"/>
          </a:p>
          <a:p>
            <a:pPr marL="91440" marR="0" lvl="0" indent="-91440" algn="just" defTabSz="914400" rtl="0" eaLnBrk="1" fontAlgn="auto" latinLnBrk="0" hangingPunct="1">
              <a:lnSpc>
                <a:spcPct val="90000"/>
              </a:lnSpc>
              <a:spcBef>
                <a:spcPts val="1200"/>
              </a:spcBef>
              <a:spcAft>
                <a:spcPts val="200"/>
              </a:spcAft>
              <a:buClr>
                <a:schemeClr val="accent3"/>
              </a:buClr>
              <a:buSzPct val="100000"/>
              <a:buFont typeface="Calibri" panose="020F0502020204030204" pitchFamily="34" charset="0"/>
              <a:buChar char=" "/>
              <a:tabLst/>
              <a:defRPr/>
            </a:pPr>
            <a:endParaRPr kumimoji="0" lang="es-ES" sz="25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53502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166938" y="214313"/>
            <a:ext cx="8291512" cy="6548437"/>
          </a:xfrm>
          <a:prstGeom prst="rect">
            <a:avLst/>
          </a:prstGeom>
          <a:noFill/>
          <a:ln w="9525">
            <a:noFill/>
            <a:miter lim="800000"/>
            <a:headEnd/>
            <a:tailEnd/>
          </a:ln>
        </p:spPr>
      </p:pic>
    </p:spTree>
    <p:extLst>
      <p:ext uri="{BB962C8B-B14F-4D97-AF65-F5344CB8AC3E}">
        <p14:creationId xmlns:p14="http://schemas.microsoft.com/office/powerpoint/2010/main" val="346400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2 Marcador de contenido"/>
          <p:cNvSpPr txBox="1">
            <a:spLocks/>
          </p:cNvSpPr>
          <p:nvPr/>
        </p:nvSpPr>
        <p:spPr>
          <a:xfrm>
            <a:off x="590550" y="495300"/>
            <a:ext cx="10850880" cy="5429250"/>
          </a:xfrm>
          <a:prstGeom prst="rect">
            <a:avLst/>
          </a:prstGeom>
        </p:spPr>
        <p:txBody>
          <a:bodyPr vert="horz" lIns="0" tIns="45720" rIns="0" bIns="45720" rtlCol="0">
            <a:normAutofit/>
          </a:bodyPr>
          <a:lstStyle/>
          <a:p>
            <a:r>
              <a:rPr lang="es-ES" sz="2800" b="1" dirty="0"/>
              <a:t>CREACIÓN DEL SITIO WEB: EN LA EMPRESA (IN HOUSE)</a:t>
            </a:r>
          </a:p>
          <a:p>
            <a:r>
              <a:rPr lang="es-ES" sz="2800" b="1" dirty="0"/>
              <a:t>O POR SUBCONTRATACIÓN (OUTSOURCING)</a:t>
            </a:r>
          </a:p>
          <a:p>
            <a:endParaRPr lang="es-ES" sz="2000" b="1" dirty="0"/>
          </a:p>
          <a:p>
            <a:pPr algn="just"/>
            <a:r>
              <a:rPr lang="es-ES" sz="2700" dirty="0"/>
              <a:t>Hay muchas opciones para construir y dar mantenimiento a sitios Web. Gran parte depende de cuánto dinero esté usted dispuesto a invertir. Las opciones varían desde subcontratar todo el desarrollo del sitio Web a un distribuidor externo, hasta crear todo usted mismo (en casa o en la empresa). </a:t>
            </a:r>
          </a:p>
          <a:p>
            <a:pPr algn="just"/>
            <a:r>
              <a:rPr lang="es-ES" sz="2700" dirty="0"/>
              <a:t>También tiene que tomar una segunda decisión: ¿hospedará (operará) el sitio en los servidores propiedad de su firma o subcontratará el hospedaje a un proveedor de hospedaje Web? </a:t>
            </a:r>
          </a:p>
          <a:p>
            <a:pPr algn="just"/>
            <a:r>
              <a:rPr lang="es-ES" sz="2700" dirty="0"/>
              <a:t>Hay algunos distribuidores que pueden diseñar, crear y hospedar su sitio, mientras que otros lo crearán y/o lo hospedarán.</a:t>
            </a:r>
          </a:p>
          <a:p>
            <a:pPr algn="just"/>
            <a:endParaRPr lang="es-ES" sz="2700" dirty="0"/>
          </a:p>
          <a:p>
            <a:pPr algn="just"/>
            <a:endParaRPr lang="es-ES" sz="2500" dirty="0"/>
          </a:p>
          <a:p>
            <a:endParaRPr lang="es-ES" sz="2800" b="1" dirty="0"/>
          </a:p>
          <a:p>
            <a:pPr marL="91440" marR="0" lvl="0" indent="-91440" algn="just" defTabSz="914400" rtl="0" eaLnBrk="1" fontAlgn="auto" latinLnBrk="0" hangingPunct="1">
              <a:lnSpc>
                <a:spcPct val="90000"/>
              </a:lnSpc>
              <a:spcBef>
                <a:spcPts val="1200"/>
              </a:spcBef>
              <a:spcAft>
                <a:spcPts val="200"/>
              </a:spcAft>
              <a:buClr>
                <a:schemeClr val="accent3"/>
              </a:buClr>
              <a:buSzPct val="100000"/>
              <a:buFont typeface="Calibri" panose="020F0502020204030204" pitchFamily="34" charset="0"/>
              <a:buChar char=" "/>
              <a:tabLst/>
              <a:defRPr/>
            </a:pPr>
            <a:endParaRPr kumimoji="0" lang="es-ES" sz="25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207731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2 Marcador de contenido"/>
          <p:cNvSpPr>
            <a:spLocks noGrp="1"/>
          </p:cNvSpPr>
          <p:nvPr>
            <p:ph idx="1"/>
          </p:nvPr>
        </p:nvSpPr>
        <p:spPr>
          <a:xfrm>
            <a:off x="952500" y="495300"/>
            <a:ext cx="10488930" cy="2724150"/>
          </a:xfrm>
        </p:spPr>
        <p:txBody>
          <a:bodyPr/>
          <a:lstStyle/>
          <a:p>
            <a:pPr algn="just"/>
            <a:r>
              <a:rPr lang="es-ES" sz="2400" dirty="0"/>
              <a:t>La figura 10-10 ilustra las alternativas.</a:t>
            </a:r>
          </a:p>
        </p:txBody>
      </p:sp>
      <p:pic>
        <p:nvPicPr>
          <p:cNvPr id="5" name="Picture 2"/>
          <p:cNvPicPr>
            <a:picLocks noChangeAspect="1" noChangeArrowheads="1"/>
          </p:cNvPicPr>
          <p:nvPr/>
        </p:nvPicPr>
        <p:blipFill>
          <a:blip r:embed="rId2" cstate="print"/>
          <a:srcRect/>
          <a:stretch>
            <a:fillRect/>
          </a:stretch>
        </p:blipFill>
        <p:spPr bwMode="auto">
          <a:xfrm>
            <a:off x="2093415" y="1497909"/>
            <a:ext cx="8517765" cy="4312341"/>
          </a:xfrm>
          <a:prstGeom prst="rect">
            <a:avLst/>
          </a:prstGeom>
          <a:noFill/>
          <a:ln w="9525">
            <a:noFill/>
            <a:miter lim="800000"/>
            <a:headEnd/>
            <a:tailEnd/>
          </a:ln>
        </p:spPr>
      </p:pic>
    </p:spTree>
    <p:extLst>
      <p:ext uri="{BB962C8B-B14F-4D97-AF65-F5344CB8AC3E}">
        <p14:creationId xmlns:p14="http://schemas.microsoft.com/office/powerpoint/2010/main" val="372596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91978" y="0"/>
            <a:ext cx="10463702" cy="4325112"/>
          </a:xfrm>
        </p:spPr>
        <p:txBody>
          <a:bodyPr>
            <a:normAutofit/>
          </a:bodyPr>
          <a:lstStyle/>
          <a:p>
            <a:r>
              <a:rPr lang="es-BO" dirty="0">
                <a:solidFill>
                  <a:srgbClr val="00B050"/>
                </a:solidFill>
              </a:rPr>
              <a:t>COMERCIO ELECTRONICO: MERCADOS DIGITALES, PRODUCTOS DIGITALES </a:t>
            </a:r>
          </a:p>
        </p:txBody>
      </p:sp>
      <p:sp>
        <p:nvSpPr>
          <p:cNvPr id="3" name="Subtítulo 2"/>
          <p:cNvSpPr>
            <a:spLocks noGrp="1"/>
          </p:cNvSpPr>
          <p:nvPr>
            <p:ph type="subTitle" idx="1"/>
          </p:nvPr>
        </p:nvSpPr>
        <p:spPr/>
        <p:txBody>
          <a:bodyPr/>
          <a:lstStyle/>
          <a:p>
            <a:r>
              <a:rPr lang="es-BO" dirty="0"/>
              <a:t>BY: ALBERTH APAZA</a:t>
            </a:r>
          </a:p>
        </p:txBody>
      </p:sp>
    </p:spTree>
    <p:extLst>
      <p:ext uri="{BB962C8B-B14F-4D97-AF65-F5344CB8AC3E}">
        <p14:creationId xmlns:p14="http://schemas.microsoft.com/office/powerpoint/2010/main" val="204632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183851"/>
          </a:xfrm>
        </p:spPr>
        <p:txBody>
          <a:bodyPr>
            <a:normAutofit/>
          </a:bodyPr>
          <a:lstStyle/>
          <a:p>
            <a:pPr algn="ctr"/>
            <a:r>
              <a:rPr lang="es-BO" sz="6600" b="1" dirty="0">
                <a:solidFill>
                  <a:srgbClr val="FFC000"/>
                </a:solidFill>
                <a:latin typeface="Andalus" panose="02020603050405020304" pitchFamily="18" charset="-78"/>
                <a:cs typeface="Andalus" panose="02020603050405020304" pitchFamily="18" charset="-78"/>
              </a:rPr>
              <a:t>LA DECISIÓN DE CREAR</a:t>
            </a:r>
          </a:p>
        </p:txBody>
      </p:sp>
      <p:sp>
        <p:nvSpPr>
          <p:cNvPr id="3" name="Marcador de contenido 2"/>
          <p:cNvSpPr>
            <a:spLocks noGrp="1"/>
          </p:cNvSpPr>
          <p:nvPr>
            <p:ph idx="1"/>
          </p:nvPr>
        </p:nvSpPr>
        <p:spPr>
          <a:xfrm>
            <a:off x="1097280" y="1767016"/>
            <a:ext cx="10058400" cy="4300151"/>
          </a:xfrm>
        </p:spPr>
        <p:txBody>
          <a:bodyPr>
            <a:noAutofit/>
          </a:bodyPr>
          <a:lstStyle/>
          <a:p>
            <a:r>
              <a:rPr lang="es-BO" sz="3000" dirty="0"/>
              <a:t>Si opta por crear su propio sitio, hay una variedad de opciones. A menos que tenga una habilidad considerable, es conveniente que utilice una plantilla prefabricada para crear el sitio Web. Por ejemplo, </a:t>
            </a:r>
            <a:r>
              <a:rPr lang="es-BO" sz="3000" dirty="0" err="1"/>
              <a:t>Yahoo</a:t>
            </a:r>
            <a:r>
              <a:rPr lang="es-BO" sz="3000" dirty="0"/>
              <a:t> Merchant </a:t>
            </a:r>
            <a:r>
              <a:rPr lang="es-BO" sz="3000" dirty="0" err="1"/>
              <a:t>Solutions</a:t>
            </a:r>
            <a:r>
              <a:rPr lang="es-BO" sz="3000" dirty="0"/>
              <a:t>, Amazon </a:t>
            </a:r>
            <a:r>
              <a:rPr lang="es-BO" sz="3000" dirty="0" err="1"/>
              <a:t>Stores</a:t>
            </a:r>
            <a:r>
              <a:rPr lang="es-BO" sz="3000" dirty="0"/>
              <a:t> y eBay proporcionan plantillas con las que usted sólo tiene que introducir texto, gráficos y otros datos, además de la infraestructura para ejecutar el sitio Web una vez creado. Ésta es la solución menos costosa y más simple, aunque estará limitado por la “apariencia visual” y la funcionalidad que ofrecen la plantilla y la infraestructura.</a:t>
            </a:r>
          </a:p>
        </p:txBody>
      </p:sp>
    </p:spTree>
    <p:extLst>
      <p:ext uri="{BB962C8B-B14F-4D97-AF65-F5344CB8AC3E}">
        <p14:creationId xmlns:p14="http://schemas.microsoft.com/office/powerpoint/2010/main" val="3572706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097280" y="1994545"/>
            <a:ext cx="3687682" cy="271338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Imagen 4"/>
          <p:cNvPicPr>
            <a:picLocks noChangeAspect="1"/>
          </p:cNvPicPr>
          <p:nvPr/>
        </p:nvPicPr>
        <p:blipFill>
          <a:blip r:embed="rId3"/>
          <a:stretch>
            <a:fillRect/>
          </a:stretch>
        </p:blipFill>
        <p:spPr>
          <a:xfrm>
            <a:off x="6435167" y="2312643"/>
            <a:ext cx="5648325" cy="317182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6" name="Imagen 5"/>
          <p:cNvPicPr>
            <a:picLocks noChangeAspect="1"/>
          </p:cNvPicPr>
          <p:nvPr/>
        </p:nvPicPr>
        <p:blipFill>
          <a:blip r:embed="rId4"/>
          <a:stretch>
            <a:fillRect/>
          </a:stretch>
        </p:blipFill>
        <p:spPr>
          <a:xfrm>
            <a:off x="3809613" y="525832"/>
            <a:ext cx="3839220" cy="20483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42082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La plataforma digital móvil y el comercio electrónico móvil </a:t>
            </a:r>
          </a:p>
        </p:txBody>
      </p:sp>
      <p:sp>
        <p:nvSpPr>
          <p:cNvPr id="3" name="Marcador de contenido 2"/>
          <p:cNvSpPr>
            <a:spLocks noGrp="1"/>
          </p:cNvSpPr>
          <p:nvPr>
            <p:ph sz="half" idx="1"/>
          </p:nvPr>
        </p:nvSpPr>
        <p:spPr>
          <a:xfrm>
            <a:off x="1097277" y="1845734"/>
            <a:ext cx="6936379" cy="4023359"/>
          </a:xfrm>
        </p:spPr>
        <p:txBody>
          <a:bodyPr>
            <a:normAutofit/>
          </a:bodyPr>
          <a:lstStyle/>
          <a:p>
            <a:pPr algn="just"/>
            <a:r>
              <a:rPr lang="es-BO" dirty="0"/>
              <a:t>Los dispositivos digitales móviles, vasta con ver a nuestro alrededor y notar que muchas de las personas están usando un dispositivo digital  móvil. Y la mayoría de los usuarios de internet dependen de los dispositivos móviles  como un dispositivo principal para acceder a internet.</a:t>
            </a:r>
          </a:p>
          <a:p>
            <a:pPr algn="just"/>
            <a:r>
              <a:rPr lang="es-BO" dirty="0"/>
              <a:t>En 2010, el comercio móvil representaba menos del 10 por ciento de todo el comercio electrónico, con cerca de $5 mil millones en ingresos anuales generados por la venta de música, videos, tonos de llamadas, aplicaciones, películas, televisión y servicios basados en la ubicación como los localizadores de restaurantes locales. Sin embargo, el comercio-m es la forma de comercio electrónico con más rápido crecimiento, en donde ciertas áreas se expanden a una tasa del 50 por ciento o más cada año.</a:t>
            </a:r>
          </a:p>
        </p:txBody>
      </p:sp>
      <p:pic>
        <p:nvPicPr>
          <p:cNvPr id="8" name="Marcador de contenido 7" descr="Recorte de pantalla"/>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6763" y="2730136"/>
            <a:ext cx="3186928" cy="2233749"/>
          </a:xfrm>
        </p:spPr>
      </p:pic>
    </p:spTree>
    <p:extLst>
      <p:ext uri="{BB962C8B-B14F-4D97-AF65-F5344CB8AC3E}">
        <p14:creationId xmlns:p14="http://schemas.microsoft.com/office/powerpoint/2010/main" val="597062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5"/>
          <p:cNvSpPr>
            <a:spLocks noGrp="1"/>
          </p:cNvSpPr>
          <p:nvPr>
            <p:ph type="subTitle" idx="1"/>
          </p:nvPr>
        </p:nvSpPr>
        <p:spPr>
          <a:xfrm>
            <a:off x="996777" y="416268"/>
            <a:ext cx="10359081" cy="2586424"/>
          </a:xfrm>
        </p:spPr>
        <p:txBody>
          <a:bodyPr>
            <a:normAutofit lnSpcReduction="10000"/>
          </a:bodyPr>
          <a:lstStyle/>
          <a:p>
            <a:r>
              <a:rPr lang="es-BO" dirty="0"/>
              <a:t>Si usted tiene experiencia con las computadoras, tal vez decida crear el sitio por su cuenta. Hay una amplia variedad de herramientas que varían desde las que le ayudan a crear todo realmente “desde cero”, como Adobe Dreamweaver, Adobe </a:t>
            </a:r>
            <a:r>
              <a:rPr lang="es-BO" dirty="0" err="1"/>
              <a:t>InDesign</a:t>
            </a:r>
            <a:r>
              <a:rPr lang="es-BO" dirty="0"/>
              <a:t> y Microsoft </a:t>
            </a:r>
            <a:r>
              <a:rPr lang="es-BO" dirty="0" err="1"/>
              <a:t>Expression</a:t>
            </a:r>
            <a:r>
              <a:rPr lang="es-BO" dirty="0"/>
              <a:t>, hasta las mejores herramientas para creación de sitios pre-empaquetadas</a:t>
            </a:r>
            <a:br>
              <a:rPr lang="es-BO" dirty="0"/>
            </a:br>
            <a:r>
              <a:rPr lang="es-BO" dirty="0"/>
              <a:t>que pueden crear sitios sofisticados personalizados con base en sus necesidades.</a:t>
            </a:r>
          </a:p>
        </p:txBody>
      </p:sp>
      <p:pic>
        <p:nvPicPr>
          <p:cNvPr id="5" name="Marcador de contenido 4"/>
          <p:cNvPicPr>
            <a:picLocks noGrp="1" noChangeAspect="1"/>
          </p:cNvPicPr>
          <p:nvPr>
            <p:ph sz="half" idx="4294967295"/>
          </p:nvPr>
        </p:nvPicPr>
        <p:blipFill>
          <a:blip r:embed="rId2"/>
          <a:stretch>
            <a:fillRect/>
          </a:stretch>
        </p:blipFill>
        <p:spPr>
          <a:xfrm>
            <a:off x="815545" y="3002692"/>
            <a:ext cx="4938713" cy="2362200"/>
          </a:xfrm>
          <a:prstGeom prst="rect">
            <a:avLst/>
          </a:prstGeom>
        </p:spPr>
      </p:pic>
      <p:pic>
        <p:nvPicPr>
          <p:cNvPr id="7" name="Imagen 6"/>
          <p:cNvPicPr>
            <a:picLocks noChangeAspect="1"/>
          </p:cNvPicPr>
          <p:nvPr/>
        </p:nvPicPr>
        <p:blipFill>
          <a:blip r:embed="rId3"/>
          <a:stretch>
            <a:fillRect/>
          </a:stretch>
        </p:blipFill>
        <p:spPr>
          <a:xfrm>
            <a:off x="6354333" y="2747061"/>
            <a:ext cx="4772025" cy="3143250"/>
          </a:xfrm>
          <a:prstGeom prst="rect">
            <a:avLst/>
          </a:prstGeom>
        </p:spPr>
      </p:pic>
      <p:pic>
        <p:nvPicPr>
          <p:cNvPr id="8" name="Imagen 7"/>
          <p:cNvPicPr>
            <a:picLocks noChangeAspect="1"/>
          </p:cNvPicPr>
          <p:nvPr/>
        </p:nvPicPr>
        <p:blipFill>
          <a:blip r:embed="rId4"/>
          <a:stretch>
            <a:fillRect/>
          </a:stretch>
        </p:blipFill>
        <p:spPr>
          <a:xfrm>
            <a:off x="3242359" y="3041392"/>
            <a:ext cx="2726949" cy="2274072"/>
          </a:xfrm>
          <a:prstGeom prst="rect">
            <a:avLst/>
          </a:prstGeom>
        </p:spPr>
      </p:pic>
    </p:spTree>
    <p:extLst>
      <p:ext uri="{BB962C8B-B14F-4D97-AF65-F5344CB8AC3E}">
        <p14:creationId xmlns:p14="http://schemas.microsoft.com/office/powerpoint/2010/main" val="4196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BO" sz="6000" dirty="0">
                <a:solidFill>
                  <a:srgbClr val="FFC000"/>
                </a:solidFill>
                <a:latin typeface="Algerian" panose="04020705040A02060702" pitchFamily="82" charset="0"/>
              </a:rPr>
              <a:t>LA DECISIÓN DE HOSPEDAJE</a:t>
            </a:r>
          </a:p>
        </p:txBody>
      </p:sp>
      <p:sp>
        <p:nvSpPr>
          <p:cNvPr id="3" name="Marcador de contenido 2"/>
          <p:cNvSpPr>
            <a:spLocks noGrp="1"/>
          </p:cNvSpPr>
          <p:nvPr>
            <p:ph idx="1"/>
          </p:nvPr>
        </p:nvSpPr>
        <p:spPr/>
        <p:txBody>
          <a:bodyPr/>
          <a:lstStyle/>
          <a:p>
            <a:r>
              <a:rPr lang="es-BO" dirty="0"/>
              <a:t>Ahora veamos la decisión de hospedaje. La mayoría de las empresas deciden subcontratar</a:t>
            </a:r>
          </a:p>
          <a:p>
            <a:r>
              <a:rPr lang="es-BO" dirty="0"/>
              <a:t>el hospedaje y pagan a una compañía para que hospede su sitio Web, lo cual significa</a:t>
            </a:r>
          </a:p>
          <a:p>
            <a:r>
              <a:rPr lang="es-BO" dirty="0"/>
              <a:t>que la compañía de hospedaje es responsable de asegurar que el sitio esté “en vivo” o</a:t>
            </a:r>
          </a:p>
          <a:p>
            <a:r>
              <a:rPr lang="es-BO" dirty="0"/>
              <a:t>accesible las 24 horas del día. Al acordar una cuota mensual, la empresa no necesita</a:t>
            </a:r>
          </a:p>
          <a:p>
            <a:r>
              <a:rPr lang="es-BO" dirty="0"/>
              <a:t>preocuparse por los aspectos técnicos de configurar y dar mantenimiento a un servidor</a:t>
            </a:r>
          </a:p>
          <a:p>
            <a:r>
              <a:rPr lang="es-BO" dirty="0"/>
              <a:t>Web, los enlaces de telecomunicaciones o el personal especializado.</a:t>
            </a:r>
          </a:p>
        </p:txBody>
      </p:sp>
    </p:spTree>
    <p:extLst>
      <p:ext uri="{BB962C8B-B14F-4D97-AF65-F5344CB8AC3E}">
        <p14:creationId xmlns:p14="http://schemas.microsoft.com/office/powerpoint/2010/main" val="1539290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664794" y="128145"/>
            <a:ext cx="10058400" cy="402336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r>
              <a:rPr lang="es-BO" sz="2400"/>
              <a:t>Hay un extraordinario rango de precios para el hospedaje en la nube, que varía desde $4.95 hasta varios miles de dólares al mes, dependiendo del tamaño del sitio Web, el ancho de banda, almacenamiento y requerimientos de soporte. Los proveedores muy grandes (como IBM, HP y Oracle) logran grandes economías de escala al establecer enormes “granjas de servidores” ubicadas en forma estratégica alrededor del país y del mundo. Esto significa que el costo del mero hospedaje ha disminuido con la misma rapidez que la caída en los precios de los servidores, cuya tasa aproximada de reducción es del 50 por ciento anual.</a:t>
            </a:r>
            <a:endParaRPr lang="es-BO" sz="2400" dirty="0"/>
          </a:p>
        </p:txBody>
      </p:sp>
      <p:pic>
        <p:nvPicPr>
          <p:cNvPr id="3" name="Imagen 2"/>
          <p:cNvPicPr>
            <a:picLocks noChangeAspect="1"/>
          </p:cNvPicPr>
          <p:nvPr/>
        </p:nvPicPr>
        <p:blipFill>
          <a:blip r:embed="rId2"/>
          <a:stretch>
            <a:fillRect/>
          </a:stretch>
        </p:blipFill>
        <p:spPr>
          <a:xfrm>
            <a:off x="3406731" y="2794173"/>
            <a:ext cx="4588089" cy="3379741"/>
          </a:xfrm>
          <a:prstGeom prst="rect">
            <a:avLst/>
          </a:prstGeom>
        </p:spPr>
      </p:pic>
    </p:spTree>
    <p:extLst>
      <p:ext uri="{BB962C8B-B14F-4D97-AF65-F5344CB8AC3E}">
        <p14:creationId xmlns:p14="http://schemas.microsoft.com/office/powerpoint/2010/main" val="22530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BO" sz="5400" dirty="0">
                <a:solidFill>
                  <a:srgbClr val="FFC000"/>
                </a:solidFill>
                <a:latin typeface="Algerian" panose="04020705040A02060702" pitchFamily="82" charset="0"/>
              </a:rPr>
              <a:t>Presupuestos de sitios Web</a:t>
            </a:r>
          </a:p>
        </p:txBody>
      </p:sp>
      <p:sp>
        <p:nvSpPr>
          <p:cNvPr id="3" name="Marcador de contenido 2"/>
          <p:cNvSpPr>
            <a:spLocks noGrp="1"/>
          </p:cNvSpPr>
          <p:nvPr>
            <p:ph idx="1"/>
          </p:nvPr>
        </p:nvSpPr>
        <p:spPr/>
        <p:txBody>
          <a:bodyPr/>
          <a:lstStyle/>
          <a:p>
            <a:r>
              <a:rPr lang="es-BO" sz="2800" dirty="0"/>
              <a:t>Se pueden crear y hospedar sitios Web simples con un costo de $5 000 o menos para el primer año. La creación y operación de los sitios Web de las grandes firmas con altos niveles de interactividad y vínculos a los sistemas corporativos puede costar varios millones de dólares al año. </a:t>
            </a:r>
          </a:p>
          <a:p>
            <a:endParaRPr lang="es-BO" dirty="0"/>
          </a:p>
        </p:txBody>
      </p:sp>
    </p:spTree>
    <p:extLst>
      <p:ext uri="{BB962C8B-B14F-4D97-AF65-F5344CB8AC3E}">
        <p14:creationId xmlns:p14="http://schemas.microsoft.com/office/powerpoint/2010/main" val="429771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2444" y="300333"/>
            <a:ext cx="11557686" cy="1938992"/>
          </a:xfrm>
          <a:prstGeom prst="rect">
            <a:avLst/>
          </a:prstGeom>
        </p:spPr>
        <p:txBody>
          <a:bodyPr wrap="square">
            <a:spAutoFit/>
          </a:bodyPr>
          <a:lstStyle/>
          <a:p>
            <a:r>
              <a:rPr lang="es-BO" sz="2400" dirty="0"/>
              <a:t>en septiembre de 2006, la compañía </a:t>
            </a:r>
            <a:r>
              <a:rPr lang="es-BO" sz="2400" dirty="0" err="1"/>
              <a:t>Bluefly</a:t>
            </a:r>
            <a:r>
              <a:rPr lang="es-BO" sz="2400" dirty="0"/>
              <a:t> que vende ropa de diseñador con descuento para damas y caballeros en línea, se embarcó en el proceso de desarrollar una versión mejorada de su sitio Web, basada en software de Art </a:t>
            </a:r>
            <a:r>
              <a:rPr lang="es-BO" sz="2400" dirty="0" err="1"/>
              <a:t>Technology</a:t>
            </a:r>
            <a:r>
              <a:rPr lang="es-BO" sz="2400" dirty="0"/>
              <a:t> </a:t>
            </a:r>
            <a:r>
              <a:rPr lang="es-BO" sz="2400" dirty="0" err="1"/>
              <a:t>Group</a:t>
            </a:r>
            <a:r>
              <a:rPr lang="es-BO" sz="2400" dirty="0"/>
              <a:t> (ATG). Lanzó el nuevo sitio en agosto de 2008. A la fecha, ha invertido cerca de $5.3 millones para la renovación de su sitio Web. </a:t>
            </a:r>
          </a:p>
        </p:txBody>
      </p:sp>
      <p:pic>
        <p:nvPicPr>
          <p:cNvPr id="3" name="Imagen 2"/>
          <p:cNvPicPr>
            <a:picLocks noChangeAspect="1"/>
          </p:cNvPicPr>
          <p:nvPr/>
        </p:nvPicPr>
        <p:blipFill>
          <a:blip r:embed="rId2"/>
          <a:stretch>
            <a:fillRect/>
          </a:stretch>
        </p:blipFill>
        <p:spPr>
          <a:xfrm>
            <a:off x="3523220" y="2258326"/>
            <a:ext cx="4904088" cy="3373464"/>
          </a:xfrm>
          <a:prstGeom prst="rect">
            <a:avLst/>
          </a:prstGeom>
        </p:spPr>
      </p:pic>
    </p:spTree>
    <p:extLst>
      <p:ext uri="{BB962C8B-B14F-4D97-AF65-F5344CB8AC3E}">
        <p14:creationId xmlns:p14="http://schemas.microsoft.com/office/powerpoint/2010/main" val="3426895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890837" y="1481137"/>
            <a:ext cx="6793896" cy="4128831"/>
          </a:xfrm>
          <a:prstGeom prst="rect">
            <a:avLst/>
          </a:prstGeom>
        </p:spPr>
      </p:pic>
      <p:sp>
        <p:nvSpPr>
          <p:cNvPr id="3" name="Rectángulo 2"/>
          <p:cNvSpPr/>
          <p:nvPr/>
        </p:nvSpPr>
        <p:spPr>
          <a:xfrm>
            <a:off x="2540071" y="439348"/>
            <a:ext cx="6196156" cy="1077218"/>
          </a:xfrm>
          <a:prstGeom prst="rect">
            <a:avLst/>
          </a:prstGeom>
        </p:spPr>
        <p:txBody>
          <a:bodyPr wrap="square">
            <a:spAutoFit/>
          </a:bodyPr>
          <a:lstStyle/>
          <a:p>
            <a:pPr algn="ctr"/>
            <a:r>
              <a:rPr lang="es-BO" sz="3200" dirty="0">
                <a:solidFill>
                  <a:srgbClr val="FFC000"/>
                </a:solidFill>
                <a:latin typeface="BellGothicBT-Black"/>
              </a:rPr>
              <a:t>COMPONENTES DEL PRESUPUESTO DE UN SITIO WEB</a:t>
            </a:r>
            <a:endParaRPr lang="es-BO" sz="3200" dirty="0">
              <a:solidFill>
                <a:srgbClr val="FFC000"/>
              </a:solidFill>
            </a:endParaRPr>
          </a:p>
        </p:txBody>
      </p:sp>
    </p:spTree>
    <p:extLst>
      <p:ext uri="{BB962C8B-B14F-4D97-AF65-F5344CB8AC3E}">
        <p14:creationId xmlns:p14="http://schemas.microsoft.com/office/powerpoint/2010/main" val="3416727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THANKS</a:t>
            </a:r>
            <a:br>
              <a:rPr lang="es-BO" dirty="0"/>
            </a:br>
            <a:endParaRPr lang="es-BO" dirty="0"/>
          </a:p>
        </p:txBody>
      </p:sp>
    </p:spTree>
    <p:extLst>
      <p:ext uri="{BB962C8B-B14F-4D97-AF65-F5344CB8AC3E}">
        <p14:creationId xmlns:p14="http://schemas.microsoft.com/office/powerpoint/2010/main" val="50522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52697"/>
            <a:ext cx="10058400" cy="1214846"/>
          </a:xfrm>
        </p:spPr>
        <p:txBody>
          <a:bodyPr>
            <a:normAutofit/>
          </a:bodyPr>
          <a:lstStyle/>
          <a:p>
            <a:r>
              <a:rPr lang="es-BO" dirty="0"/>
              <a:t>Crecimiento electrónico móvil </a:t>
            </a:r>
          </a:p>
        </p:txBody>
      </p:sp>
      <p:pic>
        <p:nvPicPr>
          <p:cNvPr id="4" name="Marcador de contenido 3" descr="Recorte de pantal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2534" y="2047623"/>
            <a:ext cx="9127066" cy="4031444"/>
          </a:xfrm>
        </p:spPr>
      </p:pic>
    </p:spTree>
    <p:extLst>
      <p:ext uri="{BB962C8B-B14F-4D97-AF65-F5344CB8AC3E}">
        <p14:creationId xmlns:p14="http://schemas.microsoft.com/office/powerpoint/2010/main" val="253510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79" y="286604"/>
            <a:ext cx="10400453" cy="915664"/>
          </a:xfrm>
        </p:spPr>
        <p:txBody>
          <a:bodyPr/>
          <a:lstStyle/>
          <a:p>
            <a:r>
              <a:rPr lang="es-BO" dirty="0"/>
              <a:t>Servicios y aplicaciones de comercio móvil </a:t>
            </a:r>
          </a:p>
        </p:txBody>
      </p:sp>
      <p:sp>
        <p:nvSpPr>
          <p:cNvPr id="3" name="Marcador de contenido 2"/>
          <p:cNvSpPr>
            <a:spLocks noGrp="1"/>
          </p:cNvSpPr>
          <p:nvPr>
            <p:ph idx="1"/>
          </p:nvPr>
        </p:nvSpPr>
        <p:spPr/>
        <p:txBody>
          <a:bodyPr/>
          <a:lstStyle/>
          <a:p>
            <a:pPr algn="just"/>
            <a:r>
              <a:rPr lang="es-BO" dirty="0"/>
              <a:t>Las  principales áreas de crecimiento en el comercio electrónico móvil son los de servicios basados en la ubicación, con cerca de $215 millones en ingresos en 2010; las ventas de aplicaciones de software (cerca de $1.8 mil millones); las descargas de entretenimiento compuestas por tonos de llamadas, música, video y programas de TV (cerca de $1 mil millones); los anuncios móviles ($784 millones); los servicios de compra directa ($200 millones), y las ventas de libros electrónicos ($338 millones).</a:t>
            </a:r>
          </a:p>
        </p:txBody>
      </p:sp>
      <p:pic>
        <p:nvPicPr>
          <p:cNvPr id="5" name="Imagen 4"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855" y="4013307"/>
            <a:ext cx="1209844" cy="1705213"/>
          </a:xfrm>
          <a:prstGeom prst="rect">
            <a:avLst/>
          </a:prstGeom>
        </p:spPr>
      </p:pic>
      <p:pic>
        <p:nvPicPr>
          <p:cNvPr id="6" name="Imagen 5"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325" y="4013307"/>
            <a:ext cx="1838582" cy="1762371"/>
          </a:xfrm>
          <a:prstGeom prst="rect">
            <a:avLst/>
          </a:prstGeom>
        </p:spPr>
      </p:pic>
      <p:pic>
        <p:nvPicPr>
          <p:cNvPr id="7" name="Imagen 6"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8294" y="4175542"/>
            <a:ext cx="3105583" cy="1171739"/>
          </a:xfrm>
          <a:prstGeom prst="rect">
            <a:avLst/>
          </a:prstGeom>
        </p:spPr>
      </p:pic>
    </p:spTree>
    <p:extLst>
      <p:ext uri="{BB962C8B-B14F-4D97-AF65-F5344CB8AC3E}">
        <p14:creationId xmlns:p14="http://schemas.microsoft.com/office/powerpoint/2010/main" val="186260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Servicios basados en la ubicación </a:t>
            </a:r>
          </a:p>
        </p:txBody>
      </p:sp>
      <p:sp>
        <p:nvSpPr>
          <p:cNvPr id="3" name="Marcador de contenido 2"/>
          <p:cNvSpPr>
            <a:spLocks noGrp="1"/>
          </p:cNvSpPr>
          <p:nvPr>
            <p:ph sz="half" idx="1"/>
          </p:nvPr>
        </p:nvSpPr>
        <p:spPr>
          <a:xfrm>
            <a:off x="1097277" y="1845734"/>
            <a:ext cx="5812973" cy="4023359"/>
          </a:xfrm>
        </p:spPr>
        <p:txBody>
          <a:bodyPr>
            <a:normAutofit fontScale="92500" lnSpcReduction="10000"/>
          </a:bodyPr>
          <a:lstStyle/>
          <a:p>
            <a:pPr algn="just"/>
            <a:r>
              <a:rPr lang="es-BO" dirty="0"/>
              <a:t>Wikitude.me provee un tipo especial de navegador para los teléfonos inteligentes equipados con GPS integrando una brújula que puede identificar tanto su ubicación como la dirección que apunta el teléfono.  Mediante el uso de información de mas de 800.000 puntos de interés disponibles. Por ejemplo los usuarios pueden apuntar con la cámara a un punto de interés y obtener información del mismo. Wikitude.me también permite a los usuarios  geo-etiquetar el mundo a su alrededor para después  enviar las etiqueta a wikitude.me y compartir  contenido con otros usuarios.</a:t>
            </a:r>
          </a:p>
          <a:p>
            <a:pPr algn="just"/>
            <a:endParaRPr lang="es-BO" dirty="0"/>
          </a:p>
          <a:p>
            <a:pPr algn="just"/>
            <a:r>
              <a:rPr lang="es-BO" dirty="0"/>
              <a:t>En 2010 tanto Facebook como Twitter  lanzaron una herramienta llamada Places, esta permita a sus usuarios hacer saber a sus amigos en donde se encuentran.</a:t>
            </a:r>
          </a:p>
        </p:txBody>
      </p:sp>
      <p:pic>
        <p:nvPicPr>
          <p:cNvPr id="5" name="Marcador de contenido 4" descr="Recorte de pantalla"/>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24040" y="1941602"/>
            <a:ext cx="3531640" cy="1990318"/>
          </a:xfrm>
        </p:spPr>
      </p:pic>
      <p:pic>
        <p:nvPicPr>
          <p:cNvPr id="6" name="Imagen 5"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358" y="4358230"/>
            <a:ext cx="1991003" cy="1895740"/>
          </a:xfrm>
          <a:prstGeom prst="rect">
            <a:avLst/>
          </a:prstGeom>
        </p:spPr>
      </p:pic>
    </p:spTree>
    <p:extLst>
      <p:ext uri="{BB962C8B-B14F-4D97-AF65-F5344CB8AC3E}">
        <p14:creationId xmlns:p14="http://schemas.microsoft.com/office/powerpoint/2010/main" val="342289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Servicios vasados en la ubicación </a:t>
            </a:r>
          </a:p>
        </p:txBody>
      </p:sp>
      <p:sp>
        <p:nvSpPr>
          <p:cNvPr id="3" name="Marcador de contenido 2"/>
          <p:cNvSpPr>
            <a:spLocks noGrp="1"/>
          </p:cNvSpPr>
          <p:nvPr>
            <p:ph idx="1"/>
          </p:nvPr>
        </p:nvSpPr>
        <p:spPr/>
        <p:txBody>
          <a:bodyPr/>
          <a:lstStyle/>
          <a:p>
            <a:pPr algn="just"/>
            <a:r>
              <a:rPr lang="es-BO" dirty="0" err="1"/>
              <a:t>Loopt</a:t>
            </a:r>
            <a:r>
              <a:rPr lang="es-BO" dirty="0"/>
              <a:t> es una aplicación gratuita de redes sociales que le permite compartir su estado y rastrear la ubicación de sus amigos por medio de teléfonos inteligentes. Los usuarios también tienen la habilidad de integrar </a:t>
            </a:r>
            <a:r>
              <a:rPr lang="es-BO" dirty="0" err="1"/>
              <a:t>Loopt</a:t>
            </a:r>
            <a:r>
              <a:rPr lang="es-BO" dirty="0"/>
              <a:t> con otras redes sociales, incluyendo Facebook y Twitter. </a:t>
            </a:r>
            <a:r>
              <a:rPr lang="es-BO" dirty="0" err="1"/>
              <a:t>Loopt</a:t>
            </a:r>
            <a:r>
              <a:rPr lang="es-BO" dirty="0"/>
              <a:t> tiene 4 millones de usuarios. El servicio no vende información a los anunciantes, pero publica propaganda con base en la ubicación de sus usuarios. El objetivo de </a:t>
            </a:r>
            <a:r>
              <a:rPr lang="es-BO" dirty="0" err="1"/>
              <a:t>Loopt</a:t>
            </a:r>
            <a:r>
              <a:rPr lang="es-BO" dirty="0"/>
              <a:t> es lidiar con los anunciantes a nivel peatonal (en un rango entre 200 y 250 metros).</a:t>
            </a:r>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252" y="4169266"/>
            <a:ext cx="2972215" cy="1419423"/>
          </a:xfrm>
          <a:prstGeom prst="rect">
            <a:avLst/>
          </a:prstGeom>
        </p:spPr>
      </p:pic>
      <p:pic>
        <p:nvPicPr>
          <p:cNvPr id="5" name="Imagen 4"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579" y="4216898"/>
            <a:ext cx="2438740" cy="1371791"/>
          </a:xfrm>
          <a:prstGeom prst="rect">
            <a:avLst/>
          </a:prstGeom>
        </p:spPr>
      </p:pic>
    </p:spTree>
    <p:extLst>
      <p:ext uri="{BB962C8B-B14F-4D97-AF65-F5344CB8AC3E}">
        <p14:creationId xmlns:p14="http://schemas.microsoft.com/office/powerpoint/2010/main" val="365005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Servicios bancarios y financieros </a:t>
            </a:r>
          </a:p>
        </p:txBody>
      </p:sp>
      <p:sp>
        <p:nvSpPr>
          <p:cNvPr id="3" name="Marcador de contenido 2"/>
          <p:cNvSpPr>
            <a:spLocks noGrp="1"/>
          </p:cNvSpPr>
          <p:nvPr>
            <p:ph idx="1"/>
          </p:nvPr>
        </p:nvSpPr>
        <p:spPr/>
        <p:txBody>
          <a:bodyPr/>
          <a:lstStyle/>
          <a:p>
            <a:pPr algn="just"/>
            <a:r>
              <a:rPr lang="es-BO" dirty="0"/>
              <a:t>Los bancos y las compañías de tarjetas de crédito están ofreciendo servicios que permiten a los clientes administrar sus cuentas desde sus dispositivos móviles. Los clientes por ejemplo del banco BCP pueden desde sus teléfonos celulares pueden revisar los saldos de sus cuentas, transferir fondos y pagar los servicios.</a:t>
            </a:r>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994" y="3857414"/>
            <a:ext cx="1752845" cy="1724266"/>
          </a:xfrm>
          <a:prstGeom prst="rect">
            <a:avLst/>
          </a:prstGeom>
        </p:spPr>
      </p:pic>
      <p:pic>
        <p:nvPicPr>
          <p:cNvPr id="5" name="Imagen 4"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557" y="3857414"/>
            <a:ext cx="2229161" cy="1514686"/>
          </a:xfrm>
          <a:prstGeom prst="rect">
            <a:avLst/>
          </a:prstGeom>
        </p:spPr>
      </p:pic>
    </p:spTree>
    <p:extLst>
      <p:ext uri="{BB962C8B-B14F-4D97-AF65-F5344CB8AC3E}">
        <p14:creationId xmlns:p14="http://schemas.microsoft.com/office/powerpoint/2010/main" val="315461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7240" y="286603"/>
            <a:ext cx="10721340" cy="1450757"/>
          </a:xfrm>
        </p:spPr>
        <p:txBody>
          <a:bodyPr/>
          <a:lstStyle/>
          <a:p>
            <a:r>
              <a:rPr lang="es-BO" dirty="0"/>
              <a:t>Publicidad y ventas al detalle inalámbricas</a:t>
            </a:r>
          </a:p>
        </p:txBody>
      </p:sp>
      <p:sp>
        <p:nvSpPr>
          <p:cNvPr id="3" name="Marcador de contenido 2"/>
          <p:cNvSpPr>
            <a:spLocks noGrp="1"/>
          </p:cNvSpPr>
          <p:nvPr>
            <p:ph idx="1"/>
          </p:nvPr>
        </p:nvSpPr>
        <p:spPr/>
        <p:txBody>
          <a:bodyPr>
            <a:normAutofit/>
          </a:bodyPr>
          <a:lstStyle/>
          <a:p>
            <a:pPr algn="just"/>
            <a:r>
              <a:rPr lang="es-BO" dirty="0"/>
              <a:t>Aunque el mercado de la publicidad móvil es pequeño, esta tiene un creciendo con rapidez.</a:t>
            </a:r>
          </a:p>
          <a:p>
            <a:pPr algn="just"/>
            <a:r>
              <a:rPr lang="es-BO" dirty="0"/>
              <a:t>Alcatel-</a:t>
            </a:r>
            <a:r>
              <a:rPr lang="es-BO" dirty="0" err="1"/>
              <a:t>Lucent</a:t>
            </a:r>
            <a:r>
              <a:rPr lang="es-BO" dirty="0"/>
              <a:t> ofrece un nuevo servicio que será administrado por 1020 </a:t>
            </a:r>
            <a:r>
              <a:rPr lang="es-BO" dirty="0" err="1"/>
              <a:t>Placecast</a:t>
            </a:r>
            <a:r>
              <a:rPr lang="es-BO" dirty="0"/>
              <a:t> para identificar a los usuarios de teléfonos celulares que estén a un rango de distancia especificado del punto de venta más cercano de un anunciante y notificarles sobre la dirección y el numero telefónico de ese puto de venta, algunos de los clientes de 1020 </a:t>
            </a:r>
            <a:r>
              <a:rPr lang="es-BO" dirty="0" err="1"/>
              <a:t>Placecast</a:t>
            </a:r>
            <a:r>
              <a:rPr lang="es-BO" dirty="0"/>
              <a:t> son Hyatt, FedEx y Avis </a:t>
            </a:r>
            <a:r>
              <a:rPr lang="es-BO" dirty="0" err="1"/>
              <a:t>Rent</a:t>
            </a:r>
            <a:r>
              <a:rPr lang="es-BO" dirty="0"/>
              <a:t> a Car.</a:t>
            </a:r>
          </a:p>
          <a:p>
            <a:pPr algn="just"/>
            <a:r>
              <a:rPr lang="es-BO" dirty="0" err="1"/>
              <a:t>Yahoo</a:t>
            </a:r>
            <a:r>
              <a:rPr lang="es-BO" dirty="0"/>
              <a:t> muestra anuncios en su página de inicio móvil para compañías como Pepsi, Procter &amp; Gamble, Hilton, Nissan e Intel. Google muestra anuncios vinculados a las búsquedas de los teléfonos celulares que realizan los usuarios de la versión móvil de su motor de búsqueda, mientras que Microsoft ofrece publicidad de pancartas y texto en su portal MSN Mobile en Estados Unidos. Los anuncios están incrustados en juegos, videos y otras aplicaciones móviles.</a:t>
            </a:r>
          </a:p>
        </p:txBody>
      </p:sp>
    </p:spTree>
    <p:extLst>
      <p:ext uri="{BB962C8B-B14F-4D97-AF65-F5344CB8AC3E}">
        <p14:creationId xmlns:p14="http://schemas.microsoft.com/office/powerpoint/2010/main" val="118972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52451" y="666750"/>
            <a:ext cx="5638800" cy="876300"/>
          </a:xfrm>
        </p:spPr>
        <p:txBody>
          <a:bodyPr>
            <a:noAutofit/>
          </a:bodyPr>
          <a:lstStyle/>
          <a:p>
            <a:pPr marL="0" indent="0">
              <a:buNone/>
            </a:pPr>
            <a:r>
              <a:rPr lang="es-ES" sz="3600" b="1" dirty="0"/>
              <a:t>Juegos y entretenimiento</a:t>
            </a:r>
          </a:p>
        </p:txBody>
      </p:sp>
      <p:sp>
        <p:nvSpPr>
          <p:cNvPr id="5" name="Rectángulo 4"/>
          <p:cNvSpPr/>
          <p:nvPr/>
        </p:nvSpPr>
        <p:spPr>
          <a:xfrm>
            <a:off x="419100" y="1524000"/>
            <a:ext cx="11410950" cy="3747180"/>
          </a:xfrm>
          <a:prstGeom prst="rect">
            <a:avLst/>
          </a:prstGeom>
          <a:solidFill>
            <a:schemeClr val="bg1">
              <a:lumMod val="75000"/>
              <a:lumOff val="25000"/>
            </a:schemeClr>
          </a:solidFill>
        </p:spPr>
        <p:txBody>
          <a:bodyPr wrap="square">
            <a:spAutoFit/>
          </a:bodyPr>
          <a:lstStyle/>
          <a:p>
            <a:pPr lvl="0" algn="just" defTabSz="914400">
              <a:lnSpc>
                <a:spcPct val="90000"/>
              </a:lnSpc>
              <a:spcBef>
                <a:spcPts val="1200"/>
              </a:spcBef>
              <a:spcAft>
                <a:spcPts val="200"/>
              </a:spcAft>
              <a:buClr>
                <a:srgbClr val="B5AE53"/>
              </a:buClr>
              <a:buSzPct val="100000"/>
            </a:pPr>
            <a:r>
              <a:rPr lang="es-ES" sz="2500" dirty="0">
                <a:solidFill>
                  <a:prstClr val="white">
                    <a:lumMod val="75000"/>
                    <a:lumOff val="25000"/>
                  </a:prstClr>
                </a:solidFill>
              </a:rPr>
              <a:t>Los teléfonos inteligentes como </a:t>
            </a:r>
            <a:r>
              <a:rPr lang="es-ES" sz="2500" dirty="0" err="1">
                <a:solidFill>
                  <a:prstClr val="white">
                    <a:lumMod val="75000"/>
                    <a:lumOff val="25000"/>
                  </a:prstClr>
                </a:solidFill>
              </a:rPr>
              <a:t>iPhone</a:t>
            </a:r>
            <a:r>
              <a:rPr lang="es-ES" sz="2500" dirty="0">
                <a:solidFill>
                  <a:prstClr val="white">
                    <a:lumMod val="75000"/>
                    <a:lumOff val="25000"/>
                  </a:prstClr>
                </a:solidFill>
              </a:rPr>
              <a:t> y </a:t>
            </a:r>
            <a:r>
              <a:rPr lang="es-ES" sz="2500" dirty="0" err="1">
                <a:solidFill>
                  <a:prstClr val="white">
                    <a:lumMod val="75000"/>
                    <a:lumOff val="25000"/>
                  </a:prstClr>
                </a:solidFill>
              </a:rPr>
              <a:t>Droid</a:t>
            </a:r>
            <a:r>
              <a:rPr lang="es-ES" sz="2500" dirty="0">
                <a:solidFill>
                  <a:prstClr val="white">
                    <a:lumMod val="75000"/>
                    <a:lumOff val="25000"/>
                  </a:prstClr>
                </a:solidFill>
              </a:rPr>
              <a:t> ofrecen juegos digitales, películas, programas de TV, música y tonos de llamadas que se pueden descargar o transmitir mediante flujo continuo.</a:t>
            </a:r>
          </a:p>
          <a:p>
            <a:pPr lvl="0" algn="just" defTabSz="914400">
              <a:lnSpc>
                <a:spcPct val="90000"/>
              </a:lnSpc>
              <a:spcBef>
                <a:spcPts val="1200"/>
              </a:spcBef>
              <a:spcAft>
                <a:spcPts val="200"/>
              </a:spcAft>
              <a:buClr>
                <a:srgbClr val="B5AE53"/>
              </a:buClr>
              <a:buSzPct val="100000"/>
            </a:pPr>
            <a:r>
              <a:rPr lang="es-ES" sz="2500" dirty="0">
                <a:solidFill>
                  <a:prstClr val="white">
                    <a:lumMod val="75000"/>
                    <a:lumOff val="25000"/>
                  </a:prstClr>
                </a:solidFill>
              </a:rPr>
              <a:t>Los usuarios de los servicios de banda ancha de los principales distribuidores de redes inalámbricas pueden transmitir por flujo continuo y bajo demanda clips de video, de noticias e informes del clima. El servicio </a:t>
            </a:r>
            <a:r>
              <a:rPr lang="es-ES" sz="2500" dirty="0" err="1">
                <a:solidFill>
                  <a:prstClr val="white">
                    <a:lumMod val="75000"/>
                    <a:lumOff val="25000"/>
                  </a:prstClr>
                </a:solidFill>
              </a:rPr>
              <a:t>MobiTV</a:t>
            </a:r>
            <a:r>
              <a:rPr lang="es-ES" sz="2500" dirty="0">
                <a:solidFill>
                  <a:prstClr val="white">
                    <a:lumMod val="75000"/>
                    <a:lumOff val="25000"/>
                  </a:prstClr>
                </a:solidFill>
              </a:rPr>
              <a:t> que ofrecen Sprint y AT&amp;T </a:t>
            </a:r>
            <a:r>
              <a:rPr lang="es-ES" sz="2500" dirty="0" err="1">
                <a:solidFill>
                  <a:prstClr val="white">
                    <a:lumMod val="75000"/>
                    <a:lumOff val="25000"/>
                  </a:prstClr>
                </a:solidFill>
              </a:rPr>
              <a:t>Wireless</a:t>
            </a:r>
            <a:r>
              <a:rPr lang="es-ES" sz="2500" dirty="0">
                <a:solidFill>
                  <a:prstClr val="white">
                    <a:lumMod val="75000"/>
                    <a:lumOff val="25000"/>
                  </a:prstClr>
                </a:solidFill>
              </a:rPr>
              <a:t> cuenta con programas de TV en vivo, como MSNBC y Fox </a:t>
            </a:r>
            <a:r>
              <a:rPr lang="es-ES" sz="2500" dirty="0" err="1">
                <a:solidFill>
                  <a:prstClr val="white">
                    <a:lumMod val="75000"/>
                    <a:lumOff val="25000"/>
                  </a:prstClr>
                </a:solidFill>
              </a:rPr>
              <a:t>Sports</a:t>
            </a:r>
            <a:r>
              <a:rPr lang="es-ES" sz="2500" dirty="0">
                <a:solidFill>
                  <a:prstClr val="white">
                    <a:lumMod val="75000"/>
                    <a:lumOff val="25000"/>
                  </a:prstClr>
                </a:solidFill>
              </a:rPr>
              <a:t>. </a:t>
            </a:r>
          </a:p>
          <a:p>
            <a:pPr lvl="0" algn="just" defTabSz="914400">
              <a:lnSpc>
                <a:spcPct val="90000"/>
              </a:lnSpc>
              <a:spcBef>
                <a:spcPts val="1200"/>
              </a:spcBef>
              <a:spcAft>
                <a:spcPts val="200"/>
              </a:spcAft>
              <a:buClr>
                <a:srgbClr val="B5AE53"/>
              </a:buClr>
              <a:buSzPct val="100000"/>
            </a:pPr>
            <a:endParaRPr lang="es-ES" sz="2500" dirty="0">
              <a:solidFill>
                <a:prstClr val="white">
                  <a:lumMod val="75000"/>
                  <a:lumOff val="25000"/>
                </a:prstClr>
              </a:solidFill>
            </a:endParaRPr>
          </a:p>
          <a:p>
            <a:pPr lvl="0" defTabSz="914400">
              <a:lnSpc>
                <a:spcPct val="90000"/>
              </a:lnSpc>
              <a:spcBef>
                <a:spcPts val="1200"/>
              </a:spcBef>
              <a:spcAft>
                <a:spcPts val="200"/>
              </a:spcAft>
              <a:buClr>
                <a:srgbClr val="B5AE53"/>
              </a:buClr>
              <a:buSzPct val="100000"/>
            </a:pPr>
            <a:endParaRPr lang="es-ES" sz="2500" dirty="0">
              <a:solidFill>
                <a:prstClr val="white">
                  <a:lumMod val="75000"/>
                  <a:lumOff val="25000"/>
                </a:prstClr>
              </a:solidFill>
            </a:endParaRPr>
          </a:p>
        </p:txBody>
      </p:sp>
      <p:pic>
        <p:nvPicPr>
          <p:cNvPr id="3074" name="Picture 2"/>
          <p:cNvPicPr>
            <a:picLocks noChangeAspect="1" noChangeArrowheads="1"/>
          </p:cNvPicPr>
          <p:nvPr/>
        </p:nvPicPr>
        <p:blipFill>
          <a:blip r:embed="rId2" cstate="print"/>
          <a:srcRect/>
          <a:stretch>
            <a:fillRect/>
          </a:stretch>
        </p:blipFill>
        <p:spPr bwMode="auto">
          <a:xfrm>
            <a:off x="658813" y="4602163"/>
            <a:ext cx="3609975" cy="12573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9288463" y="4051301"/>
            <a:ext cx="2103437" cy="2103437"/>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6305551" y="4450667"/>
            <a:ext cx="2801938" cy="1551671"/>
          </a:xfrm>
          <a:prstGeom prst="rect">
            <a:avLst/>
          </a:prstGeom>
          <a:noFill/>
          <a:ln w="9525">
            <a:noFill/>
            <a:miter lim="800000"/>
            <a:headEnd/>
            <a:tailEnd/>
          </a:ln>
          <a:effectLst/>
        </p:spPr>
      </p:pic>
      <p:sp>
        <p:nvSpPr>
          <p:cNvPr id="9" name="8 Cheurón"/>
          <p:cNvSpPr/>
          <p:nvPr/>
        </p:nvSpPr>
        <p:spPr>
          <a:xfrm>
            <a:off x="4705350" y="4724400"/>
            <a:ext cx="1314450" cy="100965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148782696"/>
      </p:ext>
    </p:extLst>
  </p:cSld>
  <p:clrMapOvr>
    <a:masterClrMapping/>
  </p:clrMapOvr>
</p:sld>
</file>

<file path=ppt/theme/theme1.xml><?xml version="1.0" encoding="utf-8"?>
<a:theme xmlns:a="http://schemas.openxmlformats.org/drawingml/2006/main" name="Retrospección">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160</TotalTime>
  <Words>1897</Words>
  <Application>Microsoft Office PowerPoint</Application>
  <PresentationFormat>Panorámica</PresentationFormat>
  <Paragraphs>64</Paragraphs>
  <Slides>26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Algerian</vt:lpstr>
      <vt:lpstr>Andalus</vt:lpstr>
      <vt:lpstr>BellGothicBT-Black</vt:lpstr>
      <vt:lpstr>Calibri</vt:lpstr>
      <vt:lpstr>Calibri Light</vt:lpstr>
      <vt:lpstr>Retrospección</vt:lpstr>
      <vt:lpstr>COMERCIO ELECTRONICO: MERCASOS DIGITALES, PRODUCTOS DIGITALES </vt:lpstr>
      <vt:lpstr>La plataforma digital móvil y el comercio electrónico móvil </vt:lpstr>
      <vt:lpstr>Crecimiento electrónico móvil </vt:lpstr>
      <vt:lpstr>Servicios y aplicaciones de comercio móvil </vt:lpstr>
      <vt:lpstr>Servicios basados en la ubicación </vt:lpstr>
      <vt:lpstr>Servicios vasados en la ubicación </vt:lpstr>
      <vt:lpstr>Servicios bancarios y financieros </vt:lpstr>
      <vt:lpstr>Publicidad y ventas al detalle inalámbricas</vt:lpstr>
      <vt:lpstr>Presentación de PowerPoint</vt:lpstr>
      <vt:lpstr>Presentación de PowerPoint</vt:lpstr>
      <vt:lpstr>10. 4 CREACIÓN DE UN SITIO WEB DE COMERCIO ELECTRÓNICO</vt:lpstr>
      <vt:lpstr>Presentación de PowerPoint</vt:lpstr>
      <vt:lpstr>Presentación de PowerPoint</vt:lpstr>
      <vt:lpstr>Presentación de PowerPoint</vt:lpstr>
      <vt:lpstr>Presentación de PowerPoint</vt:lpstr>
      <vt:lpstr>Presentación de PowerPoint</vt:lpstr>
      <vt:lpstr>COMERCIO ELECTRONICO: MERCADOS DIGITALES, PRODUCTOS DIGITALES </vt:lpstr>
      <vt:lpstr>LA DECISIÓN DE CREAR</vt:lpstr>
      <vt:lpstr>Presentación de PowerPoint</vt:lpstr>
      <vt:lpstr>Presentación de PowerPoint</vt:lpstr>
      <vt:lpstr>LA DECISIÓN DE HOSPEDAJE</vt:lpstr>
      <vt:lpstr>Presentación de PowerPoint</vt:lpstr>
      <vt:lpstr>Presupuestos de sitios Web</vt:lpstr>
      <vt:lpstr>Presentación de PowerPoint</vt:lpstr>
      <vt:lpstr>Presentación de PowerPoint</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COMERCIO ELECTRONICO: MERCASOS DIGITALES, PRODUCTOS DIGITALES</dc:title>
  <dc:creator>Alvaro</dc:creator>
  <cp:lastModifiedBy>4lb3rth</cp:lastModifiedBy>
  <cp:revision>16</cp:revision>
  <dcterms:created xsi:type="dcterms:W3CDTF">2016-11-04T00:39:44Z</dcterms:created>
  <dcterms:modified xsi:type="dcterms:W3CDTF">2016-11-04T21:29:16Z</dcterms:modified>
</cp:coreProperties>
</file>