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handoutMasterIdLst>
    <p:handoutMasterId r:id="rId26"/>
  </p:handoutMasterIdLst>
  <p:sldIdLst>
    <p:sldId id="256" r:id="rId2"/>
    <p:sldId id="257" r:id="rId3"/>
    <p:sldId id="258" r:id="rId4"/>
    <p:sldId id="259" r:id="rId5"/>
    <p:sldId id="260" r:id="rId6"/>
    <p:sldId id="266" r:id="rId7"/>
    <p:sldId id="261" r:id="rId8"/>
    <p:sldId id="262" r:id="rId9"/>
    <p:sldId id="263" r:id="rId10"/>
    <p:sldId id="264" r:id="rId11"/>
    <p:sldId id="265" r:id="rId12"/>
    <p:sldId id="269" r:id="rId13"/>
    <p:sldId id="270" r:id="rId14"/>
    <p:sldId id="271" r:id="rId15"/>
    <p:sldId id="272" r:id="rId16"/>
    <p:sldId id="273" r:id="rId17"/>
    <p:sldId id="274" r:id="rId18"/>
    <p:sldId id="275" r:id="rId19"/>
    <p:sldId id="276" r:id="rId20"/>
    <p:sldId id="277" r:id="rId21"/>
    <p:sldId id="279" r:id="rId22"/>
    <p:sldId id="280" r:id="rId23"/>
    <p:sldId id="281" r:id="rId24"/>
    <p:sldId id="282" r:id="rId2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6" d="100"/>
          <a:sy n="76" d="100"/>
        </p:scale>
        <p:origin x="486"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BO"/>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807EBE-E0EE-4D5F-921D-4761FB6C2DDF}" type="datetimeFigureOut">
              <a:rPr lang="es-BO" smtClean="0"/>
              <a:t>07/11/2016</a:t>
            </a:fld>
            <a:endParaRPr lang="es-BO"/>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BO"/>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C7F3570-2EA6-482D-A9FC-574932CCFB8A}" type="slidenum">
              <a:rPr lang="es-BO" smtClean="0"/>
              <a:t>‹Nº›</a:t>
            </a:fld>
            <a:endParaRPr lang="es-BO"/>
          </a:p>
        </p:txBody>
      </p:sp>
    </p:spTree>
    <p:extLst>
      <p:ext uri="{BB962C8B-B14F-4D97-AF65-F5344CB8AC3E}">
        <p14:creationId xmlns:p14="http://schemas.microsoft.com/office/powerpoint/2010/main" val="87568542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721E567A-9B42-4DEB-AC00-845A1B2E2D53}" type="datetimeFigureOut">
              <a:rPr lang="es-ES" smtClean="0"/>
              <a:t>07/11/2016</a:t>
            </a:fld>
            <a:endParaRPr lang="es-ES"/>
          </a:p>
        </p:txBody>
      </p:sp>
      <p:sp>
        <p:nvSpPr>
          <p:cNvPr id="5" name="Footer Placeholder 4"/>
          <p:cNvSpPr>
            <a:spLocks noGrp="1"/>
          </p:cNvSpPr>
          <p:nvPr>
            <p:ph type="ftr" sz="quarter" idx="11"/>
          </p:nvPr>
        </p:nvSpPr>
        <p:spPr>
          <a:xfrm>
            <a:off x="5332412" y="5883275"/>
            <a:ext cx="4324044" cy="365125"/>
          </a:xfrm>
        </p:spPr>
        <p:txBody>
          <a:bodyPr/>
          <a:lstStyle/>
          <a:p>
            <a:endParaRPr lang="es-ES"/>
          </a:p>
        </p:txBody>
      </p:sp>
      <p:sp>
        <p:nvSpPr>
          <p:cNvPr id="6" name="Slide Number Placeholder 5"/>
          <p:cNvSpPr>
            <a:spLocks noGrp="1"/>
          </p:cNvSpPr>
          <p:nvPr>
            <p:ph type="sldNum" sz="quarter" idx="12"/>
          </p:nvPr>
        </p:nvSpPr>
        <p:spPr/>
        <p:txBody>
          <a:bodyPr/>
          <a:lstStyle/>
          <a:p>
            <a:fld id="{2D0A2D09-AAB1-4101-9CFD-4DF6E7B74C34}" type="slidenum">
              <a:rPr lang="es-ES" smtClean="0"/>
              <a:t>‹Nº›</a:t>
            </a:fld>
            <a:endParaRPr lang="es-ES"/>
          </a:p>
        </p:txBody>
      </p:sp>
    </p:spTree>
    <p:extLst>
      <p:ext uri="{BB962C8B-B14F-4D97-AF65-F5344CB8AC3E}">
        <p14:creationId xmlns:p14="http://schemas.microsoft.com/office/powerpoint/2010/main" val="3467248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21E567A-9B42-4DEB-AC00-845A1B2E2D53}" type="datetimeFigureOut">
              <a:rPr lang="es-ES" smtClean="0"/>
              <a:t>07/11/2016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D0A2D09-AAB1-4101-9CFD-4DF6E7B74C34}" type="slidenum">
              <a:rPr lang="es-ES" smtClean="0"/>
              <a:t>‹Nº›</a:t>
            </a:fld>
            <a:endParaRPr lang="es-ES"/>
          </a:p>
        </p:txBody>
      </p:sp>
    </p:spTree>
    <p:extLst>
      <p:ext uri="{BB962C8B-B14F-4D97-AF65-F5344CB8AC3E}">
        <p14:creationId xmlns:p14="http://schemas.microsoft.com/office/powerpoint/2010/main" val="2491810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21E567A-9B42-4DEB-AC00-845A1B2E2D53}" type="datetimeFigureOut">
              <a:rPr lang="es-ES" smtClean="0"/>
              <a:t>07/11/2016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D0A2D09-AAB1-4101-9CFD-4DF6E7B74C34}" type="slidenum">
              <a:rPr lang="es-ES" smtClean="0"/>
              <a:t>‹Nº›</a:t>
            </a:fld>
            <a:endParaRPr lang="es-ES"/>
          </a:p>
        </p:txBody>
      </p:sp>
    </p:spTree>
    <p:extLst>
      <p:ext uri="{BB962C8B-B14F-4D97-AF65-F5344CB8AC3E}">
        <p14:creationId xmlns:p14="http://schemas.microsoft.com/office/powerpoint/2010/main" val="1514932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21E567A-9B42-4DEB-AC00-845A1B2E2D53}" type="datetimeFigureOut">
              <a:rPr lang="es-ES" smtClean="0"/>
              <a:t>07/11/2016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D0A2D09-AAB1-4101-9CFD-4DF6E7B74C34}" type="slidenum">
              <a:rPr lang="es-ES" smtClean="0"/>
              <a:t>‹Nº›</a:t>
            </a:fld>
            <a:endParaRPr lang="es-ES"/>
          </a:p>
        </p:txBody>
      </p:sp>
    </p:spTree>
    <p:extLst>
      <p:ext uri="{BB962C8B-B14F-4D97-AF65-F5344CB8AC3E}">
        <p14:creationId xmlns:p14="http://schemas.microsoft.com/office/powerpoint/2010/main" val="10389623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21E567A-9B42-4DEB-AC00-845A1B2E2D53}" type="datetimeFigureOut">
              <a:rPr lang="es-ES" smtClean="0"/>
              <a:t>07/11/2016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D0A2D09-AAB1-4101-9CFD-4DF6E7B74C34}" type="slidenum">
              <a:rPr lang="es-ES" smtClean="0"/>
              <a:t>‹Nº›</a:t>
            </a:fld>
            <a:endParaRPr lang="es-ES"/>
          </a:p>
        </p:txBody>
      </p:sp>
    </p:spTree>
    <p:extLst>
      <p:ext uri="{BB962C8B-B14F-4D97-AF65-F5344CB8AC3E}">
        <p14:creationId xmlns:p14="http://schemas.microsoft.com/office/powerpoint/2010/main" val="2756769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21E567A-9B42-4DEB-AC00-845A1B2E2D53}" type="datetimeFigureOut">
              <a:rPr lang="es-ES" smtClean="0"/>
              <a:t>07/11/2016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D0A2D09-AAB1-4101-9CFD-4DF6E7B74C34}" type="slidenum">
              <a:rPr lang="es-ES" smtClean="0"/>
              <a:t>‹Nº›</a:t>
            </a:fld>
            <a:endParaRPr lang="es-ES"/>
          </a:p>
        </p:txBody>
      </p:sp>
    </p:spTree>
    <p:extLst>
      <p:ext uri="{BB962C8B-B14F-4D97-AF65-F5344CB8AC3E}">
        <p14:creationId xmlns:p14="http://schemas.microsoft.com/office/powerpoint/2010/main" val="1125843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21E567A-9B42-4DEB-AC00-845A1B2E2D53}" type="datetimeFigureOut">
              <a:rPr lang="es-ES" smtClean="0"/>
              <a:t>07/11/2016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D0A2D09-AAB1-4101-9CFD-4DF6E7B74C34}" type="slidenum">
              <a:rPr lang="es-ES" smtClean="0"/>
              <a:t>‹Nº›</a:t>
            </a:fld>
            <a:endParaRPr lang="es-ES"/>
          </a:p>
        </p:txBody>
      </p:sp>
    </p:spTree>
    <p:extLst>
      <p:ext uri="{BB962C8B-B14F-4D97-AF65-F5344CB8AC3E}">
        <p14:creationId xmlns:p14="http://schemas.microsoft.com/office/powerpoint/2010/main" val="31056516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21E567A-9B42-4DEB-AC00-845A1B2E2D53}" type="datetimeFigureOut">
              <a:rPr lang="es-ES" smtClean="0"/>
              <a:t>07/11/2016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D0A2D09-AAB1-4101-9CFD-4DF6E7B74C34}" type="slidenum">
              <a:rPr lang="es-ES" smtClean="0"/>
              <a:t>‹Nº›</a:t>
            </a:fld>
            <a:endParaRPr lang="es-ES"/>
          </a:p>
        </p:txBody>
      </p:sp>
    </p:spTree>
    <p:extLst>
      <p:ext uri="{BB962C8B-B14F-4D97-AF65-F5344CB8AC3E}">
        <p14:creationId xmlns:p14="http://schemas.microsoft.com/office/powerpoint/2010/main" val="12902573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21E567A-9B42-4DEB-AC00-845A1B2E2D53}" type="datetimeFigureOut">
              <a:rPr lang="es-ES" smtClean="0"/>
              <a:t>07/11/2016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D0A2D09-AAB1-4101-9CFD-4DF6E7B74C34}" type="slidenum">
              <a:rPr lang="es-ES" smtClean="0"/>
              <a:t>‹Nº›</a:t>
            </a:fld>
            <a:endParaRPr lang="es-ES"/>
          </a:p>
        </p:txBody>
      </p:sp>
    </p:spTree>
    <p:extLst>
      <p:ext uri="{BB962C8B-B14F-4D97-AF65-F5344CB8AC3E}">
        <p14:creationId xmlns:p14="http://schemas.microsoft.com/office/powerpoint/2010/main" val="1358517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21E567A-9B42-4DEB-AC00-845A1B2E2D53}" type="datetimeFigureOut">
              <a:rPr lang="es-ES" smtClean="0"/>
              <a:t>07/11/2016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a:xfrm>
            <a:off x="10951856" y="5867131"/>
            <a:ext cx="551167" cy="365125"/>
          </a:xfrm>
        </p:spPr>
        <p:txBody>
          <a:bodyPr/>
          <a:lstStyle/>
          <a:p>
            <a:fld id="{2D0A2D09-AAB1-4101-9CFD-4DF6E7B74C34}" type="slidenum">
              <a:rPr lang="es-ES" smtClean="0"/>
              <a:t>‹Nº›</a:t>
            </a:fld>
            <a:endParaRPr lang="es-ES"/>
          </a:p>
        </p:txBody>
      </p:sp>
    </p:spTree>
    <p:extLst>
      <p:ext uri="{BB962C8B-B14F-4D97-AF65-F5344CB8AC3E}">
        <p14:creationId xmlns:p14="http://schemas.microsoft.com/office/powerpoint/2010/main" val="1434722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21E567A-9B42-4DEB-AC00-845A1B2E2D53}" type="datetimeFigureOut">
              <a:rPr lang="es-ES" smtClean="0"/>
              <a:t>07/11/2016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D0A2D09-AAB1-4101-9CFD-4DF6E7B74C34}" type="slidenum">
              <a:rPr lang="es-ES" smtClean="0"/>
              <a:t>‹Nº›</a:t>
            </a:fld>
            <a:endParaRPr lang="es-ES"/>
          </a:p>
        </p:txBody>
      </p:sp>
    </p:spTree>
    <p:extLst>
      <p:ext uri="{BB962C8B-B14F-4D97-AF65-F5344CB8AC3E}">
        <p14:creationId xmlns:p14="http://schemas.microsoft.com/office/powerpoint/2010/main" val="3075497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21E567A-9B42-4DEB-AC00-845A1B2E2D53}" type="datetimeFigureOut">
              <a:rPr lang="es-ES" smtClean="0"/>
              <a:t>07/11/2016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D0A2D09-AAB1-4101-9CFD-4DF6E7B74C34}" type="slidenum">
              <a:rPr lang="es-ES" smtClean="0"/>
              <a:t>‹Nº›</a:t>
            </a:fld>
            <a:endParaRPr lang="es-ES"/>
          </a:p>
        </p:txBody>
      </p:sp>
    </p:spTree>
    <p:extLst>
      <p:ext uri="{BB962C8B-B14F-4D97-AF65-F5344CB8AC3E}">
        <p14:creationId xmlns:p14="http://schemas.microsoft.com/office/powerpoint/2010/main" val="1444308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21E567A-9B42-4DEB-AC00-845A1B2E2D53}" type="datetimeFigureOut">
              <a:rPr lang="es-ES" smtClean="0"/>
              <a:t>07/11/2016</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2D0A2D09-AAB1-4101-9CFD-4DF6E7B74C34}" type="slidenum">
              <a:rPr lang="es-ES" smtClean="0"/>
              <a:t>‹Nº›</a:t>
            </a:fld>
            <a:endParaRPr lang="es-ES"/>
          </a:p>
        </p:txBody>
      </p:sp>
    </p:spTree>
    <p:extLst>
      <p:ext uri="{BB962C8B-B14F-4D97-AF65-F5344CB8AC3E}">
        <p14:creationId xmlns:p14="http://schemas.microsoft.com/office/powerpoint/2010/main" val="429645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21E567A-9B42-4DEB-AC00-845A1B2E2D53}" type="datetimeFigureOut">
              <a:rPr lang="es-ES" smtClean="0"/>
              <a:t>07/11/2016</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2D0A2D09-AAB1-4101-9CFD-4DF6E7B74C34}" type="slidenum">
              <a:rPr lang="es-ES" smtClean="0"/>
              <a:t>‹Nº›</a:t>
            </a:fld>
            <a:endParaRPr lang="es-ES"/>
          </a:p>
        </p:txBody>
      </p:sp>
    </p:spTree>
    <p:extLst>
      <p:ext uri="{BB962C8B-B14F-4D97-AF65-F5344CB8AC3E}">
        <p14:creationId xmlns:p14="http://schemas.microsoft.com/office/powerpoint/2010/main" val="2980886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1E567A-9B42-4DEB-AC00-845A1B2E2D53}" type="datetimeFigureOut">
              <a:rPr lang="es-ES" smtClean="0"/>
              <a:t>07/11/2016</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2D0A2D09-AAB1-4101-9CFD-4DF6E7B74C34}" type="slidenum">
              <a:rPr lang="es-ES" smtClean="0"/>
              <a:t>‹Nº›</a:t>
            </a:fld>
            <a:endParaRPr lang="es-ES"/>
          </a:p>
        </p:txBody>
      </p:sp>
    </p:spTree>
    <p:extLst>
      <p:ext uri="{BB962C8B-B14F-4D97-AF65-F5344CB8AC3E}">
        <p14:creationId xmlns:p14="http://schemas.microsoft.com/office/powerpoint/2010/main" val="3724180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21E567A-9B42-4DEB-AC00-845A1B2E2D53}" type="datetimeFigureOut">
              <a:rPr lang="es-ES" smtClean="0"/>
              <a:t>07/11/2016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D0A2D09-AAB1-4101-9CFD-4DF6E7B74C34}" type="slidenum">
              <a:rPr lang="es-ES" smtClean="0"/>
              <a:t>‹Nº›</a:t>
            </a:fld>
            <a:endParaRPr lang="es-ES"/>
          </a:p>
        </p:txBody>
      </p:sp>
    </p:spTree>
    <p:extLst>
      <p:ext uri="{BB962C8B-B14F-4D97-AF65-F5344CB8AC3E}">
        <p14:creationId xmlns:p14="http://schemas.microsoft.com/office/powerpoint/2010/main" val="820231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21E567A-9B42-4DEB-AC00-845A1B2E2D53}" type="datetimeFigureOut">
              <a:rPr lang="es-ES" smtClean="0"/>
              <a:t>07/11/2016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D0A2D09-AAB1-4101-9CFD-4DF6E7B74C34}" type="slidenum">
              <a:rPr lang="es-ES" smtClean="0"/>
              <a:t>‹Nº›</a:t>
            </a:fld>
            <a:endParaRPr lang="es-ES"/>
          </a:p>
        </p:txBody>
      </p:sp>
    </p:spTree>
    <p:extLst>
      <p:ext uri="{BB962C8B-B14F-4D97-AF65-F5344CB8AC3E}">
        <p14:creationId xmlns:p14="http://schemas.microsoft.com/office/powerpoint/2010/main" val="2161305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21E567A-9B42-4DEB-AC00-845A1B2E2D53}" type="datetimeFigureOut">
              <a:rPr lang="es-ES" smtClean="0"/>
              <a:t>07/11/2016</a:t>
            </a:fld>
            <a:endParaRPr lang="es-E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E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D0A2D09-AAB1-4101-9CFD-4DF6E7B74C34}" type="slidenum">
              <a:rPr lang="es-ES" smtClean="0"/>
              <a:t>‹Nº›</a:t>
            </a:fld>
            <a:endParaRPr lang="es-ES"/>
          </a:p>
        </p:txBody>
      </p:sp>
    </p:spTree>
    <p:extLst>
      <p:ext uri="{BB962C8B-B14F-4D97-AF65-F5344CB8AC3E}">
        <p14:creationId xmlns:p14="http://schemas.microsoft.com/office/powerpoint/2010/main" val="3656212047"/>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553952"/>
            <a:ext cx="9144000" cy="1867972"/>
          </a:xfrm>
        </p:spPr>
        <p:txBody>
          <a:bodyPr>
            <a:normAutofit fontScale="90000"/>
          </a:bodyPr>
          <a:lstStyle/>
          <a:p>
            <a:r>
              <a:rPr lang="es-ES" dirty="0" smtClean="0"/>
              <a:t>ADMINISTRACION DEL CONOCIMIENTO</a:t>
            </a:r>
            <a:endParaRPr lang="es-ES" dirty="0"/>
          </a:p>
        </p:txBody>
      </p:sp>
      <p:sp>
        <p:nvSpPr>
          <p:cNvPr id="3" name="Subtítulo 2"/>
          <p:cNvSpPr>
            <a:spLocks noGrp="1"/>
          </p:cNvSpPr>
          <p:nvPr>
            <p:ph type="subTitle" idx="1"/>
          </p:nvPr>
        </p:nvSpPr>
        <p:spPr>
          <a:xfrm>
            <a:off x="1524000" y="3305476"/>
            <a:ext cx="9144000" cy="1655762"/>
          </a:xfrm>
        </p:spPr>
        <p:txBody>
          <a:bodyPr/>
          <a:lstStyle/>
          <a:p>
            <a:pPr algn="l"/>
            <a:r>
              <a:rPr lang="es-ES" dirty="0" smtClean="0"/>
              <a:t>11.1 El Panorama de administración del conocimiento.</a:t>
            </a:r>
          </a:p>
          <a:p>
            <a:pPr algn="l"/>
            <a:r>
              <a:rPr lang="es-ES" dirty="0" smtClean="0"/>
              <a:t>11.2 Sistemas de administración del conocimiento a nivel empresarial</a:t>
            </a:r>
            <a:endParaRPr lang="es-ES" dirty="0"/>
          </a:p>
        </p:txBody>
      </p:sp>
    </p:spTree>
    <p:extLst>
      <p:ext uri="{BB962C8B-B14F-4D97-AF65-F5344CB8AC3E}">
        <p14:creationId xmlns:p14="http://schemas.microsoft.com/office/powerpoint/2010/main" val="1585759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11892"/>
            <a:ext cx="10515600" cy="5765071"/>
          </a:xfrm>
        </p:spPr>
        <p:txBody>
          <a:bodyPr/>
          <a:lstStyle/>
          <a:p>
            <a:r>
              <a:rPr lang="es-ES" dirty="0" smtClean="0"/>
              <a:t>La siguiente tabla muestra un repaso de las dimensiones del conocimiento:</a:t>
            </a:r>
            <a:endParaRPr lang="es-ES" dirty="0"/>
          </a:p>
        </p:txBody>
      </p:sp>
      <p:pic>
        <p:nvPicPr>
          <p:cNvPr id="4" name="3 Imagen"/>
          <p:cNvPicPr/>
          <p:nvPr/>
        </p:nvPicPr>
        <p:blipFill rotWithShape="1">
          <a:blip r:embed="rId2"/>
          <a:srcRect l="33756" t="22765" r="21375" b="13832"/>
          <a:stretch/>
        </p:blipFill>
        <p:spPr bwMode="auto">
          <a:xfrm>
            <a:off x="1628866" y="1293721"/>
            <a:ext cx="8935720" cy="5286693"/>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25237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Aprendizaje Organizacional y Administración del Conocimiento</a:t>
            </a:r>
            <a:endParaRPr lang="es-ES" dirty="0"/>
          </a:p>
        </p:txBody>
      </p:sp>
      <p:sp>
        <p:nvSpPr>
          <p:cNvPr id="3" name="Marcador de contenido 2"/>
          <p:cNvSpPr>
            <a:spLocks noGrp="1"/>
          </p:cNvSpPr>
          <p:nvPr>
            <p:ph idx="1"/>
          </p:nvPr>
        </p:nvSpPr>
        <p:spPr/>
        <p:txBody>
          <a:bodyPr>
            <a:normAutofit lnSpcReduction="10000"/>
          </a:bodyPr>
          <a:lstStyle/>
          <a:p>
            <a:pPr>
              <a:buFont typeface="Wingdings" panose="05000000000000000000" pitchFamily="2" charset="2"/>
              <a:buChar char="Ø"/>
            </a:pPr>
            <a:r>
              <a:rPr lang="es-ES" dirty="0" smtClean="0"/>
              <a:t>Las organizaciones obtienen experiencia por medio de la colección de datos, la cuidadosa medición de las actividades planeadas , la prueba y error(experimentar), la retroalimentación de los clientes y el entorno en general.</a:t>
            </a:r>
          </a:p>
          <a:p>
            <a:pPr>
              <a:buFont typeface="Wingdings" panose="05000000000000000000" pitchFamily="2" charset="2"/>
              <a:buChar char="Ø"/>
            </a:pPr>
            <a:r>
              <a:rPr lang="es-ES" dirty="0" smtClean="0"/>
              <a:t>Las organizaciones ajustan su comportamiento para reflejar ese aprendizaje mediante la creación de nuevos procesos de negocios y la modificación de los patrones de toma de decisiones gerenciales.</a:t>
            </a:r>
          </a:p>
          <a:p>
            <a:pPr>
              <a:buFont typeface="Wingdings" panose="05000000000000000000" pitchFamily="2" charset="2"/>
              <a:buChar char="Ø"/>
            </a:pPr>
            <a:r>
              <a:rPr lang="es-ES" dirty="0" smtClean="0"/>
              <a:t>A este proceso de cambio se le conoce como aprendizaje organizacional.</a:t>
            </a:r>
          </a:p>
          <a:p>
            <a:pPr>
              <a:buFont typeface="Wingdings" panose="05000000000000000000" pitchFamily="2" charset="2"/>
              <a:buChar char="Ø"/>
            </a:pPr>
            <a:endParaRPr lang="es-ES" dirty="0"/>
          </a:p>
        </p:txBody>
      </p:sp>
    </p:spTree>
    <p:extLst>
      <p:ext uri="{BB962C8B-B14F-4D97-AF65-F5344CB8AC3E}">
        <p14:creationId xmlns:p14="http://schemas.microsoft.com/office/powerpoint/2010/main" val="3066371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909917" y="713236"/>
            <a:ext cx="10197353" cy="3231654"/>
          </a:xfrm>
          <a:prstGeom prst="rect">
            <a:avLst/>
          </a:prstGeom>
        </p:spPr>
        <p:txBody>
          <a:bodyPr wrap="square">
            <a:spAutoFit/>
          </a:bodyPr>
          <a:lstStyle/>
          <a:p>
            <a:r>
              <a:rPr lang="es-BO" sz="3200" b="0" i="0" u="none" strike="noStrike" baseline="0" dirty="0" smtClean="0">
                <a:latin typeface="BellGothicBT-Black"/>
              </a:rPr>
              <a:t>LA CADENA DE VALOR DE ADMINISTRACIÓN</a:t>
            </a:r>
          </a:p>
          <a:p>
            <a:r>
              <a:rPr lang="es-BO" sz="3200" b="0" i="0" u="none" strike="noStrike" baseline="0" dirty="0" smtClean="0">
                <a:latin typeface="BellGothicBT-Black"/>
              </a:rPr>
              <a:t>DEL CONOCIMIENTO</a:t>
            </a:r>
          </a:p>
          <a:p>
            <a:endParaRPr lang="es-BO" sz="3200" b="0" i="0" u="none" strike="noStrike" baseline="0" dirty="0" smtClean="0">
              <a:latin typeface="BellGothicBT-Black"/>
            </a:endParaRPr>
          </a:p>
          <a:p>
            <a:r>
              <a:rPr lang="es-BO" b="0" i="0" u="none" strike="noStrike" baseline="0" dirty="0" smtClean="0">
                <a:latin typeface="Veljovic-Book"/>
              </a:rPr>
              <a:t>La </a:t>
            </a:r>
            <a:r>
              <a:rPr lang="es-BO" b="1" i="0" u="none" strike="noStrike" baseline="0" dirty="0" smtClean="0">
                <a:latin typeface="Veljovic-Bold"/>
              </a:rPr>
              <a:t>administración del conocimiento </a:t>
            </a:r>
            <a:r>
              <a:rPr lang="es-BO" b="0" i="0" u="none" strike="noStrike" baseline="0" dirty="0" smtClean="0">
                <a:latin typeface="Veljovic-Book"/>
              </a:rPr>
              <a:t>se refiere al conjunto de procesos de negocios</a:t>
            </a:r>
          </a:p>
          <a:p>
            <a:r>
              <a:rPr lang="es-BO" b="0" i="0" u="none" strike="noStrike" baseline="0" dirty="0" smtClean="0">
                <a:latin typeface="Veljovic-Book"/>
              </a:rPr>
              <a:t>que se desarrollan en una organización para crear, almacenar, transferir y aplicar el conocimiento.</a:t>
            </a:r>
          </a:p>
          <a:p>
            <a:r>
              <a:rPr lang="es-BO" b="0" i="0" u="none" strike="noStrike" baseline="0" dirty="0" smtClean="0">
                <a:latin typeface="Veljovic-Book"/>
              </a:rPr>
              <a:t>La administración del conocimiento aumenta la habilidad de la organización</a:t>
            </a:r>
          </a:p>
          <a:p>
            <a:r>
              <a:rPr lang="es-BO" b="0" i="0" u="none" strike="noStrike" baseline="0" dirty="0" smtClean="0">
                <a:latin typeface="Veljovic-Book"/>
              </a:rPr>
              <a:t>de aprender de su entorno y de incorporar el conocimiento en sus procesos de negocios.</a:t>
            </a:r>
          </a:p>
          <a:p>
            <a:r>
              <a:rPr lang="es-BO" b="0" i="0" u="none" strike="noStrike" baseline="0" dirty="0" smtClean="0">
                <a:latin typeface="Veljovic-Book"/>
              </a:rPr>
              <a:t>La figura 11-1 ilustra los cinco pasos para agregar valor en la cadena de valor de administración</a:t>
            </a:r>
          </a:p>
          <a:p>
            <a:r>
              <a:rPr lang="es-BO" b="0" i="0" u="none" strike="noStrike" baseline="0" dirty="0" smtClean="0">
                <a:latin typeface="Veljovic-Book"/>
              </a:rPr>
              <a:t>del conocimiento. Cada etapa en la cadena de valor agrega valor a los datos</a:t>
            </a:r>
            <a:endParaRPr lang="es-BO" dirty="0"/>
          </a:p>
        </p:txBody>
      </p:sp>
    </p:spTree>
    <p:extLst>
      <p:ext uri="{BB962C8B-B14F-4D97-AF65-F5344CB8AC3E}">
        <p14:creationId xmlns:p14="http://schemas.microsoft.com/office/powerpoint/2010/main" val="20268820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l="18651" t="17831" r="16755" b="5698"/>
          <a:stretch/>
        </p:blipFill>
        <p:spPr>
          <a:xfrm>
            <a:off x="1358152" y="389964"/>
            <a:ext cx="9412941" cy="6265253"/>
          </a:xfrm>
          <a:prstGeom prst="rect">
            <a:avLst/>
          </a:prstGeom>
        </p:spPr>
      </p:pic>
    </p:spTree>
    <p:extLst>
      <p:ext uri="{BB962C8B-B14F-4D97-AF65-F5344CB8AC3E}">
        <p14:creationId xmlns:p14="http://schemas.microsoft.com/office/powerpoint/2010/main" val="25905771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634067"/>
            <a:ext cx="10515600" cy="1325563"/>
          </a:xfrm>
        </p:spPr>
        <p:txBody>
          <a:bodyPr/>
          <a:lstStyle/>
          <a:p>
            <a:r>
              <a:rPr lang="es-BO" dirty="0"/>
              <a:t>Adquisición del conocimiento</a:t>
            </a:r>
          </a:p>
        </p:txBody>
      </p:sp>
      <p:sp>
        <p:nvSpPr>
          <p:cNvPr id="4" name="Rectángulo 3"/>
          <p:cNvSpPr/>
          <p:nvPr/>
        </p:nvSpPr>
        <p:spPr>
          <a:xfrm>
            <a:off x="1266264" y="2160564"/>
            <a:ext cx="9908241" cy="2031325"/>
          </a:xfrm>
          <a:prstGeom prst="rect">
            <a:avLst/>
          </a:prstGeom>
        </p:spPr>
        <p:txBody>
          <a:bodyPr wrap="square">
            <a:spAutoFit/>
          </a:bodyPr>
          <a:lstStyle/>
          <a:p>
            <a:r>
              <a:rPr lang="es-BO" b="0" i="0" u="none" strike="noStrike" baseline="0" dirty="0" smtClean="0">
                <a:latin typeface="Veljovic-Book"/>
              </a:rPr>
              <a:t>Las organizaciones adquieren conocimiento de varias formas, dependiendo de lo que</a:t>
            </a:r>
          </a:p>
          <a:p>
            <a:r>
              <a:rPr lang="es-BO" b="0" i="0" u="none" strike="noStrike" baseline="0" dirty="0" smtClean="0">
                <a:latin typeface="Veljovic-Book"/>
              </a:rPr>
              <a:t>busquen. Los primeros sistemas de administración del conocimiento buscaban crear</a:t>
            </a:r>
          </a:p>
          <a:p>
            <a:r>
              <a:rPr lang="es-BO" b="0" i="0" u="none" strike="noStrike" baseline="0" dirty="0" smtClean="0">
                <a:latin typeface="Veljovic-Book"/>
              </a:rPr>
              <a:t>almacenes de documentos, informes, presentaciones y mejores prácticas. Estos esfuerzos</a:t>
            </a:r>
          </a:p>
          <a:p>
            <a:r>
              <a:rPr lang="es-BO" b="0" i="0" u="none" strike="noStrike" baseline="0" dirty="0" smtClean="0">
                <a:latin typeface="Veljovic-Book"/>
              </a:rPr>
              <a:t>se han extendido para incluir documentos sin estructura (como el correo electrónico).</a:t>
            </a:r>
          </a:p>
          <a:p>
            <a:r>
              <a:rPr lang="es-BO" b="0" i="0" u="none" strike="noStrike" baseline="0" dirty="0" smtClean="0">
                <a:latin typeface="Veljovic-Book"/>
              </a:rPr>
              <a:t>En otros casos, las organizaciones adquieren conocimiento al desarrollar redes de</a:t>
            </a:r>
          </a:p>
          <a:p>
            <a:r>
              <a:rPr lang="es-BO" b="0" i="0" u="none" strike="noStrike" baseline="0" dirty="0" smtClean="0">
                <a:latin typeface="Veljovic-Book"/>
              </a:rPr>
              <a:t>expertos en línea, de modo que los empleados puedan “encontrar al experto” en la compañía</a:t>
            </a:r>
          </a:p>
          <a:p>
            <a:r>
              <a:rPr lang="es-BO" b="0" i="0" u="none" strike="noStrike" baseline="0" dirty="0" smtClean="0">
                <a:latin typeface="Veljovic-Book"/>
              </a:rPr>
              <a:t>que tenga el conocimiento en su cabeza.</a:t>
            </a:r>
            <a:endParaRPr lang="es-BO" dirty="0"/>
          </a:p>
        </p:txBody>
      </p:sp>
    </p:spTree>
    <p:extLst>
      <p:ext uri="{BB962C8B-B14F-4D97-AF65-F5344CB8AC3E}">
        <p14:creationId xmlns:p14="http://schemas.microsoft.com/office/powerpoint/2010/main" val="29144364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a:t>Almacenamiento del conocimiento</a:t>
            </a:r>
          </a:p>
        </p:txBody>
      </p:sp>
      <p:sp>
        <p:nvSpPr>
          <p:cNvPr id="4" name="Rectángulo 3"/>
          <p:cNvSpPr/>
          <p:nvPr/>
        </p:nvSpPr>
        <p:spPr>
          <a:xfrm>
            <a:off x="1528483" y="1824388"/>
            <a:ext cx="8305800" cy="3139321"/>
          </a:xfrm>
          <a:prstGeom prst="rect">
            <a:avLst/>
          </a:prstGeom>
        </p:spPr>
        <p:txBody>
          <a:bodyPr wrap="square">
            <a:spAutoFit/>
          </a:bodyPr>
          <a:lstStyle/>
          <a:p>
            <a:r>
              <a:rPr lang="es-BO" b="0" i="0" u="none" strike="noStrike" baseline="0" dirty="0" smtClean="0">
                <a:latin typeface="Veljovic-Book"/>
              </a:rPr>
              <a:t>La gerencia debe apoyar el desarrollo de sistemas de almacenamiento del conocimiento</a:t>
            </a:r>
          </a:p>
          <a:p>
            <a:r>
              <a:rPr lang="es-BO" b="0" i="0" u="none" strike="noStrike" baseline="0" dirty="0" smtClean="0">
                <a:latin typeface="Veljovic-Book"/>
              </a:rPr>
              <a:t>planeados, fomentar el desarrollo de esquemas a nivel empresarial para</a:t>
            </a:r>
          </a:p>
          <a:p>
            <a:r>
              <a:rPr lang="es-BO" b="0" i="0" u="none" strike="noStrike" baseline="0" dirty="0" smtClean="0">
                <a:latin typeface="Veljovic-Book"/>
              </a:rPr>
              <a:t>indexar documentos y recompensar a los empleados por tomarse el tiempo de actualizar</a:t>
            </a:r>
          </a:p>
          <a:p>
            <a:r>
              <a:rPr lang="es-BO" b="0" i="0" u="none" strike="noStrike" baseline="0" dirty="0" smtClean="0">
                <a:latin typeface="Veljovic-Book"/>
              </a:rPr>
              <a:t>y almacenarlos en forma apropiada. Por ejemplo, podría recompensar a la fuerza</a:t>
            </a:r>
          </a:p>
          <a:p>
            <a:r>
              <a:rPr lang="es-BO" b="0" i="0" u="none" strike="noStrike" baseline="0" dirty="0" smtClean="0">
                <a:latin typeface="Veljovic-Book"/>
              </a:rPr>
              <a:t>de ventas por enviar nombres de prospectos a una base de datos corporativa compartida,</a:t>
            </a:r>
          </a:p>
          <a:p>
            <a:r>
              <a:rPr lang="es-BO" b="0" i="0" u="none" strike="noStrike" baseline="0" dirty="0" smtClean="0">
                <a:latin typeface="Veljovic-Book"/>
              </a:rPr>
              <a:t>en donde todo el personal de ventas pueda identificar a cada uno y revisar el</a:t>
            </a:r>
          </a:p>
          <a:p>
            <a:r>
              <a:rPr lang="es-BO" b="0" i="0" u="none" strike="noStrike" baseline="0" dirty="0" smtClean="0">
                <a:latin typeface="Veljovic-Book"/>
              </a:rPr>
              <a:t>conocimiento almacenado.</a:t>
            </a:r>
            <a:endParaRPr lang="es-BO" dirty="0"/>
          </a:p>
        </p:txBody>
      </p:sp>
    </p:spTree>
    <p:extLst>
      <p:ext uri="{BB962C8B-B14F-4D97-AF65-F5344CB8AC3E}">
        <p14:creationId xmlns:p14="http://schemas.microsoft.com/office/powerpoint/2010/main" val="21732547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6400" y="395277"/>
            <a:ext cx="10515600" cy="1325563"/>
          </a:xfrm>
        </p:spPr>
        <p:txBody>
          <a:bodyPr/>
          <a:lstStyle/>
          <a:p>
            <a:r>
              <a:rPr lang="es-BO" dirty="0"/>
              <a:t>Diseminación del conocimiento</a:t>
            </a:r>
          </a:p>
        </p:txBody>
      </p:sp>
      <p:sp>
        <p:nvSpPr>
          <p:cNvPr id="4" name="Rectángulo 3"/>
          <p:cNvSpPr/>
          <p:nvPr/>
        </p:nvSpPr>
        <p:spPr>
          <a:xfrm>
            <a:off x="1918447" y="1935992"/>
            <a:ext cx="8305800" cy="2031325"/>
          </a:xfrm>
          <a:prstGeom prst="rect">
            <a:avLst/>
          </a:prstGeom>
        </p:spPr>
        <p:txBody>
          <a:bodyPr wrap="square">
            <a:spAutoFit/>
          </a:bodyPr>
          <a:lstStyle/>
          <a:p>
            <a:r>
              <a:rPr lang="es-BO" b="0" i="0" u="none" strike="noStrike" baseline="0" dirty="0" smtClean="0">
                <a:latin typeface="Veljovic-Book"/>
              </a:rPr>
              <a:t>La tecnología contemporánea parece haber creado una avalancha de información y conocimiento. ¿Cómo pueden los gerentes y empleados descubrir, en un mar de información y conocimiento, lo que en realidad importa para sus decisiones y su trabajo? Aquí, los programas de capacitación, las</a:t>
            </a:r>
          </a:p>
          <a:p>
            <a:r>
              <a:rPr lang="es-BO" b="0" i="0" u="none" strike="noStrike" baseline="0" dirty="0" smtClean="0">
                <a:latin typeface="Veljovic-Book"/>
              </a:rPr>
              <a:t>redes informales y la experiencia gerencial compartida que se comunican a través de una cultura de apoyo, ayudan a los gerentes a enfocar su atención en el conocimiento y la información relevantes.</a:t>
            </a:r>
            <a:endParaRPr lang="es-BO" dirty="0"/>
          </a:p>
        </p:txBody>
      </p:sp>
    </p:spTree>
    <p:extLst>
      <p:ext uri="{BB962C8B-B14F-4D97-AF65-F5344CB8AC3E}">
        <p14:creationId xmlns:p14="http://schemas.microsoft.com/office/powerpoint/2010/main" val="3059698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65947" y="593725"/>
            <a:ext cx="10515600" cy="1325563"/>
          </a:xfrm>
        </p:spPr>
        <p:txBody>
          <a:bodyPr/>
          <a:lstStyle/>
          <a:p>
            <a:r>
              <a:rPr lang="es-BO" dirty="0"/>
              <a:t>Aplicación del conocimiento</a:t>
            </a:r>
          </a:p>
        </p:txBody>
      </p:sp>
      <p:sp>
        <p:nvSpPr>
          <p:cNvPr id="4" name="Rectángulo 3"/>
          <p:cNvSpPr/>
          <p:nvPr/>
        </p:nvSpPr>
        <p:spPr>
          <a:xfrm>
            <a:off x="2066365" y="2464458"/>
            <a:ext cx="7803776" cy="2031325"/>
          </a:xfrm>
          <a:prstGeom prst="rect">
            <a:avLst/>
          </a:prstGeom>
        </p:spPr>
        <p:txBody>
          <a:bodyPr wrap="square">
            <a:spAutoFit/>
          </a:bodyPr>
          <a:lstStyle/>
          <a:p>
            <a:r>
              <a:rPr lang="es-BO" b="0" i="0" u="none" strike="noStrike" baseline="0" dirty="0" smtClean="0">
                <a:latin typeface="Veljovic-Book"/>
              </a:rPr>
              <a:t>Sin importar el tipo de sistema de administración del conocimiento que esté involucrado, el conocimiento que no se comparte y aplica a los problemas prácticos que enfrentan las firmas y los gerentes no agrega valor de negocios. Para proveer un rendimiento sobre la inversión, el conocimiento organizacional se debe convertir en una parte sistemática de la toma de decisiones gerenciales y ubicarse en los sistemas de soporte de decisiones</a:t>
            </a:r>
            <a:endParaRPr lang="es-BO" dirty="0"/>
          </a:p>
        </p:txBody>
      </p:sp>
    </p:spTree>
    <p:extLst>
      <p:ext uri="{BB962C8B-B14F-4D97-AF65-F5344CB8AC3E}">
        <p14:creationId xmlns:p14="http://schemas.microsoft.com/office/powerpoint/2010/main" val="4801169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32330" y="660960"/>
            <a:ext cx="10515600" cy="1325563"/>
          </a:xfrm>
        </p:spPr>
        <p:txBody>
          <a:bodyPr>
            <a:noAutofit/>
          </a:bodyPr>
          <a:lstStyle/>
          <a:p>
            <a:r>
              <a:rPr lang="es-BO" sz="3200" dirty="0"/>
              <a:t>Creación de capital organizacional y gerencial:</a:t>
            </a:r>
            <a:br>
              <a:rPr lang="es-BO" sz="3200" dirty="0"/>
            </a:br>
            <a:r>
              <a:rPr lang="es-BO" sz="3200" dirty="0"/>
              <a:t>colaboración, comunidades de </a:t>
            </a:r>
            <a:r>
              <a:rPr lang="es-BO" sz="3200" dirty="0" smtClean="0"/>
              <a:t>práctica y </a:t>
            </a:r>
            <a:r>
              <a:rPr lang="es-BO" sz="3200" dirty="0"/>
              <a:t>entornos de oficina</a:t>
            </a:r>
          </a:p>
        </p:txBody>
      </p:sp>
      <p:sp>
        <p:nvSpPr>
          <p:cNvPr id="4" name="Rectángulo 3"/>
          <p:cNvSpPr/>
          <p:nvPr/>
        </p:nvSpPr>
        <p:spPr>
          <a:xfrm>
            <a:off x="1219200" y="2337288"/>
            <a:ext cx="9457764" cy="1200329"/>
          </a:xfrm>
          <a:prstGeom prst="rect">
            <a:avLst/>
          </a:prstGeom>
        </p:spPr>
        <p:txBody>
          <a:bodyPr wrap="square">
            <a:spAutoFit/>
          </a:bodyPr>
          <a:lstStyle/>
          <a:p>
            <a:r>
              <a:rPr lang="es-BO" b="0" i="0" u="none" strike="noStrike" baseline="0" dirty="0" smtClean="0">
                <a:latin typeface="Veljovic-Book"/>
              </a:rPr>
              <a:t>los gerentes pueden ayudar mediante el desarrollo de nuevos roles y responsabilidades organizacionales para la adquisición del conocimiento, como la creación de puestos ejecutivos de directores del conocimiento, puestos de personal dedicado (gerentes del conocimiento) y comunidades de práctica.</a:t>
            </a:r>
            <a:endParaRPr lang="es-BO" dirty="0"/>
          </a:p>
        </p:txBody>
      </p:sp>
      <p:sp>
        <p:nvSpPr>
          <p:cNvPr id="5" name="Rectángulo 4"/>
          <p:cNvSpPr/>
          <p:nvPr/>
        </p:nvSpPr>
        <p:spPr>
          <a:xfrm>
            <a:off x="1219200" y="3982513"/>
            <a:ext cx="10228730" cy="1477328"/>
          </a:xfrm>
          <a:prstGeom prst="rect">
            <a:avLst/>
          </a:prstGeom>
        </p:spPr>
        <p:txBody>
          <a:bodyPr wrap="square">
            <a:spAutoFit/>
          </a:bodyPr>
          <a:lstStyle/>
          <a:p>
            <a:r>
              <a:rPr lang="es-BO" b="0" i="0" u="none" strike="noStrike" baseline="0" dirty="0" smtClean="0">
                <a:latin typeface="Veljovic-Book"/>
              </a:rPr>
              <a:t>Las </a:t>
            </a:r>
            <a:r>
              <a:rPr lang="es-BO" b="1" i="0" u="none" strike="noStrike" baseline="0" dirty="0" smtClean="0">
                <a:latin typeface="Veljovic-Bold"/>
              </a:rPr>
              <a:t>comunidades de práctica (COP) </a:t>
            </a:r>
            <a:r>
              <a:rPr lang="es-BO" b="0" i="0" u="none" strike="noStrike" baseline="0" dirty="0" smtClean="0">
                <a:latin typeface="Veljovic-Book"/>
              </a:rPr>
              <a:t>son redes sociales informales de personal competente y empleados dentro y fuera de la firma, que tienen actividades e intereses similares relacionados con el trabajo. Las actividades de estas comunidades incorporan la educación autodidacta y en grupo, las conferencias, los periódicos en línea y la compartición diaria de experiencias y técnicas para resolver problemas específicos del trabajo.</a:t>
            </a:r>
            <a:endParaRPr lang="es-BO" dirty="0"/>
          </a:p>
        </p:txBody>
      </p:sp>
    </p:spTree>
    <p:extLst>
      <p:ext uri="{BB962C8B-B14F-4D97-AF65-F5344CB8AC3E}">
        <p14:creationId xmlns:p14="http://schemas.microsoft.com/office/powerpoint/2010/main" val="21204229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1030942" y="712258"/>
            <a:ext cx="9941858" cy="461665"/>
          </a:xfrm>
          <a:prstGeom prst="rect">
            <a:avLst/>
          </a:prstGeom>
        </p:spPr>
        <p:txBody>
          <a:bodyPr wrap="square">
            <a:spAutoFit/>
          </a:bodyPr>
          <a:lstStyle/>
          <a:p>
            <a:r>
              <a:rPr lang="es-BO" sz="2400" b="0" i="0" u="none" strike="noStrike" baseline="0" dirty="0" smtClean="0">
                <a:latin typeface="BellGothicBT-Black"/>
              </a:rPr>
              <a:t>TIPOS DE SISTEMAS DE ADMINISTRACIÓN DEL CONOCIMIENTO</a:t>
            </a:r>
            <a:endParaRPr lang="es-BO" sz="2400" dirty="0"/>
          </a:p>
        </p:txBody>
      </p:sp>
      <p:sp>
        <p:nvSpPr>
          <p:cNvPr id="6" name="Rectángulo 5"/>
          <p:cNvSpPr/>
          <p:nvPr/>
        </p:nvSpPr>
        <p:spPr>
          <a:xfrm>
            <a:off x="1192305" y="1453206"/>
            <a:ext cx="9511553" cy="923330"/>
          </a:xfrm>
          <a:prstGeom prst="rect">
            <a:avLst/>
          </a:prstGeom>
        </p:spPr>
        <p:txBody>
          <a:bodyPr wrap="square">
            <a:spAutoFit/>
          </a:bodyPr>
          <a:lstStyle/>
          <a:p>
            <a:r>
              <a:rPr lang="es-BO" b="0" i="0" u="none" strike="noStrike" baseline="0" dirty="0" smtClean="0">
                <a:latin typeface="Veljovic-Book"/>
              </a:rPr>
              <a:t>Los </a:t>
            </a:r>
            <a:r>
              <a:rPr lang="es-BO" b="1" i="0" u="none" strike="noStrike" baseline="0" dirty="0" smtClean="0">
                <a:latin typeface="Veljovic-Bold"/>
              </a:rPr>
              <a:t>sistemas de administración del conocimiento a nivel empresarial </a:t>
            </a:r>
            <a:r>
              <a:rPr lang="es-BO" b="0" i="0" u="none" strike="noStrike" baseline="0" dirty="0" smtClean="0">
                <a:latin typeface="Veljovic-Book"/>
              </a:rPr>
              <a:t>son esfuerzos de propósito general a nivel de toda la firma para recolectar, almacenar, distribuir y aplicar tanto contenido como conocimiento digital.</a:t>
            </a:r>
            <a:endParaRPr lang="es-BO" dirty="0"/>
          </a:p>
        </p:txBody>
      </p:sp>
      <p:sp>
        <p:nvSpPr>
          <p:cNvPr id="7" name="Rectángulo 6"/>
          <p:cNvSpPr/>
          <p:nvPr/>
        </p:nvSpPr>
        <p:spPr>
          <a:xfrm>
            <a:off x="1192304" y="2655819"/>
            <a:ext cx="9511553" cy="923330"/>
          </a:xfrm>
          <a:prstGeom prst="rect">
            <a:avLst/>
          </a:prstGeom>
        </p:spPr>
        <p:txBody>
          <a:bodyPr wrap="square">
            <a:spAutoFit/>
          </a:bodyPr>
          <a:lstStyle/>
          <a:p>
            <a:r>
              <a:rPr lang="es-BO" b="0" i="0" u="none" strike="noStrike" baseline="0" dirty="0" smtClean="0">
                <a:latin typeface="Veljovic-Book"/>
              </a:rPr>
              <a:t>Los </a:t>
            </a:r>
            <a:r>
              <a:rPr lang="es-BO" b="1" i="0" u="none" strike="noStrike" baseline="0" dirty="0" smtClean="0">
                <a:latin typeface="Veljovic-Bold"/>
              </a:rPr>
              <a:t>sistemas de trabajo del conocimiento (KWS) </a:t>
            </a:r>
            <a:r>
              <a:rPr lang="es-BO" b="0" i="0" u="none" strike="noStrike" baseline="0" dirty="0" smtClean="0">
                <a:latin typeface="Veljovic-Book"/>
              </a:rPr>
              <a:t>son sistemas especializados creados para ingenieros, científicos y otros trabajadores del conocimiento encargados de descubrir y crear nuevo conocimiento para una compañía.</a:t>
            </a:r>
            <a:endParaRPr lang="es-BO" dirty="0"/>
          </a:p>
        </p:txBody>
      </p:sp>
      <p:sp>
        <p:nvSpPr>
          <p:cNvPr id="8" name="Rectángulo 7"/>
          <p:cNvSpPr/>
          <p:nvPr/>
        </p:nvSpPr>
        <p:spPr>
          <a:xfrm>
            <a:off x="1192304" y="3990672"/>
            <a:ext cx="9175378" cy="923330"/>
          </a:xfrm>
          <a:prstGeom prst="rect">
            <a:avLst/>
          </a:prstGeom>
        </p:spPr>
        <p:txBody>
          <a:bodyPr wrap="square">
            <a:spAutoFit/>
          </a:bodyPr>
          <a:lstStyle/>
          <a:p>
            <a:r>
              <a:rPr lang="es-BO" b="0" i="0" u="none" strike="noStrike" baseline="0" dirty="0" smtClean="0">
                <a:latin typeface="Veljovic-Book"/>
              </a:rPr>
              <a:t>La administración del conocimiento también incluye un grupo diverso de </a:t>
            </a:r>
            <a:r>
              <a:rPr lang="es-BO" b="1" i="0" u="none" strike="noStrike" baseline="0" dirty="0" smtClean="0">
                <a:latin typeface="Veljovic-Bold"/>
              </a:rPr>
              <a:t>técnicas inteligentes</a:t>
            </a:r>
            <a:r>
              <a:rPr lang="es-BO" b="0" i="0" u="none" strike="noStrike" baseline="0" dirty="0" smtClean="0">
                <a:latin typeface="Veljovic-Book"/>
              </a:rPr>
              <a:t>, como la minería de datos, los sistemas expertos, las redes neurales, la lógica difusa, los algoritmos genéticos y los agentes inteligentes.</a:t>
            </a:r>
            <a:endParaRPr lang="es-BO" dirty="0"/>
          </a:p>
        </p:txBody>
      </p:sp>
    </p:spTree>
    <p:extLst>
      <p:ext uri="{BB962C8B-B14F-4D97-AF65-F5344CB8AC3E}">
        <p14:creationId xmlns:p14="http://schemas.microsoft.com/office/powerpoint/2010/main" val="22249612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669621"/>
          </a:xfrm>
        </p:spPr>
        <p:txBody>
          <a:bodyPr>
            <a:normAutofit fontScale="90000"/>
          </a:bodyPr>
          <a:lstStyle/>
          <a:p>
            <a:r>
              <a:rPr lang="es-ES" dirty="0" smtClean="0"/>
              <a:t>CANADIAN TIRE MANTIENE LOS VEHICULOS RONDANDO CON LOS SISTEMAS DE ADMINISTRACION DEL CONOCIMIENTO</a:t>
            </a:r>
            <a:endParaRPr lang="es-ES" dirty="0"/>
          </a:p>
        </p:txBody>
      </p:sp>
      <p:sp>
        <p:nvSpPr>
          <p:cNvPr id="3" name="Marcador de contenido 2"/>
          <p:cNvSpPr>
            <a:spLocks noGrp="1"/>
          </p:cNvSpPr>
          <p:nvPr>
            <p:ph idx="1"/>
          </p:nvPr>
        </p:nvSpPr>
        <p:spPr>
          <a:xfrm>
            <a:off x="838200" y="2273642"/>
            <a:ext cx="10515600" cy="4036541"/>
          </a:xfrm>
        </p:spPr>
        <p:txBody>
          <a:bodyPr/>
          <a:lstStyle/>
          <a:p>
            <a:r>
              <a:rPr lang="es-ES" dirty="0" smtClean="0"/>
              <a:t>Canadian Tire una empresa conocida por vender neumáticos, es una firma integrada por cinco compañías interrelacionadas, las cuales son consisten en puntos de venta de petróleo, servicios financieros y puntos de venta al menudeo de productos automotrices.</a:t>
            </a:r>
          </a:p>
          <a:p>
            <a:r>
              <a:rPr lang="es-ES" dirty="0" smtClean="0"/>
              <a:t>Una compañía de estas dimensiones seguramente necesita de formas eficientes y efectivas de comunicarse con su fuerza de trabajo, para esto la compañía creó dos sistemas para este propósito:</a:t>
            </a:r>
          </a:p>
          <a:p>
            <a:pPr lvl="1">
              <a:buFont typeface="Wingdings" panose="05000000000000000000" pitchFamily="2" charset="2"/>
              <a:buChar char="q"/>
            </a:pPr>
            <a:r>
              <a:rPr lang="es-ES" dirty="0" smtClean="0"/>
              <a:t>Un portal de concesionarios.</a:t>
            </a:r>
          </a:p>
          <a:p>
            <a:pPr lvl="1">
              <a:buFont typeface="Wingdings" panose="05000000000000000000" pitchFamily="2" charset="2"/>
              <a:buChar char="q"/>
            </a:pPr>
            <a:r>
              <a:rPr lang="es-ES" dirty="0" smtClean="0"/>
              <a:t>Una intranet de información para los empleados.</a:t>
            </a:r>
            <a:endParaRPr lang="es-ES" dirty="0"/>
          </a:p>
        </p:txBody>
      </p:sp>
    </p:spTree>
    <p:extLst>
      <p:ext uri="{BB962C8B-B14F-4D97-AF65-F5344CB8AC3E}">
        <p14:creationId xmlns:p14="http://schemas.microsoft.com/office/powerpoint/2010/main" val="1016225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l="14000" t="21140" r="18306" b="13971"/>
          <a:stretch/>
        </p:blipFill>
        <p:spPr>
          <a:xfrm>
            <a:off x="322728" y="309282"/>
            <a:ext cx="11537577" cy="6217961"/>
          </a:xfrm>
          <a:prstGeom prst="rect">
            <a:avLst/>
          </a:prstGeom>
        </p:spPr>
      </p:pic>
    </p:spTree>
    <p:extLst>
      <p:ext uri="{BB962C8B-B14F-4D97-AF65-F5344CB8AC3E}">
        <p14:creationId xmlns:p14="http://schemas.microsoft.com/office/powerpoint/2010/main" val="29782259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BO" dirty="0"/>
              <a:t>SISTEMAS DE ADMINISTRACIÓN DEL CONOCIMIENTO A NIVEL EMPRESARIAL</a:t>
            </a:r>
            <a:br>
              <a:rPr lang="es-BO" dirty="0"/>
            </a:br>
            <a:endParaRPr lang="es-BO" dirty="0"/>
          </a:p>
        </p:txBody>
      </p:sp>
      <p:sp>
        <p:nvSpPr>
          <p:cNvPr id="3" name="Marcador de contenido 2"/>
          <p:cNvSpPr>
            <a:spLocks noGrp="1"/>
          </p:cNvSpPr>
          <p:nvPr>
            <p:ph idx="1"/>
          </p:nvPr>
        </p:nvSpPr>
        <p:spPr/>
        <p:txBody>
          <a:bodyPr/>
          <a:lstStyle/>
          <a:p>
            <a:r>
              <a:rPr lang="es-BO" dirty="0"/>
              <a:t>Gran parte de este conocimiento es tácito y raras veces se anota en papel</a:t>
            </a:r>
            <a:r>
              <a:rPr lang="es-BO"/>
              <a:t>. </a:t>
            </a:r>
            <a:endParaRPr lang="es-BO" smtClean="0"/>
          </a:p>
          <a:p>
            <a:r>
              <a:rPr lang="es-BO" smtClean="0"/>
              <a:t>Los </a:t>
            </a:r>
            <a:r>
              <a:rPr lang="es-BO" dirty="0"/>
              <a:t>sistemas de administración del conocimiento a nivel empresarial lidian con los tres tipos de conocimiento.</a:t>
            </a:r>
          </a:p>
          <a:p>
            <a:endParaRPr lang="es-BO" dirty="0"/>
          </a:p>
        </p:txBody>
      </p:sp>
    </p:spTree>
    <p:extLst>
      <p:ext uri="{BB962C8B-B14F-4D97-AF65-F5344CB8AC3E}">
        <p14:creationId xmlns:p14="http://schemas.microsoft.com/office/powerpoint/2010/main" val="4707858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BO" dirty="0"/>
              <a:t>SISTEMAS DE ADMINISTRACIÓN DE CONTENIDO EMPRESARIAL</a:t>
            </a:r>
            <a:br>
              <a:rPr lang="es-BO" dirty="0"/>
            </a:br>
            <a:endParaRPr lang="es-BO" dirty="0"/>
          </a:p>
        </p:txBody>
      </p:sp>
      <p:sp>
        <p:nvSpPr>
          <p:cNvPr id="3" name="Marcador de contenido 2"/>
          <p:cNvSpPr>
            <a:spLocks noGrp="1"/>
          </p:cNvSpPr>
          <p:nvPr>
            <p:ph idx="1"/>
          </p:nvPr>
        </p:nvSpPr>
        <p:spPr/>
        <p:txBody>
          <a:bodyPr>
            <a:normAutofit fontScale="70000" lnSpcReduction="20000"/>
          </a:bodyPr>
          <a:lstStyle/>
          <a:p>
            <a:r>
              <a:rPr lang="es-BO" dirty="0" smtClean="0"/>
              <a:t>El </a:t>
            </a:r>
            <a:r>
              <a:rPr lang="es-BO" b="1" dirty="0"/>
              <a:t>conocimiento estructurado </a:t>
            </a:r>
            <a:r>
              <a:rPr lang="es-BO" dirty="0"/>
              <a:t>es conocimiento explícito que existe en los documentos y las reglas formales que producen las organizaciones al observar a los expertos y sus comportamientos para tomar decisiones. </a:t>
            </a:r>
            <a:endParaRPr lang="es-BO" dirty="0" smtClean="0"/>
          </a:p>
          <a:p>
            <a:r>
              <a:rPr lang="es-BO" dirty="0"/>
              <a:t>Los principales sistemas de administración de contenido empresarial también permiten a los usuarios acceder a fuentes externas de información, como las transmisiones de noticias y la investigación, además de que pueden comunicarse por medio de correo electrónico, chat/mensajería instantánea, grupos de discusión y videoconferencias. Open Text </a:t>
            </a:r>
            <a:r>
              <a:rPr lang="es-BO" dirty="0" err="1"/>
              <a:t>Corporation</a:t>
            </a:r>
            <a:r>
              <a:rPr lang="es-BO" dirty="0"/>
              <a:t>, EMC (</a:t>
            </a:r>
            <a:r>
              <a:rPr lang="es-BO" dirty="0" err="1"/>
              <a:t>Documentum</a:t>
            </a:r>
            <a:r>
              <a:rPr lang="es-BO" dirty="0"/>
              <a:t>), IBM y Oracle </a:t>
            </a:r>
            <a:r>
              <a:rPr lang="es-BO" dirty="0" err="1"/>
              <a:t>Corporation</a:t>
            </a:r>
            <a:r>
              <a:rPr lang="es-BO" dirty="0"/>
              <a:t> son los principales distribuidores de software de administración de contenido empresarial.</a:t>
            </a:r>
          </a:p>
          <a:p>
            <a:r>
              <a:rPr lang="es-BO" dirty="0"/>
              <a:t>Un problema clave en la administración del conocimiento es la creación de un esquema de clasificación apropiado, o </a:t>
            </a:r>
            <a:r>
              <a:rPr lang="es-BO" b="1" dirty="0"/>
              <a:t>taxonomía</a:t>
            </a:r>
            <a:r>
              <a:rPr lang="es-BO" dirty="0"/>
              <a:t>, para organizar la información en categorías significativas de modo que se pueda acceder a ella con facilidad. Una vez creadas las categorías para clasificar el conocimiento, hay que "etiquetar" o clasificar cada objeto de conocimiento, de modo que se pueda recuperar con facilidad. </a:t>
            </a:r>
          </a:p>
          <a:p>
            <a:endParaRPr lang="es-BO" dirty="0"/>
          </a:p>
        </p:txBody>
      </p:sp>
    </p:spTree>
    <p:extLst>
      <p:ext uri="{BB962C8B-B14F-4D97-AF65-F5344CB8AC3E}">
        <p14:creationId xmlns:p14="http://schemas.microsoft.com/office/powerpoint/2010/main" val="19011521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BO" dirty="0"/>
              <a:t>SISTEMAS DE REDES DE CONOCIMIENTO</a:t>
            </a:r>
            <a:br>
              <a:rPr lang="es-BO" dirty="0"/>
            </a:br>
            <a:endParaRPr lang="es-BO" dirty="0"/>
          </a:p>
        </p:txBody>
      </p:sp>
      <p:sp>
        <p:nvSpPr>
          <p:cNvPr id="3" name="Marcador de contenido 2"/>
          <p:cNvSpPr>
            <a:spLocks noGrp="1"/>
          </p:cNvSpPr>
          <p:nvPr>
            <p:ph idx="1"/>
          </p:nvPr>
        </p:nvSpPr>
        <p:spPr/>
        <p:txBody>
          <a:bodyPr>
            <a:normAutofit fontScale="85000" lnSpcReduction="20000"/>
          </a:bodyPr>
          <a:lstStyle/>
          <a:p>
            <a:r>
              <a:rPr lang="es-BO" dirty="0"/>
              <a:t>Los </a:t>
            </a:r>
            <a:r>
              <a:rPr lang="es-BO" b="1" dirty="0"/>
              <a:t>sistemas de redes de conocimiento</a:t>
            </a:r>
            <a:r>
              <a:rPr lang="es-BO" dirty="0"/>
              <a:t>, también conocidos como </a:t>
            </a:r>
            <a:r>
              <a:rPr lang="es-BO" i="1" dirty="0"/>
              <a:t>sistemas de ubicación y administración de la pericia</a:t>
            </a:r>
            <a:r>
              <a:rPr lang="es-BO" dirty="0"/>
              <a:t>, se enfrentan al problema que surge cuando el conocimiento apropiado no está en forma de documento digital, sino que reside en la memoria de individuos expertos en la firma. </a:t>
            </a:r>
            <a:endParaRPr lang="es-BO" dirty="0" smtClean="0"/>
          </a:p>
          <a:p>
            <a:r>
              <a:rPr lang="es-BO" dirty="0" smtClean="0"/>
              <a:t>Los </a:t>
            </a:r>
            <a:r>
              <a:rPr lang="es-BO" dirty="0"/>
              <a:t>sistemas de redes de conocimiento proveen un directorio en línea de expertos corporativos en dominios del conocimiento bien definidos, y utilizan las tecnologías de comunicaciones para facilitar a los empleados el proceso de buscar el experto apropiado en una compañía. Algunos sistemas de administración del conocimiento van más allá al sistematizar las soluciones desarrolladas por los expertos y después guardarlas en una base de datos de conocimiento como un almacén de las mejores prácticas o preguntas frecuentes (FAQ) </a:t>
            </a:r>
            <a:r>
              <a:rPr lang="es-BO" dirty="0" err="1"/>
              <a:t>AskMe</a:t>
            </a:r>
            <a:r>
              <a:rPr lang="es-BO" dirty="0"/>
              <a:t> ofrece software independiente de redes de </a:t>
            </a:r>
            <a:r>
              <a:rPr lang="es-BO" dirty="0" smtClean="0"/>
              <a:t>conocimiento.</a:t>
            </a:r>
            <a:endParaRPr lang="es-BO" dirty="0"/>
          </a:p>
          <a:p>
            <a:endParaRPr lang="es-BO" dirty="0"/>
          </a:p>
        </p:txBody>
      </p:sp>
    </p:spTree>
    <p:extLst>
      <p:ext uri="{BB962C8B-B14F-4D97-AF65-F5344CB8AC3E}">
        <p14:creationId xmlns:p14="http://schemas.microsoft.com/office/powerpoint/2010/main" val="11489546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BO" dirty="0"/>
              <a:t>HERRAMIENTAS DE COLABORACIÓN Y SISTEMAS DE ADMINISTRACIÓN DEL APRENDIZAJE</a:t>
            </a:r>
            <a:br>
              <a:rPr lang="es-BO" dirty="0"/>
            </a:br>
            <a:endParaRPr lang="es-BO" dirty="0"/>
          </a:p>
        </p:txBody>
      </p:sp>
      <p:sp>
        <p:nvSpPr>
          <p:cNvPr id="3" name="Marcador de contenido 2"/>
          <p:cNvSpPr>
            <a:spLocks noGrp="1"/>
          </p:cNvSpPr>
          <p:nvPr>
            <p:ph idx="1"/>
          </p:nvPr>
        </p:nvSpPr>
        <p:spPr>
          <a:xfrm>
            <a:off x="1484310" y="2666999"/>
            <a:ext cx="10018713" cy="3810001"/>
          </a:xfrm>
        </p:spPr>
        <p:txBody>
          <a:bodyPr>
            <a:normAutofit fontScale="62500" lnSpcReduction="20000"/>
          </a:bodyPr>
          <a:lstStyle/>
          <a:p>
            <a:r>
              <a:rPr lang="es-BO" dirty="0"/>
              <a:t>Los portales de conocimiento empresarial pueden proveer acceso a fuentes externas de información, como transmisiones de noticias e investigación, así como a recursos de conocimiento internos junto con herramientas para correo electrónico, chat/mensajería instantánea, grupos de discusión y videoconferencias.</a:t>
            </a:r>
          </a:p>
          <a:p>
            <a:r>
              <a:rPr lang="es-BO" dirty="0"/>
              <a:t>Las compañías están empezando a utilizar dentro de ellas las tecnologías Web para el consumidor como los blogs, wikis y marcadores sociales, para fomentar la colaboración y el intercambio de información entre individuos y equipos.</a:t>
            </a:r>
          </a:p>
          <a:p>
            <a:r>
              <a:rPr lang="es-BO" dirty="0"/>
              <a:t>Los </a:t>
            </a:r>
            <a:r>
              <a:rPr lang="es-BO" b="1" dirty="0"/>
              <a:t>marcadores sociales </a:t>
            </a:r>
            <a:r>
              <a:rPr lang="es-BO" dirty="0"/>
              <a:t>facilitan los procesos de buscar y compartir información al permitir a los usuarios guardar sus marcadores de páginas Web en un sitio Web público, además de que pueden etiquetar estos marcadores con palabras clave. </a:t>
            </a:r>
          </a:p>
          <a:p>
            <a:r>
              <a:rPr lang="es-BO" dirty="0"/>
              <a:t>Las compañías necesitan formas de administrar y mantener el registro del aprendizaje de los </a:t>
            </a:r>
            <a:r>
              <a:rPr lang="es-BO" dirty="0" err="1" smtClean="0"/>
              <a:t>empleados.Un</a:t>
            </a:r>
            <a:r>
              <a:rPr lang="es-BO" dirty="0" smtClean="0"/>
              <a:t> </a:t>
            </a:r>
            <a:r>
              <a:rPr lang="es-BO" b="1" dirty="0"/>
              <a:t>sistema de administración del aprendizaje (LMS) </a:t>
            </a:r>
            <a:r>
              <a:rPr lang="es-BO" dirty="0"/>
              <a:t>provee herramientas para administrar, ofrecer, rastrear y evaluar los diversos tipos de aprendizaje y capacitación para los empleados</a:t>
            </a:r>
            <a:r>
              <a:rPr lang="es-BO" dirty="0" smtClean="0"/>
              <a:t>.</a:t>
            </a:r>
          </a:p>
          <a:p>
            <a:r>
              <a:rPr lang="es-BO" dirty="0"/>
              <a:t>Los LMS contemporáneos soportan varios modos de aprendizaje, como CD-ROM, videos descargables, clases basadas en Web, enseñanza en vivo en clases o en línea, y aprendizaje en grupo en los foros en línea y las sesiones de chat</a:t>
            </a:r>
          </a:p>
          <a:p>
            <a:endParaRPr lang="es-BO" dirty="0"/>
          </a:p>
        </p:txBody>
      </p:sp>
    </p:spTree>
    <p:extLst>
      <p:ext uri="{BB962C8B-B14F-4D97-AF65-F5344CB8AC3E}">
        <p14:creationId xmlns:p14="http://schemas.microsoft.com/office/powerpoint/2010/main" val="3261259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49906"/>
            <a:ext cx="10515600" cy="5926180"/>
          </a:xfrm>
        </p:spPr>
        <p:txBody>
          <a:bodyPr/>
          <a:lstStyle/>
          <a:p>
            <a:r>
              <a:rPr lang="es-ES" dirty="0" smtClean="0"/>
              <a:t>El portal de concesionarios estaba basado en Microsoft Office </a:t>
            </a:r>
            <a:r>
              <a:rPr lang="es-ES" dirty="0" err="1" smtClean="0"/>
              <a:t>Sharepoint</a:t>
            </a:r>
            <a:r>
              <a:rPr lang="es-ES" dirty="0" smtClean="0"/>
              <a:t> Portal Server y ofrecía una fuente central en línea para la información de configuración de mercancías, alertas, mejores prácticas, pedidos de productos y resolución de problemas.</a:t>
            </a:r>
          </a:p>
          <a:p>
            <a:r>
              <a:rPr lang="es-ES" dirty="0" smtClean="0"/>
              <a:t>En un principio la intranet de los empleados conocida como </a:t>
            </a:r>
            <a:r>
              <a:rPr lang="es-ES" dirty="0" err="1" smtClean="0"/>
              <a:t>TIREnet</a:t>
            </a:r>
            <a:r>
              <a:rPr lang="es-ES" dirty="0"/>
              <a:t> </a:t>
            </a:r>
            <a:r>
              <a:rPr lang="es-ES" dirty="0" smtClean="0"/>
              <a:t>se basaba en el software Lotus Note Domino y tenía un mal diseño, por lo que los empleados se quejaban, debido a esto Canadian Tire actualizó su </a:t>
            </a:r>
            <a:r>
              <a:rPr lang="es-ES" dirty="0" err="1" smtClean="0"/>
              <a:t>TIREnet</a:t>
            </a:r>
            <a:r>
              <a:rPr lang="es-ES" dirty="0" smtClean="0"/>
              <a:t> con una nueva interfaz que era más moderna e intuitiva. La base de esta nueva </a:t>
            </a:r>
            <a:r>
              <a:rPr lang="es-ES" dirty="0" err="1" smtClean="0"/>
              <a:t>TIREnet</a:t>
            </a:r>
            <a:r>
              <a:rPr lang="es-ES" dirty="0" smtClean="0"/>
              <a:t> era Microsoft SharePoint Server, la compañía reorganizó el sitio web interno de modo que sea más fácil de usar y buscar información.</a:t>
            </a:r>
          </a:p>
          <a:p>
            <a:r>
              <a:rPr lang="es-ES" dirty="0" smtClean="0"/>
              <a:t>SharePoint provee una opción para congelar cierto contenido específico, como documentos relacionados con los recursos humanos. </a:t>
            </a:r>
            <a:endParaRPr lang="es-ES" dirty="0"/>
          </a:p>
        </p:txBody>
      </p:sp>
    </p:spTree>
    <p:extLst>
      <p:ext uri="{BB962C8B-B14F-4D97-AF65-F5344CB8AC3E}">
        <p14:creationId xmlns:p14="http://schemas.microsoft.com/office/powerpoint/2010/main" val="1110253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03654"/>
            <a:ext cx="10515600" cy="5773309"/>
          </a:xfrm>
        </p:spPr>
        <p:txBody>
          <a:bodyPr/>
          <a:lstStyle/>
          <a:p>
            <a:r>
              <a:rPr lang="es-ES" dirty="0" smtClean="0"/>
              <a:t>Los empleados ya no tenían que utilizar la </a:t>
            </a:r>
            <a:r>
              <a:rPr lang="es-ES" dirty="0" err="1" smtClean="0"/>
              <a:t>TIREnet</a:t>
            </a:r>
            <a:r>
              <a:rPr lang="es-ES" dirty="0" smtClean="0"/>
              <a:t> para buscar un documento, la tecnología Enterprise </a:t>
            </a:r>
            <a:r>
              <a:rPr lang="es-ES" dirty="0" err="1" smtClean="0"/>
              <a:t>Search</a:t>
            </a:r>
            <a:r>
              <a:rPr lang="es-ES" dirty="0" smtClean="0"/>
              <a:t> (búsqueda empresarial) de </a:t>
            </a:r>
            <a:r>
              <a:rPr lang="es-ES" dirty="0" err="1" smtClean="0"/>
              <a:t>SarePoint</a:t>
            </a:r>
            <a:r>
              <a:rPr lang="es-ES" dirty="0" smtClean="0"/>
              <a:t> permite a los empleados buscar documentos con sólo escribir consultas en un cuadro de búsqueda, y provee más información actualizada al instante para la toma de decisiones.</a:t>
            </a:r>
          </a:p>
          <a:p>
            <a:r>
              <a:rPr lang="es-ES" dirty="0" smtClean="0"/>
              <a:t>Los empleados y gerentes archivaron hasta un 50 por ciento del contenido anterior de </a:t>
            </a:r>
            <a:r>
              <a:rPr lang="es-ES" dirty="0" err="1" smtClean="0"/>
              <a:t>TIREnet</a:t>
            </a:r>
            <a:r>
              <a:rPr lang="es-ES" dirty="0" smtClean="0"/>
              <a:t> que era irrelevante y obsoleto, con el nuevo sistema los documentos se actualizan de manera automática dependiendo de quien haya revisado cada uno de esos documentos.</a:t>
            </a:r>
          </a:p>
          <a:p>
            <a:r>
              <a:rPr lang="es-ES" dirty="0" smtClean="0"/>
              <a:t>Esta información ayuda mucho a la gerencia de Canadian Tire a identificar y eliminar el material obsoleto con fecha de caducidad con lo cual reduce aún más el tiempo requerido para encontrar información.</a:t>
            </a:r>
            <a:endParaRPr lang="es-ES" dirty="0"/>
          </a:p>
        </p:txBody>
      </p:sp>
    </p:spTree>
    <p:extLst>
      <p:ext uri="{BB962C8B-B14F-4D97-AF65-F5344CB8AC3E}">
        <p14:creationId xmlns:p14="http://schemas.microsoft.com/office/powerpoint/2010/main" val="1718946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238897"/>
            <a:ext cx="10515600" cy="6194854"/>
          </a:xfrm>
        </p:spPr>
        <p:txBody>
          <a:bodyPr>
            <a:noAutofit/>
          </a:bodyPr>
          <a:lstStyle/>
          <a:p>
            <a:r>
              <a:rPr lang="es-ES" dirty="0" smtClean="0"/>
              <a:t>El caso de Canadian Tire muestra como se puede beneficiar el desempeño de una empresa cuando es más fácil acceder al conocimiento organizacional. Facilitar el acceso al conocimiento, mejorar la calidad y vigencia del conocimiento y usarlo para mejorar los procesos de negocios.</a:t>
            </a:r>
          </a:p>
          <a:p>
            <a:r>
              <a:rPr lang="es-ES" dirty="0" smtClean="0"/>
              <a:t>Canadian Tire es una compañía muy grande y extensa, con varias líneas de negocios. Los retrasos al momento de acceder a la información de los productos perjudicaron la eficiencia de los concesionarios y el servicio al cliente.</a:t>
            </a:r>
          </a:p>
          <a:p>
            <a:r>
              <a:rPr lang="es-ES" dirty="0" smtClean="0"/>
              <a:t>Canadian Tire desarrolló una exitosa plataforma de compartición de información para sus concesionarios mediante Microsoft SharePoint Server con lo cual mejoró las operaciones de los concesionarios y su servicio al cliente.</a:t>
            </a:r>
          </a:p>
          <a:p>
            <a:r>
              <a:rPr lang="es-ES" dirty="0" smtClean="0"/>
              <a:t> El siguiente diagrama nos muestra los puntos importantes del caso de Canadian Tire:</a:t>
            </a:r>
            <a:endParaRPr lang="es-ES" dirty="0"/>
          </a:p>
        </p:txBody>
      </p:sp>
    </p:spTree>
    <p:extLst>
      <p:ext uri="{BB962C8B-B14F-4D97-AF65-F5344CB8AC3E}">
        <p14:creationId xmlns:p14="http://schemas.microsoft.com/office/powerpoint/2010/main" val="2878751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Marcador de contenido"/>
          <p:cNvPicPr>
            <a:picLocks noGrp="1"/>
          </p:cNvPicPr>
          <p:nvPr>
            <p:ph idx="1"/>
          </p:nvPr>
        </p:nvPicPr>
        <p:blipFill rotWithShape="1">
          <a:blip r:embed="rId2"/>
          <a:srcRect l="28078" t="24082" r="12691" b="18461"/>
          <a:stretch/>
        </p:blipFill>
        <p:spPr bwMode="auto">
          <a:xfrm>
            <a:off x="1039201" y="535667"/>
            <a:ext cx="10015242" cy="5832476"/>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08670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11.1 El panorama de Administración del Conocimiento</a:t>
            </a:r>
            <a:endParaRPr lang="es-ES" dirty="0"/>
          </a:p>
        </p:txBody>
      </p:sp>
      <p:sp>
        <p:nvSpPr>
          <p:cNvPr id="3" name="Marcador de contenido 2"/>
          <p:cNvSpPr>
            <a:spLocks noGrp="1"/>
          </p:cNvSpPr>
          <p:nvPr>
            <p:ph idx="1"/>
          </p:nvPr>
        </p:nvSpPr>
        <p:spPr>
          <a:xfrm>
            <a:off x="838200" y="1825624"/>
            <a:ext cx="10515600" cy="4690505"/>
          </a:xfrm>
        </p:spPr>
        <p:txBody>
          <a:bodyPr>
            <a:normAutofit/>
          </a:bodyPr>
          <a:lstStyle/>
          <a:p>
            <a:pPr>
              <a:buFont typeface="Wingdings" panose="05000000000000000000" pitchFamily="2" charset="2"/>
              <a:buChar char="ü"/>
            </a:pPr>
            <a:r>
              <a:rPr lang="es-ES" dirty="0" smtClean="0"/>
              <a:t>La administración del conocimiento y la colaboración están muy relacionadas. El conocimiento que no se puede comunicar y compartir con otros es casi inútil. El conocimiento se vuelve útil y accionable cuando se comparte en toda la firma.</a:t>
            </a:r>
          </a:p>
          <a:p>
            <a:pPr>
              <a:buFont typeface="Wingdings" panose="05000000000000000000" pitchFamily="2" charset="2"/>
              <a:buChar char="ü"/>
            </a:pPr>
            <a:r>
              <a:rPr lang="es-ES" dirty="0" smtClean="0"/>
              <a:t>Vivimos en una economía de información en donde la principal fuente de riqueza y prosperidad es la producción y distribución tanto de información como de conocimiento.</a:t>
            </a:r>
          </a:p>
          <a:p>
            <a:pPr>
              <a:buFont typeface="Wingdings" panose="05000000000000000000" pitchFamily="2" charset="2"/>
              <a:buChar char="ü"/>
            </a:pPr>
            <a:r>
              <a:rPr lang="es-ES" dirty="0" smtClean="0"/>
              <a:t>La administración del conocimiento se ha convertido en un tema importante en muchas firmas de negocios, ya que los gerentes saben que una parte considerable del valor de su firma depende de la habilidad de esta para crear y administrar el conocimiento. </a:t>
            </a:r>
            <a:endParaRPr lang="es-ES" dirty="0"/>
          </a:p>
        </p:txBody>
      </p:sp>
    </p:spTree>
    <p:extLst>
      <p:ext uri="{BB962C8B-B14F-4D97-AF65-F5344CB8AC3E}">
        <p14:creationId xmlns:p14="http://schemas.microsoft.com/office/powerpoint/2010/main" val="3464328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DIMENSIONES IMPORTANTES DEL CONOCIMIENTO</a:t>
            </a:r>
            <a:endParaRPr lang="es-ES" dirty="0"/>
          </a:p>
        </p:txBody>
      </p:sp>
      <p:sp>
        <p:nvSpPr>
          <p:cNvPr id="3" name="Marcador de contenido 2"/>
          <p:cNvSpPr>
            <a:spLocks noGrp="1"/>
          </p:cNvSpPr>
          <p:nvPr>
            <p:ph idx="1"/>
          </p:nvPr>
        </p:nvSpPr>
        <p:spPr/>
        <p:txBody>
          <a:bodyPr>
            <a:normAutofit fontScale="92500" lnSpcReduction="10000"/>
          </a:bodyPr>
          <a:lstStyle/>
          <a:p>
            <a:pPr>
              <a:buFont typeface="Wingdings" panose="05000000000000000000" pitchFamily="2" charset="2"/>
              <a:buChar char="v"/>
            </a:pPr>
            <a:r>
              <a:rPr lang="es-ES" dirty="0" smtClean="0"/>
              <a:t>Hay una distinción importante entre datos, información, conocimiento y sabiduría. Los datos son un flujo de eventos o transacciones capturadas por los sistemas de una organización, que son útiles para realizar transacciones y nada más.</a:t>
            </a:r>
          </a:p>
          <a:p>
            <a:pPr>
              <a:buFont typeface="Wingdings" panose="05000000000000000000" pitchFamily="2" charset="2"/>
              <a:buChar char="v"/>
            </a:pPr>
            <a:r>
              <a:rPr lang="es-ES" dirty="0" smtClean="0"/>
              <a:t>Para convertir datos en información útil, una firma debe gastar recursos para organizarlos en categorías de compresión, como los informes mensuales, diarios, regionales.</a:t>
            </a:r>
          </a:p>
          <a:p>
            <a:pPr>
              <a:buFont typeface="Wingdings" panose="05000000000000000000" pitchFamily="2" charset="2"/>
              <a:buChar char="v"/>
            </a:pPr>
            <a:r>
              <a:rPr lang="es-ES" dirty="0" smtClean="0"/>
              <a:t>Para transformar la información en conocimiento, una firma debe gastar recursos adicionales para descubrir patrones, reglas y contextos en donde funcione el conocimiento.</a:t>
            </a:r>
            <a:endParaRPr lang="es-ES" dirty="0"/>
          </a:p>
        </p:txBody>
      </p:sp>
    </p:spTree>
    <p:extLst>
      <p:ext uri="{BB962C8B-B14F-4D97-AF65-F5344CB8AC3E}">
        <p14:creationId xmlns:p14="http://schemas.microsoft.com/office/powerpoint/2010/main" val="2295955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54227"/>
            <a:ext cx="10515600" cy="5822736"/>
          </a:xfrm>
        </p:spPr>
        <p:txBody>
          <a:bodyPr/>
          <a:lstStyle/>
          <a:p>
            <a:pPr>
              <a:buFont typeface="Wingdings" panose="05000000000000000000" pitchFamily="2" charset="2"/>
              <a:buChar char="v"/>
            </a:pPr>
            <a:r>
              <a:rPr lang="es-ES" dirty="0" smtClean="0"/>
              <a:t>La sabiduría se considera como la experiencia colectiva e individual de aplicar conocimiento a la solución de problemas. La sabiduría implica dónde, cuando y cómo aplicar el conocimiento.</a:t>
            </a:r>
          </a:p>
          <a:p>
            <a:pPr>
              <a:buFont typeface="Wingdings" panose="05000000000000000000" pitchFamily="2" charset="2"/>
              <a:buChar char="v"/>
            </a:pPr>
            <a:r>
              <a:rPr lang="es-ES" dirty="0" smtClean="0"/>
              <a:t> El conocimiento es un atributo tanto individual como colectivo en una firma. Es un evento cognitivo(e filosófico) que ocurre dentro de la mente de las personas. </a:t>
            </a:r>
          </a:p>
          <a:p>
            <a:pPr>
              <a:buFont typeface="Wingdings" panose="05000000000000000000" pitchFamily="2" charset="2"/>
              <a:buChar char="v"/>
            </a:pPr>
            <a:r>
              <a:rPr lang="es-ES" dirty="0" smtClean="0"/>
              <a:t>El conocimiento que reside en las mentes de los empleados y que carece de documentación se denomina conocimiento tácito.</a:t>
            </a:r>
          </a:p>
          <a:p>
            <a:pPr>
              <a:buFont typeface="Wingdings" panose="05000000000000000000" pitchFamily="2" charset="2"/>
              <a:buChar char="v"/>
            </a:pPr>
            <a:r>
              <a:rPr lang="es-ES" dirty="0" smtClean="0"/>
              <a:t>Por otra parte el documentado se denomina conocimiento explícito.</a:t>
            </a:r>
          </a:p>
          <a:p>
            <a:pPr>
              <a:buFont typeface="Wingdings" panose="05000000000000000000" pitchFamily="2" charset="2"/>
              <a:buChar char="v"/>
            </a:pPr>
            <a:r>
              <a:rPr lang="es-ES" dirty="0" smtClean="0"/>
              <a:t>El conocimiento es “pegajoso” y no se puede aplicar de manera universal; tampoco se puede ,mover con facilidad.</a:t>
            </a:r>
          </a:p>
          <a:p>
            <a:pPr>
              <a:buFont typeface="Wingdings" panose="05000000000000000000" pitchFamily="2" charset="2"/>
              <a:buChar char="v"/>
            </a:pPr>
            <a:r>
              <a:rPr lang="es-ES" dirty="0" smtClean="0"/>
              <a:t>El conocimiento también depende de la situación y del contexto:</a:t>
            </a:r>
            <a:endParaRPr lang="es-ES" dirty="0"/>
          </a:p>
        </p:txBody>
      </p:sp>
    </p:spTree>
    <p:extLst>
      <p:ext uri="{BB962C8B-B14F-4D97-AF65-F5344CB8AC3E}">
        <p14:creationId xmlns:p14="http://schemas.microsoft.com/office/powerpoint/2010/main" val="9648127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679</TotalTime>
  <Words>2209</Words>
  <Application>Microsoft Office PowerPoint</Application>
  <PresentationFormat>Panorámica</PresentationFormat>
  <Paragraphs>90</Paragraphs>
  <Slides>24</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24</vt:i4>
      </vt:variant>
    </vt:vector>
  </HeadingPairs>
  <TitlesOfParts>
    <vt:vector size="32" baseType="lpstr">
      <vt:lpstr>Arial</vt:lpstr>
      <vt:lpstr>BellGothicBT-Black</vt:lpstr>
      <vt:lpstr>Calibri</vt:lpstr>
      <vt:lpstr>Corbel</vt:lpstr>
      <vt:lpstr>Veljovic-Bold</vt:lpstr>
      <vt:lpstr>Veljovic-Book</vt:lpstr>
      <vt:lpstr>Wingdings</vt:lpstr>
      <vt:lpstr>Parallax</vt:lpstr>
      <vt:lpstr>ADMINISTRACION DEL CONOCIMIENTO</vt:lpstr>
      <vt:lpstr>CANADIAN TIRE MANTIENE LOS VEHICULOS RONDANDO CON LOS SISTEMAS DE ADMINISTRACION DEL CONOCIMIENTO</vt:lpstr>
      <vt:lpstr>Presentación de PowerPoint</vt:lpstr>
      <vt:lpstr>Presentación de PowerPoint</vt:lpstr>
      <vt:lpstr>Presentación de PowerPoint</vt:lpstr>
      <vt:lpstr>Presentación de PowerPoint</vt:lpstr>
      <vt:lpstr>11.1 El panorama de Administración del Conocimiento</vt:lpstr>
      <vt:lpstr>DIMENSIONES IMPORTANTES DEL CONOCIMIENTO</vt:lpstr>
      <vt:lpstr>Presentación de PowerPoint</vt:lpstr>
      <vt:lpstr>Presentación de PowerPoint</vt:lpstr>
      <vt:lpstr>Aprendizaje Organizacional y Administración del Conocimiento</vt:lpstr>
      <vt:lpstr>Presentación de PowerPoint</vt:lpstr>
      <vt:lpstr>Presentación de PowerPoint</vt:lpstr>
      <vt:lpstr>Adquisición del conocimiento</vt:lpstr>
      <vt:lpstr>Almacenamiento del conocimiento</vt:lpstr>
      <vt:lpstr>Diseminación del conocimiento</vt:lpstr>
      <vt:lpstr>Aplicación del conocimiento</vt:lpstr>
      <vt:lpstr>Creación de capital organizacional y gerencial: colaboración, comunidades de práctica y entornos de oficina</vt:lpstr>
      <vt:lpstr>Presentación de PowerPoint</vt:lpstr>
      <vt:lpstr>Presentación de PowerPoint</vt:lpstr>
      <vt:lpstr>SISTEMAS DE ADMINISTRACIÓN DEL CONOCIMIENTO A NIVEL EMPRESARIAL </vt:lpstr>
      <vt:lpstr>SISTEMAS DE ADMINISTRACIÓN DE CONTENIDO EMPRESARIAL </vt:lpstr>
      <vt:lpstr>SISTEMAS DE REDES DE CONOCIMIENTO </vt:lpstr>
      <vt:lpstr>HERRAMIENTAS DE COLABORACIÓN Y SISTEMAS DE ADMINISTRACIÓN DEL APRENDIZAJE </vt:lpstr>
    </vt:vector>
  </TitlesOfParts>
  <Company>Windows Wolf</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ADMINISTRACION DEL CONOCIMIENTO</dc:title>
  <dc:creator>Diablos Net</dc:creator>
  <cp:lastModifiedBy>RODRIGO QUISPE</cp:lastModifiedBy>
  <cp:revision>16</cp:revision>
  <cp:lastPrinted>2016-11-07T16:56:52Z</cp:lastPrinted>
  <dcterms:created xsi:type="dcterms:W3CDTF">2016-10-31T12:54:16Z</dcterms:created>
  <dcterms:modified xsi:type="dcterms:W3CDTF">2016-11-07T18:04:54Z</dcterms:modified>
</cp:coreProperties>
</file>