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2" r:id="rId1"/>
  </p:sldMasterIdLst>
  <p:sldIdLst>
    <p:sldId id="263" r:id="rId2"/>
    <p:sldId id="264" r:id="rId3"/>
    <p:sldId id="265" r:id="rId4"/>
    <p:sldId id="266" r:id="rId5"/>
    <p:sldId id="267" r:id="rId6"/>
    <p:sldId id="268" r:id="rId7"/>
    <p:sldId id="257" r:id="rId8"/>
    <p:sldId id="259" r:id="rId9"/>
    <p:sldId id="258" r:id="rId10"/>
    <p:sldId id="260" r:id="rId11"/>
    <p:sldId id="261" r:id="rId12"/>
    <p:sldId id="262"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14824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7833565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54817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7215397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225227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3896295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4178947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57165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1533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630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18812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7179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0603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1444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910596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F6E2C9B-5FA2-460D-9BE7-B0812FC2A6FF}" type="datetimeFigureOut">
              <a:rPr lang="en-US" smtClean="0"/>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39037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5586B75A-687E-405C-8A0B-8D00578BA2C3}" type="datetimeFigureOut">
              <a:rPr lang="en-US" smtClean="0"/>
              <a:pPr/>
              <a:t>11/18/2016</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94717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586B75A-687E-405C-8A0B-8D00578BA2C3}" type="datetimeFigureOut">
              <a:rPr lang="en-US" smtClean="0"/>
              <a:pPr/>
              <a:t>11/18/2016</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828755402"/>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3549" y="450761"/>
            <a:ext cx="9801975" cy="1854557"/>
          </a:xfrm>
        </p:spPr>
        <p:txBody>
          <a:bodyPr>
            <a:noAutofit/>
          </a:bodyPr>
          <a:lstStyle/>
          <a:p>
            <a:r>
              <a:rPr lang="es-BO" dirty="0" smtClean="0"/>
              <a:t>MEJORA EN LA TOMA DE DECISIONES</a:t>
            </a:r>
            <a:endParaRPr lang="es-B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350" y="2725931"/>
            <a:ext cx="4122371" cy="3466157"/>
          </a:xfrm>
          <a:prstGeom prst="rect">
            <a:avLst/>
          </a:prstGeom>
        </p:spPr>
      </p:pic>
    </p:spTree>
    <p:extLst>
      <p:ext uri="{BB962C8B-B14F-4D97-AF65-F5344CB8AC3E}">
        <p14:creationId xmlns:p14="http://schemas.microsoft.com/office/powerpoint/2010/main" val="267594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3" y="888643"/>
            <a:ext cx="9905998" cy="5254580"/>
          </a:xfrm>
        </p:spPr>
        <p:txBody>
          <a:bodyPr/>
          <a:lstStyle/>
          <a:p>
            <a:r>
              <a:rPr lang="es-ES" dirty="0"/>
              <a:t>Los ejecutivos de nivel superior se enfrentan a muchas situaciones de decisiones no </a:t>
            </a:r>
            <a:r>
              <a:rPr lang="es-ES" dirty="0" smtClean="0"/>
              <a:t>estructuradas</a:t>
            </a:r>
            <a:r>
              <a:rPr lang="es-ES" dirty="0"/>
              <a:t>, como la de establecer los objetivos a cinco o 10 años de la firma, o </a:t>
            </a:r>
            <a:r>
              <a:rPr lang="es-ES" dirty="0" smtClean="0"/>
              <a:t>decidir </a:t>
            </a:r>
            <a:r>
              <a:rPr lang="es-ES" dirty="0"/>
              <a:t>sobre los nuevos mercados en los que se debe participar</a:t>
            </a:r>
            <a:r>
              <a:rPr lang="es-ES" dirty="0" smtClean="0"/>
              <a:t>.</a:t>
            </a:r>
          </a:p>
          <a:p>
            <a:r>
              <a:rPr lang="es-ES" dirty="0"/>
              <a:t>La gerencia de nivel medio se enfrenta a escenarios de decisiones más estructuradas, </a:t>
            </a:r>
            <a:r>
              <a:rPr lang="es-ES" dirty="0" smtClean="0"/>
              <a:t>pero </a:t>
            </a:r>
            <a:r>
              <a:rPr lang="es-ES" dirty="0"/>
              <a:t>sus decisiones pueden incluir componentes no estructurados</a:t>
            </a:r>
            <a:r>
              <a:rPr lang="es-ES" dirty="0" smtClean="0"/>
              <a:t>.</a:t>
            </a:r>
          </a:p>
          <a:p>
            <a:r>
              <a:rPr lang="es-ES" dirty="0"/>
              <a:t>Los gerentes operacionales y los empleados ordinarios tienden a tomar decisiones </a:t>
            </a:r>
            <a:r>
              <a:rPr lang="es-ES" dirty="0" smtClean="0"/>
              <a:t>más </a:t>
            </a:r>
            <a:r>
              <a:rPr lang="es-ES" dirty="0"/>
              <a:t>estructuradas. Por ejemplo, un supervisor en una línea de ensamblaje tiene que </a:t>
            </a:r>
            <a:r>
              <a:rPr lang="es-ES" dirty="0" smtClean="0"/>
              <a:t>decidir </a:t>
            </a:r>
            <a:r>
              <a:rPr lang="es-ES" dirty="0"/>
              <a:t>si un trabajador con un salario por horas tiene derecho al pago por tiempo extra. </a:t>
            </a:r>
            <a:endParaRPr lang="es-ES" dirty="0" smtClean="0"/>
          </a:p>
          <a:p>
            <a:r>
              <a:rPr lang="es-ES" dirty="0"/>
              <a:t>Un representante de ventas tiene que tomar con frecuencia decisiones en cuanto a </a:t>
            </a:r>
            <a:r>
              <a:rPr lang="es-ES" dirty="0" smtClean="0"/>
              <a:t>extender </a:t>
            </a:r>
            <a:r>
              <a:rPr lang="es-ES" dirty="0"/>
              <a:t>el crédito a los clientes, para lo cual consulta la base de datos de clientes de la </a:t>
            </a:r>
            <a:r>
              <a:rPr lang="es-ES" dirty="0" smtClean="0"/>
              <a:t>firma </a:t>
            </a:r>
            <a:r>
              <a:rPr lang="es-ES" dirty="0"/>
              <a:t>que contiene la información crediticia.</a:t>
            </a:r>
          </a:p>
        </p:txBody>
      </p:sp>
    </p:spTree>
    <p:extLst>
      <p:ext uri="{BB962C8B-B14F-4D97-AF65-F5344CB8AC3E}">
        <p14:creationId xmlns:p14="http://schemas.microsoft.com/office/powerpoint/2010/main" val="100247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459346"/>
            <a:ext cx="9905998" cy="1905000"/>
          </a:xfrm>
        </p:spPr>
        <p:txBody>
          <a:bodyPr/>
          <a:lstStyle/>
          <a:p>
            <a:pPr algn="ctr"/>
            <a:r>
              <a:rPr lang="es-ES" dirty="0"/>
              <a:t>EL PROCESO DE TOMA DE DECISIONES</a:t>
            </a:r>
          </a:p>
        </p:txBody>
      </p:sp>
      <p:pic>
        <p:nvPicPr>
          <p:cNvPr id="4" name="Marcador de contenido 3"/>
          <p:cNvPicPr>
            <a:picLocks noGrp="1" noChangeAspect="1"/>
          </p:cNvPicPr>
          <p:nvPr>
            <p:ph idx="1"/>
          </p:nvPr>
        </p:nvPicPr>
        <p:blipFill>
          <a:blip r:embed="rId2"/>
          <a:stretch>
            <a:fillRect/>
          </a:stretch>
        </p:blipFill>
        <p:spPr>
          <a:xfrm>
            <a:off x="2965914" y="970630"/>
            <a:ext cx="6256994" cy="5570843"/>
          </a:xfrm>
          <a:prstGeom prst="rect">
            <a:avLst/>
          </a:prstGeom>
        </p:spPr>
      </p:pic>
    </p:spTree>
    <p:extLst>
      <p:ext uri="{BB962C8B-B14F-4D97-AF65-F5344CB8AC3E}">
        <p14:creationId xmlns:p14="http://schemas.microsoft.com/office/powerpoint/2010/main" val="629601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3" y="656823"/>
            <a:ext cx="9905998" cy="5134377"/>
          </a:xfrm>
        </p:spPr>
        <p:txBody>
          <a:bodyPr>
            <a:normAutofit/>
          </a:bodyPr>
          <a:lstStyle/>
          <a:p>
            <a:r>
              <a:rPr lang="es-ES" sz="2400" dirty="0"/>
              <a:t>La inteligencia consiste en descubrir, identificar y comprender los problemas que </a:t>
            </a:r>
            <a:r>
              <a:rPr lang="es-ES" sz="2400" dirty="0" smtClean="0"/>
              <a:t>ocurren </a:t>
            </a:r>
            <a:r>
              <a:rPr lang="es-ES" sz="2400" dirty="0"/>
              <a:t>en la organización: por qué existe un problema, en dónde y qué efectos tiene </a:t>
            </a:r>
            <a:r>
              <a:rPr lang="es-ES" sz="2400" dirty="0" smtClean="0"/>
              <a:t>sobre </a:t>
            </a:r>
            <a:r>
              <a:rPr lang="es-ES" sz="2400" dirty="0"/>
              <a:t>la firma</a:t>
            </a:r>
            <a:r>
              <a:rPr lang="es-ES" sz="2400" dirty="0" smtClean="0"/>
              <a:t>.</a:t>
            </a:r>
          </a:p>
          <a:p>
            <a:r>
              <a:rPr lang="es-ES" sz="2400" dirty="0"/>
              <a:t>El diseño implica identificar y explorar varias soluciones para el problema</a:t>
            </a:r>
            <a:r>
              <a:rPr lang="es-ES" sz="2400" dirty="0" smtClean="0"/>
              <a:t>.</a:t>
            </a:r>
          </a:p>
          <a:p>
            <a:r>
              <a:rPr lang="es-ES" sz="2400" dirty="0"/>
              <a:t>La elección consiste en elegir una de varias alternativas de solución. </a:t>
            </a:r>
            <a:endParaRPr lang="es-ES" sz="2400" dirty="0" smtClean="0"/>
          </a:p>
          <a:p>
            <a:r>
              <a:rPr lang="es-ES" sz="2400" dirty="0"/>
              <a:t>La implementación implica hacer que funcione la alternativa elegida y continuar </a:t>
            </a:r>
            <a:r>
              <a:rPr lang="es-ES" sz="2400" dirty="0" smtClean="0"/>
              <a:t>monitoreando </a:t>
            </a:r>
            <a:r>
              <a:rPr lang="es-ES" sz="2400" dirty="0"/>
              <a:t>qué tan bien funciona esa solución. </a:t>
            </a:r>
          </a:p>
        </p:txBody>
      </p:sp>
    </p:spTree>
    <p:extLst>
      <p:ext uri="{BB962C8B-B14F-4D97-AF65-F5344CB8AC3E}">
        <p14:creationId xmlns:p14="http://schemas.microsoft.com/office/powerpoint/2010/main" val="3355071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150513"/>
            <a:ext cx="9905998" cy="1296473"/>
          </a:xfrm>
        </p:spPr>
        <p:txBody>
          <a:bodyPr/>
          <a:lstStyle/>
          <a:p>
            <a:pPr algn="ctr"/>
            <a:r>
              <a:rPr lang="es-ES" b="1" dirty="0" smtClean="0"/>
              <a:t>Los gerentes y la toma de decisiones en el mundo real</a:t>
            </a:r>
            <a:endParaRPr lang="es-ES" b="1" dirty="0"/>
          </a:p>
        </p:txBody>
      </p:sp>
      <p:sp>
        <p:nvSpPr>
          <p:cNvPr id="3" name="Marcador de contenido 2"/>
          <p:cNvSpPr>
            <a:spLocks noGrp="1"/>
          </p:cNvSpPr>
          <p:nvPr>
            <p:ph idx="1"/>
          </p:nvPr>
        </p:nvSpPr>
        <p:spPr>
          <a:xfrm>
            <a:off x="1141413" y="2987899"/>
            <a:ext cx="9905998" cy="2133600"/>
          </a:xfrm>
        </p:spPr>
        <p:txBody>
          <a:bodyPr/>
          <a:lstStyle/>
          <a:p>
            <a:r>
              <a:rPr lang="es-ES" dirty="0" smtClean="0"/>
              <a:t>Roles gerenciales</a:t>
            </a:r>
          </a:p>
          <a:p>
            <a:r>
              <a:rPr lang="es-ES" dirty="0" smtClean="0"/>
              <a:t>Toma de decisiones</a:t>
            </a:r>
            <a:endParaRPr lang="es-ES" dirty="0"/>
          </a:p>
        </p:txBody>
      </p:sp>
    </p:spTree>
    <p:extLst>
      <p:ext uri="{BB962C8B-B14F-4D97-AF65-F5344CB8AC3E}">
        <p14:creationId xmlns:p14="http://schemas.microsoft.com/office/powerpoint/2010/main" val="183842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4115" y="828541"/>
            <a:ext cx="4280593" cy="819955"/>
          </a:xfrm>
        </p:spPr>
        <p:txBody>
          <a:bodyPr/>
          <a:lstStyle/>
          <a:p>
            <a:r>
              <a:rPr lang="es-ES" dirty="0" smtClean="0"/>
              <a:t>Roles gerenciales</a:t>
            </a:r>
            <a:endParaRPr lang="es-ES" dirty="0"/>
          </a:p>
        </p:txBody>
      </p:sp>
      <p:sp>
        <p:nvSpPr>
          <p:cNvPr id="3" name="Marcador de contenido 2"/>
          <p:cNvSpPr>
            <a:spLocks noGrp="1"/>
          </p:cNvSpPr>
          <p:nvPr>
            <p:ph idx="1"/>
          </p:nvPr>
        </p:nvSpPr>
        <p:spPr>
          <a:xfrm>
            <a:off x="1146520" y="1907146"/>
            <a:ext cx="9895781" cy="2188336"/>
          </a:xfrm>
        </p:spPr>
        <p:txBody>
          <a:bodyPr/>
          <a:lstStyle/>
          <a:p>
            <a:r>
              <a:rPr lang="es-ES" dirty="0" smtClean="0"/>
              <a:t>Las responsabilidades de los gerentes van desde:</a:t>
            </a:r>
          </a:p>
          <a:p>
            <a:pPr marL="0" indent="0">
              <a:buNone/>
            </a:pPr>
            <a:r>
              <a:rPr lang="es-ES" dirty="0"/>
              <a:t>	</a:t>
            </a:r>
            <a:r>
              <a:rPr lang="es-ES" dirty="0" smtClean="0"/>
              <a:t>Tomar decisiones.</a:t>
            </a:r>
          </a:p>
          <a:p>
            <a:pPr marL="0" indent="0">
              <a:buNone/>
            </a:pPr>
            <a:r>
              <a:rPr lang="es-ES" dirty="0"/>
              <a:t>	</a:t>
            </a:r>
            <a:r>
              <a:rPr lang="es-ES" dirty="0" smtClean="0"/>
              <a:t>Escribir informes.</a:t>
            </a:r>
          </a:p>
          <a:p>
            <a:pPr marL="0" indent="0">
              <a:buNone/>
            </a:pPr>
            <a:r>
              <a:rPr lang="es-ES" dirty="0" smtClean="0"/>
              <a:t>	Asistir a reuniones.</a:t>
            </a:r>
          </a:p>
          <a:p>
            <a:pPr marL="0" indent="0">
              <a:buNone/>
            </a:pPr>
            <a:endParaRPr lang="es-ES" dirty="0"/>
          </a:p>
        </p:txBody>
      </p:sp>
      <p:sp>
        <p:nvSpPr>
          <p:cNvPr id="4" name="CuadroTexto 3"/>
          <p:cNvSpPr txBox="1"/>
          <p:nvPr/>
        </p:nvSpPr>
        <p:spPr>
          <a:xfrm>
            <a:off x="2262945" y="4354132"/>
            <a:ext cx="7662929" cy="646331"/>
          </a:xfrm>
          <a:prstGeom prst="rect">
            <a:avLst/>
          </a:prstGeom>
          <a:noFill/>
        </p:spPr>
        <p:txBody>
          <a:bodyPr wrap="square" rtlCol="0">
            <a:spAutoFit/>
          </a:bodyPr>
          <a:lstStyle/>
          <a:p>
            <a:r>
              <a:rPr lang="es-ES" dirty="0" smtClean="0"/>
              <a:t>Para entender las funciones y roles gerenciales examinaremos los modelos clásico y contemporáneo del comportamiento gerencial.</a:t>
            </a:r>
            <a:endParaRPr lang="es-ES" dirty="0"/>
          </a:p>
        </p:txBody>
      </p:sp>
    </p:spTree>
    <p:extLst>
      <p:ext uri="{BB962C8B-B14F-4D97-AF65-F5344CB8AC3E}">
        <p14:creationId xmlns:p14="http://schemas.microsoft.com/office/powerpoint/2010/main" val="343964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70201" y="1662448"/>
            <a:ext cx="9905998" cy="3746679"/>
          </a:xfrm>
        </p:spPr>
        <p:txBody>
          <a:bodyPr/>
          <a:lstStyle/>
          <a:p>
            <a:r>
              <a:rPr lang="es-ES" dirty="0" smtClean="0"/>
              <a:t>El modelo clásico de administración describe que es lo que hacen los gerentes.</a:t>
            </a:r>
          </a:p>
          <a:p>
            <a:r>
              <a:rPr lang="es-ES" dirty="0" smtClean="0"/>
              <a:t>Los primeros escritores describieron por primera ves las cinco funciones clásicas de  los gerentes, que son: planificación, organización, coordinación, decisión y control.</a:t>
            </a:r>
          </a:p>
          <a:p>
            <a:r>
              <a:rPr lang="es-ES" dirty="0" smtClean="0"/>
              <a:t>Este modelos describe las funciones gerenciales formales, pero no habla sobre lo que hacen con exactitud los gerentes.</a:t>
            </a:r>
          </a:p>
          <a:p>
            <a:r>
              <a:rPr lang="es-ES" dirty="0" smtClean="0"/>
              <a:t>El modelo del comportamiento establece que el comportamiento de los gerentes parece ser menos sistemático, menos informal, menos reflexivo, mas reactivo, y menos organizado que lo que el modelo clásico nos hubiera hecho crecer.</a:t>
            </a:r>
            <a:endParaRPr lang="es-ES" dirty="0"/>
          </a:p>
          <a:p>
            <a:endParaRPr lang="es-ES" dirty="0"/>
          </a:p>
        </p:txBody>
      </p:sp>
    </p:spTree>
    <p:extLst>
      <p:ext uri="{BB962C8B-B14F-4D97-AF65-F5344CB8AC3E}">
        <p14:creationId xmlns:p14="http://schemas.microsoft.com/office/powerpoint/2010/main" val="218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3" y="1184856"/>
            <a:ext cx="9905998" cy="4606344"/>
          </a:xfrm>
        </p:spPr>
        <p:txBody>
          <a:bodyPr/>
          <a:lstStyle/>
          <a:p>
            <a:r>
              <a:rPr lang="es-ES" dirty="0" smtClean="0"/>
              <a:t>Los roles gerenciales son expectativas de las actividades que los gerentes deberían realizar en una organización.</a:t>
            </a:r>
          </a:p>
          <a:p>
            <a:r>
              <a:rPr lang="es-ES" dirty="0" smtClean="0"/>
              <a:t>Mintzberg descubrió que estos roles gerenciales se pueden clasificar en tres categorías:</a:t>
            </a:r>
          </a:p>
          <a:p>
            <a:pPr marL="0" indent="0">
              <a:buNone/>
            </a:pPr>
            <a:r>
              <a:rPr lang="es-ES" dirty="0"/>
              <a:t>	</a:t>
            </a:r>
            <a:r>
              <a:rPr lang="es-ES" dirty="0" smtClean="0"/>
              <a:t>Roles interpersonales</a:t>
            </a:r>
          </a:p>
          <a:p>
            <a:pPr marL="0" indent="0">
              <a:buNone/>
            </a:pPr>
            <a:r>
              <a:rPr lang="es-ES" dirty="0"/>
              <a:t>	</a:t>
            </a:r>
            <a:r>
              <a:rPr lang="es-ES" dirty="0" smtClean="0"/>
              <a:t>Roles de información</a:t>
            </a:r>
          </a:p>
          <a:p>
            <a:pPr marL="0" indent="0">
              <a:buNone/>
            </a:pPr>
            <a:r>
              <a:rPr lang="es-ES" dirty="0"/>
              <a:t>	</a:t>
            </a:r>
            <a:r>
              <a:rPr lang="es-ES" dirty="0" smtClean="0"/>
              <a:t>Roles decisionales</a:t>
            </a:r>
            <a:endParaRPr lang="es-ES" dirty="0"/>
          </a:p>
        </p:txBody>
      </p:sp>
    </p:spTree>
    <p:extLst>
      <p:ext uri="{BB962C8B-B14F-4D97-AF65-F5344CB8AC3E}">
        <p14:creationId xmlns:p14="http://schemas.microsoft.com/office/powerpoint/2010/main" val="291363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Roles interpersonales</a:t>
            </a:r>
            <a:endParaRPr lang="es-ES" dirty="0"/>
          </a:p>
        </p:txBody>
      </p:sp>
      <p:sp>
        <p:nvSpPr>
          <p:cNvPr id="3" name="Marcador de contenido 2"/>
          <p:cNvSpPr>
            <a:spLocks noGrp="1"/>
          </p:cNvSpPr>
          <p:nvPr>
            <p:ph idx="1"/>
          </p:nvPr>
        </p:nvSpPr>
        <p:spPr>
          <a:xfrm>
            <a:off x="1141413" y="2654120"/>
            <a:ext cx="9905998" cy="2059547"/>
          </a:xfrm>
        </p:spPr>
        <p:txBody>
          <a:bodyPr/>
          <a:lstStyle/>
          <a:p>
            <a:r>
              <a:rPr lang="es-ES" dirty="0" smtClean="0"/>
              <a:t>Los gerentes representan a su compañía frente al mundo exterior y realizan tareas simbólicas, en su rol interpersonal.</a:t>
            </a:r>
          </a:p>
          <a:p>
            <a:r>
              <a:rPr lang="es-ES" dirty="0" smtClean="0"/>
              <a:t>Los gerentes actúan como lideres.</a:t>
            </a:r>
            <a:endParaRPr lang="es-ES" dirty="0"/>
          </a:p>
        </p:txBody>
      </p:sp>
    </p:spTree>
    <p:extLst>
      <p:ext uri="{BB962C8B-B14F-4D97-AF65-F5344CB8AC3E}">
        <p14:creationId xmlns:p14="http://schemas.microsoft.com/office/powerpoint/2010/main" val="1646725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5310902" cy="1103290"/>
          </a:xfrm>
        </p:spPr>
        <p:txBody>
          <a:bodyPr/>
          <a:lstStyle/>
          <a:p>
            <a:r>
              <a:rPr lang="es-ES" dirty="0" smtClean="0"/>
              <a:t>Roles de información</a:t>
            </a:r>
            <a:endParaRPr lang="es-ES" dirty="0"/>
          </a:p>
        </p:txBody>
      </p:sp>
      <p:sp>
        <p:nvSpPr>
          <p:cNvPr id="3" name="Marcador de contenido 2"/>
          <p:cNvSpPr>
            <a:spLocks noGrp="1"/>
          </p:cNvSpPr>
          <p:nvPr>
            <p:ph idx="1"/>
          </p:nvPr>
        </p:nvSpPr>
        <p:spPr>
          <a:xfrm>
            <a:off x="1141413" y="1712890"/>
            <a:ext cx="9905998" cy="1724697"/>
          </a:xfrm>
        </p:spPr>
        <p:txBody>
          <a:bodyPr/>
          <a:lstStyle/>
          <a:p>
            <a:r>
              <a:rPr lang="es-ES" dirty="0" smtClean="0"/>
              <a:t>Los gerentes actúan como los centros nerviosos de sus organizaciones.</a:t>
            </a:r>
          </a:p>
          <a:p>
            <a:r>
              <a:rPr lang="es-ES" dirty="0" smtClean="0"/>
              <a:t>Son diseminadores de información y voceros para sus organizaciones.</a:t>
            </a:r>
            <a:endParaRPr lang="es-ES" dirty="0"/>
          </a:p>
        </p:txBody>
      </p:sp>
      <p:sp>
        <p:nvSpPr>
          <p:cNvPr id="4" name="Título 1"/>
          <p:cNvSpPr txBox="1">
            <a:spLocks/>
          </p:cNvSpPr>
          <p:nvPr/>
        </p:nvSpPr>
        <p:spPr>
          <a:xfrm>
            <a:off x="1141413" y="3437587"/>
            <a:ext cx="4988931" cy="86234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Roles decisionales</a:t>
            </a:r>
            <a:endParaRPr lang="es-ES" dirty="0"/>
          </a:p>
        </p:txBody>
      </p:sp>
      <p:sp>
        <p:nvSpPr>
          <p:cNvPr id="5" name="Marcador de contenido 2"/>
          <p:cNvSpPr txBox="1">
            <a:spLocks/>
          </p:cNvSpPr>
          <p:nvPr/>
        </p:nvSpPr>
        <p:spPr>
          <a:xfrm>
            <a:off x="1105481" y="4055773"/>
            <a:ext cx="9905998" cy="127393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s-ES" dirty="0" smtClean="0"/>
              <a:t>Actúan como emprendedores al iniciar nuevos tipos de </a:t>
            </a:r>
            <a:r>
              <a:rPr lang="es-ES" dirty="0" smtClean="0"/>
              <a:t>actividades.</a:t>
            </a:r>
            <a:endParaRPr lang="es-ES" dirty="0"/>
          </a:p>
        </p:txBody>
      </p:sp>
    </p:spTree>
    <p:extLst>
      <p:ext uri="{BB962C8B-B14F-4D97-AF65-F5344CB8AC3E}">
        <p14:creationId xmlns:p14="http://schemas.microsoft.com/office/powerpoint/2010/main" val="3952049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41980" y="867177"/>
            <a:ext cx="8504863" cy="1038896"/>
          </a:xfrm>
        </p:spPr>
        <p:txBody>
          <a:bodyPr/>
          <a:lstStyle/>
          <a:p>
            <a:r>
              <a:rPr lang="es-ES" dirty="0" smtClean="0"/>
              <a:t>Toma de decisiones en el mundo real</a:t>
            </a:r>
            <a:endParaRPr lang="es-ES" dirty="0"/>
          </a:p>
        </p:txBody>
      </p:sp>
      <p:sp>
        <p:nvSpPr>
          <p:cNvPr id="3" name="Marcador de contenido 2"/>
          <p:cNvSpPr>
            <a:spLocks noGrp="1"/>
          </p:cNvSpPr>
          <p:nvPr>
            <p:ph idx="1"/>
          </p:nvPr>
        </p:nvSpPr>
        <p:spPr>
          <a:xfrm>
            <a:off x="1141412" y="2345027"/>
            <a:ext cx="9905998" cy="2742128"/>
          </a:xfrm>
        </p:spPr>
        <p:txBody>
          <a:bodyPr>
            <a:normAutofit/>
          </a:bodyPr>
          <a:lstStyle/>
          <a:p>
            <a:r>
              <a:rPr lang="es-ES" dirty="0" smtClean="0"/>
              <a:t>Existen tres razones principales para que esos roles gerenciales no siempre produzcan resultados positivos, que son:</a:t>
            </a:r>
          </a:p>
          <a:p>
            <a:pPr marL="0" indent="0">
              <a:buNone/>
            </a:pPr>
            <a:r>
              <a:rPr lang="es-ES" dirty="0"/>
              <a:t>	</a:t>
            </a:r>
            <a:r>
              <a:rPr lang="es-ES" dirty="0" smtClean="0"/>
              <a:t>Calidad de información.</a:t>
            </a:r>
          </a:p>
          <a:p>
            <a:pPr marL="0" indent="0">
              <a:buNone/>
            </a:pPr>
            <a:r>
              <a:rPr lang="es-ES" dirty="0"/>
              <a:t>	</a:t>
            </a:r>
            <a:r>
              <a:rPr lang="es-ES" dirty="0" smtClean="0"/>
              <a:t>Filtros gerenciales.</a:t>
            </a:r>
          </a:p>
          <a:p>
            <a:pPr marL="0" indent="0">
              <a:buNone/>
            </a:pPr>
            <a:r>
              <a:rPr lang="es-ES" dirty="0"/>
              <a:t>	</a:t>
            </a:r>
            <a:r>
              <a:rPr lang="es-ES" dirty="0" smtClean="0"/>
              <a:t>cultura organizacional.</a:t>
            </a:r>
            <a:endParaRPr lang="es-ES" dirty="0"/>
          </a:p>
        </p:txBody>
      </p:sp>
    </p:spTree>
    <p:extLst>
      <p:ext uri="{BB962C8B-B14F-4D97-AF65-F5344CB8AC3E}">
        <p14:creationId xmlns:p14="http://schemas.microsoft.com/office/powerpoint/2010/main" val="302365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¿Qué SE DEBE VENDER?</a:t>
            </a:r>
            <a:r>
              <a:rPr lang="es-BO" dirty="0"/>
              <a:t> </a:t>
            </a:r>
            <a:r>
              <a:rPr lang="es-BO" dirty="0" smtClean="0"/>
              <a:t>¿Qué PRECIO HAY QUE COBRAR? PREGUNTE A LOS DATOS</a:t>
            </a:r>
            <a:endParaRPr lang="es-BO" dirty="0"/>
          </a:p>
        </p:txBody>
      </p:sp>
      <p:sp>
        <p:nvSpPr>
          <p:cNvPr id="3" name="Marcador de contenido 2"/>
          <p:cNvSpPr>
            <a:spLocks noGrp="1"/>
          </p:cNvSpPr>
          <p:nvPr>
            <p:ph idx="1"/>
          </p:nvPr>
        </p:nvSpPr>
        <p:spPr>
          <a:xfrm>
            <a:off x="1141413" y="2047741"/>
            <a:ext cx="9905998" cy="3743459"/>
          </a:xfrm>
        </p:spPr>
        <p:txBody>
          <a:bodyPr>
            <a:normAutofit fontScale="55000" lnSpcReduction="20000"/>
          </a:bodyPr>
          <a:lstStyle/>
          <a:p>
            <a:pPr marL="0" indent="0">
              <a:buNone/>
            </a:pPr>
            <a:endParaRPr lang="es-BO" dirty="0" smtClean="0"/>
          </a:p>
          <a:p>
            <a:r>
              <a:rPr lang="es-BO" sz="2500" dirty="0"/>
              <a:t>Starbucks es uno de los muchos vendedores minoristas que utiliza software sofisticado para analizar, tienda por tienda y artículo por artículo, cómo responde la demanda a los cambios en el precio. Lo que los clientes están dispuestos a pagar por ciertos artículos depende mucho del vecindario, o incluso de la región del país en que viven. Los compradores en ciertas ubicaciones están dispuestos a pagar más. La cadena de farmacias </a:t>
            </a:r>
            <a:r>
              <a:rPr lang="es-BO" sz="2500" dirty="0" err="1"/>
              <a:t>Duane</a:t>
            </a:r>
            <a:r>
              <a:rPr lang="es-BO" sz="2500" dirty="0"/>
              <a:t> </a:t>
            </a:r>
            <a:r>
              <a:rPr lang="es-BO" sz="2500" dirty="0" err="1"/>
              <a:t>Reade</a:t>
            </a:r>
            <a:r>
              <a:rPr lang="es-BO" sz="2500" dirty="0"/>
              <a:t>, recién comprada por </a:t>
            </a:r>
            <a:r>
              <a:rPr lang="es-BO" sz="2500" dirty="0" err="1"/>
              <a:t>Walgreens</a:t>
            </a:r>
            <a:r>
              <a:rPr lang="es-BO" sz="2500" dirty="0"/>
              <a:t>, también es experta en ajustar los </a:t>
            </a:r>
            <a:r>
              <a:rPr lang="es-BO" sz="2500" dirty="0" smtClean="0"/>
              <a:t>precios. </a:t>
            </a:r>
            <a:r>
              <a:rPr lang="es-BO" sz="2500" dirty="0"/>
              <a:t>Los sistemas de información de la cadena también demostraron cómo ajustar los precios con base en la </a:t>
            </a:r>
            <a:r>
              <a:rPr lang="es-BO" sz="2500" dirty="0" smtClean="0"/>
              <a:t>ubicación. </a:t>
            </a:r>
            <a:r>
              <a:rPr lang="es-BO" sz="2500" dirty="0"/>
              <a:t>Una tienda cerca de un gran centro comunitario podría ofrecer descuentos en los artículos de conveniencia para presentar una imagen de bajo costo, mientras que otra tienda en un vecindario familiar con muchos niños pequeños podría ofrecer </a:t>
            </a:r>
            <a:r>
              <a:rPr lang="es-BO" sz="2500" dirty="0" smtClean="0"/>
              <a:t>descuentos </a:t>
            </a:r>
            <a:r>
              <a:rPr lang="es-BO" sz="2500" dirty="0"/>
              <a:t>en artículos de bebé para atraer más personas a la tienda. El análisis de la gran colección valiosa de información digital sobre las ventas y los clientes, tanto de las tiendas en línea como en las convencionales, también ayuda a que los vendedores minoristas decidan lo que deben </a:t>
            </a:r>
            <a:r>
              <a:rPr lang="es-BO" sz="2500" dirty="0" smtClean="0"/>
              <a:t>vender.</a:t>
            </a:r>
          </a:p>
          <a:p>
            <a:r>
              <a:rPr lang="es-BO" sz="2500" dirty="0" smtClean="0"/>
              <a:t> </a:t>
            </a:r>
            <a:r>
              <a:rPr lang="es-BO" sz="2500" dirty="0"/>
              <a:t>¿Qué tanta diferencia representa el hecho de tener este conocimiento? Mucha. 1-800-Flowers, que vende flores y canastas de regalos en línea, ha utilizado software de análisis de SAS Inc. para ajustar sus actividades de marketing y su </a:t>
            </a:r>
            <a:r>
              <a:rPr lang="es-BO" sz="2500" dirty="0" smtClean="0"/>
              <a:t>escaparate </a:t>
            </a:r>
            <a:r>
              <a:rPr lang="es-BO" sz="2500" dirty="0"/>
              <a:t>en línea. El software ayudó a la compañía a registrar y analizar con rapidez los perfiles de los compradores para ayudar a mejorar el enfoque de sus productos, determinar qué “especiales” ofrecer y planificar estrategias tanto de ventas como de marketing con base en una comprensión de las </a:t>
            </a:r>
            <a:r>
              <a:rPr lang="es-BO" sz="2500" dirty="0" smtClean="0"/>
              <a:t>verdaderas </a:t>
            </a:r>
            <a:r>
              <a:rPr lang="es-BO" sz="2500" dirty="0"/>
              <a:t>necesidades de los </a:t>
            </a:r>
            <a:r>
              <a:rPr lang="es-BO" sz="2500" dirty="0" smtClean="0"/>
              <a:t>clientes.</a:t>
            </a:r>
            <a:endParaRPr lang="es-BO" sz="2500" dirty="0"/>
          </a:p>
        </p:txBody>
      </p:sp>
    </p:spTree>
    <p:extLst>
      <p:ext uri="{BB962C8B-B14F-4D97-AF65-F5344CB8AC3E}">
        <p14:creationId xmlns:p14="http://schemas.microsoft.com/office/powerpoint/2010/main" val="223789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1" end="1"/>
                                            </p:txEl>
                                          </p:spTgt>
                                        </p:tgtEl>
                                        <p:attrNameLst>
                                          <p:attrName>r</p:attrName>
                                        </p:attrNameLst>
                                      </p:cBhvr>
                                    </p:animRot>
                                    <p:animRot by="-240000">
                                      <p:cBhvr>
                                        <p:cTn id="7" dur="200" fill="hold">
                                          <p:stCondLst>
                                            <p:cond delay="200"/>
                                          </p:stCondLst>
                                        </p:cTn>
                                        <p:tgtEl>
                                          <p:spTgt spid="3">
                                            <p:txEl>
                                              <p:pRg st="1" end="1"/>
                                            </p:txEl>
                                          </p:spTgt>
                                        </p:tgtEl>
                                        <p:attrNameLst>
                                          <p:attrName>r</p:attrName>
                                        </p:attrNameLst>
                                      </p:cBhvr>
                                    </p:animRot>
                                    <p:animRot by="240000">
                                      <p:cBhvr>
                                        <p:cTn id="8" dur="200" fill="hold">
                                          <p:stCondLst>
                                            <p:cond delay="400"/>
                                          </p:stCondLst>
                                        </p:cTn>
                                        <p:tgtEl>
                                          <p:spTgt spid="3">
                                            <p:txEl>
                                              <p:pRg st="1" end="1"/>
                                            </p:txEl>
                                          </p:spTgt>
                                        </p:tgtEl>
                                        <p:attrNameLst>
                                          <p:attrName>r</p:attrName>
                                        </p:attrNameLst>
                                      </p:cBhvr>
                                    </p:animRot>
                                    <p:animRot by="-240000">
                                      <p:cBhvr>
                                        <p:cTn id="9" dur="200" fill="hold">
                                          <p:stCondLst>
                                            <p:cond delay="600"/>
                                          </p:stCondLst>
                                        </p:cTn>
                                        <p:tgtEl>
                                          <p:spTgt spid="3">
                                            <p:txEl>
                                              <p:pRg st="1" end="1"/>
                                            </p:txEl>
                                          </p:spTgt>
                                        </p:tgtEl>
                                        <p:attrNameLst>
                                          <p:attrName>r</p:attrName>
                                        </p:attrNameLst>
                                      </p:cBhvr>
                                    </p:animRot>
                                    <p:animRot by="120000">
                                      <p:cBhvr>
                                        <p:cTn id="10" dur="200" fill="hold">
                                          <p:stCondLst>
                                            <p:cond delay="800"/>
                                          </p:stCondLst>
                                        </p:cTn>
                                        <p:tgtEl>
                                          <p:spTgt spid="3">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
                                            <p:txEl>
                                              <p:pRg st="2" end="2"/>
                                            </p:txEl>
                                          </p:spTgt>
                                        </p:tgtEl>
                                        <p:attrNameLst>
                                          <p:attrName>r</p:attrName>
                                        </p:attrNameLst>
                                      </p:cBhvr>
                                    </p:animRot>
                                    <p:animRot by="-240000">
                                      <p:cBhvr>
                                        <p:cTn id="15" dur="200" fill="hold">
                                          <p:stCondLst>
                                            <p:cond delay="200"/>
                                          </p:stCondLst>
                                        </p:cTn>
                                        <p:tgtEl>
                                          <p:spTgt spid="3">
                                            <p:txEl>
                                              <p:pRg st="2" end="2"/>
                                            </p:txEl>
                                          </p:spTgt>
                                        </p:tgtEl>
                                        <p:attrNameLst>
                                          <p:attrName>r</p:attrName>
                                        </p:attrNameLst>
                                      </p:cBhvr>
                                    </p:animRot>
                                    <p:animRot by="240000">
                                      <p:cBhvr>
                                        <p:cTn id="16" dur="200" fill="hold">
                                          <p:stCondLst>
                                            <p:cond delay="400"/>
                                          </p:stCondLst>
                                        </p:cTn>
                                        <p:tgtEl>
                                          <p:spTgt spid="3">
                                            <p:txEl>
                                              <p:pRg st="2" end="2"/>
                                            </p:txEl>
                                          </p:spTgt>
                                        </p:tgtEl>
                                        <p:attrNameLst>
                                          <p:attrName>r</p:attrName>
                                        </p:attrNameLst>
                                      </p:cBhvr>
                                    </p:animRot>
                                    <p:animRot by="-240000">
                                      <p:cBhvr>
                                        <p:cTn id="17" dur="200" fill="hold">
                                          <p:stCondLst>
                                            <p:cond delay="600"/>
                                          </p:stCondLst>
                                        </p:cTn>
                                        <p:tgtEl>
                                          <p:spTgt spid="3">
                                            <p:txEl>
                                              <p:pRg st="2" end="2"/>
                                            </p:txEl>
                                          </p:spTgt>
                                        </p:tgtEl>
                                        <p:attrNameLst>
                                          <p:attrName>r</p:attrName>
                                        </p:attrNameLst>
                                      </p:cBhvr>
                                    </p:animRot>
                                    <p:animRot by="120000">
                                      <p:cBhvr>
                                        <p:cTn id="18" dur="200" fill="hold">
                                          <p:stCondLst>
                                            <p:cond delay="800"/>
                                          </p:stCondLst>
                                        </p:cTn>
                                        <p:tgtEl>
                                          <p:spTgt spid="3">
                                            <p:txEl>
                                              <p:pRg st="2" end="2"/>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6366970" cy="832834"/>
          </a:xfrm>
        </p:spPr>
        <p:txBody>
          <a:bodyPr/>
          <a:lstStyle/>
          <a:p>
            <a:r>
              <a:rPr lang="es-ES" dirty="0" smtClean="0"/>
              <a:t>Calidad de información</a:t>
            </a:r>
            <a:endParaRPr lang="es-ES" dirty="0"/>
          </a:p>
        </p:txBody>
      </p:sp>
      <p:sp>
        <p:nvSpPr>
          <p:cNvPr id="3" name="Marcador de contenido 2"/>
          <p:cNvSpPr>
            <a:spLocks noGrp="1"/>
          </p:cNvSpPr>
          <p:nvPr>
            <p:ph idx="1"/>
          </p:nvPr>
        </p:nvSpPr>
        <p:spPr>
          <a:xfrm>
            <a:off x="1141413" y="1610932"/>
            <a:ext cx="9882902" cy="720144"/>
          </a:xfrm>
        </p:spPr>
        <p:txBody>
          <a:bodyPr/>
          <a:lstStyle/>
          <a:p>
            <a:r>
              <a:rPr lang="es-ES" dirty="0" smtClean="0"/>
              <a:t>Las decisiones de alta calidad requieren información de alta calidad.</a:t>
            </a:r>
            <a:endParaRPr lang="es-E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495" t="-588" r="205" b="33321"/>
          <a:stretch/>
        </p:blipFill>
        <p:spPr>
          <a:xfrm>
            <a:off x="2170466" y="2603105"/>
            <a:ext cx="7824795" cy="2947690"/>
          </a:xfrm>
          <a:prstGeom prst="rect">
            <a:avLst/>
          </a:prstGeom>
        </p:spPr>
      </p:pic>
    </p:spTree>
    <p:extLst>
      <p:ext uri="{BB962C8B-B14F-4D97-AF65-F5344CB8AC3E}">
        <p14:creationId xmlns:p14="http://schemas.microsoft.com/office/powerpoint/2010/main" val="124591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4641201" cy="935865"/>
          </a:xfrm>
        </p:spPr>
        <p:txBody>
          <a:bodyPr/>
          <a:lstStyle/>
          <a:p>
            <a:r>
              <a:rPr lang="es-ES" dirty="0" smtClean="0"/>
              <a:t>Filtros gerenciales</a:t>
            </a:r>
            <a:endParaRPr lang="es-ES" dirty="0"/>
          </a:p>
        </p:txBody>
      </p:sp>
      <p:sp>
        <p:nvSpPr>
          <p:cNvPr id="3" name="Marcador de contenido 2"/>
          <p:cNvSpPr>
            <a:spLocks noGrp="1"/>
          </p:cNvSpPr>
          <p:nvPr>
            <p:ph idx="1"/>
          </p:nvPr>
        </p:nvSpPr>
        <p:spPr>
          <a:xfrm>
            <a:off x="1141413" y="1765478"/>
            <a:ext cx="9905998" cy="1016359"/>
          </a:xfrm>
        </p:spPr>
        <p:txBody>
          <a:bodyPr/>
          <a:lstStyle/>
          <a:p>
            <a:r>
              <a:rPr lang="es-ES" dirty="0" smtClean="0"/>
              <a:t>Incluso con información oportuna y precisa, algunos gerentes toman malas decisiones.</a:t>
            </a:r>
          </a:p>
        </p:txBody>
      </p:sp>
      <p:sp>
        <p:nvSpPr>
          <p:cNvPr id="4" name="Título 1"/>
          <p:cNvSpPr txBox="1">
            <a:spLocks/>
          </p:cNvSpPr>
          <p:nvPr/>
        </p:nvSpPr>
        <p:spPr>
          <a:xfrm>
            <a:off x="1141412" y="3001850"/>
            <a:ext cx="5980605" cy="93586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Cultura organizacional</a:t>
            </a:r>
            <a:endParaRPr lang="es-ES" dirty="0"/>
          </a:p>
        </p:txBody>
      </p:sp>
      <p:sp>
        <p:nvSpPr>
          <p:cNvPr id="5" name="Marcador de contenido 2"/>
          <p:cNvSpPr txBox="1">
            <a:spLocks/>
          </p:cNvSpPr>
          <p:nvPr/>
        </p:nvSpPr>
        <p:spPr>
          <a:xfrm>
            <a:off x="1141412" y="4157728"/>
            <a:ext cx="9905998" cy="101635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s-ES" dirty="0" smtClean="0"/>
              <a:t>Las organizaciones son burocráticas con capacidades y competencias limitadas.</a:t>
            </a:r>
          </a:p>
        </p:txBody>
      </p:sp>
    </p:spTree>
    <p:extLst>
      <p:ext uri="{BB962C8B-B14F-4D97-AF65-F5344CB8AC3E}">
        <p14:creationId xmlns:p14="http://schemas.microsoft.com/office/powerpoint/2010/main" val="311669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3" y="837127"/>
            <a:ext cx="9905998" cy="4954073"/>
          </a:xfrm>
        </p:spPr>
        <p:txBody>
          <a:bodyPr>
            <a:normAutofit/>
          </a:bodyPr>
          <a:lstStyle/>
          <a:p>
            <a:r>
              <a:rPr lang="es-BO" sz="2400" dirty="0"/>
              <a:t>Las experiencias de Starbucks, </a:t>
            </a:r>
            <a:r>
              <a:rPr lang="es-BO" sz="2400" dirty="0" err="1"/>
              <a:t>Duane</a:t>
            </a:r>
            <a:r>
              <a:rPr lang="es-BO" sz="2400" dirty="0"/>
              <a:t> </a:t>
            </a:r>
            <a:r>
              <a:rPr lang="es-BO" sz="2400" dirty="0" err="1"/>
              <a:t>Reade</a:t>
            </a:r>
            <a:r>
              <a:rPr lang="es-BO" sz="2400" dirty="0"/>
              <a:t> y 1-800-Flowers son poderosas </a:t>
            </a:r>
            <a:r>
              <a:rPr lang="es-BO" sz="2400" dirty="0" err="1"/>
              <a:t>ilustracio</a:t>
            </a:r>
            <a:r>
              <a:rPr lang="es-BO" sz="2400" dirty="0"/>
              <a:t>- </a:t>
            </a:r>
            <a:r>
              <a:rPr lang="es-BO" sz="2400" dirty="0" err="1"/>
              <a:t>nes</a:t>
            </a:r>
            <a:r>
              <a:rPr lang="es-BO" sz="2400" dirty="0"/>
              <a:t> de la forma en que los sistemas de información mejoran la toma de decisiones. Los gerentes en estas cadenas de venta al menudeo no podían tomar buenas </a:t>
            </a:r>
            <a:r>
              <a:rPr lang="es-BO" sz="2400" dirty="0" err="1"/>
              <a:t>decisio</a:t>
            </a:r>
            <a:r>
              <a:rPr lang="es-BO" sz="2400" dirty="0"/>
              <a:t>- </a:t>
            </a:r>
            <a:r>
              <a:rPr lang="es-BO" sz="2400" dirty="0" err="1"/>
              <a:t>nes</a:t>
            </a:r>
            <a:r>
              <a:rPr lang="es-BO" sz="2400" dirty="0"/>
              <a:t> sobre los precios que debían cobrar para mejorar la rentabilidad y qué artículos vender en las tiendas para maximizar las ventas en distintas ubicaciones y en diferentes periodos de tiempo. </a:t>
            </a:r>
            <a:r>
              <a:rPr lang="es-BO" sz="2400" dirty="0" smtClean="0"/>
              <a:t>Las </a:t>
            </a:r>
            <a:r>
              <a:rPr lang="es-BO" sz="2400" dirty="0"/>
              <a:t>malas decisiones sobre cuánto cobrar y cómo abastecer las tiendas redujeron los ingresos de las ventas y evitaron que estas compañías respondieran con rapidez a las necesidades de los clientes.</a:t>
            </a:r>
          </a:p>
        </p:txBody>
      </p:sp>
    </p:spTree>
    <p:extLst>
      <p:ext uri="{BB962C8B-B14F-4D97-AF65-F5344CB8AC3E}">
        <p14:creationId xmlns:p14="http://schemas.microsoft.com/office/powerpoint/2010/main" val="642957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34911" y="978795"/>
            <a:ext cx="10115161" cy="4198512"/>
          </a:xfrm>
        </p:spPr>
        <p:txBody>
          <a:bodyPr/>
          <a:lstStyle/>
          <a:p>
            <a:r>
              <a:rPr lang="es-BO" dirty="0"/>
              <a:t>La información de estos sistemas de inteligencia de negocios ayuda a los gerentes en estas compañías a tomar mejores decisiones sobre los precios, la manera de surtir los anaqueles de las tiendas y los ofrecimientos de </a:t>
            </a:r>
            <a:r>
              <a:rPr lang="es-BO" dirty="0" smtClean="0"/>
              <a:t>productos</a:t>
            </a:r>
            <a:r>
              <a:rPr lang="es-BO" dirty="0"/>
              <a:t>. Pueden ver en dónde cobrar un precio más alto o en dónde hay que bajar los precios para maximizar los ingresos de las ventas, así como qué elementos surtir y cuándo </a:t>
            </a:r>
            <a:r>
              <a:rPr lang="es-BO" dirty="0" smtClean="0"/>
              <a:t>cambiar </a:t>
            </a:r>
            <a:r>
              <a:rPr lang="es-BO" dirty="0"/>
              <a:t>su mezcla de mercancías. La toma de decisiones mejorada mediante el uso de </a:t>
            </a:r>
            <a:r>
              <a:rPr lang="es-BO" dirty="0" smtClean="0"/>
              <a:t>inteligencia </a:t>
            </a:r>
            <a:r>
              <a:rPr lang="es-BO" dirty="0"/>
              <a:t>de negocios ha aumentado la rentabilidad de todas estas </a:t>
            </a:r>
            <a:r>
              <a:rPr lang="es-BO" dirty="0" smtClean="0"/>
              <a:t>compañías.</a:t>
            </a:r>
            <a:endParaRPr lang="es-BO" dirty="0"/>
          </a:p>
        </p:txBody>
      </p:sp>
    </p:spTree>
    <p:extLst>
      <p:ext uri="{BB962C8B-B14F-4D97-AF65-F5344CB8AC3E}">
        <p14:creationId xmlns:p14="http://schemas.microsoft.com/office/powerpoint/2010/main" val="38342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072875" y="656824"/>
            <a:ext cx="9054693" cy="4904626"/>
          </a:xfrm>
          <a:prstGeom prst="rect">
            <a:avLst/>
          </a:prstGeom>
          <a:effectLst>
            <a:reflection blurRad="6350" stA="50000" endA="275" endPos="40000" dist="101600" dir="5400000" sy="-100000" algn="bl" rotWithShape="0"/>
          </a:effectLst>
        </p:spPr>
      </p:pic>
    </p:spTree>
    <p:extLst>
      <p:ext uri="{BB962C8B-B14F-4D97-AF65-F5344CB8AC3E}">
        <p14:creationId xmlns:p14="http://schemas.microsoft.com/office/powerpoint/2010/main" val="50930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12376" y="1588395"/>
            <a:ext cx="8676222" cy="3200400"/>
          </a:xfrm>
        </p:spPr>
        <p:txBody>
          <a:bodyPr/>
          <a:lstStyle/>
          <a:p>
            <a:r>
              <a:rPr lang="es-ES" dirty="0"/>
              <a:t>Capitulo 12:</a:t>
            </a:r>
            <a:br>
              <a:rPr lang="es-ES" dirty="0"/>
            </a:br>
            <a:r>
              <a:rPr lang="es-ES" dirty="0"/>
              <a:t>LA TOMA DE DECISIONES Y LOS SISTEMAS DE INFORMACIÓN</a:t>
            </a:r>
          </a:p>
        </p:txBody>
      </p:sp>
    </p:spTree>
    <p:extLst>
      <p:ext uri="{BB962C8B-B14F-4D97-AF65-F5344CB8AC3E}">
        <p14:creationId xmlns:p14="http://schemas.microsoft.com/office/powerpoint/2010/main" val="32925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VALOR DE NEGOCIOS DE LA TOMA </a:t>
            </a:r>
            <a:r>
              <a:rPr lang="es-ES" dirty="0" smtClean="0"/>
              <a:t>DE decisiones MEJORADA</a:t>
            </a:r>
            <a:endParaRPr lang="es-ES" dirty="0"/>
          </a:p>
        </p:txBody>
      </p:sp>
      <p:pic>
        <p:nvPicPr>
          <p:cNvPr id="4" name="Marcador de contenido 3"/>
          <p:cNvPicPr>
            <a:picLocks noGrp="1" noChangeAspect="1"/>
          </p:cNvPicPr>
          <p:nvPr>
            <p:ph idx="1"/>
          </p:nvPr>
        </p:nvPicPr>
        <p:blipFill>
          <a:blip r:embed="rId2"/>
          <a:stretch>
            <a:fillRect/>
          </a:stretch>
        </p:blipFill>
        <p:spPr>
          <a:xfrm>
            <a:off x="2112437" y="2514600"/>
            <a:ext cx="7963950" cy="3763719"/>
          </a:xfrm>
          <a:prstGeom prst="rect">
            <a:avLst/>
          </a:prstGeom>
        </p:spPr>
      </p:pic>
    </p:spTree>
    <p:extLst>
      <p:ext uri="{BB962C8B-B14F-4D97-AF65-F5344CB8AC3E}">
        <p14:creationId xmlns:p14="http://schemas.microsoft.com/office/powerpoint/2010/main" val="161939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774" y="1288959"/>
            <a:ext cx="9905998" cy="5034567"/>
          </a:xfrm>
        </p:spPr>
        <p:txBody>
          <a:bodyPr>
            <a:normAutofit/>
          </a:bodyPr>
          <a:lstStyle/>
          <a:p>
            <a:r>
              <a:rPr lang="es-ES" dirty="0"/>
              <a:t>Las decisiones no estructuradas son aquellas en las que el encargado de tomarlas </a:t>
            </a:r>
            <a:r>
              <a:rPr lang="es-ES" dirty="0" smtClean="0"/>
              <a:t>debe </a:t>
            </a:r>
            <a:r>
              <a:rPr lang="es-ES" dirty="0"/>
              <a:t>proveer un juicio, una evaluación y una perspectiva para resolver el problema. </a:t>
            </a:r>
            <a:endParaRPr lang="es-ES" dirty="0" smtClean="0"/>
          </a:p>
          <a:p>
            <a:r>
              <a:rPr lang="es-ES" dirty="0"/>
              <a:t>las decisiones estructuradas son repetitivas y rutinarias; además se </a:t>
            </a:r>
            <a:r>
              <a:rPr lang="es-ES" dirty="0" smtClean="0"/>
              <a:t>requiere </a:t>
            </a:r>
            <a:r>
              <a:rPr lang="es-ES" dirty="0"/>
              <a:t>un procedimiento definido para manejarlas, de modo que, cada vez que haya </a:t>
            </a:r>
            <a:r>
              <a:rPr lang="es-ES" dirty="0" smtClean="0"/>
              <a:t>que </a:t>
            </a:r>
            <a:r>
              <a:rPr lang="es-ES" dirty="0"/>
              <a:t>tomarlas, no se consideren como si fueran </a:t>
            </a:r>
            <a:r>
              <a:rPr lang="es-ES" dirty="0" smtClean="0"/>
              <a:t>nuevas.</a:t>
            </a:r>
          </a:p>
          <a:p>
            <a:r>
              <a:rPr lang="es-ES" dirty="0"/>
              <a:t>semiestructuradas, en donde sólo una </a:t>
            </a:r>
          </a:p>
          <a:p>
            <a:r>
              <a:rPr lang="es-ES" dirty="0"/>
              <a:t>parte del problema tiene una respuesta clara proporcionada por un procedimiento </a:t>
            </a:r>
            <a:r>
              <a:rPr lang="es-ES" dirty="0" smtClean="0"/>
              <a:t>aceptado</a:t>
            </a:r>
            <a:r>
              <a:rPr lang="es-ES" dirty="0"/>
              <a:t>. </a:t>
            </a:r>
          </a:p>
        </p:txBody>
      </p:sp>
      <p:sp>
        <p:nvSpPr>
          <p:cNvPr id="4" name="Título 1"/>
          <p:cNvSpPr>
            <a:spLocks noGrp="1"/>
          </p:cNvSpPr>
          <p:nvPr>
            <p:ph type="title"/>
          </p:nvPr>
        </p:nvSpPr>
        <p:spPr>
          <a:xfrm>
            <a:off x="1141413" y="0"/>
            <a:ext cx="9905998" cy="1905000"/>
          </a:xfrm>
        </p:spPr>
        <p:txBody>
          <a:bodyPr/>
          <a:lstStyle/>
          <a:p>
            <a:pPr algn="ctr"/>
            <a:r>
              <a:rPr lang="es-ES" dirty="0"/>
              <a:t>TIPOS DE DECISIONES</a:t>
            </a:r>
          </a:p>
        </p:txBody>
      </p:sp>
    </p:spTree>
    <p:extLst>
      <p:ext uri="{BB962C8B-B14F-4D97-AF65-F5344CB8AC3E}">
        <p14:creationId xmlns:p14="http://schemas.microsoft.com/office/powerpoint/2010/main" val="35686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509125" y="1643160"/>
            <a:ext cx="7170573" cy="4764079"/>
          </a:xfrm>
          <a:prstGeom prst="rect">
            <a:avLst/>
          </a:prstGeom>
        </p:spPr>
      </p:pic>
      <p:sp>
        <p:nvSpPr>
          <p:cNvPr id="6" name="CuadroTexto 5"/>
          <p:cNvSpPr txBox="1"/>
          <p:nvPr/>
        </p:nvSpPr>
        <p:spPr>
          <a:xfrm>
            <a:off x="1004552" y="347730"/>
            <a:ext cx="10161431" cy="923330"/>
          </a:xfrm>
          <a:prstGeom prst="rect">
            <a:avLst/>
          </a:prstGeom>
          <a:noFill/>
        </p:spPr>
        <p:txBody>
          <a:bodyPr wrap="square" rtlCol="0">
            <a:spAutoFit/>
          </a:bodyPr>
          <a:lstStyle/>
          <a:p>
            <a:r>
              <a:rPr lang="es-ES"/>
              <a:t>En general, las decisiones estructuradas son más prevalentes en los niveles más </a:t>
            </a:r>
          </a:p>
          <a:p>
            <a:r>
              <a:rPr lang="es-ES"/>
              <a:t>bajos de la organización, en tanto que los problemas no estructurados son más comu-nes en los niveles más altos de la firma. </a:t>
            </a:r>
            <a:endParaRPr lang="es-ES" dirty="0"/>
          </a:p>
        </p:txBody>
      </p:sp>
    </p:spTree>
    <p:extLst>
      <p:ext uri="{BB962C8B-B14F-4D97-AF65-F5344CB8AC3E}">
        <p14:creationId xmlns:p14="http://schemas.microsoft.com/office/powerpoint/2010/main" val="3971831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TM04033919[[fn=Circuito]]</Template>
  <TotalTime>143</TotalTime>
  <Words>1202</Words>
  <Application>Microsoft Office PowerPoint</Application>
  <PresentationFormat>Panorámica</PresentationFormat>
  <Paragraphs>62</Paragraphs>
  <Slides>21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Century Gothic</vt:lpstr>
      <vt:lpstr>Malla</vt:lpstr>
      <vt:lpstr>MEJORA EN LA TOMA DE DECISIONES</vt:lpstr>
      <vt:lpstr>¿Qué SE DEBE VENDER? ¿Qué PRECIO HAY QUE COBRAR? PREGUNTE A LOS DATOS</vt:lpstr>
      <vt:lpstr>Presentación de PowerPoint</vt:lpstr>
      <vt:lpstr>Presentación de PowerPoint</vt:lpstr>
      <vt:lpstr>Presentación de PowerPoint</vt:lpstr>
      <vt:lpstr>Capitulo 12: LA TOMA DE DECISIONES Y LOS SISTEMAS DE INFORMACIÓN</vt:lpstr>
      <vt:lpstr>VALOR DE NEGOCIOS DE LA TOMA DE decisiones MEJORADA</vt:lpstr>
      <vt:lpstr>TIPOS DE DECISIONES</vt:lpstr>
      <vt:lpstr>Presentación de PowerPoint</vt:lpstr>
      <vt:lpstr>Presentación de PowerPoint</vt:lpstr>
      <vt:lpstr>EL PROCESO DE TOMA DE DECISIONES</vt:lpstr>
      <vt:lpstr>Presentación de PowerPoint</vt:lpstr>
      <vt:lpstr>Los gerentes y la toma de decisiones en el mundo real</vt:lpstr>
      <vt:lpstr>Roles gerenciales</vt:lpstr>
      <vt:lpstr>Presentación de PowerPoint</vt:lpstr>
      <vt:lpstr>Presentación de PowerPoint</vt:lpstr>
      <vt:lpstr>Roles interpersonales</vt:lpstr>
      <vt:lpstr>Roles de información</vt:lpstr>
      <vt:lpstr>Toma de decisiones en el mundo real</vt:lpstr>
      <vt:lpstr>Calidad de información</vt:lpstr>
      <vt:lpstr>Filtros gerenciales</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Full name</dc:creator>
  <cp:lastModifiedBy>Alex</cp:lastModifiedBy>
  <cp:revision>24</cp:revision>
  <dcterms:created xsi:type="dcterms:W3CDTF">2016-11-18T02:16:20Z</dcterms:created>
  <dcterms:modified xsi:type="dcterms:W3CDTF">2016-11-18T01:34:24Z</dcterms:modified>
</cp:coreProperties>
</file>