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3" r:id="rId3"/>
    <p:sldId id="274" r:id="rId4"/>
    <p:sldId id="263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5" r:id="rId13"/>
    <p:sldId id="264" r:id="rId14"/>
    <p:sldId id="26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777777"/>
    <a:srgbClr val="003399"/>
    <a:srgbClr val="3333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24200" y="2514600"/>
            <a:ext cx="6019800" cy="609600"/>
          </a:xfrm>
        </p:spPr>
        <p:txBody>
          <a:bodyPr/>
          <a:lstStyle>
            <a:lvl1pPr>
              <a:defRPr sz="3200" i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3048000"/>
            <a:ext cx="6019800" cy="4572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C842B77-B283-4341-A96A-CB17423849E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15FD1-0A10-41D4-AB31-0B1A9809CF5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15150" y="274638"/>
            <a:ext cx="19240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38"/>
            <a:ext cx="56197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A6AD99-68FA-4EB4-96D5-3D83BCD4B0B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7095F-5973-46DD-BFE4-EBF9E0EAA48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8278E-2603-4E96-8C63-9A8D4167A27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43000" y="1219200"/>
            <a:ext cx="36957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91100" y="1219200"/>
            <a:ext cx="36957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7C777-E299-4940-A56B-52A142AF9A9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55468-C624-44EE-B367-4195925076E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194680-B993-4C3B-8F1C-FD9C51847C06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4B282-8CE1-41B0-8F11-D55C956809E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2CC22E-C543-4B51-BDCE-58CB03ED0AC4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A8CDB-1F42-4D2A-B2F4-272AE9CB5FB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274638"/>
            <a:ext cx="76962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219200"/>
            <a:ext cx="7543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44EB0F-759B-43D2-9B45-62B2E90C4E6B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339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39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Sistemas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Gerencial</a:t>
            </a:r>
            <a:r>
              <a:rPr lang="en-US" dirty="0" smtClean="0"/>
              <a:t> INF-152</a:t>
            </a:r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3357562"/>
            <a:ext cx="4948262" cy="457200"/>
          </a:xfrm>
        </p:spPr>
        <p:txBody>
          <a:bodyPr/>
          <a:lstStyle/>
          <a:p>
            <a:pPr algn="r"/>
            <a:r>
              <a:rPr lang="en-US" dirty="0" smtClean="0"/>
              <a:t>Ph.D. </a:t>
            </a:r>
            <a:r>
              <a:rPr lang="en-US" dirty="0" err="1" smtClean="0"/>
              <a:t>Yohoni</a:t>
            </a:r>
            <a:r>
              <a:rPr lang="en-US" dirty="0" smtClean="0"/>
              <a:t> Cuenca </a:t>
            </a:r>
            <a:r>
              <a:rPr lang="en-US" dirty="0" err="1" smtClean="0"/>
              <a:t>Sarzuri</a:t>
            </a:r>
            <a:endParaRPr lang="en-US" dirty="0"/>
          </a:p>
        </p:txBody>
      </p:sp>
      <p:pic>
        <p:nvPicPr>
          <p:cNvPr id="7174" name="Picture 6" descr="file_transfer_between_computers_hg_clr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0850" y="5686425"/>
            <a:ext cx="1581150" cy="790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Resolución de las pruebas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Luego de terminar el test de evaluación el grupo expositor deberá aclarar y justificar las respuestas del test.  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Entrega de la evaluación de los test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Finalmente se devolverán los test con un ponderación sobre 5 (numero de preguntas), de existir observaciones en la evaluación el estudiante podrá hacer el reclamo correspondiente en el momento, reclamos posteriores a esa clase no tendrán efecto.   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Evaluación general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/>
          </a:p>
        </p:txBody>
      </p:sp>
      <p:graphicFrame>
        <p:nvGraphicFramePr>
          <p:cNvPr id="5" name="3 Marcador de contenido"/>
          <p:cNvGraphicFramePr>
            <a:graphicFrameLocks/>
          </p:cNvGraphicFramePr>
          <p:nvPr/>
        </p:nvGraphicFramePr>
        <p:xfrm>
          <a:off x="1143000" y="1219200"/>
          <a:ext cx="7543800" cy="2931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0366"/>
                <a:gridCol w="3878964"/>
                <a:gridCol w="16144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bg1"/>
                          </a:solidFill>
                        </a:rPr>
                        <a:t>Parcial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dirty="0" smtClean="0">
                          <a:solidFill>
                            <a:schemeClr val="bg1"/>
                          </a:solidFill>
                        </a:rPr>
                        <a:t>Tema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bg1"/>
                          </a:solidFill>
                        </a:rPr>
                        <a:t>Ponderación 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Primero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baseline="0" dirty="0" smtClean="0"/>
                        <a:t>Organizaciones, administración y al empresa en Red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25 %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Segundo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Infraestructura de</a:t>
                      </a:r>
                      <a:r>
                        <a:rPr lang="es-ES_tradnl" baseline="0" dirty="0" smtClean="0"/>
                        <a:t> la tecnología de la información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25 %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Tercero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Aplicaciones clave de sistemas para le era digital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25 %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Cuarto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 smtClean="0"/>
                        <a:t>Creación y Administración</a:t>
                      </a:r>
                      <a:r>
                        <a:rPr lang="es-ES_tradnl" baseline="0" dirty="0" smtClean="0"/>
                        <a:t> de Sistemas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25 %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Evaluación de cada parcial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s-ES" dirty="0"/>
          </a:p>
        </p:txBody>
      </p:sp>
      <p:graphicFrame>
        <p:nvGraphicFramePr>
          <p:cNvPr id="5" name="3 Marcador de contenido"/>
          <p:cNvGraphicFramePr>
            <a:graphicFrameLocks/>
          </p:cNvGraphicFramePr>
          <p:nvPr/>
        </p:nvGraphicFramePr>
        <p:xfrm>
          <a:off x="1143000" y="1219200"/>
          <a:ext cx="7543800" cy="25958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29330"/>
                <a:gridCol w="1614470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>
                          <a:solidFill>
                            <a:schemeClr val="bg1"/>
                          </a:solidFill>
                        </a:rPr>
                        <a:t>Actividades 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bg1"/>
                          </a:solidFill>
                        </a:rPr>
                        <a:t>Ponderación 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Practicas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3 %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Exposición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3 %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Participación (ronda de preguntas)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2 %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Test</a:t>
                      </a:r>
                      <a:r>
                        <a:rPr lang="es-ES_tradnl" baseline="0" dirty="0" smtClean="0"/>
                        <a:t> de evaluación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2 %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Parcial</a:t>
                      </a:r>
                      <a:r>
                        <a:rPr lang="es-ES_tradnl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15 %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Total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25 %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Bibliografia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Texto</a:t>
            </a:r>
            <a:r>
              <a:rPr lang="en-US" dirty="0" smtClean="0">
                <a:solidFill>
                  <a:schemeClr val="tx1"/>
                </a:solidFill>
              </a:rPr>
              <a:t> base: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Laudon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&amp; </a:t>
            </a:r>
            <a:r>
              <a:rPr lang="en-US" dirty="0" err="1" smtClean="0">
                <a:solidFill>
                  <a:schemeClr val="tx1"/>
                </a:solidFill>
              </a:rPr>
              <a:t>Laudon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Sistemas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Información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Gerencial</a:t>
            </a:r>
            <a:r>
              <a:rPr lang="en-US" dirty="0" smtClean="0">
                <a:solidFill>
                  <a:schemeClr val="tx1"/>
                </a:solidFill>
              </a:rPr>
              <a:t>, 12va </a:t>
            </a:r>
            <a:r>
              <a:rPr lang="en-US" dirty="0" err="1" smtClean="0">
                <a:solidFill>
                  <a:schemeClr val="tx1"/>
                </a:solidFill>
              </a:rPr>
              <a:t>Edición</a:t>
            </a:r>
            <a:r>
              <a:rPr lang="en-US" dirty="0" smtClean="0">
                <a:solidFill>
                  <a:schemeClr val="tx1"/>
                </a:solidFill>
              </a:rPr>
              <a:t>, Pearson. 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Otras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referencias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Gitman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Fundamentos</a:t>
            </a:r>
            <a:r>
              <a:rPr lang="en-US" dirty="0" smtClean="0">
                <a:solidFill>
                  <a:schemeClr val="tx1"/>
                </a:solidFill>
              </a:rPr>
              <a:t> de la </a:t>
            </a:r>
            <a:r>
              <a:rPr lang="en-US" dirty="0" err="1" smtClean="0">
                <a:solidFill>
                  <a:schemeClr val="tx1"/>
                </a:solidFill>
              </a:rPr>
              <a:t>administración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financiera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Chiavetano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Introducción</a:t>
            </a:r>
            <a:r>
              <a:rPr lang="en-US" dirty="0" smtClean="0">
                <a:solidFill>
                  <a:schemeClr val="tx1"/>
                </a:solidFill>
              </a:rPr>
              <a:t> a la </a:t>
            </a:r>
            <a:r>
              <a:rPr lang="en-US" dirty="0" err="1" smtClean="0">
                <a:solidFill>
                  <a:schemeClr val="tx1"/>
                </a:solidFill>
              </a:rPr>
              <a:t>teoría</a:t>
            </a:r>
            <a:r>
              <a:rPr lang="en-US" dirty="0" smtClean="0">
                <a:solidFill>
                  <a:schemeClr val="tx1"/>
                </a:solidFill>
              </a:rPr>
              <a:t> de la </a:t>
            </a:r>
            <a:r>
              <a:rPr lang="en-US" dirty="0" err="1" smtClean="0">
                <a:solidFill>
                  <a:schemeClr val="tx1"/>
                </a:solidFill>
              </a:rPr>
              <a:t>administración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Chiavetano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Admisntración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recursos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humanos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Koalas, </a:t>
            </a:r>
            <a:r>
              <a:rPr lang="en-US" dirty="0" err="1" smtClean="0">
                <a:solidFill>
                  <a:schemeClr val="tx1"/>
                </a:solidFill>
              </a:rPr>
              <a:t>Sistemas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admisnitrativos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David </a:t>
            </a:r>
            <a:r>
              <a:rPr lang="en-US" dirty="0" err="1" smtClean="0">
                <a:solidFill>
                  <a:schemeClr val="tx1"/>
                </a:solidFill>
              </a:rPr>
              <a:t>sr</a:t>
            </a:r>
            <a:r>
              <a:rPr lang="en-US" dirty="0" smtClean="0">
                <a:solidFill>
                  <a:schemeClr val="tx1"/>
                </a:solidFill>
              </a:rPr>
              <a:t>, La </a:t>
            </a:r>
            <a:r>
              <a:rPr lang="en-US" dirty="0" err="1" smtClean="0">
                <a:solidFill>
                  <a:schemeClr val="tx1"/>
                </a:solidFill>
              </a:rPr>
              <a:t>gerencia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estrategica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Thierauf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Sistemas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información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gerencial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para</a:t>
            </a:r>
            <a:r>
              <a:rPr lang="en-US" dirty="0" smtClean="0">
                <a:solidFill>
                  <a:schemeClr val="tx1"/>
                </a:solidFill>
              </a:rPr>
              <a:t> control y </a:t>
            </a:r>
            <a:r>
              <a:rPr lang="en-US" dirty="0" err="1" smtClean="0">
                <a:solidFill>
                  <a:schemeClr val="tx1"/>
                </a:solidFill>
              </a:rPr>
              <a:t>planificación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Gordon &amp; Olson, </a:t>
            </a:r>
            <a:r>
              <a:rPr lang="en-US" dirty="0" err="1" smtClean="0">
                <a:solidFill>
                  <a:schemeClr val="tx1"/>
                </a:solidFill>
              </a:rPr>
              <a:t>Sistemas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información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gerencial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Intorucción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Problema.</a:t>
            </a:r>
          </a:p>
          <a:p>
            <a:pPr lvl="1"/>
            <a:r>
              <a:rPr lang="es-ES_tradnl" dirty="0" smtClean="0"/>
              <a:t>Los estudiantes universitarios necesitan conocer el funcionamiento empresarial gerencial, así como los distintos sistemas son los que interactúa</a:t>
            </a:r>
          </a:p>
          <a:p>
            <a:r>
              <a:rPr lang="es-ES_tradnl" dirty="0" smtClean="0"/>
              <a:t>Objeto de la materia</a:t>
            </a:r>
          </a:p>
          <a:p>
            <a:pPr lvl="1"/>
            <a:r>
              <a:rPr lang="es-ES_tradnl" dirty="0" smtClean="0"/>
              <a:t>El objeto de la materia es el sistema de información gerencial y los distintos sistemas con los que interactúa.</a:t>
            </a:r>
          </a:p>
          <a:p>
            <a:r>
              <a:rPr lang="es-ES_tradnl" dirty="0" smtClean="0"/>
              <a:t>Objetivos generales</a:t>
            </a:r>
          </a:p>
          <a:p>
            <a:pPr lvl="1"/>
            <a:r>
              <a:rPr lang="es-ES_tradnl" dirty="0" smtClean="0"/>
              <a:t>Desarrollar conocimientos teóricos-prácticos de los sistemas de información gerencial, sus conceptos, procesos, funcionamiento e instrumentos, además de su interacción con los procesos de toma de decisiones, su optimización  y calidad total</a:t>
            </a:r>
            <a:endParaRPr lang="es-ES_tradnl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Contenido General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Parte 1:</a:t>
            </a:r>
          </a:p>
          <a:p>
            <a:pPr lvl="1"/>
            <a:r>
              <a:rPr lang="es-ES_tradnl" dirty="0" smtClean="0"/>
              <a:t>Organizaciones, administración y la empresa en Red.</a:t>
            </a:r>
          </a:p>
          <a:p>
            <a:r>
              <a:rPr lang="es-ES_tradnl" dirty="0" smtClean="0"/>
              <a:t>Parte 2:</a:t>
            </a:r>
          </a:p>
          <a:p>
            <a:pPr lvl="1"/>
            <a:r>
              <a:rPr lang="es-ES_tradnl" dirty="0" smtClean="0"/>
              <a:t>Infraestructura de la tecnología de la información </a:t>
            </a:r>
          </a:p>
          <a:p>
            <a:r>
              <a:rPr lang="es-ES_tradnl" dirty="0" smtClean="0"/>
              <a:t>Parte 3:</a:t>
            </a:r>
          </a:p>
          <a:p>
            <a:pPr lvl="1"/>
            <a:r>
              <a:rPr lang="es-ES_tradnl" dirty="0" smtClean="0"/>
              <a:t>Aplicaciones clave de sistemas para la era digital </a:t>
            </a:r>
          </a:p>
          <a:p>
            <a:r>
              <a:rPr lang="es-ES_tradnl" dirty="0" smtClean="0"/>
              <a:t>Parte 4:</a:t>
            </a:r>
          </a:p>
          <a:p>
            <a:pPr lvl="1"/>
            <a:r>
              <a:rPr lang="es-ES_tradnl" dirty="0" smtClean="0"/>
              <a:t>Creación y administración de sistemas  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Organización en Aula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1143000" y="1219200"/>
          <a:ext cx="754380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29330"/>
                <a:gridCol w="1614470"/>
              </a:tblGrid>
              <a:tr h="370840">
                <a:tc>
                  <a:txBody>
                    <a:bodyPr/>
                    <a:lstStyle/>
                    <a:p>
                      <a:r>
                        <a:rPr lang="es-ES_tradnl" dirty="0" smtClean="0">
                          <a:solidFill>
                            <a:schemeClr val="bg1"/>
                          </a:solidFill>
                        </a:rPr>
                        <a:t>Actividades 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chemeClr val="bg1"/>
                          </a:solidFill>
                        </a:rPr>
                        <a:t>Tiempo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Entrega de Practicas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 min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Preparación</a:t>
                      </a:r>
                      <a:r>
                        <a:rPr lang="es-ES_tradnl" baseline="0" dirty="0" smtClean="0"/>
                        <a:t> y distribución del material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10 min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Exposición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 hora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Ronda</a:t>
                      </a:r>
                      <a:r>
                        <a:rPr lang="es-ES_tradnl" baseline="0" dirty="0" smtClean="0"/>
                        <a:t> de preguntas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15 min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Test de evaluación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10 min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Resolución</a:t>
                      </a:r>
                      <a:r>
                        <a:rPr lang="es-ES_tradnl" baseline="0" dirty="0" smtClean="0"/>
                        <a:t> de la prueba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 min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 smtClean="0"/>
                        <a:t>Entrega</a:t>
                      </a:r>
                      <a:r>
                        <a:rPr lang="es-ES_tradnl" baseline="0" dirty="0" smtClean="0"/>
                        <a:t> de las pruebas evaluadas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 min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Practicas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Las practicas deben entregarse al inicio de la clase y corresponden a las sesiones interactivas de los capítulos del texto de la asignatura:</a:t>
            </a:r>
          </a:p>
          <a:p>
            <a:pPr lvl="1"/>
            <a:r>
              <a:rPr lang="es-ES_tradnl" dirty="0" smtClean="0"/>
              <a:t>Preguntas del caso de estudio</a:t>
            </a:r>
          </a:p>
          <a:p>
            <a:pPr lvl="1"/>
            <a:r>
              <a:rPr lang="es-ES_tradnl" dirty="0" smtClean="0"/>
              <a:t>MIS en acción (al menos la mitad debe ser solucionado)</a:t>
            </a:r>
          </a:p>
          <a:p>
            <a:r>
              <a:rPr lang="es-ES_tradnl" dirty="0" smtClean="0"/>
              <a:t>Las practicas se evalúan bajo los siguientes parámetros</a:t>
            </a:r>
          </a:p>
          <a:p>
            <a:pPr lvl="1"/>
            <a:r>
              <a:rPr lang="es-ES_tradnl" dirty="0" smtClean="0"/>
              <a:t>Formato (tamaño carta, engrampado, y con los datos)</a:t>
            </a:r>
          </a:p>
          <a:p>
            <a:pPr lvl="1"/>
            <a:r>
              <a:rPr lang="es-ES_tradnl" dirty="0" smtClean="0"/>
              <a:t>Puntualidad (a destiempo se deprecia a 50 %)</a:t>
            </a:r>
          </a:p>
          <a:p>
            <a:pPr lvl="1"/>
            <a:r>
              <a:rPr lang="es-ES_tradnl" dirty="0" smtClean="0"/>
              <a:t>Completo (todas las preguntas resueltas)</a:t>
            </a:r>
          </a:p>
          <a:p>
            <a:pPr lvl="1"/>
            <a:r>
              <a:rPr lang="es-ES_tradnl" dirty="0" smtClean="0"/>
              <a:t>Correcto (preguntas resueltas correctamente)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Preparación y distribución del material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Antes del inicio de la presentación los grupos deben facilitar en formato digital a todos los estudiantes: </a:t>
            </a:r>
          </a:p>
          <a:p>
            <a:pPr lvl="1"/>
            <a:r>
              <a:rPr lang="es-ES_tradnl" dirty="0" smtClean="0"/>
              <a:t>Copia de las presentaciones</a:t>
            </a:r>
          </a:p>
          <a:p>
            <a:pPr lvl="1"/>
            <a:r>
              <a:rPr lang="es-ES_tradnl" dirty="0" smtClean="0"/>
              <a:t>Copia del test</a:t>
            </a:r>
          </a:p>
          <a:p>
            <a:pPr lvl="1"/>
            <a:r>
              <a:rPr lang="es-ES_tradnl" dirty="0" smtClean="0"/>
              <a:t>Otros archivos acorde a la didáctica del grupo 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Exposiciones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Cada grupo tiene la libertad de organizar el temario asignado, evaluándose los siguientes parámetros:</a:t>
            </a:r>
          </a:p>
          <a:p>
            <a:pPr lvl="1"/>
            <a:r>
              <a:rPr lang="es-ES_tradnl" dirty="0" smtClean="0"/>
              <a:t>Didáctica</a:t>
            </a:r>
          </a:p>
          <a:p>
            <a:pPr lvl="1"/>
            <a:r>
              <a:rPr lang="es-ES_tradnl" dirty="0" smtClean="0"/>
              <a:t>Claridad de los conceptos</a:t>
            </a:r>
          </a:p>
          <a:p>
            <a:pPr lvl="1"/>
            <a:r>
              <a:rPr lang="es-ES_tradnl" dirty="0" smtClean="0"/>
              <a:t>Uso de recursos (aplicaciones, dinámicas de participación, platillas y otros) 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Ronda de preguntas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Terminada la exposición se inicia la ronda de preguntas, se recomienda considerar los siguientes aspectos:</a:t>
            </a:r>
          </a:p>
          <a:p>
            <a:pPr lvl="1"/>
            <a:r>
              <a:rPr lang="es-ES_tradnl" dirty="0" smtClean="0"/>
              <a:t>Preguntas claras y libres de ambigüedad</a:t>
            </a:r>
          </a:p>
          <a:p>
            <a:pPr lvl="1"/>
            <a:r>
              <a:rPr lang="es-ES_tradnl" dirty="0" smtClean="0"/>
              <a:t>Preguntas con un enfoque constructivo y no destructivo</a:t>
            </a:r>
          </a:p>
          <a:p>
            <a:pPr lvl="1"/>
            <a:r>
              <a:rPr lang="es-ES_tradnl" dirty="0" smtClean="0"/>
              <a:t>También pueden acotarse experiencias y ejemplos que puedan ayudar en la comprensión de los temas expuestos</a:t>
            </a:r>
          </a:p>
          <a:p>
            <a:r>
              <a:rPr lang="es-ES_tradnl" dirty="0" smtClean="0"/>
              <a:t>El objetivo central de la ronda de preguntas es aclarar las dudas que emergen en los estudiantes luego haberse concluido la exposición.  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Test de evaluación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Cada grupo expositor deberá elaborar un test de 5 preguntas, se sugiere considerar:</a:t>
            </a:r>
          </a:p>
          <a:p>
            <a:pPr lvl="1"/>
            <a:r>
              <a:rPr lang="es-ES_tradnl" dirty="0" smtClean="0"/>
              <a:t>Preguntas concretas y claras</a:t>
            </a:r>
          </a:p>
          <a:p>
            <a:pPr lvl="1"/>
            <a:r>
              <a:rPr lang="es-ES_tradnl" dirty="0" smtClean="0"/>
              <a:t>Las preguntas deben reflejar conceptos centrales e importantes de la exposición </a:t>
            </a:r>
          </a:p>
          <a:p>
            <a:pPr lvl="1"/>
            <a:r>
              <a:rPr lang="es-ES_tradnl" dirty="0" smtClean="0"/>
              <a:t>Puede ser: verdadero, falso, selección múltiple y conceptos</a:t>
            </a:r>
          </a:p>
          <a:p>
            <a:pPr lvl="1"/>
            <a:r>
              <a:rPr lang="es-ES_tradnl" dirty="0" smtClean="0"/>
              <a:t>Evitar preguntas que puedan involucrar mas de una respuesta.</a:t>
            </a:r>
          </a:p>
          <a:p>
            <a:r>
              <a:rPr lang="es-ES_tradnl" dirty="0" smtClean="0"/>
              <a:t>Los test de evaluación deberán ser impresos en media hoja tamaño carta y distribuido de manera gratuita a cada estudiante.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nectivity">
  <a:themeElements>
    <a:clrScheme name="connectivit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nectivi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nectivit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nectivity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nectivity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nectivity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nectivity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nectivity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nectivity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nectivity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nectivity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nectivity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nectivity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nectivity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connectivity</Template>
  <TotalTime>123</TotalTime>
  <Words>704</Words>
  <Application>Microsoft PowerPoint</Application>
  <PresentationFormat>Presentación en pantalla (4:3)</PresentationFormat>
  <Paragraphs>113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connectivity</vt:lpstr>
      <vt:lpstr>Sistemas de Información Gerencial INF-152</vt:lpstr>
      <vt:lpstr>Intorucción</vt:lpstr>
      <vt:lpstr>Contenido General</vt:lpstr>
      <vt:lpstr>Organización en Aula</vt:lpstr>
      <vt:lpstr>Practicas</vt:lpstr>
      <vt:lpstr>Preparación y distribución del material</vt:lpstr>
      <vt:lpstr>Exposiciones</vt:lpstr>
      <vt:lpstr>Ronda de preguntas</vt:lpstr>
      <vt:lpstr>Test de evaluación</vt:lpstr>
      <vt:lpstr>Resolución de las pruebas</vt:lpstr>
      <vt:lpstr>Entrega de la evaluación de los test</vt:lpstr>
      <vt:lpstr>Evaluación general </vt:lpstr>
      <vt:lpstr>Evaluación de cada parcial </vt:lpstr>
      <vt:lpstr>Bibliografia</vt:lpstr>
    </vt:vector>
  </TitlesOfParts>
  <Company>Freemanworld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Información Gerencial INF-152</dc:title>
  <dc:creator>Usuario</dc:creator>
  <cp:lastModifiedBy>Usuario</cp:lastModifiedBy>
  <cp:revision>12</cp:revision>
  <dcterms:created xsi:type="dcterms:W3CDTF">2016-08-06T23:59:58Z</dcterms:created>
  <dcterms:modified xsi:type="dcterms:W3CDTF">2016-08-07T15:05:58Z</dcterms:modified>
</cp:coreProperties>
</file>