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Proxima Nova"/>
      <p:regular r:id="rId42"/>
      <p:bold r:id="rId43"/>
      <p:italic r:id="rId44"/>
      <p:boldItalic r:id="rId45"/>
    </p:embeddedFont>
    <p:embeddedFont>
      <p:font typeface="Nuni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ProximaNova-regular.fntdata"/><Relationship Id="rId41" Type="http://schemas.openxmlformats.org/officeDocument/2006/relationships/slide" Target="slides/slide36.xml"/><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Nunito-regular.fntdata"/><Relationship Id="rId45"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italic.fntdata"/><Relationship Id="rId47" Type="http://schemas.openxmlformats.org/officeDocument/2006/relationships/font" Target="fonts/Nunito-bold.fntdata"/><Relationship Id="rId49"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5c565272d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c565272d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c565272d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c565272d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5c565272d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c565272d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c565272d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c565272d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c565272d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c565272d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ccb97923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ccb97923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ccb97923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ccb97923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ccb97923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ccb97923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5c565272dc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c565272dc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ccb97923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ccb97923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c565272d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c565272d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ccb97923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ccb97923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rgbClr val="233A44"/>
              </a:solidFill>
              <a:latin typeface="Calibri"/>
              <a:ea typeface="Calibri"/>
              <a:cs typeface="Calibri"/>
              <a:sym typeface="Calibri"/>
            </a:endParaRPr>
          </a:p>
          <a:p>
            <a:pPr indent="0" lvl="0" marL="0" rtl="0" algn="l">
              <a:lnSpc>
                <a:spcPct val="115000"/>
              </a:lnSpc>
              <a:spcBef>
                <a:spcPts val="1600"/>
              </a:spcBef>
              <a:spcAft>
                <a:spcPts val="0"/>
              </a:spcAft>
              <a:buNone/>
            </a:pPr>
            <a:r>
              <a:t/>
            </a:r>
            <a:endParaRPr sz="1600">
              <a:solidFill>
                <a:srgbClr val="61616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600">
              <a:solidFill>
                <a:srgbClr val="616161"/>
              </a:solidFill>
              <a:latin typeface="Proxima Nova"/>
              <a:ea typeface="Proxima Nova"/>
              <a:cs typeface="Proxima Nova"/>
              <a:sym typeface="Proxima Nova"/>
            </a:endParaRPr>
          </a:p>
          <a:p>
            <a:pPr indent="0" lvl="0" marL="0" rtl="0" algn="l">
              <a:lnSpc>
                <a:spcPct val="115000"/>
              </a:lnSpc>
              <a:spcBef>
                <a:spcPts val="1600"/>
              </a:spcBef>
              <a:spcAft>
                <a:spcPts val="0"/>
              </a:spcAft>
              <a:buClr>
                <a:schemeClr val="dk1"/>
              </a:buClr>
              <a:buSzPts val="1100"/>
              <a:buFont typeface="Arial"/>
              <a:buNone/>
            </a:pPr>
            <a:r>
              <a:rPr lang="en" sz="1600">
                <a:solidFill>
                  <a:srgbClr val="616161"/>
                </a:solidFill>
                <a:latin typeface="Proxima Nova"/>
                <a:ea typeface="Proxima Nova"/>
                <a:cs typeface="Proxima Nova"/>
                <a:sym typeface="Proxima Nova"/>
              </a:rPr>
              <a:t>¿Qué es un objeto?</a:t>
            </a:r>
            <a:endParaRPr sz="1600">
              <a:solidFill>
                <a:srgbClr val="616161"/>
              </a:solidFill>
              <a:latin typeface="Proxima Nova"/>
              <a:ea typeface="Proxima Nova"/>
              <a:cs typeface="Proxima Nova"/>
              <a:sym typeface="Proxima Nova"/>
            </a:endParaRPr>
          </a:p>
          <a:p>
            <a:pPr indent="-323850" lvl="0" marL="457200" rtl="0" algn="l">
              <a:lnSpc>
                <a:spcPct val="115000"/>
              </a:lnSpc>
              <a:spcBef>
                <a:spcPts val="1600"/>
              </a:spcBef>
              <a:spcAft>
                <a:spcPts val="0"/>
              </a:spcAft>
              <a:buClr>
                <a:srgbClr val="233A44"/>
              </a:buClr>
              <a:buSzPts val="1500"/>
              <a:buFont typeface="Calibri"/>
              <a:buAutoNum type="arabicPeriod"/>
            </a:pPr>
            <a:r>
              <a:rPr lang="en" sz="1500">
                <a:solidFill>
                  <a:srgbClr val="233A44"/>
                </a:solidFill>
                <a:latin typeface="Calibri"/>
                <a:ea typeface="Calibri"/>
                <a:cs typeface="Calibri"/>
                <a:sym typeface="Calibri"/>
              </a:rPr>
              <a:t>Objetos</a:t>
            </a:r>
            <a:endParaRPr sz="1500">
              <a:solidFill>
                <a:srgbClr val="233A44"/>
              </a:solidFill>
              <a:latin typeface="Calibri"/>
              <a:ea typeface="Calibri"/>
              <a:cs typeface="Calibri"/>
              <a:sym typeface="Calibri"/>
            </a:endParaRPr>
          </a:p>
          <a:p>
            <a:pPr indent="-323850" lvl="1" marL="914400" rtl="0" algn="l">
              <a:lnSpc>
                <a:spcPct val="115000"/>
              </a:lnSpc>
              <a:spcBef>
                <a:spcPts val="0"/>
              </a:spcBef>
              <a:spcAft>
                <a:spcPts val="0"/>
              </a:spcAft>
              <a:buClr>
                <a:srgbClr val="233A44"/>
              </a:buClr>
              <a:buSzPts val="1500"/>
              <a:buFont typeface="Calibri"/>
              <a:buAutoNum type="alphaLcPeriod"/>
            </a:pPr>
            <a:r>
              <a:rPr lang="en" sz="1500">
                <a:solidFill>
                  <a:srgbClr val="233A44"/>
                </a:solidFill>
                <a:latin typeface="Calibri"/>
                <a:ea typeface="Calibri"/>
                <a:cs typeface="Calibri"/>
                <a:sym typeface="Calibri"/>
              </a:rPr>
              <a:t>Definición de objeto</a:t>
            </a:r>
            <a:endParaRPr sz="1500">
              <a:solidFill>
                <a:srgbClr val="233A44"/>
              </a:solidFill>
              <a:latin typeface="Calibri"/>
              <a:ea typeface="Calibri"/>
              <a:cs typeface="Calibri"/>
              <a:sym typeface="Calibri"/>
            </a:endParaRPr>
          </a:p>
          <a:p>
            <a:pPr indent="-323850" lvl="1" marL="914400" rtl="0" algn="l">
              <a:lnSpc>
                <a:spcPct val="115000"/>
              </a:lnSpc>
              <a:spcBef>
                <a:spcPts val="0"/>
              </a:spcBef>
              <a:spcAft>
                <a:spcPts val="0"/>
              </a:spcAft>
              <a:buClr>
                <a:srgbClr val="233A44"/>
              </a:buClr>
              <a:buSzPts val="1500"/>
              <a:buFont typeface="Calibri"/>
              <a:buAutoNum type="alphaLcPeriod"/>
            </a:pPr>
            <a:r>
              <a:rPr lang="en" sz="1500">
                <a:solidFill>
                  <a:srgbClr val="233A44"/>
                </a:solidFill>
                <a:latin typeface="Calibri"/>
                <a:ea typeface="Calibri"/>
                <a:cs typeface="Calibri"/>
                <a:sym typeface="Calibri"/>
              </a:rPr>
              <a:t>Definición de estado interno/metodos/mensajes/funciones</a:t>
            </a:r>
            <a:endParaRPr sz="1500">
              <a:solidFill>
                <a:srgbClr val="233A44"/>
              </a:solidFill>
              <a:latin typeface="Calibri"/>
              <a:ea typeface="Calibri"/>
              <a:cs typeface="Calibri"/>
              <a:sym typeface="Calibri"/>
            </a:endParaRPr>
          </a:p>
          <a:p>
            <a:pPr indent="-323850" lvl="1" marL="914400" rtl="0" algn="l">
              <a:lnSpc>
                <a:spcPct val="115000"/>
              </a:lnSpc>
              <a:spcBef>
                <a:spcPts val="0"/>
              </a:spcBef>
              <a:spcAft>
                <a:spcPts val="0"/>
              </a:spcAft>
              <a:buClr>
                <a:srgbClr val="233A44"/>
              </a:buClr>
              <a:buSzPts val="1500"/>
              <a:buFont typeface="Calibri"/>
              <a:buAutoNum type="alphaLcPeriod"/>
            </a:pPr>
            <a:r>
              <a:rPr lang="en" sz="1500">
                <a:solidFill>
                  <a:srgbClr val="233A44"/>
                </a:solidFill>
                <a:latin typeface="Calibri"/>
                <a:ea typeface="Calibri"/>
                <a:cs typeface="Calibri"/>
                <a:sym typeface="Calibri"/>
              </a:rPr>
              <a:t>Llamando a un método</a:t>
            </a:r>
            <a:endParaRPr sz="1500">
              <a:solidFill>
                <a:srgbClr val="233A44"/>
              </a:solidFill>
              <a:latin typeface="Calibri"/>
              <a:ea typeface="Calibri"/>
              <a:cs typeface="Calibri"/>
              <a:sym typeface="Calibri"/>
            </a:endParaRPr>
          </a:p>
          <a:p>
            <a:pPr indent="-323850" lvl="1" marL="914400" rtl="0" algn="l">
              <a:lnSpc>
                <a:spcPct val="115000"/>
              </a:lnSpc>
              <a:spcBef>
                <a:spcPts val="0"/>
              </a:spcBef>
              <a:spcAft>
                <a:spcPts val="0"/>
              </a:spcAft>
              <a:buClr>
                <a:srgbClr val="233A44"/>
              </a:buClr>
              <a:buSzPts val="1500"/>
              <a:buFont typeface="Calibri"/>
              <a:buAutoNum type="alphaLcPeriod"/>
            </a:pPr>
            <a:r>
              <a:rPr lang="en" sz="1500">
                <a:solidFill>
                  <a:srgbClr val="233A44"/>
                </a:solidFill>
                <a:latin typeface="Calibri"/>
                <a:ea typeface="Calibri"/>
                <a:cs typeface="Calibri"/>
                <a:sym typeface="Calibri"/>
              </a:rPr>
              <a:t>Objeto como instancia de una clase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ccb97923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ccb97923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ccb97923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ccb97923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ccb97923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ccb97923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c565272d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c565272d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5c565272dc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c565272d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5c565272dc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c565272dc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c565272d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c565272d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5c565272d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c565272d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5c565272d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c565272d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c565272d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c565272d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5c565272d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c565272d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5c565272d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c565272d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5c565272d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5c565272d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5c565272d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c565272d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5c565272dc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c565272d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5c565272dc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5c565272dc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5c565272d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5c565272d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c565272d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c565272d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c565272d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c565272d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c565272d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c565272d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c565272d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c565272d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c565272d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c565272d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ccb9792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ccb9792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awesome-python.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python.org/downloads/windows/" TargetMode="External"/><Relationship Id="rId4" Type="http://schemas.openxmlformats.org/officeDocument/2006/relationships/hyperlink" Target="https://www.python.org/downloads/source/" TargetMode="External"/><Relationship Id="rId5" Type="http://schemas.openxmlformats.org/officeDocument/2006/relationships/hyperlink" Target="https://www.python.org/downloads/mac-osx/"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tom.io/" TargetMode="External"/><Relationship Id="rId4" Type="http://schemas.openxmlformats.org/officeDocument/2006/relationships/hyperlink" Target="https://www.jetbrains.com/pycharm/" TargetMode="External"/><Relationship Id="rId5" Type="http://schemas.openxmlformats.org/officeDocument/2006/relationships/hyperlink" Target="https://code.visualstudio.com/" TargetMode="External"/><Relationship Id="rId6" Type="http://schemas.openxmlformats.org/officeDocument/2006/relationships/hyperlink" Target="http://brackets.io/" TargetMode="External"/><Relationship Id="rId7" Type="http://schemas.openxmlformats.org/officeDocument/2006/relationships/hyperlink" Target="https://notepad-plus-plus.org/download/v7.6.6.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lab.research.google.com/" TargetMode="External"/><Relationship Id="rId4" Type="http://schemas.openxmlformats.org/officeDocument/2006/relationships/hyperlink" Target="https://www.kaggl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757203" y="134728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u="sng"/>
              <a:t>Python</a:t>
            </a:r>
            <a:r>
              <a:rPr lang="en"/>
              <a:t>:</a:t>
            </a:r>
            <a:endParaRPr/>
          </a:p>
          <a:p>
            <a:pPr indent="0" lvl="0" marL="0" rtl="0" algn="ctr">
              <a:spcBef>
                <a:spcPts val="0"/>
              </a:spcBef>
              <a:spcAft>
                <a:spcPts val="0"/>
              </a:spcAft>
              <a:buNone/>
            </a:pPr>
            <a:r>
              <a:rPr lang="en"/>
              <a:t> una introducción práctica</a:t>
            </a:r>
            <a:endParaRPr/>
          </a:p>
        </p:txBody>
      </p:sp>
      <p:sp>
        <p:nvSpPr>
          <p:cNvPr id="129" name="Google Shape;129;p13"/>
          <p:cNvSpPr txBox="1"/>
          <p:nvPr>
            <p:ph idx="1" type="subTitle"/>
          </p:nvPr>
        </p:nvSpPr>
        <p:spPr>
          <a:xfrm>
            <a:off x="1685150" y="309320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Ing. Iván Guevara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p:nvPr/>
        </p:nvSpPr>
        <p:spPr>
          <a:xfrm>
            <a:off x="2794900" y="2443425"/>
            <a:ext cx="3488700" cy="843300"/>
          </a:xfrm>
          <a:prstGeom prst="rect">
            <a:avLst/>
          </a:prstGeom>
          <a:solidFill>
            <a:schemeClr val="lt2"/>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Presentación del entorno</a:t>
            </a:r>
            <a:endParaRPr u="sng"/>
          </a:p>
        </p:txBody>
      </p:sp>
      <p:sp>
        <p:nvSpPr>
          <p:cNvPr id="185" name="Google Shape;185;p22"/>
          <p:cNvSpPr txBox="1"/>
          <p:nvPr>
            <p:ph idx="1" type="body"/>
          </p:nvPr>
        </p:nvSpPr>
        <p:spPr>
          <a:xfrm>
            <a:off x="1370350" y="2029725"/>
            <a:ext cx="6337800" cy="125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p>
          <a:p>
            <a:pPr indent="0" lvl="0" marL="0" rtl="0" algn="ctr">
              <a:spcBef>
                <a:spcPts val="1600"/>
              </a:spcBef>
              <a:spcAft>
                <a:spcPts val="1600"/>
              </a:spcAft>
              <a:buNone/>
            </a:pPr>
            <a:r>
              <a:rPr lang="en" sz="2400"/>
              <a:t>Demostración en vivo</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PRIMEROS PASOS CON PYTHON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745375" y="6487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Primeros pasos</a:t>
            </a:r>
            <a:endParaRPr u="sng"/>
          </a:p>
        </p:txBody>
      </p:sp>
      <p:sp>
        <p:nvSpPr>
          <p:cNvPr id="196" name="Google Shape;196;p24"/>
          <p:cNvSpPr txBox="1"/>
          <p:nvPr>
            <p:ph idx="1" type="body"/>
          </p:nvPr>
        </p:nvSpPr>
        <p:spPr>
          <a:xfrm>
            <a:off x="819150" y="1392550"/>
            <a:ext cx="7505700" cy="28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rgbClr val="616161"/>
                </a:solidFill>
                <a:latin typeface="Proxima Nova"/>
                <a:ea typeface="Proxima Nova"/>
                <a:cs typeface="Proxima Nova"/>
                <a:sym typeface="Proxima Nova"/>
              </a:rPr>
              <a:t>Variables</a:t>
            </a:r>
            <a:endParaRPr sz="1800" u="sng">
              <a:solidFill>
                <a:srgbClr val="616161"/>
              </a:solidFill>
              <a:latin typeface="Proxima Nova"/>
              <a:ea typeface="Proxima Nova"/>
              <a:cs typeface="Proxima Nova"/>
              <a:sym typeface="Proxima Nova"/>
            </a:endParaRPr>
          </a:p>
          <a:p>
            <a:pPr indent="0" lvl="0" marL="0" rtl="0" algn="l">
              <a:spcBef>
                <a:spcPts val="1600"/>
              </a:spcBef>
              <a:spcAft>
                <a:spcPts val="0"/>
              </a:spcAft>
              <a:buNone/>
            </a:pPr>
            <a:r>
              <a:rPr lang="en" sz="1800">
                <a:solidFill>
                  <a:srgbClr val="616161"/>
                </a:solidFill>
                <a:latin typeface="Proxima Nova"/>
                <a:ea typeface="Proxima Nova"/>
                <a:cs typeface="Proxima Nova"/>
                <a:sym typeface="Proxima Nova"/>
              </a:rPr>
              <a:t>Hay 5 tipos principales de tipos de datos en Python:</a:t>
            </a:r>
            <a:endParaRPr sz="1800">
              <a:solidFill>
                <a:srgbClr val="616161"/>
              </a:solidFill>
              <a:latin typeface="Proxima Nova"/>
              <a:ea typeface="Proxima Nova"/>
              <a:cs typeface="Proxima Nova"/>
              <a:sym typeface="Proxima Nova"/>
            </a:endParaRPr>
          </a:p>
          <a:p>
            <a:pPr indent="-342900" lvl="0" marL="457200" rtl="0" algn="l">
              <a:spcBef>
                <a:spcPts val="1600"/>
              </a:spcBef>
              <a:spcAft>
                <a:spcPts val="0"/>
              </a:spcAft>
              <a:buClr>
                <a:srgbClr val="616161"/>
              </a:buClr>
              <a:buSzPts val="1800"/>
              <a:buFont typeface="Proxima Nova"/>
              <a:buAutoNum type="arabicPeriod"/>
            </a:pPr>
            <a:r>
              <a:rPr lang="en" sz="1800">
                <a:solidFill>
                  <a:srgbClr val="616161"/>
                </a:solidFill>
                <a:latin typeface="Proxima Nova"/>
                <a:ea typeface="Proxima Nova"/>
                <a:cs typeface="Proxima Nova"/>
                <a:sym typeface="Proxima Nova"/>
              </a:rPr>
              <a:t>Numbers						3. 	Listas</a:t>
            </a:r>
            <a:endParaRPr sz="1800">
              <a:solidFill>
                <a:srgbClr val="616161"/>
              </a:solidFill>
              <a:latin typeface="Proxima Nova"/>
              <a:ea typeface="Proxima Nova"/>
              <a:cs typeface="Proxima Nova"/>
              <a:sym typeface="Proxima Nova"/>
            </a:endParaRPr>
          </a:p>
          <a:p>
            <a:pPr indent="-317500" lvl="1" marL="1371600" rtl="0" algn="l">
              <a:spcBef>
                <a:spcPts val="0"/>
              </a:spcBef>
              <a:spcAft>
                <a:spcPts val="0"/>
              </a:spcAft>
              <a:buClr>
                <a:srgbClr val="616161"/>
              </a:buClr>
              <a:buSzPts val="1400"/>
              <a:buFont typeface="Proxima Nova"/>
              <a:buAutoNum type="alphaLcPeriod"/>
            </a:pPr>
            <a:r>
              <a:rPr lang="en" sz="1400">
                <a:solidFill>
                  <a:srgbClr val="616161"/>
                </a:solidFill>
                <a:latin typeface="Proxima Nova"/>
                <a:ea typeface="Proxima Nova"/>
                <a:cs typeface="Proxima Nova"/>
                <a:sym typeface="Proxima Nova"/>
              </a:rPr>
              <a:t>Int					</a:t>
            </a:r>
            <a:endParaRPr sz="1400">
              <a:solidFill>
                <a:srgbClr val="616161"/>
              </a:solidFill>
              <a:latin typeface="Proxima Nova"/>
              <a:ea typeface="Proxima Nova"/>
              <a:cs typeface="Proxima Nova"/>
              <a:sym typeface="Proxima Nova"/>
            </a:endParaRPr>
          </a:p>
          <a:p>
            <a:pPr indent="-317500" lvl="1" marL="1371600" rtl="0" algn="l">
              <a:spcBef>
                <a:spcPts val="0"/>
              </a:spcBef>
              <a:spcAft>
                <a:spcPts val="0"/>
              </a:spcAft>
              <a:buClr>
                <a:srgbClr val="616161"/>
              </a:buClr>
              <a:buSzPts val="1400"/>
              <a:buFont typeface="Proxima Nova"/>
              <a:buAutoNum type="alphaLcPeriod"/>
            </a:pPr>
            <a:r>
              <a:rPr lang="en" sz="1400">
                <a:solidFill>
                  <a:srgbClr val="616161"/>
                </a:solidFill>
                <a:latin typeface="Proxima Nova"/>
                <a:ea typeface="Proxima Nova"/>
                <a:cs typeface="Proxima Nova"/>
                <a:sym typeface="Proxima Nova"/>
              </a:rPr>
              <a:t>Long					</a:t>
            </a:r>
            <a:r>
              <a:rPr lang="en" sz="1800">
                <a:solidFill>
                  <a:srgbClr val="616161"/>
                </a:solidFill>
                <a:latin typeface="Proxima Nova"/>
                <a:ea typeface="Proxima Nova"/>
                <a:cs typeface="Proxima Nova"/>
                <a:sym typeface="Proxima Nova"/>
              </a:rPr>
              <a:t>4.</a:t>
            </a:r>
            <a:r>
              <a:rPr lang="en" sz="1400">
                <a:solidFill>
                  <a:srgbClr val="616161"/>
                </a:solidFill>
                <a:latin typeface="Proxima Nova"/>
                <a:ea typeface="Proxima Nova"/>
                <a:cs typeface="Proxima Nova"/>
                <a:sym typeface="Proxima Nova"/>
              </a:rPr>
              <a:t>	</a:t>
            </a:r>
            <a:r>
              <a:rPr lang="en" sz="1800">
                <a:solidFill>
                  <a:srgbClr val="616161"/>
                </a:solidFill>
                <a:latin typeface="Proxima Nova"/>
                <a:ea typeface="Proxima Nova"/>
                <a:cs typeface="Proxima Nova"/>
                <a:sym typeface="Proxima Nova"/>
              </a:rPr>
              <a:t>Tuplas </a:t>
            </a:r>
            <a:endParaRPr sz="1800">
              <a:solidFill>
                <a:srgbClr val="616161"/>
              </a:solidFill>
              <a:latin typeface="Proxima Nova"/>
              <a:ea typeface="Proxima Nova"/>
              <a:cs typeface="Proxima Nova"/>
              <a:sym typeface="Proxima Nova"/>
            </a:endParaRPr>
          </a:p>
          <a:p>
            <a:pPr indent="-317500" lvl="1" marL="1371600" rtl="0" algn="l">
              <a:spcBef>
                <a:spcPts val="0"/>
              </a:spcBef>
              <a:spcAft>
                <a:spcPts val="0"/>
              </a:spcAft>
              <a:buClr>
                <a:srgbClr val="616161"/>
              </a:buClr>
              <a:buSzPts val="1400"/>
              <a:buFont typeface="Proxima Nova"/>
              <a:buAutoNum type="alphaLcPeriod"/>
            </a:pPr>
            <a:r>
              <a:rPr lang="en" sz="1400">
                <a:solidFill>
                  <a:srgbClr val="616161"/>
                </a:solidFill>
                <a:latin typeface="Proxima Nova"/>
                <a:ea typeface="Proxima Nova"/>
                <a:cs typeface="Proxima Nova"/>
                <a:sym typeface="Proxima Nova"/>
              </a:rPr>
              <a:t>Float					</a:t>
            </a:r>
            <a:endParaRPr sz="1800">
              <a:solidFill>
                <a:srgbClr val="616161"/>
              </a:solidFill>
              <a:latin typeface="Proxima Nova"/>
              <a:ea typeface="Proxima Nova"/>
              <a:cs typeface="Proxima Nova"/>
              <a:sym typeface="Proxima Nova"/>
            </a:endParaRPr>
          </a:p>
          <a:p>
            <a:pPr indent="-317500" lvl="1" marL="1371600" rtl="0" algn="l">
              <a:spcBef>
                <a:spcPts val="0"/>
              </a:spcBef>
              <a:spcAft>
                <a:spcPts val="0"/>
              </a:spcAft>
              <a:buClr>
                <a:srgbClr val="616161"/>
              </a:buClr>
              <a:buSzPts val="1400"/>
              <a:buFont typeface="Proxima Nova"/>
              <a:buAutoNum type="alphaLcPeriod"/>
            </a:pPr>
            <a:r>
              <a:rPr lang="en" sz="1400">
                <a:solidFill>
                  <a:srgbClr val="616161"/>
                </a:solidFill>
                <a:latin typeface="Proxima Nova"/>
                <a:ea typeface="Proxima Nova"/>
                <a:cs typeface="Proxima Nova"/>
                <a:sym typeface="Proxima Nova"/>
              </a:rPr>
              <a:t>Complex				</a:t>
            </a:r>
            <a:r>
              <a:rPr lang="en" sz="1800">
                <a:solidFill>
                  <a:srgbClr val="616161"/>
                </a:solidFill>
                <a:latin typeface="Proxima Nova"/>
                <a:ea typeface="Proxima Nova"/>
                <a:cs typeface="Proxima Nova"/>
                <a:sym typeface="Proxima Nova"/>
              </a:rPr>
              <a:t>5.     Diccionarios</a:t>
            </a:r>
            <a:endParaRPr sz="1400">
              <a:solidFill>
                <a:srgbClr val="616161"/>
              </a:solidFill>
              <a:latin typeface="Proxima Nova"/>
              <a:ea typeface="Proxima Nova"/>
              <a:cs typeface="Proxima Nova"/>
              <a:sym typeface="Proxima Nova"/>
            </a:endParaRPr>
          </a:p>
          <a:p>
            <a:pPr indent="0" lvl="0" marL="0" rtl="0" algn="l">
              <a:spcBef>
                <a:spcPts val="1600"/>
              </a:spcBef>
              <a:spcAft>
                <a:spcPts val="0"/>
              </a:spcAft>
              <a:buNone/>
            </a:pPr>
            <a:r>
              <a:rPr lang="en" sz="1800">
                <a:solidFill>
                  <a:srgbClr val="616161"/>
                </a:solidFill>
                <a:latin typeface="Proxima Nova"/>
                <a:ea typeface="Proxima Nova"/>
                <a:cs typeface="Proxima Nova"/>
                <a:sym typeface="Proxima Nova"/>
              </a:rPr>
              <a:t> 2.    String</a:t>
            </a:r>
            <a:endParaRPr sz="1800">
              <a:solidFill>
                <a:srgbClr val="616161"/>
              </a:solidFill>
              <a:latin typeface="Proxima Nova"/>
              <a:ea typeface="Proxima Nova"/>
              <a:cs typeface="Proxima Nova"/>
              <a:sym typeface="Proxima Nova"/>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689950" y="5258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Primeros pasos</a:t>
            </a:r>
            <a:endParaRPr u="sng"/>
          </a:p>
        </p:txBody>
      </p:sp>
      <p:sp>
        <p:nvSpPr>
          <p:cNvPr id="202" name="Google Shape;202;p25"/>
          <p:cNvSpPr/>
          <p:nvPr/>
        </p:nvSpPr>
        <p:spPr>
          <a:xfrm>
            <a:off x="2203100" y="2299000"/>
            <a:ext cx="4215900" cy="74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txBox="1"/>
          <p:nvPr/>
        </p:nvSpPr>
        <p:spPr>
          <a:xfrm>
            <a:off x="2364050" y="2365000"/>
            <a:ext cx="37416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Demostración en vivo</a:t>
            </a:r>
            <a:endParaRPr sz="24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488875" y="550850"/>
            <a:ext cx="8453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t>Primeros pasos</a:t>
            </a:r>
            <a:r>
              <a:rPr lang="en" sz="2400"/>
              <a:t> (Estructura condicional/repetitivas)</a:t>
            </a:r>
            <a:endParaRPr sz="2400"/>
          </a:p>
        </p:txBody>
      </p:sp>
      <p:sp>
        <p:nvSpPr>
          <p:cNvPr id="209" name="Google Shape;209;p26"/>
          <p:cNvSpPr txBox="1"/>
          <p:nvPr>
            <p:ph idx="1" type="body"/>
          </p:nvPr>
        </p:nvSpPr>
        <p:spPr>
          <a:xfrm>
            <a:off x="819150" y="1252875"/>
            <a:ext cx="7505700" cy="2448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Estructura condicional  =&gt; if</a:t>
            </a:r>
            <a:endParaRPr sz="1600"/>
          </a:p>
          <a:p>
            <a:pPr indent="-330200" lvl="0" marL="457200" rtl="0" algn="l">
              <a:spcBef>
                <a:spcPts val="0"/>
              </a:spcBef>
              <a:spcAft>
                <a:spcPts val="0"/>
              </a:spcAft>
              <a:buSzPts val="1600"/>
              <a:buChar char="●"/>
            </a:pPr>
            <a:r>
              <a:rPr lang="en" sz="1600"/>
              <a:t>Estructuras repetitivas =&gt; for in/while</a:t>
            </a:r>
            <a:endParaRPr sz="1600"/>
          </a:p>
          <a:p>
            <a:pPr indent="0" lvl="0" marL="457200" rtl="0" algn="l">
              <a:spcBef>
                <a:spcPts val="1600"/>
              </a:spcBef>
              <a:spcAft>
                <a:spcPts val="1600"/>
              </a:spcAft>
              <a:buNone/>
            </a:pPr>
            <a:r>
              <a:t/>
            </a:r>
            <a:endParaRPr sz="1600"/>
          </a:p>
        </p:txBody>
      </p:sp>
      <p:pic>
        <p:nvPicPr>
          <p:cNvPr id="210" name="Google Shape;210;p26"/>
          <p:cNvPicPr preferRelativeResize="0"/>
          <p:nvPr/>
        </p:nvPicPr>
        <p:blipFill>
          <a:blip r:embed="rId3">
            <a:alphaModFix/>
          </a:blip>
          <a:stretch>
            <a:fillRect/>
          </a:stretch>
        </p:blipFill>
        <p:spPr>
          <a:xfrm>
            <a:off x="1184125" y="2071075"/>
            <a:ext cx="3048000" cy="1466850"/>
          </a:xfrm>
          <a:prstGeom prst="rect">
            <a:avLst/>
          </a:prstGeom>
          <a:noFill/>
          <a:ln>
            <a:noFill/>
          </a:ln>
        </p:spPr>
      </p:pic>
      <p:pic>
        <p:nvPicPr>
          <p:cNvPr id="211" name="Google Shape;211;p26"/>
          <p:cNvPicPr preferRelativeResize="0"/>
          <p:nvPr/>
        </p:nvPicPr>
        <p:blipFill>
          <a:blip r:embed="rId4">
            <a:alphaModFix/>
          </a:blip>
          <a:stretch>
            <a:fillRect/>
          </a:stretch>
        </p:blipFill>
        <p:spPr>
          <a:xfrm>
            <a:off x="4572000" y="2038725"/>
            <a:ext cx="3390900" cy="876300"/>
          </a:xfrm>
          <a:prstGeom prst="rect">
            <a:avLst/>
          </a:prstGeom>
          <a:noFill/>
          <a:ln>
            <a:noFill/>
          </a:ln>
        </p:spPr>
      </p:pic>
      <p:pic>
        <p:nvPicPr>
          <p:cNvPr id="212" name="Google Shape;212;p26"/>
          <p:cNvPicPr preferRelativeResize="0"/>
          <p:nvPr/>
        </p:nvPicPr>
        <p:blipFill>
          <a:blip r:embed="rId5">
            <a:alphaModFix/>
          </a:blip>
          <a:stretch>
            <a:fillRect/>
          </a:stretch>
        </p:blipFill>
        <p:spPr>
          <a:xfrm>
            <a:off x="4572000" y="3170875"/>
            <a:ext cx="3390900" cy="78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488875" y="550850"/>
            <a:ext cx="7557300" cy="5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t>Primeros pasos</a:t>
            </a:r>
            <a:r>
              <a:rPr lang="en" sz="2400"/>
              <a:t> (</a:t>
            </a:r>
            <a:r>
              <a:rPr lang="en" sz="2400"/>
              <a:t>métodos</a:t>
            </a:r>
            <a:r>
              <a:rPr lang="en" sz="2400"/>
              <a:t>/funciones)</a:t>
            </a:r>
            <a:endParaRPr sz="2400"/>
          </a:p>
        </p:txBody>
      </p:sp>
      <p:sp>
        <p:nvSpPr>
          <p:cNvPr id="218" name="Google Shape;218;p27"/>
          <p:cNvSpPr txBox="1"/>
          <p:nvPr>
            <p:ph idx="1" type="body"/>
          </p:nvPr>
        </p:nvSpPr>
        <p:spPr>
          <a:xfrm>
            <a:off x="819150" y="1120250"/>
            <a:ext cx="7505700" cy="2077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Los m</a:t>
            </a:r>
            <a:r>
              <a:rPr lang="en" sz="1600"/>
              <a:t>étodos</a:t>
            </a:r>
            <a:r>
              <a:rPr lang="en" sz="1600"/>
              <a:t> son un conjunto de sentencias que genera un cambio en el estado del programa. Su </a:t>
            </a:r>
            <a:r>
              <a:rPr lang="en" sz="1600"/>
              <a:t>código</a:t>
            </a:r>
            <a:r>
              <a:rPr lang="en" sz="1600"/>
              <a:t> no pertenece al cuerpo principal del programa, se encuentra en otro lugar y esto se hace por un tema de “</a:t>
            </a:r>
            <a:r>
              <a:rPr lang="en" sz="1600"/>
              <a:t>reutilización</a:t>
            </a:r>
            <a:r>
              <a:rPr lang="en" sz="1600"/>
              <a:t>”,  poder usar en distintos contexto el mismo </a:t>
            </a:r>
            <a:r>
              <a:rPr lang="en" sz="1600"/>
              <a:t>método</a:t>
            </a:r>
            <a:r>
              <a:rPr lang="en" sz="1600"/>
              <a:t>.</a:t>
            </a:r>
            <a:endParaRPr sz="1600"/>
          </a:p>
          <a:p>
            <a:pPr indent="-330200" lvl="0" marL="457200" rtl="0" algn="l">
              <a:spcBef>
                <a:spcPts val="0"/>
              </a:spcBef>
              <a:spcAft>
                <a:spcPts val="0"/>
              </a:spcAft>
              <a:buSzPts val="1600"/>
              <a:buChar char="●"/>
            </a:pPr>
            <a:r>
              <a:rPr lang="en" sz="1600"/>
              <a:t>Las funciones </a:t>
            </a:r>
            <a:r>
              <a:rPr lang="en" sz="1600"/>
              <a:t>también</a:t>
            </a:r>
            <a:r>
              <a:rPr lang="en" sz="1600"/>
              <a:t> son un conjunto de sentencias que genera un cambio en el estado del programa, pero su diferencia con los </a:t>
            </a:r>
            <a:r>
              <a:rPr lang="en" sz="1600"/>
              <a:t>métodos</a:t>
            </a:r>
            <a:r>
              <a:rPr lang="en" sz="1600"/>
              <a:t> es que si o si, devuelve un valor al finalizar su llamada. </a:t>
            </a:r>
            <a:endParaRPr sz="1600"/>
          </a:p>
          <a:p>
            <a:pPr indent="0" lvl="0" marL="457200" rtl="0" algn="l">
              <a:spcBef>
                <a:spcPts val="1600"/>
              </a:spcBef>
              <a:spcAft>
                <a:spcPts val="1600"/>
              </a:spcAft>
              <a:buNone/>
            </a:pPr>
            <a:r>
              <a:t/>
            </a:r>
            <a:endParaRPr sz="1600"/>
          </a:p>
        </p:txBody>
      </p:sp>
      <p:pic>
        <p:nvPicPr>
          <p:cNvPr id="219" name="Google Shape;219;p27"/>
          <p:cNvPicPr preferRelativeResize="0"/>
          <p:nvPr/>
        </p:nvPicPr>
        <p:blipFill>
          <a:blip r:embed="rId3">
            <a:alphaModFix/>
          </a:blip>
          <a:stretch>
            <a:fillRect/>
          </a:stretch>
        </p:blipFill>
        <p:spPr>
          <a:xfrm>
            <a:off x="1120000" y="3904175"/>
            <a:ext cx="2913325" cy="702625"/>
          </a:xfrm>
          <a:prstGeom prst="rect">
            <a:avLst/>
          </a:prstGeom>
          <a:noFill/>
          <a:ln>
            <a:noFill/>
          </a:ln>
        </p:spPr>
      </p:pic>
      <p:cxnSp>
        <p:nvCxnSpPr>
          <p:cNvPr id="220" name="Google Shape;220;p27"/>
          <p:cNvCxnSpPr/>
          <p:nvPr/>
        </p:nvCxnSpPr>
        <p:spPr>
          <a:xfrm rot="10800000">
            <a:off x="1476850" y="3676825"/>
            <a:ext cx="0" cy="213900"/>
          </a:xfrm>
          <a:prstGeom prst="straightConnector1">
            <a:avLst/>
          </a:prstGeom>
          <a:noFill/>
          <a:ln cap="flat" cmpd="sng" w="9525">
            <a:solidFill>
              <a:schemeClr val="dk2"/>
            </a:solidFill>
            <a:prstDash val="solid"/>
            <a:round/>
            <a:headEnd len="med" w="med" type="none"/>
            <a:tailEnd len="med" w="med" type="triangle"/>
          </a:ln>
        </p:spPr>
      </p:cxnSp>
      <p:sp>
        <p:nvSpPr>
          <p:cNvPr id="221" name="Google Shape;221;p27"/>
          <p:cNvSpPr txBox="1"/>
          <p:nvPr/>
        </p:nvSpPr>
        <p:spPr>
          <a:xfrm>
            <a:off x="570375" y="3183450"/>
            <a:ext cx="21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Toda </a:t>
            </a:r>
            <a:r>
              <a:rPr lang="en">
                <a:latin typeface="Calibri"/>
                <a:ea typeface="Calibri"/>
                <a:cs typeface="Calibri"/>
                <a:sym typeface="Calibri"/>
              </a:rPr>
              <a:t>función</a:t>
            </a:r>
            <a:r>
              <a:rPr lang="en">
                <a:latin typeface="Calibri"/>
                <a:ea typeface="Calibri"/>
                <a:cs typeface="Calibri"/>
                <a:sym typeface="Calibri"/>
              </a:rPr>
              <a:t>/</a:t>
            </a:r>
            <a:r>
              <a:rPr lang="en">
                <a:latin typeface="Calibri"/>
                <a:ea typeface="Calibri"/>
                <a:cs typeface="Calibri"/>
                <a:sym typeface="Calibri"/>
              </a:rPr>
              <a:t>método</a:t>
            </a:r>
            <a:r>
              <a:rPr lang="en">
                <a:latin typeface="Calibri"/>
                <a:ea typeface="Calibri"/>
                <a:cs typeface="Calibri"/>
                <a:sym typeface="Calibri"/>
              </a:rPr>
              <a:t> empieza con “def”</a:t>
            </a:r>
            <a:endParaRPr>
              <a:latin typeface="Calibri"/>
              <a:ea typeface="Calibri"/>
              <a:cs typeface="Calibri"/>
              <a:sym typeface="Calibri"/>
            </a:endParaRPr>
          </a:p>
        </p:txBody>
      </p:sp>
      <p:sp>
        <p:nvSpPr>
          <p:cNvPr id="222" name="Google Shape;222;p27"/>
          <p:cNvSpPr txBox="1"/>
          <p:nvPr/>
        </p:nvSpPr>
        <p:spPr>
          <a:xfrm>
            <a:off x="2342600" y="3330675"/>
            <a:ext cx="170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Nombre del </a:t>
            </a:r>
            <a:r>
              <a:rPr lang="en">
                <a:latin typeface="Calibri"/>
                <a:ea typeface="Calibri"/>
                <a:cs typeface="Calibri"/>
                <a:sym typeface="Calibri"/>
              </a:rPr>
              <a:t>método</a:t>
            </a:r>
            <a:endParaRPr>
              <a:latin typeface="Calibri"/>
              <a:ea typeface="Calibri"/>
              <a:cs typeface="Calibri"/>
              <a:sym typeface="Calibri"/>
            </a:endParaRPr>
          </a:p>
        </p:txBody>
      </p:sp>
      <p:cxnSp>
        <p:nvCxnSpPr>
          <p:cNvPr id="223" name="Google Shape;223;p27"/>
          <p:cNvCxnSpPr/>
          <p:nvPr/>
        </p:nvCxnSpPr>
        <p:spPr>
          <a:xfrm flipH="1" rot="10800000">
            <a:off x="2709250" y="3656400"/>
            <a:ext cx="203700" cy="2547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27"/>
          <p:cNvCxnSpPr/>
          <p:nvPr/>
        </p:nvCxnSpPr>
        <p:spPr>
          <a:xfrm>
            <a:off x="4043500" y="4481475"/>
            <a:ext cx="203700" cy="183300"/>
          </a:xfrm>
          <a:prstGeom prst="straightConnector1">
            <a:avLst/>
          </a:prstGeom>
          <a:noFill/>
          <a:ln cap="flat" cmpd="sng" w="9525">
            <a:solidFill>
              <a:schemeClr val="dk2"/>
            </a:solidFill>
            <a:prstDash val="solid"/>
            <a:round/>
            <a:headEnd len="med" w="med" type="none"/>
            <a:tailEnd len="med" w="med" type="triangle"/>
          </a:ln>
        </p:spPr>
      </p:cxnSp>
      <p:sp>
        <p:nvSpPr>
          <p:cNvPr id="225" name="Google Shape;225;p27"/>
          <p:cNvSpPr txBox="1"/>
          <p:nvPr/>
        </p:nvSpPr>
        <p:spPr>
          <a:xfrm>
            <a:off x="4196300" y="4606800"/>
            <a:ext cx="17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Inicializa una variable</a:t>
            </a:r>
            <a:endParaRPr>
              <a:latin typeface="Calibri"/>
              <a:ea typeface="Calibri"/>
              <a:cs typeface="Calibri"/>
              <a:sym typeface="Calibri"/>
            </a:endParaRPr>
          </a:p>
        </p:txBody>
      </p:sp>
      <p:pic>
        <p:nvPicPr>
          <p:cNvPr id="226" name="Google Shape;226;p27"/>
          <p:cNvPicPr preferRelativeResize="0"/>
          <p:nvPr/>
        </p:nvPicPr>
        <p:blipFill>
          <a:blip r:embed="rId4">
            <a:alphaModFix/>
          </a:blip>
          <a:stretch>
            <a:fillRect/>
          </a:stretch>
        </p:blipFill>
        <p:spPr>
          <a:xfrm>
            <a:off x="4876800" y="3864950"/>
            <a:ext cx="3448050" cy="781050"/>
          </a:xfrm>
          <a:prstGeom prst="rect">
            <a:avLst/>
          </a:prstGeom>
          <a:noFill/>
          <a:ln>
            <a:noFill/>
          </a:ln>
        </p:spPr>
      </p:pic>
      <p:cxnSp>
        <p:nvCxnSpPr>
          <p:cNvPr id="227" name="Google Shape;227;p27"/>
          <p:cNvCxnSpPr/>
          <p:nvPr/>
        </p:nvCxnSpPr>
        <p:spPr>
          <a:xfrm flipH="1" rot="10800000">
            <a:off x="5235175" y="3687075"/>
            <a:ext cx="10200" cy="173100"/>
          </a:xfrm>
          <a:prstGeom prst="straightConnector1">
            <a:avLst/>
          </a:prstGeom>
          <a:noFill/>
          <a:ln cap="flat" cmpd="sng" w="9525">
            <a:solidFill>
              <a:schemeClr val="dk2"/>
            </a:solidFill>
            <a:prstDash val="solid"/>
            <a:round/>
            <a:headEnd len="med" w="med" type="none"/>
            <a:tailEnd len="med" w="med" type="triangle"/>
          </a:ln>
        </p:spPr>
      </p:cxnSp>
      <p:sp>
        <p:nvSpPr>
          <p:cNvPr id="228" name="Google Shape;228;p27"/>
          <p:cNvSpPr txBox="1"/>
          <p:nvPr/>
        </p:nvSpPr>
        <p:spPr>
          <a:xfrm>
            <a:off x="4247200" y="3183450"/>
            <a:ext cx="2159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Toda función/método empieza con “def”</a:t>
            </a:r>
            <a:endParaRPr>
              <a:latin typeface="Calibri"/>
              <a:ea typeface="Calibri"/>
              <a:cs typeface="Calibri"/>
              <a:sym typeface="Calibri"/>
            </a:endParaRPr>
          </a:p>
        </p:txBody>
      </p:sp>
      <p:cxnSp>
        <p:nvCxnSpPr>
          <p:cNvPr id="229" name="Google Shape;229;p27"/>
          <p:cNvCxnSpPr>
            <a:stCxn id="226" idx="0"/>
          </p:cNvCxnSpPr>
          <p:nvPr/>
        </p:nvCxnSpPr>
        <p:spPr>
          <a:xfrm flipH="1" rot="10800000">
            <a:off x="6600825" y="3697250"/>
            <a:ext cx="172200" cy="1677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27"/>
          <p:cNvSpPr txBox="1"/>
          <p:nvPr/>
        </p:nvSpPr>
        <p:spPr>
          <a:xfrm>
            <a:off x="6049600" y="3291150"/>
            <a:ext cx="17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Nombre de la </a:t>
            </a:r>
            <a:r>
              <a:rPr lang="en">
                <a:latin typeface="Calibri"/>
                <a:ea typeface="Calibri"/>
                <a:cs typeface="Calibri"/>
                <a:sym typeface="Calibri"/>
              </a:rPr>
              <a:t>función</a:t>
            </a:r>
            <a:endParaRPr>
              <a:latin typeface="Calibri"/>
              <a:ea typeface="Calibri"/>
              <a:cs typeface="Calibri"/>
              <a:sym typeface="Calibri"/>
            </a:endParaRPr>
          </a:p>
        </p:txBody>
      </p:sp>
      <p:cxnSp>
        <p:nvCxnSpPr>
          <p:cNvPr id="231" name="Google Shape;231;p27"/>
          <p:cNvCxnSpPr/>
          <p:nvPr/>
        </p:nvCxnSpPr>
        <p:spPr>
          <a:xfrm>
            <a:off x="6976825" y="4654625"/>
            <a:ext cx="254700" cy="1020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27"/>
          <p:cNvSpPr txBox="1"/>
          <p:nvPr/>
        </p:nvSpPr>
        <p:spPr>
          <a:xfrm>
            <a:off x="7231525" y="4606800"/>
            <a:ext cx="17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Devuelve un valor</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488875" y="550850"/>
            <a:ext cx="7557300" cy="5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t>Primeros pasos</a:t>
            </a:r>
            <a:r>
              <a:rPr lang="en" sz="2400"/>
              <a:t> (Input/Output de archivos)</a:t>
            </a:r>
            <a:endParaRPr sz="2400"/>
          </a:p>
        </p:txBody>
      </p:sp>
      <p:sp>
        <p:nvSpPr>
          <p:cNvPr id="238" name="Google Shape;238;p28"/>
          <p:cNvSpPr txBox="1"/>
          <p:nvPr/>
        </p:nvSpPr>
        <p:spPr>
          <a:xfrm>
            <a:off x="712950" y="1375000"/>
            <a:ext cx="72621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La lectura de archivos en Python es de las cosas </a:t>
            </a:r>
            <a:r>
              <a:rPr lang="en">
                <a:latin typeface="Calibri"/>
                <a:ea typeface="Calibri"/>
                <a:cs typeface="Calibri"/>
                <a:sym typeface="Calibri"/>
              </a:rPr>
              <a:t>más</a:t>
            </a:r>
            <a:r>
              <a:rPr lang="en">
                <a:latin typeface="Calibri"/>
                <a:ea typeface="Calibri"/>
                <a:cs typeface="Calibri"/>
                <a:sym typeface="Calibri"/>
              </a:rPr>
              <a:t> </a:t>
            </a:r>
            <a:r>
              <a:rPr lang="en">
                <a:latin typeface="Calibri"/>
                <a:ea typeface="Calibri"/>
                <a:cs typeface="Calibri"/>
                <a:sym typeface="Calibri"/>
              </a:rPr>
              <a:t>fáciles</a:t>
            </a:r>
            <a:r>
              <a:rPr lang="en">
                <a:latin typeface="Calibri"/>
                <a:ea typeface="Calibri"/>
                <a:cs typeface="Calibri"/>
                <a:sym typeface="Calibri"/>
              </a:rPr>
              <a:t> que existen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Se usan principalmente 5 funciones: open()/read()/readline()/close()/write()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Funcion open(): abre el archivo y se usa de la siguiente forma:</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archivito = open(“nombreArchivo”, “permisos”) =&gt; en donde permisos pueden ser de escritura (w), lectura (r), escritura y lectura (r+). Nos devuelve un objeto que nos deja interactuar con el archivo (en este caso, archivito)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Funcion read(): Lee el archivo completo. No importa </a:t>
            </a:r>
            <a:r>
              <a:rPr lang="en">
                <a:latin typeface="Calibri"/>
                <a:ea typeface="Calibri"/>
                <a:cs typeface="Calibri"/>
                <a:sym typeface="Calibri"/>
              </a:rPr>
              <a:t>cuánto</a:t>
            </a:r>
            <a:r>
              <a:rPr lang="en">
                <a:latin typeface="Calibri"/>
                <a:ea typeface="Calibri"/>
                <a:cs typeface="Calibri"/>
                <a:sym typeface="Calibri"/>
              </a:rPr>
              <a:t> </a:t>
            </a:r>
            <a:r>
              <a:rPr lang="en">
                <a:latin typeface="Calibri"/>
                <a:ea typeface="Calibri"/>
                <a:cs typeface="Calibri"/>
                <a:sym typeface="Calibri"/>
              </a:rPr>
              <a:t>pesa</a:t>
            </a:r>
            <a:r>
              <a:rPr lang="en">
                <a:latin typeface="Calibri"/>
                <a:ea typeface="Calibri"/>
                <a:cs typeface="Calibri"/>
                <a:sym typeface="Calibri"/>
              </a:rPr>
              <a:t> en disco, lo lee completo.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archivito</a:t>
            </a:r>
            <a:r>
              <a:rPr lang="en">
                <a:latin typeface="Calibri"/>
                <a:ea typeface="Calibri"/>
                <a:cs typeface="Calibri"/>
                <a:sym typeface="Calibri"/>
              </a:rPr>
              <a:t>.read() =&gt; ‘Este es el archivo entero’</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488875" y="550850"/>
            <a:ext cx="7557300" cy="5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t>Primeros pasos</a:t>
            </a:r>
            <a:r>
              <a:rPr lang="en" sz="2400"/>
              <a:t> (Input/Output de archivos)</a:t>
            </a:r>
            <a:endParaRPr sz="2400"/>
          </a:p>
        </p:txBody>
      </p:sp>
      <p:sp>
        <p:nvSpPr>
          <p:cNvPr id="244" name="Google Shape;244;p29"/>
          <p:cNvSpPr txBox="1"/>
          <p:nvPr/>
        </p:nvSpPr>
        <p:spPr>
          <a:xfrm>
            <a:off x="712950" y="1375000"/>
            <a:ext cx="72621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Función readline(): Lee el archivo por líneas y las va devolviendo a medida que se avanza en el archivo.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archivito.readline() =&gt; “primera linea\n”</a:t>
            </a:r>
            <a:endParaRPr>
              <a:latin typeface="Calibri"/>
              <a:ea typeface="Calibri"/>
              <a:cs typeface="Calibri"/>
              <a:sym typeface="Calibri"/>
            </a:endParaRPr>
          </a:p>
          <a:p>
            <a:pPr indent="45720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Funcion write(): Escribe en el archivo un texto. Nos devuelve la cantidad de caracteres que </a:t>
            </a:r>
            <a:r>
              <a:rPr lang="en">
                <a:latin typeface="Calibri"/>
                <a:ea typeface="Calibri"/>
                <a:cs typeface="Calibri"/>
                <a:sym typeface="Calibri"/>
              </a:rPr>
              <a:t>escribió</a:t>
            </a:r>
            <a:r>
              <a:rPr lang="en">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a:t>
            </a:r>
            <a:r>
              <a:rPr lang="en">
                <a:latin typeface="Calibri"/>
                <a:ea typeface="Calibri"/>
                <a:cs typeface="Calibri"/>
                <a:sym typeface="Calibri"/>
              </a:rPr>
              <a:t>rchivito.write(“texto a escribir”)  =&gt; 16</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Funcion close(): cierra el archivo y se usa de la siguiente forma:</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archivito.close()</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819150" y="5610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Primeros pasos</a:t>
            </a:r>
            <a:r>
              <a:rPr lang="en"/>
              <a:t> (Archivos)</a:t>
            </a:r>
            <a:endParaRPr/>
          </a:p>
        </p:txBody>
      </p:sp>
      <p:sp>
        <p:nvSpPr>
          <p:cNvPr id="250" name="Google Shape;250;p30"/>
          <p:cNvSpPr/>
          <p:nvPr/>
        </p:nvSpPr>
        <p:spPr>
          <a:xfrm>
            <a:off x="2203100" y="2299000"/>
            <a:ext cx="4215900" cy="74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txBox="1"/>
          <p:nvPr/>
        </p:nvSpPr>
        <p:spPr>
          <a:xfrm>
            <a:off x="2364050" y="2365000"/>
            <a:ext cx="37416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Demostración en vivo</a:t>
            </a:r>
            <a:endParaRPr sz="24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819150" y="5610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Primeros pasos</a:t>
            </a:r>
            <a:r>
              <a:rPr lang="en"/>
              <a:t> (Objetos/instancias/clases)</a:t>
            </a:r>
            <a:endParaRPr/>
          </a:p>
        </p:txBody>
      </p:sp>
      <p:sp>
        <p:nvSpPr>
          <p:cNvPr id="257" name="Google Shape;257;p31"/>
          <p:cNvSpPr txBox="1"/>
          <p:nvPr>
            <p:ph idx="1" type="body"/>
          </p:nvPr>
        </p:nvSpPr>
        <p:spPr>
          <a:xfrm>
            <a:off x="819150" y="12528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rgbClr val="616161"/>
                </a:solidFill>
                <a:latin typeface="Proxima Nova"/>
                <a:ea typeface="Proxima Nova"/>
                <a:cs typeface="Proxima Nova"/>
                <a:sym typeface="Proxima Nova"/>
              </a:rPr>
              <a:t>Breve introducción a los objetos</a:t>
            </a:r>
            <a:endParaRPr sz="1600">
              <a:solidFill>
                <a:srgbClr val="616161"/>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616161"/>
                </a:solidFill>
                <a:latin typeface="Proxima Nova"/>
                <a:ea typeface="Proxima Nova"/>
                <a:cs typeface="Proxima Nova"/>
                <a:sym typeface="Proxima Nova"/>
              </a:rPr>
              <a:t>Es una representación computacional de una abstracción, de una idea simplificada que posee una interfaz y un estado interno en determinado momento de la ejecución de mi programa</a:t>
            </a:r>
            <a:endParaRPr sz="1600">
              <a:solidFill>
                <a:srgbClr val="616161"/>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616161"/>
                </a:solidFill>
                <a:latin typeface="Proxima Nova"/>
                <a:ea typeface="Proxima Nova"/>
                <a:cs typeface="Proxima Nova"/>
                <a:sym typeface="Proxima Nova"/>
              </a:rPr>
              <a:t>¿Cómo defino un objeto en Python?</a:t>
            </a:r>
            <a:endParaRPr sz="1600">
              <a:solidFill>
                <a:srgbClr val="616161"/>
              </a:solidFill>
              <a:latin typeface="Proxima Nova"/>
              <a:ea typeface="Proxima Nova"/>
              <a:cs typeface="Proxima Nova"/>
              <a:sym typeface="Proxima Nova"/>
            </a:endParaRPr>
          </a:p>
          <a:p>
            <a:pPr indent="0" lvl="0" marL="0" rtl="0" algn="l">
              <a:spcBef>
                <a:spcPts val="1600"/>
              </a:spcBef>
              <a:spcAft>
                <a:spcPts val="1600"/>
              </a:spcAft>
              <a:buNone/>
            </a:pPr>
            <a:r>
              <a:rPr lang="en" sz="1600">
                <a:solidFill>
                  <a:srgbClr val="616161"/>
                </a:solidFill>
                <a:latin typeface="Proxima Nova"/>
                <a:ea typeface="Proxima Nova"/>
                <a:cs typeface="Proxima Nova"/>
                <a:sym typeface="Proxima Nova"/>
              </a:rPr>
              <a:t>Si bien es interpretado, no puedo definir un objeto sin una clase (no es como Javascript :( ), con lo cual sí o sí: 1) defino mi clase 2) instancio mi objeto 3) uso mi objeto</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Temario</a:t>
            </a:r>
            <a:endParaRPr u="sng"/>
          </a:p>
        </p:txBody>
      </p:sp>
      <p:sp>
        <p:nvSpPr>
          <p:cNvPr id="135" name="Google Shape;135;p14"/>
          <p:cNvSpPr txBox="1"/>
          <p:nvPr>
            <p:ph idx="1" type="body"/>
          </p:nvPr>
        </p:nvSpPr>
        <p:spPr>
          <a:xfrm>
            <a:off x="819150" y="1695625"/>
            <a:ext cx="76431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¿Qué es Python?</a:t>
            </a:r>
            <a:endParaRPr sz="1500"/>
          </a:p>
          <a:p>
            <a:pPr indent="-323850" lvl="1" marL="914400" rtl="0" algn="l">
              <a:spcBef>
                <a:spcPts val="0"/>
              </a:spcBef>
              <a:spcAft>
                <a:spcPts val="0"/>
              </a:spcAft>
              <a:buSzPts val="1500"/>
              <a:buAutoNum type="alphaLcPeriod"/>
            </a:pPr>
            <a:r>
              <a:rPr lang="en" sz="1500"/>
              <a:t>Orígenes e historia</a:t>
            </a:r>
            <a:endParaRPr sz="1500"/>
          </a:p>
          <a:p>
            <a:pPr indent="-323850" lvl="1" marL="914400" rtl="0" algn="l">
              <a:spcBef>
                <a:spcPts val="0"/>
              </a:spcBef>
              <a:spcAft>
                <a:spcPts val="0"/>
              </a:spcAft>
              <a:buSzPts val="1500"/>
              <a:buAutoNum type="alphaLcPeriod"/>
            </a:pPr>
            <a:r>
              <a:rPr lang="en" sz="1500"/>
              <a:t>Tipo de lenguaje</a:t>
            </a:r>
            <a:endParaRPr sz="1500"/>
          </a:p>
          <a:p>
            <a:pPr indent="-323850" lvl="0" marL="457200" rtl="0" algn="l">
              <a:spcBef>
                <a:spcPts val="0"/>
              </a:spcBef>
              <a:spcAft>
                <a:spcPts val="0"/>
              </a:spcAft>
              <a:buSzPts val="1500"/>
              <a:buAutoNum type="arabicPeriod"/>
            </a:pPr>
            <a:r>
              <a:rPr lang="en" sz="1500"/>
              <a:t>¿Cómo empiezo?</a:t>
            </a:r>
            <a:endParaRPr sz="1500"/>
          </a:p>
          <a:p>
            <a:pPr indent="-323850" lvl="1" marL="914400" rtl="0" algn="l">
              <a:spcBef>
                <a:spcPts val="0"/>
              </a:spcBef>
              <a:spcAft>
                <a:spcPts val="0"/>
              </a:spcAft>
              <a:buSzPts val="1500"/>
              <a:buAutoNum type="alphaLcPeriod"/>
            </a:pPr>
            <a:r>
              <a:rPr lang="en" sz="1500"/>
              <a:t>Instalación</a:t>
            </a:r>
            <a:endParaRPr sz="1500"/>
          </a:p>
          <a:p>
            <a:pPr indent="-323850" lvl="1" marL="914400" rtl="0" algn="l">
              <a:spcBef>
                <a:spcPts val="0"/>
              </a:spcBef>
              <a:spcAft>
                <a:spcPts val="0"/>
              </a:spcAft>
              <a:buSzPts val="1500"/>
              <a:buAutoNum type="alphaLcPeriod"/>
            </a:pPr>
            <a:r>
              <a:rPr lang="en" sz="1500"/>
              <a:t>Verificación de la instalación</a:t>
            </a:r>
            <a:endParaRPr sz="1500"/>
          </a:p>
          <a:p>
            <a:pPr indent="-323850" lvl="0" marL="457200" rtl="0" algn="l">
              <a:spcBef>
                <a:spcPts val="0"/>
              </a:spcBef>
              <a:spcAft>
                <a:spcPts val="0"/>
              </a:spcAft>
              <a:buSzPts val="1500"/>
              <a:buAutoNum type="arabicPeriod"/>
            </a:pPr>
            <a:r>
              <a:rPr lang="en" sz="1500"/>
              <a:t>¿Dónde programamos?</a:t>
            </a:r>
            <a:endParaRPr sz="1500"/>
          </a:p>
          <a:p>
            <a:pPr indent="-323850" lvl="1" marL="914400" rtl="0" algn="l">
              <a:spcBef>
                <a:spcPts val="0"/>
              </a:spcBef>
              <a:spcAft>
                <a:spcPts val="0"/>
              </a:spcAft>
              <a:buSzPts val="1500"/>
              <a:buAutoNum type="alphaLcPeriod"/>
            </a:pPr>
            <a:r>
              <a:rPr lang="en" sz="1500"/>
              <a:t>Opciones en la cloud</a:t>
            </a:r>
            <a:endParaRPr sz="1500"/>
          </a:p>
          <a:p>
            <a:pPr indent="-323850" lvl="1" marL="914400" rtl="0" algn="l">
              <a:spcBef>
                <a:spcPts val="0"/>
              </a:spcBef>
              <a:spcAft>
                <a:spcPts val="0"/>
              </a:spcAft>
              <a:buSzPts val="1500"/>
              <a:buAutoNum type="alphaLcPeriod"/>
            </a:pPr>
            <a:r>
              <a:rPr lang="en" sz="1500"/>
              <a:t>Opciones desktop</a:t>
            </a:r>
            <a:endParaRPr sz="1500"/>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819150" y="5610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Primeros pasos</a:t>
            </a:r>
            <a:r>
              <a:rPr lang="en"/>
              <a:t> (Objetos/instancias/clases)</a:t>
            </a:r>
            <a:endParaRPr/>
          </a:p>
        </p:txBody>
      </p:sp>
      <p:pic>
        <p:nvPicPr>
          <p:cNvPr id="263" name="Google Shape;263;p32"/>
          <p:cNvPicPr preferRelativeResize="0"/>
          <p:nvPr/>
        </p:nvPicPr>
        <p:blipFill>
          <a:blip r:embed="rId3">
            <a:alphaModFix/>
          </a:blip>
          <a:stretch>
            <a:fillRect/>
          </a:stretch>
        </p:blipFill>
        <p:spPr>
          <a:xfrm>
            <a:off x="1985250" y="1381625"/>
            <a:ext cx="4229368" cy="3323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819150" y="5610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Primeros pasos</a:t>
            </a:r>
            <a:r>
              <a:rPr lang="en"/>
              <a:t> (Objetos/instancias/clases)</a:t>
            </a:r>
            <a:endParaRPr/>
          </a:p>
        </p:txBody>
      </p:sp>
      <p:sp>
        <p:nvSpPr>
          <p:cNvPr id="269" name="Google Shape;269;p33"/>
          <p:cNvSpPr txBox="1"/>
          <p:nvPr>
            <p:ph idx="1" type="body"/>
          </p:nvPr>
        </p:nvSpPr>
        <p:spPr>
          <a:xfrm>
            <a:off x="819150" y="12528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rgbClr val="616161"/>
                </a:solidFill>
                <a:latin typeface="Proxima Nova"/>
                <a:ea typeface="Proxima Nova"/>
                <a:cs typeface="Proxima Nova"/>
                <a:sym typeface="Proxima Nova"/>
              </a:rPr>
              <a:t>Objetos </a:t>
            </a:r>
            <a:endParaRPr sz="1600">
              <a:solidFill>
                <a:srgbClr val="616161"/>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616161"/>
                </a:solidFill>
                <a:latin typeface="Proxima Nova"/>
                <a:ea typeface="Proxima Nova"/>
                <a:cs typeface="Proxima Nova"/>
                <a:sym typeface="Proxima Nova"/>
              </a:rPr>
              <a:t>Un objeto es una entidad que tiene propiedades y que cumple determinadas acciones a realidad. Supongamos que tenemos un “gato” y queremos representarlo en la computadora, como hacemos?</a:t>
            </a:r>
            <a:endParaRPr sz="1600">
              <a:solidFill>
                <a:srgbClr val="616161"/>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616161"/>
                </a:solidFill>
                <a:latin typeface="Proxima Nova"/>
                <a:ea typeface="Proxima Nova"/>
                <a:cs typeface="Proxima Nova"/>
                <a:sym typeface="Proxima Nova"/>
              </a:rPr>
              <a:t>Objeto =&gt; Gato</a:t>
            </a:r>
            <a:endParaRPr sz="1600">
              <a:solidFill>
                <a:srgbClr val="616161"/>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616161"/>
                </a:solidFill>
                <a:latin typeface="Proxima Nova"/>
                <a:ea typeface="Proxima Nova"/>
                <a:cs typeface="Proxima Nova"/>
                <a:sym typeface="Proxima Nova"/>
              </a:rPr>
              <a:t>Propiedades =&gt; edad/</a:t>
            </a:r>
            <a:r>
              <a:rPr lang="en">
                <a:latin typeface="Proxima Nova"/>
                <a:ea typeface="Proxima Nova"/>
                <a:cs typeface="Proxima Nova"/>
                <a:sym typeface="Proxima Nova"/>
              </a:rPr>
              <a:t>años de vida/color de pelo/peso/etc</a:t>
            </a:r>
            <a:endParaRPr sz="1600">
              <a:solidFill>
                <a:schemeClr val="dk1"/>
              </a:solidFill>
              <a:latin typeface="Proxima Nova"/>
              <a:ea typeface="Proxima Nova"/>
              <a:cs typeface="Proxima Nova"/>
              <a:sym typeface="Proxima Nova"/>
            </a:endParaRPr>
          </a:p>
          <a:p>
            <a:pPr indent="0" lvl="0" marL="0" rtl="0" algn="l">
              <a:spcBef>
                <a:spcPts val="1600"/>
              </a:spcBef>
              <a:spcAft>
                <a:spcPts val="1600"/>
              </a:spcAft>
              <a:buNone/>
            </a:pPr>
            <a:r>
              <a:rPr lang="en" sz="1600">
                <a:solidFill>
                  <a:srgbClr val="616161"/>
                </a:solidFill>
                <a:latin typeface="Proxima Nova"/>
                <a:ea typeface="Proxima Nova"/>
                <a:cs typeface="Proxima Nova"/>
                <a:sym typeface="Proxima Nova"/>
              </a:rPr>
              <a:t>Acciones =&gt; correr/dormir/ronronear/etc</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819150" y="5610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Primeros pasos</a:t>
            </a:r>
            <a:r>
              <a:rPr lang="en"/>
              <a:t> (Objetos/instancias/clases)</a:t>
            </a:r>
            <a:endParaRPr/>
          </a:p>
        </p:txBody>
      </p:sp>
      <p:sp>
        <p:nvSpPr>
          <p:cNvPr id="275" name="Google Shape;275;p34"/>
          <p:cNvSpPr txBox="1"/>
          <p:nvPr>
            <p:ph idx="1" type="body"/>
          </p:nvPr>
        </p:nvSpPr>
        <p:spPr>
          <a:xfrm>
            <a:off x="819150" y="12528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rgbClr val="616161"/>
                </a:solidFill>
                <a:latin typeface="Proxima Nova"/>
                <a:ea typeface="Proxima Nova"/>
                <a:cs typeface="Proxima Nova"/>
                <a:sym typeface="Proxima Nova"/>
              </a:rPr>
              <a:t>Definicion de Clase</a:t>
            </a:r>
            <a:r>
              <a:rPr lang="en" sz="1600" u="sng">
                <a:solidFill>
                  <a:srgbClr val="616161"/>
                </a:solidFill>
                <a:latin typeface="Proxima Nova"/>
                <a:ea typeface="Proxima Nova"/>
                <a:cs typeface="Proxima Nova"/>
                <a:sym typeface="Proxima Nova"/>
              </a:rPr>
              <a:t> </a:t>
            </a:r>
            <a:endParaRPr sz="1600">
              <a:solidFill>
                <a:srgbClr val="616161"/>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616161"/>
                </a:solidFill>
                <a:latin typeface="Proxima Nova"/>
                <a:ea typeface="Proxima Nova"/>
                <a:cs typeface="Proxima Nova"/>
                <a:sym typeface="Proxima Nova"/>
              </a:rPr>
              <a:t>Son como un template de los objetos. Yo puedo definir un template y de un mismo template crear muchos objetos (crear = instanciar) y </a:t>
            </a:r>
            <a:r>
              <a:rPr lang="en" sz="1600">
                <a:solidFill>
                  <a:srgbClr val="616161"/>
                </a:solidFill>
                <a:latin typeface="Proxima Nova"/>
                <a:ea typeface="Proxima Nova"/>
                <a:cs typeface="Proxima Nova"/>
                <a:sym typeface="Proxima Nova"/>
              </a:rPr>
              <a:t>así</a:t>
            </a:r>
            <a:r>
              <a:rPr lang="en" sz="1600">
                <a:solidFill>
                  <a:srgbClr val="616161"/>
                </a:solidFill>
                <a:latin typeface="Proxima Nova"/>
                <a:ea typeface="Proxima Nova"/>
                <a:cs typeface="Proxima Nova"/>
                <a:sym typeface="Proxima Nova"/>
              </a:rPr>
              <a:t> simulamos tener muchos gatos.</a:t>
            </a:r>
            <a:endParaRPr sz="1600">
              <a:solidFill>
                <a:srgbClr val="616161"/>
              </a:solidFill>
              <a:latin typeface="Proxima Nova"/>
              <a:ea typeface="Proxima Nova"/>
              <a:cs typeface="Proxima Nova"/>
              <a:sym typeface="Proxima Nova"/>
            </a:endParaRPr>
          </a:p>
          <a:p>
            <a:pPr indent="0" lvl="0" marL="0" rtl="0" algn="l">
              <a:spcBef>
                <a:spcPts val="1600"/>
              </a:spcBef>
              <a:spcAft>
                <a:spcPts val="0"/>
              </a:spcAft>
              <a:buNone/>
            </a:pPr>
            <a:r>
              <a:t/>
            </a:r>
            <a:endParaRPr sz="1600">
              <a:solidFill>
                <a:srgbClr val="616161"/>
              </a:solidFill>
              <a:latin typeface="Proxima Nova"/>
              <a:ea typeface="Proxima Nova"/>
              <a:cs typeface="Proxima Nova"/>
              <a:sym typeface="Proxima Nova"/>
            </a:endParaRPr>
          </a:p>
          <a:p>
            <a:pPr indent="0" lvl="0" marL="0" rtl="0" algn="l">
              <a:spcBef>
                <a:spcPts val="1600"/>
              </a:spcBef>
              <a:spcAft>
                <a:spcPts val="1600"/>
              </a:spcAft>
              <a:buNone/>
            </a:pPr>
            <a:r>
              <a:t/>
            </a:r>
            <a:endParaRPr sz="1600"/>
          </a:p>
        </p:txBody>
      </p:sp>
      <p:sp>
        <p:nvSpPr>
          <p:cNvPr id="276" name="Google Shape;276;p34"/>
          <p:cNvSpPr/>
          <p:nvPr/>
        </p:nvSpPr>
        <p:spPr>
          <a:xfrm>
            <a:off x="2237475" y="3375800"/>
            <a:ext cx="4215900" cy="74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4"/>
          <p:cNvSpPr txBox="1"/>
          <p:nvPr/>
        </p:nvSpPr>
        <p:spPr>
          <a:xfrm>
            <a:off x="2398425" y="3441800"/>
            <a:ext cx="37416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Demostración en vivo</a:t>
            </a:r>
            <a:endParaRPr sz="24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819150" y="5610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Importación</a:t>
            </a:r>
            <a:r>
              <a:rPr lang="en" u="sng"/>
              <a:t> de clases</a:t>
            </a:r>
            <a:endParaRPr/>
          </a:p>
        </p:txBody>
      </p:sp>
      <p:sp>
        <p:nvSpPr>
          <p:cNvPr id="283" name="Google Shape;283;p35"/>
          <p:cNvSpPr txBox="1"/>
          <p:nvPr>
            <p:ph idx="1" type="body"/>
          </p:nvPr>
        </p:nvSpPr>
        <p:spPr>
          <a:xfrm>
            <a:off x="819150" y="125287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rgbClr val="616161"/>
                </a:solidFill>
                <a:latin typeface="Proxima Nova"/>
                <a:ea typeface="Proxima Nova"/>
                <a:cs typeface="Proxima Nova"/>
                <a:sym typeface="Proxima Nova"/>
              </a:rPr>
              <a:t>Para </a:t>
            </a:r>
            <a:r>
              <a:rPr lang="en" sz="1600" u="sng">
                <a:solidFill>
                  <a:srgbClr val="616161"/>
                </a:solidFill>
                <a:latin typeface="Proxima Nova"/>
                <a:ea typeface="Proxima Nova"/>
                <a:cs typeface="Proxima Nova"/>
                <a:sym typeface="Proxima Nova"/>
              </a:rPr>
              <a:t>qué</a:t>
            </a:r>
            <a:r>
              <a:rPr lang="en" sz="1600" u="sng">
                <a:solidFill>
                  <a:srgbClr val="616161"/>
                </a:solidFill>
                <a:latin typeface="Proxima Nova"/>
                <a:ea typeface="Proxima Nova"/>
                <a:cs typeface="Proxima Nova"/>
                <a:sym typeface="Proxima Nova"/>
              </a:rPr>
              <a:t> importar las clases?</a:t>
            </a:r>
            <a:r>
              <a:rPr lang="en" sz="1600" u="sng">
                <a:solidFill>
                  <a:srgbClr val="616161"/>
                </a:solidFill>
                <a:latin typeface="Proxima Nova"/>
                <a:ea typeface="Proxima Nova"/>
                <a:cs typeface="Proxima Nova"/>
                <a:sym typeface="Proxima Nova"/>
              </a:rPr>
              <a:t> </a:t>
            </a:r>
            <a:endParaRPr sz="1600">
              <a:solidFill>
                <a:srgbClr val="616161"/>
              </a:solidFill>
              <a:latin typeface="Proxima Nova"/>
              <a:ea typeface="Proxima Nova"/>
              <a:cs typeface="Proxima Nova"/>
              <a:sym typeface="Proxima Nova"/>
            </a:endParaRPr>
          </a:p>
          <a:p>
            <a:pPr indent="0" lvl="0" marL="0" rtl="0" algn="l">
              <a:spcBef>
                <a:spcPts val="1600"/>
              </a:spcBef>
              <a:spcAft>
                <a:spcPts val="0"/>
              </a:spcAft>
              <a:buNone/>
            </a:pPr>
            <a:r>
              <a:rPr lang="en" sz="1600">
                <a:solidFill>
                  <a:srgbClr val="616161"/>
                </a:solidFill>
                <a:latin typeface="Proxima Nova"/>
                <a:ea typeface="Proxima Nova"/>
                <a:cs typeface="Proxima Nova"/>
                <a:sym typeface="Proxima Nova"/>
              </a:rPr>
              <a:t>Un sistema a veces es la </a:t>
            </a:r>
            <a:r>
              <a:rPr lang="en" sz="1600">
                <a:solidFill>
                  <a:srgbClr val="616161"/>
                </a:solidFill>
                <a:latin typeface="Proxima Nova"/>
                <a:ea typeface="Proxima Nova"/>
                <a:cs typeface="Proxima Nova"/>
                <a:sym typeface="Proxima Nova"/>
              </a:rPr>
              <a:t>composición</a:t>
            </a:r>
            <a:r>
              <a:rPr lang="en" sz="1600">
                <a:solidFill>
                  <a:srgbClr val="616161"/>
                </a:solidFill>
                <a:latin typeface="Proxima Nova"/>
                <a:ea typeface="Proxima Nova"/>
                <a:cs typeface="Proxima Nova"/>
                <a:sym typeface="Proxima Nova"/>
              </a:rPr>
              <a:t> de uno o </a:t>
            </a:r>
            <a:r>
              <a:rPr lang="en" sz="1600">
                <a:solidFill>
                  <a:srgbClr val="616161"/>
                </a:solidFill>
                <a:latin typeface="Proxima Nova"/>
                <a:ea typeface="Proxima Nova"/>
                <a:cs typeface="Proxima Nova"/>
                <a:sym typeface="Proxima Nova"/>
              </a:rPr>
              <a:t>más</a:t>
            </a:r>
            <a:r>
              <a:rPr lang="en" sz="1600">
                <a:solidFill>
                  <a:srgbClr val="616161"/>
                </a:solidFill>
                <a:latin typeface="Proxima Nova"/>
                <a:ea typeface="Proxima Nova"/>
                <a:cs typeface="Proxima Nova"/>
                <a:sym typeface="Proxima Nova"/>
              </a:rPr>
              <a:t> componentes, una o </a:t>
            </a:r>
            <a:r>
              <a:rPr lang="en" sz="1600">
                <a:solidFill>
                  <a:srgbClr val="616161"/>
                </a:solidFill>
                <a:latin typeface="Proxima Nova"/>
                <a:ea typeface="Proxima Nova"/>
                <a:cs typeface="Proxima Nova"/>
                <a:sym typeface="Proxima Nova"/>
              </a:rPr>
              <a:t>más</a:t>
            </a:r>
            <a:r>
              <a:rPr lang="en" sz="1600">
                <a:solidFill>
                  <a:srgbClr val="616161"/>
                </a:solidFill>
                <a:latin typeface="Proxima Nova"/>
                <a:ea typeface="Proxima Nova"/>
                <a:cs typeface="Proxima Nova"/>
                <a:sym typeface="Proxima Nova"/>
              </a:rPr>
              <a:t> clases que </a:t>
            </a:r>
            <a:r>
              <a:rPr lang="en" sz="1600">
                <a:solidFill>
                  <a:srgbClr val="616161"/>
                </a:solidFill>
                <a:latin typeface="Proxima Nova"/>
                <a:ea typeface="Proxima Nova"/>
                <a:cs typeface="Proxima Nova"/>
                <a:sym typeface="Proxima Nova"/>
              </a:rPr>
              <a:t>interactúan</a:t>
            </a:r>
            <a:r>
              <a:rPr lang="en" sz="1600">
                <a:solidFill>
                  <a:srgbClr val="616161"/>
                </a:solidFill>
                <a:latin typeface="Proxima Nova"/>
                <a:ea typeface="Proxima Nova"/>
                <a:cs typeface="Proxima Nova"/>
                <a:sym typeface="Proxima Nova"/>
              </a:rPr>
              <a:t> entre </a:t>
            </a:r>
            <a:r>
              <a:rPr lang="en" sz="1600">
                <a:solidFill>
                  <a:srgbClr val="616161"/>
                </a:solidFill>
                <a:latin typeface="Proxima Nova"/>
                <a:ea typeface="Proxima Nova"/>
                <a:cs typeface="Proxima Nova"/>
                <a:sym typeface="Proxima Nova"/>
              </a:rPr>
              <a:t>sí</a:t>
            </a:r>
            <a:r>
              <a:rPr lang="en" sz="1600">
                <a:solidFill>
                  <a:srgbClr val="616161"/>
                </a:solidFill>
                <a:latin typeface="Proxima Nova"/>
                <a:ea typeface="Proxima Nova"/>
                <a:cs typeface="Proxima Nova"/>
                <a:sym typeface="Proxima Nova"/>
              </a:rPr>
              <a:t> para dar resultado a una </a:t>
            </a:r>
            <a:r>
              <a:rPr lang="en" sz="1600">
                <a:solidFill>
                  <a:srgbClr val="616161"/>
                </a:solidFill>
                <a:latin typeface="Proxima Nova"/>
                <a:ea typeface="Proxima Nova"/>
                <a:cs typeface="Proxima Nova"/>
                <a:sym typeface="Proxima Nova"/>
              </a:rPr>
              <a:t>problemática</a:t>
            </a:r>
            <a:r>
              <a:rPr lang="en" sz="1600">
                <a:solidFill>
                  <a:srgbClr val="616161"/>
                </a:solidFill>
                <a:latin typeface="Proxima Nova"/>
                <a:ea typeface="Proxima Nova"/>
                <a:cs typeface="Proxima Nova"/>
                <a:sym typeface="Proxima Nova"/>
              </a:rPr>
              <a:t> en particular. </a:t>
            </a:r>
            <a:r>
              <a:rPr lang="en" sz="1600">
                <a:solidFill>
                  <a:srgbClr val="616161"/>
                </a:solidFill>
                <a:latin typeface="Proxima Nova"/>
                <a:ea typeface="Proxima Nova"/>
                <a:cs typeface="Proxima Nova"/>
                <a:sym typeface="Proxima Nova"/>
              </a:rPr>
              <a:t>Cómo</a:t>
            </a:r>
            <a:r>
              <a:rPr lang="en" sz="1600">
                <a:solidFill>
                  <a:srgbClr val="616161"/>
                </a:solidFill>
                <a:latin typeface="Proxima Nova"/>
                <a:ea typeface="Proxima Nova"/>
                <a:cs typeface="Proxima Nova"/>
                <a:sym typeface="Proxima Nova"/>
              </a:rPr>
              <a:t> hacemos para que esas clases </a:t>
            </a:r>
            <a:r>
              <a:rPr lang="en" sz="1600">
                <a:solidFill>
                  <a:srgbClr val="616161"/>
                </a:solidFill>
                <a:latin typeface="Proxima Nova"/>
                <a:ea typeface="Proxima Nova"/>
                <a:cs typeface="Proxima Nova"/>
                <a:sym typeface="Proxima Nova"/>
              </a:rPr>
              <a:t>interactúen</a:t>
            </a:r>
            <a:r>
              <a:rPr lang="en" sz="1600">
                <a:solidFill>
                  <a:srgbClr val="616161"/>
                </a:solidFill>
                <a:latin typeface="Proxima Nova"/>
                <a:ea typeface="Proxima Nova"/>
                <a:cs typeface="Proxima Nova"/>
                <a:sym typeface="Proxima Nova"/>
              </a:rPr>
              <a:t>? Importando los distintos componentes y usandolos.</a:t>
            </a:r>
            <a:endParaRPr sz="1600">
              <a:solidFill>
                <a:srgbClr val="616161"/>
              </a:solidFill>
              <a:latin typeface="Proxima Nova"/>
              <a:ea typeface="Proxima Nova"/>
              <a:cs typeface="Proxima Nova"/>
              <a:sym typeface="Proxima Nova"/>
            </a:endParaRPr>
          </a:p>
          <a:p>
            <a:pPr indent="0" lvl="0" marL="0" rtl="0" algn="l">
              <a:spcBef>
                <a:spcPts val="1600"/>
              </a:spcBef>
              <a:spcAft>
                <a:spcPts val="1600"/>
              </a:spcAft>
              <a:buNone/>
            </a:pPr>
            <a:r>
              <a:t/>
            </a:r>
            <a:endParaRPr sz="1600"/>
          </a:p>
        </p:txBody>
      </p:sp>
      <p:sp>
        <p:nvSpPr>
          <p:cNvPr id="284" name="Google Shape;284;p35"/>
          <p:cNvSpPr/>
          <p:nvPr/>
        </p:nvSpPr>
        <p:spPr>
          <a:xfrm>
            <a:off x="2237475" y="3375800"/>
            <a:ext cx="4215900" cy="74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txBox="1"/>
          <p:nvPr/>
        </p:nvSpPr>
        <p:spPr>
          <a:xfrm>
            <a:off x="2398425" y="3441800"/>
            <a:ext cx="37416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Demostración en vivo</a:t>
            </a:r>
            <a:endParaRPr sz="24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 BASE DE DATOS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Uso de sqlite3</a:t>
            </a:r>
            <a:endParaRPr u="sng"/>
          </a:p>
        </p:txBody>
      </p:sp>
      <p:sp>
        <p:nvSpPr>
          <p:cNvPr id="296" name="Google Shape;296;p37"/>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222222"/>
                </a:solidFill>
                <a:highlight>
                  <a:srgbClr val="FFFFFF"/>
                </a:highlight>
                <a:latin typeface="Arial"/>
                <a:ea typeface="Arial"/>
                <a:cs typeface="Arial"/>
                <a:sym typeface="Arial"/>
              </a:rPr>
              <a:t>SQLite es una librería en C que provee una base de datos liviana que no requiere un proceso de server separado y permite acceder a la base de datos usando una variante no estandar de SQL. Algunas aplicaciones pueden usar SQLite para almacenamiento interno (como el caso de las apps mobile) y es posible armar un prototipo de aplicación con SQLite y después portar a otra base de datos mas grande (Por ej: Oracle)</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Uso de JSON</a:t>
            </a:r>
            <a:endParaRPr u="sng"/>
          </a:p>
        </p:txBody>
      </p:sp>
      <p:sp>
        <p:nvSpPr>
          <p:cNvPr id="302" name="Google Shape;302;p38"/>
          <p:cNvSpPr txBox="1"/>
          <p:nvPr/>
        </p:nvSpPr>
        <p:spPr>
          <a:xfrm>
            <a:off x="959400" y="1750925"/>
            <a:ext cx="7505700" cy="27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22222"/>
                </a:solidFill>
                <a:highlight>
                  <a:srgbClr val="FFFFFF"/>
                </a:highlight>
              </a:rPr>
              <a:t>JSON </a:t>
            </a:r>
            <a:r>
              <a:rPr lang="en" sz="1600">
                <a:solidFill>
                  <a:srgbClr val="222222"/>
                </a:solidFill>
                <a:highlight>
                  <a:srgbClr val="FFFFFF"/>
                </a:highlight>
              </a:rPr>
              <a:t>(acrónimo de </a:t>
            </a:r>
            <a:r>
              <a:rPr b="1" lang="en" sz="1600">
                <a:solidFill>
                  <a:srgbClr val="222222"/>
                </a:solidFill>
                <a:highlight>
                  <a:srgbClr val="FFFFFF"/>
                </a:highlight>
              </a:rPr>
              <a:t>JavaScript Object Notation</a:t>
            </a:r>
            <a:r>
              <a:rPr lang="en" sz="1600">
                <a:solidFill>
                  <a:srgbClr val="222222"/>
                </a:solidFill>
                <a:highlight>
                  <a:srgbClr val="FFFFFF"/>
                </a:highlight>
              </a:rPr>
              <a:t>, «notación de objeto de JavaScript») es un formato de texto sencillo para el intercambio de datos (generalmente entre front y backend). Se trata de una forma de notación de objetos de JavaScript, pero cómo se volvió tan amplia la adopción por parte de muchos lenguajes, hoy en día se lo considera como un formato independiente de JavaScript.</a:t>
            </a:r>
            <a:endParaRPr sz="1600">
              <a:solidFill>
                <a:srgbClr val="222222"/>
              </a:solidFill>
              <a:highlight>
                <a:srgbClr val="FFFFFF"/>
              </a:highlight>
            </a:endParaRPr>
          </a:p>
          <a:p>
            <a:pPr indent="0" lvl="0" marL="0" rtl="0" algn="l">
              <a:spcBef>
                <a:spcPts val="0"/>
              </a:spcBef>
              <a:spcAft>
                <a:spcPts val="0"/>
              </a:spcAft>
              <a:buNone/>
            </a:pPr>
            <a:r>
              <a:rPr lang="en" sz="1600">
                <a:solidFill>
                  <a:srgbClr val="222222"/>
                </a:solidFill>
                <a:highlight>
                  <a:srgbClr val="FFFFFF"/>
                </a:highlight>
              </a:rPr>
              <a:t>Es usado ampliamente por casi todas las REST APIs que existen en el mercado, facilitando mucho las cosas.</a:t>
            </a:r>
            <a:endParaRPr sz="1600">
              <a:solidFill>
                <a:srgbClr val="222222"/>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Uso de sqlite3 y JSON</a:t>
            </a:r>
            <a:r>
              <a:rPr lang="en"/>
              <a:t> (primera interacción con una base de datos)</a:t>
            </a:r>
            <a:endParaRPr/>
          </a:p>
        </p:txBody>
      </p:sp>
      <p:sp>
        <p:nvSpPr>
          <p:cNvPr id="308" name="Google Shape;308;p39"/>
          <p:cNvSpPr/>
          <p:nvPr/>
        </p:nvSpPr>
        <p:spPr>
          <a:xfrm>
            <a:off x="2203100" y="2527600"/>
            <a:ext cx="4215900" cy="74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9"/>
          <p:cNvSpPr txBox="1"/>
          <p:nvPr/>
        </p:nvSpPr>
        <p:spPr>
          <a:xfrm>
            <a:off x="2364050" y="2593600"/>
            <a:ext cx="37416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Demostración en vivo</a:t>
            </a:r>
            <a:endParaRPr sz="24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 WEB DATA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Uso de SSL</a:t>
            </a:r>
            <a:endParaRPr u="sng"/>
          </a:p>
        </p:txBody>
      </p:sp>
      <p:sp>
        <p:nvSpPr>
          <p:cNvPr id="320" name="Google Shape;320;p41"/>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222222"/>
                </a:solidFill>
                <a:highlight>
                  <a:srgbClr val="FFFFFF"/>
                </a:highlight>
                <a:latin typeface="Arial"/>
                <a:ea typeface="Arial"/>
                <a:cs typeface="Arial"/>
                <a:sym typeface="Arial"/>
              </a:rPr>
              <a:t>SSL para Python provee acceso a la capa de transporte de seguridad (conocida como “Capa de Sockets segura” o “Secure Sockets Layer” cómo dicen las siglas) , encripción y facilidades para la autenticación  de los sockets, tanto del lado del cliente, como del lado del server. Este módulo usa la librería OpenSSL y está disponible en sistemas UNIX, Windows, Mac OS X y probablemente más sistemas operativos, tan pronto como OpenSSL esté instalado en la plataforma.</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Temario</a:t>
            </a:r>
            <a:endParaRPr u="sng"/>
          </a:p>
        </p:txBody>
      </p:sp>
      <p:sp>
        <p:nvSpPr>
          <p:cNvPr id="141" name="Google Shape;141;p15"/>
          <p:cNvSpPr txBox="1"/>
          <p:nvPr>
            <p:ph idx="1" type="body"/>
          </p:nvPr>
        </p:nvSpPr>
        <p:spPr>
          <a:xfrm>
            <a:off x="819150" y="1623325"/>
            <a:ext cx="7505700" cy="2820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Primeros pasos</a:t>
            </a:r>
            <a:endParaRPr sz="1500"/>
          </a:p>
          <a:p>
            <a:pPr indent="-323850" lvl="1" marL="914400" rtl="0" algn="l">
              <a:spcBef>
                <a:spcPts val="0"/>
              </a:spcBef>
              <a:spcAft>
                <a:spcPts val="0"/>
              </a:spcAft>
              <a:buSzPts val="1500"/>
              <a:buAutoNum type="alphaLcPeriod"/>
            </a:pPr>
            <a:r>
              <a:rPr lang="en" sz="1500"/>
              <a:t>Tipos de datos</a:t>
            </a:r>
            <a:endParaRPr sz="1500"/>
          </a:p>
          <a:p>
            <a:pPr indent="-323850" lvl="2" marL="1371600" rtl="0" algn="l">
              <a:spcBef>
                <a:spcPts val="0"/>
              </a:spcBef>
              <a:spcAft>
                <a:spcPts val="0"/>
              </a:spcAft>
              <a:buSzPts val="1500"/>
              <a:buAutoNum type="romanLcPeriod"/>
            </a:pPr>
            <a:r>
              <a:rPr lang="en" sz="1500"/>
              <a:t>Number</a:t>
            </a:r>
            <a:endParaRPr sz="1500"/>
          </a:p>
          <a:p>
            <a:pPr indent="-323850" lvl="2" marL="1371600" rtl="0" algn="l">
              <a:spcBef>
                <a:spcPts val="0"/>
              </a:spcBef>
              <a:spcAft>
                <a:spcPts val="0"/>
              </a:spcAft>
              <a:buSzPts val="1500"/>
              <a:buAutoNum type="romanLcPeriod"/>
            </a:pPr>
            <a:r>
              <a:rPr lang="en" sz="1500"/>
              <a:t>String</a:t>
            </a:r>
            <a:endParaRPr sz="1500"/>
          </a:p>
          <a:p>
            <a:pPr indent="-323850" lvl="2" marL="1371600" rtl="0" algn="l">
              <a:spcBef>
                <a:spcPts val="0"/>
              </a:spcBef>
              <a:spcAft>
                <a:spcPts val="0"/>
              </a:spcAft>
              <a:buSzPts val="1500"/>
              <a:buAutoNum type="romanLcPeriod"/>
            </a:pPr>
            <a:r>
              <a:rPr lang="en" sz="1500"/>
              <a:t>Tuplas</a:t>
            </a:r>
            <a:endParaRPr sz="1500"/>
          </a:p>
          <a:p>
            <a:pPr indent="-323850" lvl="2" marL="1371600" rtl="0" algn="l">
              <a:spcBef>
                <a:spcPts val="0"/>
              </a:spcBef>
              <a:spcAft>
                <a:spcPts val="0"/>
              </a:spcAft>
              <a:buSzPts val="1500"/>
              <a:buAutoNum type="romanLcPeriod"/>
            </a:pPr>
            <a:r>
              <a:rPr lang="en" sz="1500"/>
              <a:t>Listas</a:t>
            </a:r>
            <a:endParaRPr sz="1500"/>
          </a:p>
          <a:p>
            <a:pPr indent="-323850" lvl="2" marL="1371600" rtl="0" algn="l">
              <a:spcBef>
                <a:spcPts val="0"/>
              </a:spcBef>
              <a:spcAft>
                <a:spcPts val="0"/>
              </a:spcAft>
              <a:buSzPts val="1500"/>
              <a:buAutoNum type="romanLcPeriod"/>
            </a:pPr>
            <a:r>
              <a:rPr lang="en" sz="1500"/>
              <a:t>Diccionarios</a:t>
            </a:r>
            <a:endParaRPr sz="1500"/>
          </a:p>
          <a:p>
            <a:pPr indent="-323850" lvl="1" marL="914400" rtl="0" algn="l">
              <a:spcBef>
                <a:spcPts val="0"/>
              </a:spcBef>
              <a:spcAft>
                <a:spcPts val="0"/>
              </a:spcAft>
              <a:buSzPts val="1500"/>
              <a:buAutoNum type="alphaLcPeriod"/>
            </a:pPr>
            <a:r>
              <a:rPr lang="en" sz="1500"/>
              <a:t>Estructuras condicional/repetitivas</a:t>
            </a:r>
            <a:endParaRPr sz="1500"/>
          </a:p>
          <a:p>
            <a:pPr indent="-323850" lvl="1" marL="914400" rtl="0" algn="l">
              <a:spcBef>
                <a:spcPts val="0"/>
              </a:spcBef>
              <a:spcAft>
                <a:spcPts val="0"/>
              </a:spcAft>
              <a:buSzPts val="1500"/>
              <a:buAutoNum type="alphaLcPeriod"/>
            </a:pPr>
            <a:r>
              <a:rPr lang="en" sz="1500"/>
              <a:t>Métodos/funciones</a:t>
            </a:r>
            <a:endParaRPr sz="1500"/>
          </a:p>
          <a:p>
            <a:pPr indent="-323850" lvl="1" marL="914400" rtl="0" algn="l">
              <a:spcBef>
                <a:spcPts val="0"/>
              </a:spcBef>
              <a:spcAft>
                <a:spcPts val="0"/>
              </a:spcAft>
              <a:buSzPts val="1500"/>
              <a:buAutoNum type="alphaLcPeriod"/>
            </a:pPr>
            <a:r>
              <a:rPr lang="en" sz="1500"/>
              <a:t>Input Output (archivos)</a:t>
            </a:r>
            <a:endParaRPr sz="1500"/>
          </a:p>
          <a:p>
            <a:pPr indent="0" lvl="0" marL="914400" rtl="0" algn="l">
              <a:spcBef>
                <a:spcPts val="1600"/>
              </a:spcBef>
              <a:spcAft>
                <a:spcPts val="1600"/>
              </a:spcAft>
              <a:buNone/>
            </a:pPr>
            <a:r>
              <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Uso de URLib</a:t>
            </a:r>
            <a:endParaRPr u="sng"/>
          </a:p>
        </p:txBody>
      </p:sp>
      <p:sp>
        <p:nvSpPr>
          <p:cNvPr id="326" name="Google Shape;326;p42"/>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000000"/>
                </a:solidFill>
                <a:highlight>
                  <a:srgbClr val="FFFFFF"/>
                </a:highlight>
                <a:latin typeface="Arial"/>
                <a:ea typeface="Arial"/>
                <a:cs typeface="Arial"/>
                <a:sym typeface="Arial"/>
              </a:rPr>
              <a:t>Este modulo provee una interfaz de alto nivel para traer datos a través de internet. Se le provee generalmente una URL y en función de eso, se utilizan distintos métodos para autenticarse o simplemente traer datos de una locación determinada</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Python + Web Data</a:t>
            </a:r>
            <a:endParaRPr u="sng"/>
          </a:p>
        </p:txBody>
      </p:sp>
      <p:sp>
        <p:nvSpPr>
          <p:cNvPr id="332" name="Google Shape;332;p43"/>
          <p:cNvSpPr/>
          <p:nvPr/>
        </p:nvSpPr>
        <p:spPr>
          <a:xfrm>
            <a:off x="2234725" y="2197650"/>
            <a:ext cx="4215900" cy="74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txBox="1"/>
          <p:nvPr/>
        </p:nvSpPr>
        <p:spPr>
          <a:xfrm>
            <a:off x="2395675" y="2263650"/>
            <a:ext cx="37416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Calibri"/>
                <a:ea typeface="Calibri"/>
                <a:cs typeface="Calibri"/>
                <a:sym typeface="Calibri"/>
              </a:rPr>
              <a:t>Demostración en vivo</a:t>
            </a:r>
            <a:endParaRPr sz="24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API REST con Python (Usando Flask)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2" name="Shape 342"/>
        <p:cNvGrpSpPr/>
        <p:nvPr/>
      </p:nvGrpSpPr>
      <p:grpSpPr>
        <a:xfrm>
          <a:off x="0" y="0"/>
          <a:ext cx="0" cy="0"/>
          <a:chOff x="0" y="0"/>
          <a:chExt cx="0" cy="0"/>
        </a:xfrm>
      </p:grpSpPr>
      <p:sp>
        <p:nvSpPr>
          <p:cNvPr id="343" name="Google Shape;343;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¿Qué es una API REST?</a:t>
            </a:r>
            <a:endParaRPr u="sng"/>
          </a:p>
        </p:txBody>
      </p:sp>
      <p:sp>
        <p:nvSpPr>
          <p:cNvPr id="344" name="Google Shape;344;p45"/>
          <p:cNvSpPr txBox="1"/>
          <p:nvPr>
            <p:ph idx="1" type="body"/>
          </p:nvPr>
        </p:nvSpPr>
        <p:spPr>
          <a:xfrm>
            <a:off x="819150" y="16745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Llamamos API REST (interfaz programable de aplicaciones de Transferencia de Estado Representacional) a la parte del servidor, en donde podemos interactuar para traer y llevar información. Responde a 4 métodos básicos:</a:t>
            </a:r>
            <a:endParaRPr sz="1600"/>
          </a:p>
          <a:p>
            <a:pPr indent="-330200" lvl="0" marL="457200" rtl="0" algn="l">
              <a:spcBef>
                <a:spcPts val="1600"/>
              </a:spcBef>
              <a:spcAft>
                <a:spcPts val="0"/>
              </a:spcAft>
              <a:buSzPts val="1600"/>
              <a:buAutoNum type="arabicPeriod"/>
            </a:pPr>
            <a:r>
              <a:rPr lang="en" sz="1600"/>
              <a:t>PUT</a:t>
            </a:r>
            <a:endParaRPr sz="1600"/>
          </a:p>
          <a:p>
            <a:pPr indent="-330200" lvl="0" marL="457200" rtl="0" algn="l">
              <a:spcBef>
                <a:spcPts val="0"/>
              </a:spcBef>
              <a:spcAft>
                <a:spcPts val="0"/>
              </a:spcAft>
              <a:buSzPts val="1600"/>
              <a:buAutoNum type="arabicPeriod"/>
            </a:pPr>
            <a:r>
              <a:rPr lang="en" sz="1600"/>
              <a:t>POST</a:t>
            </a:r>
            <a:endParaRPr sz="1600"/>
          </a:p>
          <a:p>
            <a:pPr indent="-330200" lvl="0" marL="457200" rtl="0" algn="l">
              <a:spcBef>
                <a:spcPts val="0"/>
              </a:spcBef>
              <a:spcAft>
                <a:spcPts val="0"/>
              </a:spcAft>
              <a:buSzPts val="1600"/>
              <a:buAutoNum type="arabicPeriod"/>
            </a:pPr>
            <a:r>
              <a:rPr lang="en" sz="1600"/>
              <a:t>DELETE</a:t>
            </a:r>
            <a:endParaRPr sz="1600"/>
          </a:p>
          <a:p>
            <a:pPr indent="-330200" lvl="0" marL="457200" rtl="0" algn="l">
              <a:spcBef>
                <a:spcPts val="0"/>
              </a:spcBef>
              <a:spcAft>
                <a:spcPts val="0"/>
              </a:spcAft>
              <a:buSzPts val="1600"/>
              <a:buAutoNum type="arabicPeriod"/>
            </a:pPr>
            <a:r>
              <a:rPr lang="en" sz="1600"/>
              <a:t>GET</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Uso de Flask</a:t>
            </a:r>
            <a:endParaRPr u="sng"/>
          </a:p>
        </p:txBody>
      </p:sp>
      <p:sp>
        <p:nvSpPr>
          <p:cNvPr id="350" name="Google Shape;350;p46"/>
          <p:cNvSpPr txBox="1"/>
          <p:nvPr>
            <p:ph idx="1" type="body"/>
          </p:nvPr>
        </p:nvSpPr>
        <p:spPr>
          <a:xfrm>
            <a:off x="819150" y="17272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Flask es un framework de Python que hace fácil el desarrollo de una webapp. Posee un core mínimo de funcionalidad, pero totalmente extensible a nuestras necesidades.</a:t>
            </a:r>
            <a:endParaRPr sz="1600"/>
          </a:p>
          <a:p>
            <a:pPr indent="0" lvl="0" marL="0" rtl="0" algn="l">
              <a:spcBef>
                <a:spcPts val="1600"/>
              </a:spcBef>
              <a:spcAft>
                <a:spcPts val="0"/>
              </a:spcAft>
              <a:buNone/>
            </a:pPr>
            <a:r>
              <a:rPr lang="en" sz="1600" u="sng"/>
              <a:t>Instalación</a:t>
            </a:r>
            <a:endParaRPr sz="1600" u="sng"/>
          </a:p>
          <a:p>
            <a:pPr indent="0" lvl="0" marL="0" rtl="0" algn="l">
              <a:spcBef>
                <a:spcPts val="1600"/>
              </a:spcBef>
              <a:spcAft>
                <a:spcPts val="0"/>
              </a:spcAft>
              <a:buNone/>
            </a:pPr>
            <a:r>
              <a:rPr lang="en" sz="1150">
                <a:solidFill>
                  <a:srgbClr val="888888"/>
                </a:solidFill>
                <a:highlight>
                  <a:srgbClr val="EEEEEE"/>
                </a:highlight>
                <a:latin typeface="Arial"/>
                <a:ea typeface="Arial"/>
                <a:cs typeface="Arial"/>
                <a:sym typeface="Arial"/>
              </a:rPr>
              <a:t>$ </a:t>
            </a:r>
            <a:r>
              <a:rPr lang="en" sz="1150">
                <a:solidFill>
                  <a:srgbClr val="000000"/>
                </a:solidFill>
                <a:highlight>
                  <a:srgbClr val="EEEEEE"/>
                </a:highlight>
                <a:latin typeface="Arial"/>
                <a:ea typeface="Arial"/>
                <a:cs typeface="Arial"/>
                <a:sym typeface="Arial"/>
              </a:rPr>
              <a:t>pip install Flask</a:t>
            </a:r>
            <a:endParaRPr sz="1150">
              <a:solidFill>
                <a:srgbClr val="000000"/>
              </a:solidFill>
              <a:highlight>
                <a:srgbClr val="EEEEEE"/>
              </a:highlight>
              <a:latin typeface="Arial"/>
              <a:ea typeface="Arial"/>
              <a:cs typeface="Arial"/>
              <a:sym typeface="Arial"/>
            </a:endParaRPr>
          </a:p>
          <a:p>
            <a:pPr indent="0" lvl="0" marL="0" rtl="0" algn="l">
              <a:spcBef>
                <a:spcPts val="1600"/>
              </a:spcBef>
              <a:spcAft>
                <a:spcPts val="0"/>
              </a:spcAft>
              <a:buNone/>
            </a:pPr>
            <a:r>
              <a:rPr lang="en" sz="1150">
                <a:solidFill>
                  <a:srgbClr val="888888"/>
                </a:solidFill>
                <a:highlight>
                  <a:srgbClr val="EEEEEE"/>
                </a:highlight>
                <a:latin typeface="Arial"/>
                <a:ea typeface="Arial"/>
                <a:cs typeface="Arial"/>
                <a:sym typeface="Arial"/>
              </a:rPr>
              <a:t>$ </a:t>
            </a:r>
            <a:r>
              <a:rPr lang="en" sz="1150">
                <a:solidFill>
                  <a:srgbClr val="000000"/>
                </a:solidFill>
                <a:highlight>
                  <a:srgbClr val="EEEEEE"/>
                </a:highlight>
                <a:latin typeface="Arial"/>
                <a:ea typeface="Arial"/>
                <a:cs typeface="Arial"/>
                <a:sym typeface="Arial"/>
              </a:rPr>
              <a:t>FLASK_APP=prueba.py flask run</a:t>
            </a:r>
            <a:endParaRPr sz="1150">
              <a:solidFill>
                <a:srgbClr val="000000"/>
              </a:solidFill>
              <a:highlight>
                <a:srgbClr val="EEEEEE"/>
              </a:highlight>
              <a:latin typeface="Arial"/>
              <a:ea typeface="Arial"/>
              <a:cs typeface="Arial"/>
              <a:sym typeface="Arial"/>
            </a:endParaRPr>
          </a:p>
          <a:p>
            <a:pPr indent="0" lvl="0" marL="0" rtl="0" algn="l">
              <a:spcBef>
                <a:spcPts val="1600"/>
              </a:spcBef>
              <a:spcAft>
                <a:spcPts val="1600"/>
              </a:spcAft>
              <a:buNone/>
            </a:pPr>
            <a:r>
              <a:t/>
            </a:r>
            <a:endParaRPr sz="1600" u="sng"/>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Próximos pasos</a:t>
            </a:r>
            <a:endParaRPr u="sng"/>
          </a:p>
        </p:txBody>
      </p:sp>
      <p:sp>
        <p:nvSpPr>
          <p:cNvPr id="356" name="Google Shape;356;p47"/>
          <p:cNvSpPr txBox="1"/>
          <p:nvPr>
            <p:ph idx="1" type="body"/>
          </p:nvPr>
        </p:nvSpPr>
        <p:spPr>
          <a:xfrm>
            <a:off x="1346150" y="23385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u="sng">
                <a:solidFill>
                  <a:schemeClr val="hlink"/>
                </a:solidFill>
                <a:latin typeface="Arial"/>
                <a:ea typeface="Arial"/>
                <a:cs typeface="Arial"/>
                <a:sym typeface="Arial"/>
                <a:hlinkClick r:id="rId3"/>
              </a:rPr>
              <a:t>https://awesome-python.com/</a:t>
            </a:r>
            <a:endParaRPr sz="3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FIN</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Temario</a:t>
            </a:r>
            <a:endParaRPr u="sng"/>
          </a:p>
        </p:txBody>
      </p:sp>
      <p:sp>
        <p:nvSpPr>
          <p:cNvPr id="147" name="Google Shape;147;p16"/>
          <p:cNvSpPr txBox="1"/>
          <p:nvPr>
            <p:ph idx="1" type="body"/>
          </p:nvPr>
        </p:nvSpPr>
        <p:spPr>
          <a:xfrm>
            <a:off x="819150" y="1625075"/>
            <a:ext cx="7505700" cy="2813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Objetos</a:t>
            </a:r>
            <a:endParaRPr sz="1500"/>
          </a:p>
          <a:p>
            <a:pPr indent="-323850" lvl="1" marL="914400" rtl="0" algn="l">
              <a:spcBef>
                <a:spcPts val="0"/>
              </a:spcBef>
              <a:spcAft>
                <a:spcPts val="0"/>
              </a:spcAft>
              <a:buSzPts val="1500"/>
              <a:buAutoNum type="alphaLcPeriod"/>
            </a:pPr>
            <a:r>
              <a:rPr lang="en" sz="1500"/>
              <a:t>Definición de objeto</a:t>
            </a:r>
            <a:endParaRPr sz="1500"/>
          </a:p>
          <a:p>
            <a:pPr indent="-323850" lvl="1" marL="914400" rtl="0" algn="l">
              <a:spcBef>
                <a:spcPts val="0"/>
              </a:spcBef>
              <a:spcAft>
                <a:spcPts val="0"/>
              </a:spcAft>
              <a:buSzPts val="1500"/>
              <a:buAutoNum type="alphaLcPeriod"/>
            </a:pPr>
            <a:r>
              <a:rPr lang="en" sz="1500"/>
              <a:t>Definición de estado interno/metodos/mensajes/funciones</a:t>
            </a:r>
            <a:endParaRPr sz="1500"/>
          </a:p>
          <a:p>
            <a:pPr indent="-323850" lvl="1" marL="914400" rtl="0" algn="l">
              <a:spcBef>
                <a:spcPts val="0"/>
              </a:spcBef>
              <a:spcAft>
                <a:spcPts val="0"/>
              </a:spcAft>
              <a:buSzPts val="1500"/>
              <a:buAutoNum type="alphaLcPeriod"/>
            </a:pPr>
            <a:r>
              <a:rPr lang="en" sz="1500"/>
              <a:t>Llamando a un método</a:t>
            </a:r>
            <a:endParaRPr sz="1500"/>
          </a:p>
          <a:p>
            <a:pPr indent="-323850" lvl="1" marL="914400" rtl="0" algn="l">
              <a:spcBef>
                <a:spcPts val="0"/>
              </a:spcBef>
              <a:spcAft>
                <a:spcPts val="0"/>
              </a:spcAft>
              <a:buSzPts val="1500"/>
              <a:buAutoNum type="alphaLcPeriod"/>
            </a:pPr>
            <a:r>
              <a:rPr lang="en" sz="1500"/>
              <a:t>Objeto como instancia de una clase</a:t>
            </a:r>
            <a:endParaRPr sz="1500"/>
          </a:p>
          <a:p>
            <a:pPr indent="-323850" lvl="0" marL="457200" rtl="0" algn="l">
              <a:spcBef>
                <a:spcPts val="0"/>
              </a:spcBef>
              <a:spcAft>
                <a:spcPts val="0"/>
              </a:spcAft>
              <a:buSzPts val="1500"/>
              <a:buAutoNum type="arabicPeriod"/>
            </a:pPr>
            <a:r>
              <a:rPr lang="en" sz="1500"/>
              <a:t>Clases</a:t>
            </a:r>
            <a:endParaRPr sz="1500"/>
          </a:p>
          <a:p>
            <a:pPr indent="-323850" lvl="1" marL="914400" rtl="0" algn="l">
              <a:spcBef>
                <a:spcPts val="0"/>
              </a:spcBef>
              <a:spcAft>
                <a:spcPts val="0"/>
              </a:spcAft>
              <a:buSzPts val="1500"/>
              <a:buAutoNum type="alphaLcPeriod"/>
            </a:pPr>
            <a:r>
              <a:rPr lang="en" sz="1500"/>
              <a:t>Definicion de clase</a:t>
            </a:r>
            <a:endParaRPr sz="1500"/>
          </a:p>
          <a:p>
            <a:pPr indent="-323850" lvl="1" marL="914400" rtl="0" algn="l">
              <a:spcBef>
                <a:spcPts val="0"/>
              </a:spcBef>
              <a:spcAft>
                <a:spcPts val="0"/>
              </a:spcAft>
              <a:buSzPts val="1500"/>
              <a:buAutoNum type="alphaLcPeriod"/>
            </a:pPr>
            <a:r>
              <a:rPr lang="en" sz="1500"/>
              <a:t>Nuestra primera clase y sus respectivos objetos</a:t>
            </a:r>
            <a:endParaRPr sz="1500"/>
          </a:p>
          <a:p>
            <a:pPr indent="-323850" lvl="1" marL="914400" rtl="0" algn="l">
              <a:spcBef>
                <a:spcPts val="0"/>
              </a:spcBef>
              <a:spcAft>
                <a:spcPts val="0"/>
              </a:spcAft>
              <a:buSzPts val="1500"/>
              <a:buAutoNum type="alphaLcPeriod"/>
            </a:pPr>
            <a:r>
              <a:rPr lang="en" sz="1500"/>
              <a:t>Ejemplos en código</a:t>
            </a:r>
            <a:endParaRPr sz="1500"/>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Temario</a:t>
            </a:r>
            <a:endParaRPr u="sng"/>
          </a:p>
        </p:txBody>
      </p:sp>
      <p:sp>
        <p:nvSpPr>
          <p:cNvPr id="153" name="Google Shape;153;p17"/>
          <p:cNvSpPr txBox="1"/>
          <p:nvPr>
            <p:ph idx="1" type="body"/>
          </p:nvPr>
        </p:nvSpPr>
        <p:spPr>
          <a:xfrm>
            <a:off x="819150" y="1675675"/>
            <a:ext cx="7505700" cy="2763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Importación</a:t>
            </a:r>
            <a:r>
              <a:rPr lang="en" sz="1600"/>
              <a:t> de clases</a:t>
            </a:r>
            <a:endParaRPr sz="1600"/>
          </a:p>
          <a:p>
            <a:pPr indent="-330200" lvl="1" marL="914400" rtl="0" algn="l">
              <a:spcBef>
                <a:spcPts val="0"/>
              </a:spcBef>
              <a:spcAft>
                <a:spcPts val="0"/>
              </a:spcAft>
              <a:buSzPts val="1600"/>
              <a:buAutoNum type="alphaLcPeriod"/>
            </a:pPr>
            <a:r>
              <a:rPr lang="en" sz="1600"/>
              <a:t>Uso de import simple + estructuras </a:t>
            </a:r>
            <a:r>
              <a:rPr lang="en" sz="1600"/>
              <a:t>jerárquicas</a:t>
            </a:r>
            <a:endParaRPr sz="1600"/>
          </a:p>
          <a:p>
            <a:pPr indent="-330200" lvl="1" marL="914400" rtl="0" algn="l">
              <a:spcBef>
                <a:spcPts val="0"/>
              </a:spcBef>
              <a:spcAft>
                <a:spcPts val="0"/>
              </a:spcAft>
              <a:buSzPts val="1600"/>
              <a:buAutoNum type="alphaLcPeriod"/>
            </a:pPr>
            <a:r>
              <a:rPr lang="en" sz="1600"/>
              <a:t>Ejemplo en </a:t>
            </a:r>
            <a:r>
              <a:rPr lang="en" sz="1600"/>
              <a:t>código</a:t>
            </a:r>
            <a:endParaRPr sz="1600"/>
          </a:p>
          <a:p>
            <a:pPr indent="-330200" lvl="0" marL="457200" rtl="0" algn="l">
              <a:spcBef>
                <a:spcPts val="0"/>
              </a:spcBef>
              <a:spcAft>
                <a:spcPts val="0"/>
              </a:spcAft>
              <a:buSzPts val="1600"/>
              <a:buAutoNum type="arabicPeriod"/>
            </a:pPr>
            <a:r>
              <a:rPr lang="en" sz="1600"/>
              <a:t>Próximos pasos</a:t>
            </a:r>
            <a:endParaRPr sz="1600"/>
          </a:p>
          <a:p>
            <a:pPr indent="-330200" lvl="1" marL="914400" rtl="0" algn="l">
              <a:spcBef>
                <a:spcPts val="0"/>
              </a:spcBef>
              <a:spcAft>
                <a:spcPts val="0"/>
              </a:spcAft>
              <a:buSzPts val="1600"/>
              <a:buAutoNum type="alphaLcPeriod"/>
            </a:pPr>
            <a:r>
              <a:rPr lang="en" sz="1600"/>
              <a:t>¿Qué hacemos? =&gt; Info en awesome</a:t>
            </a:r>
            <a:endParaRPr sz="1600"/>
          </a:p>
          <a:p>
            <a:pPr indent="0" lvl="0" marL="457200" rtl="0" algn="l">
              <a:spcBef>
                <a:spcPts val="1600"/>
              </a:spcBef>
              <a:spcAft>
                <a:spcPts val="0"/>
              </a:spcAft>
              <a:buNone/>
            </a:pPr>
            <a:r>
              <a:t/>
            </a:r>
            <a:endParaRPr sz="1400"/>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¿Qué es Python?</a:t>
            </a:r>
            <a:endParaRPr/>
          </a:p>
        </p:txBody>
      </p:sp>
      <p:sp>
        <p:nvSpPr>
          <p:cNvPr id="159" name="Google Shape;159;p18"/>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Python es un lenguaje de programación interpretado, que hace énfasis en que su sintaxis (la manera en que se escribe) sea fácil de leer. </a:t>
            </a:r>
            <a:endParaRPr sz="1600"/>
          </a:p>
          <a:p>
            <a:pPr indent="0" lvl="0" marL="0" rtl="0" algn="l">
              <a:spcBef>
                <a:spcPts val="1600"/>
              </a:spcBef>
              <a:spcAft>
                <a:spcPts val="0"/>
              </a:spcAft>
              <a:buNone/>
            </a:pPr>
            <a:r>
              <a:rPr lang="en" sz="1600"/>
              <a:t>Es un lenguaje multiparadigma, ya que soporta POO, imperativa, y paradigma funcional. Es un lenguaje interpretado (como Javascript :) ), de tipado dinámico (implícito) y multiplataforma (funciona en Windows, OSx y Linux)</a:t>
            </a:r>
            <a:endParaRPr sz="1600"/>
          </a:p>
          <a:p>
            <a:pPr indent="0" lvl="0" marL="0" rtl="0" algn="l">
              <a:spcBef>
                <a:spcPts val="1600"/>
              </a:spcBef>
              <a:spcAft>
                <a:spcPts val="0"/>
              </a:spcAft>
              <a:buNone/>
            </a:pPr>
            <a:r>
              <a:rPr lang="en" sz="1600"/>
              <a:t>En los últimos años, el uso de Python ha crecido enormemente gracias a los grandes frameworks para Machine Learning que posee (NumPy, Scikit-learn, PyTorch, etc)</a:t>
            </a:r>
            <a:endParaRPr sz="16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¿Cómo empiezo?</a:t>
            </a:r>
            <a:endParaRPr u="sng"/>
          </a:p>
        </p:txBody>
      </p:sp>
      <p:sp>
        <p:nvSpPr>
          <p:cNvPr id="165" name="Google Shape;165;p19"/>
          <p:cNvSpPr txBox="1"/>
          <p:nvPr>
            <p:ph idx="1" type="body"/>
          </p:nvPr>
        </p:nvSpPr>
        <p:spPr>
          <a:xfrm>
            <a:off x="819150" y="1645525"/>
            <a:ext cx="7505700" cy="279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t>Instalación de Python</a:t>
            </a:r>
            <a:endParaRPr sz="1600" u="sng"/>
          </a:p>
          <a:p>
            <a:pPr indent="0" lvl="0" marL="0" rtl="0" algn="l">
              <a:spcBef>
                <a:spcPts val="1600"/>
              </a:spcBef>
              <a:spcAft>
                <a:spcPts val="0"/>
              </a:spcAft>
              <a:buNone/>
            </a:pPr>
            <a:r>
              <a:rPr lang="en" sz="1600"/>
              <a:t>Afortunadamente Python tiene binarios ejecutables de instalación para todos los sistemas operativos :)</a:t>
            </a:r>
            <a:endParaRPr sz="1600"/>
          </a:p>
          <a:p>
            <a:pPr indent="-330200" lvl="0" marL="457200" rtl="0" algn="l">
              <a:spcBef>
                <a:spcPts val="1600"/>
              </a:spcBef>
              <a:spcAft>
                <a:spcPts val="0"/>
              </a:spcAft>
              <a:buSzPts val="1600"/>
              <a:buAutoNum type="arabicPeriod"/>
            </a:pPr>
            <a:r>
              <a:rPr lang="en" sz="1600" u="sng"/>
              <a:t>Windows</a:t>
            </a:r>
            <a:r>
              <a:rPr lang="en" sz="1600"/>
              <a:t> =&gt; </a:t>
            </a:r>
            <a:r>
              <a:rPr lang="en" sz="1100" u="sng">
                <a:solidFill>
                  <a:schemeClr val="hlink"/>
                </a:solidFill>
                <a:latin typeface="Arial"/>
                <a:ea typeface="Arial"/>
                <a:cs typeface="Arial"/>
                <a:sym typeface="Arial"/>
                <a:hlinkClick r:id="rId3"/>
              </a:rPr>
              <a:t>https://www.python.org/downloads/windows/</a:t>
            </a:r>
            <a:endParaRPr sz="1600"/>
          </a:p>
          <a:p>
            <a:pPr indent="-330200" lvl="0" marL="457200" rtl="0" algn="l">
              <a:spcBef>
                <a:spcPts val="0"/>
              </a:spcBef>
              <a:spcAft>
                <a:spcPts val="0"/>
              </a:spcAft>
              <a:buSzPts val="1600"/>
              <a:buAutoNum type="arabicPeriod"/>
            </a:pPr>
            <a:r>
              <a:rPr lang="en" sz="1600" u="sng"/>
              <a:t>Linux </a:t>
            </a:r>
            <a:r>
              <a:rPr lang="en" sz="1600"/>
              <a:t>=&gt; </a:t>
            </a:r>
            <a:r>
              <a:rPr lang="en" sz="1100" u="sng">
                <a:solidFill>
                  <a:schemeClr val="hlink"/>
                </a:solidFill>
                <a:latin typeface="Arial"/>
                <a:ea typeface="Arial"/>
                <a:cs typeface="Arial"/>
                <a:sym typeface="Arial"/>
                <a:hlinkClick r:id="rId4"/>
              </a:rPr>
              <a:t>https://www.python.org/downloads/source/</a:t>
            </a:r>
            <a:endParaRPr sz="1600"/>
          </a:p>
          <a:p>
            <a:pPr indent="-330200" lvl="0" marL="457200" rtl="0" algn="l">
              <a:spcBef>
                <a:spcPts val="0"/>
              </a:spcBef>
              <a:spcAft>
                <a:spcPts val="0"/>
              </a:spcAft>
              <a:buSzPts val="1600"/>
              <a:buAutoNum type="arabicPeriod"/>
            </a:pPr>
            <a:r>
              <a:rPr lang="en" sz="1600" u="sng"/>
              <a:t>OSX </a:t>
            </a:r>
            <a:r>
              <a:rPr lang="en" sz="1600"/>
              <a:t>=&gt; </a:t>
            </a:r>
            <a:r>
              <a:rPr lang="en" sz="1100" u="sng">
                <a:solidFill>
                  <a:schemeClr val="hlink"/>
                </a:solidFill>
                <a:latin typeface="Arial"/>
                <a:ea typeface="Arial"/>
                <a:cs typeface="Arial"/>
                <a:sym typeface="Arial"/>
                <a:hlinkClick r:id="rId5"/>
              </a:rPr>
              <a:t>https://www.python.org/downloads/mac-osx/</a:t>
            </a:r>
            <a:endParaRPr sz="1600"/>
          </a:p>
        </p:txBody>
      </p:sp>
      <p:pic>
        <p:nvPicPr>
          <p:cNvPr id="166" name="Google Shape;166;p19"/>
          <p:cNvPicPr preferRelativeResize="0"/>
          <p:nvPr/>
        </p:nvPicPr>
        <p:blipFill>
          <a:blip r:embed="rId6">
            <a:alphaModFix/>
          </a:blip>
          <a:stretch>
            <a:fillRect/>
          </a:stretch>
        </p:blipFill>
        <p:spPr>
          <a:xfrm>
            <a:off x="5287475" y="2649250"/>
            <a:ext cx="2805500" cy="16386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¿Dónde programamos? (opciones desktop)</a:t>
            </a:r>
            <a:endParaRPr u="sng"/>
          </a:p>
        </p:txBody>
      </p:sp>
      <p:sp>
        <p:nvSpPr>
          <p:cNvPr id="172" name="Google Shape;172;p20"/>
          <p:cNvSpPr txBox="1"/>
          <p:nvPr>
            <p:ph idx="1" type="body"/>
          </p:nvPr>
        </p:nvSpPr>
        <p:spPr>
          <a:xfrm>
            <a:off x="819150" y="1740375"/>
            <a:ext cx="7505700" cy="2698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Atom.io =&gt; </a:t>
            </a:r>
            <a:r>
              <a:rPr lang="en" sz="1100" u="sng">
                <a:solidFill>
                  <a:schemeClr val="hlink"/>
                </a:solidFill>
                <a:latin typeface="Arial"/>
                <a:ea typeface="Arial"/>
                <a:cs typeface="Arial"/>
                <a:sym typeface="Arial"/>
                <a:hlinkClick r:id="rId3"/>
              </a:rPr>
              <a:t>https://atom.io/</a:t>
            </a:r>
            <a:r>
              <a:rPr lang="en" sz="1600"/>
              <a:t> (Github)</a:t>
            </a:r>
            <a:endParaRPr sz="1600"/>
          </a:p>
          <a:p>
            <a:pPr indent="-330200" lvl="0" marL="457200" rtl="0" algn="l">
              <a:spcBef>
                <a:spcPts val="0"/>
              </a:spcBef>
              <a:spcAft>
                <a:spcPts val="0"/>
              </a:spcAft>
              <a:buSzPts val="1600"/>
              <a:buAutoNum type="arabicPeriod"/>
            </a:pPr>
            <a:r>
              <a:rPr lang="en" sz="1600"/>
              <a:t>Pycharm =&gt; </a:t>
            </a:r>
            <a:r>
              <a:rPr lang="en" sz="1100" u="sng">
                <a:solidFill>
                  <a:schemeClr val="hlink"/>
                </a:solidFill>
                <a:latin typeface="Arial"/>
                <a:ea typeface="Arial"/>
                <a:cs typeface="Arial"/>
                <a:sym typeface="Arial"/>
                <a:hlinkClick r:id="rId4"/>
              </a:rPr>
              <a:t>https://www.jetbrains.com/pycharm/</a:t>
            </a:r>
            <a:r>
              <a:rPr lang="en" sz="1600"/>
              <a:t> (Jetbrains)</a:t>
            </a:r>
            <a:endParaRPr sz="1600"/>
          </a:p>
          <a:p>
            <a:pPr indent="-330200" lvl="0" marL="457200" rtl="0" algn="l">
              <a:spcBef>
                <a:spcPts val="0"/>
              </a:spcBef>
              <a:spcAft>
                <a:spcPts val="0"/>
              </a:spcAft>
              <a:buSzPts val="1600"/>
              <a:buAutoNum type="arabicPeriod"/>
            </a:pPr>
            <a:r>
              <a:rPr lang="en" sz="1600"/>
              <a:t>VSCode =&gt;  </a:t>
            </a:r>
            <a:r>
              <a:rPr lang="en" sz="1600" u="sng">
                <a:solidFill>
                  <a:schemeClr val="hlink"/>
                </a:solidFill>
                <a:hlinkClick r:id="rId5"/>
              </a:rPr>
              <a:t>https://code.visualstudio.com/</a:t>
            </a:r>
            <a:r>
              <a:rPr lang="en" sz="1600"/>
              <a:t> (Microsoft)</a:t>
            </a:r>
            <a:endParaRPr sz="1600"/>
          </a:p>
          <a:p>
            <a:pPr indent="-330200" lvl="0" marL="457200" rtl="0" algn="l">
              <a:spcBef>
                <a:spcPts val="0"/>
              </a:spcBef>
              <a:spcAft>
                <a:spcPts val="0"/>
              </a:spcAft>
              <a:buSzPts val="1600"/>
              <a:buAutoNum type="arabicPeriod"/>
            </a:pPr>
            <a:r>
              <a:rPr lang="en" sz="1600"/>
              <a:t>Brackets.io =&gt; </a:t>
            </a:r>
            <a:r>
              <a:rPr lang="en" sz="1100" u="sng">
                <a:solidFill>
                  <a:schemeClr val="hlink"/>
                </a:solidFill>
                <a:latin typeface="Arial"/>
                <a:ea typeface="Arial"/>
                <a:cs typeface="Arial"/>
                <a:sym typeface="Arial"/>
                <a:hlinkClick r:id="rId6"/>
              </a:rPr>
              <a:t>http://brackets.io/</a:t>
            </a:r>
            <a:r>
              <a:rPr lang="en" sz="1600"/>
              <a:t> =&gt; (Adobe)</a:t>
            </a:r>
            <a:endParaRPr sz="1600"/>
          </a:p>
          <a:p>
            <a:pPr indent="-330200" lvl="0" marL="457200" rtl="0" algn="l">
              <a:spcBef>
                <a:spcPts val="0"/>
              </a:spcBef>
              <a:spcAft>
                <a:spcPts val="0"/>
              </a:spcAft>
              <a:buSzPts val="1600"/>
              <a:buAutoNum type="arabicPeriod"/>
            </a:pPr>
            <a:r>
              <a:rPr lang="en" sz="1600"/>
              <a:t>Notepad++ =&gt; </a:t>
            </a:r>
            <a:r>
              <a:rPr lang="en" sz="1600" u="sng">
                <a:solidFill>
                  <a:schemeClr val="hlink"/>
                </a:solidFill>
                <a:hlinkClick r:id="rId7"/>
              </a:rPr>
              <a:t>https://notepad-plus-plus.org/download/v7.6.6.html</a:t>
            </a:r>
            <a:r>
              <a:rPr lang="en" sz="1600"/>
              <a:t> (Don Ho)</a:t>
            </a:r>
            <a:endParaRPr sz="1600"/>
          </a:p>
          <a:p>
            <a:pPr indent="0" lvl="0" marL="0" rtl="0" algn="l">
              <a:spcBef>
                <a:spcPts val="1600"/>
              </a:spcBef>
              <a:spcAft>
                <a:spcPts val="0"/>
              </a:spcAft>
              <a:buNone/>
            </a:pPr>
            <a:r>
              <a:t/>
            </a:r>
            <a:endParaRPr sz="1600" u="sng"/>
          </a:p>
          <a:p>
            <a:pPr indent="0" lvl="0" marL="0" rtl="0" algn="l">
              <a:spcBef>
                <a:spcPts val="1600"/>
              </a:spcBef>
              <a:spcAft>
                <a:spcPts val="1600"/>
              </a:spcAft>
              <a:buNone/>
            </a:pPr>
            <a:r>
              <a:rPr lang="en" sz="1600" u="sng"/>
              <a:t>Preferencia propia</a:t>
            </a:r>
            <a:r>
              <a:rPr lang="en" sz="1600"/>
              <a:t>: VSCode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¿Dónde programamos? (opciones cloud)</a:t>
            </a:r>
            <a:endParaRPr u="sng"/>
          </a:p>
        </p:txBody>
      </p:sp>
      <p:sp>
        <p:nvSpPr>
          <p:cNvPr id="178" name="Google Shape;178;p21"/>
          <p:cNvSpPr txBox="1"/>
          <p:nvPr>
            <p:ph idx="1" type="body"/>
          </p:nvPr>
        </p:nvSpPr>
        <p:spPr>
          <a:xfrm>
            <a:off x="859900" y="1800200"/>
            <a:ext cx="7505700" cy="2698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Colab</a:t>
            </a:r>
            <a:r>
              <a:rPr lang="en" sz="1600"/>
              <a:t> =&gt; </a:t>
            </a:r>
            <a:r>
              <a:rPr lang="en" sz="1100" u="sng">
                <a:solidFill>
                  <a:schemeClr val="hlink"/>
                </a:solidFill>
                <a:latin typeface="Arial"/>
                <a:ea typeface="Arial"/>
                <a:cs typeface="Arial"/>
                <a:sym typeface="Arial"/>
                <a:hlinkClick r:id="rId3"/>
              </a:rPr>
              <a:t>https://colab.research.google.com/</a:t>
            </a:r>
            <a:r>
              <a:rPr lang="en" sz="1100">
                <a:latin typeface="Arial"/>
                <a:ea typeface="Arial"/>
                <a:cs typeface="Arial"/>
                <a:sym typeface="Arial"/>
              </a:rPr>
              <a:t> (Google)</a:t>
            </a:r>
            <a:endParaRPr sz="1600"/>
          </a:p>
          <a:p>
            <a:pPr indent="-330200" lvl="0" marL="457200" rtl="0" algn="l">
              <a:spcBef>
                <a:spcPts val="0"/>
              </a:spcBef>
              <a:spcAft>
                <a:spcPts val="0"/>
              </a:spcAft>
              <a:buSzPts val="1600"/>
              <a:buAutoNum type="arabicPeriod"/>
            </a:pPr>
            <a:r>
              <a:rPr lang="en" sz="1600"/>
              <a:t>Jupyter Notebook =&gt; </a:t>
            </a:r>
            <a:r>
              <a:rPr lang="en" sz="1100">
                <a:latin typeface="Arial"/>
                <a:ea typeface="Arial"/>
                <a:cs typeface="Arial"/>
                <a:sym typeface="Arial"/>
              </a:rPr>
              <a:t>https://jupyter.org/</a:t>
            </a:r>
            <a:r>
              <a:rPr lang="en" sz="1600"/>
              <a:t> (Project Jupyter)</a:t>
            </a:r>
            <a:endParaRPr sz="1600"/>
          </a:p>
          <a:p>
            <a:pPr indent="-330200" lvl="0" marL="457200" rtl="0" algn="l">
              <a:spcBef>
                <a:spcPts val="0"/>
              </a:spcBef>
              <a:spcAft>
                <a:spcPts val="0"/>
              </a:spcAft>
              <a:buSzPts val="1600"/>
              <a:buAutoNum type="arabicPeriod"/>
            </a:pPr>
            <a:r>
              <a:rPr lang="en" sz="1600"/>
              <a:t>Kaggle =&gt; </a:t>
            </a:r>
            <a:r>
              <a:rPr lang="en" sz="1600" u="sng">
                <a:solidFill>
                  <a:schemeClr val="hlink"/>
                </a:solidFill>
                <a:hlinkClick r:id="rId4"/>
              </a:rPr>
              <a:t>https://www.kaggle.com/</a:t>
            </a:r>
            <a:r>
              <a:rPr lang="en" sz="1600"/>
              <a:t>  (Kaggle)</a:t>
            </a:r>
            <a:endParaRPr sz="1600"/>
          </a:p>
          <a:p>
            <a:pPr indent="0" lvl="0" marL="0" rtl="0" algn="l">
              <a:spcBef>
                <a:spcPts val="1600"/>
              </a:spcBef>
              <a:spcAft>
                <a:spcPts val="1600"/>
              </a:spcAft>
              <a:buNone/>
            </a:pPr>
            <a:r>
              <a:rPr lang="en" sz="1600" u="sng"/>
              <a:t>Preferencia propia</a:t>
            </a:r>
            <a:r>
              <a:rPr lang="en" sz="1600"/>
              <a:t>: Colab</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