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559675" cy="10691813"/>
  <p:notesSz cx="6858000" cy="9144000"/>
  <p:embeddedFontLst>
    <p:embeddedFont>
      <p:font typeface="Book Antiqua" panose="02040602050305030304" pitchFamily="18" charset="0"/>
      <p:regular r:id="rId4"/>
      <p:bold r:id="rId5"/>
      <p:italic r:id="rId6"/>
      <p:boldItalic r:id="rId7"/>
    </p:embeddedFont>
    <p:embeddedFont>
      <p:font typeface="CyrillicGoth" pitchFamily="2" charset="-52"/>
      <p:regular r:id="rId8"/>
    </p:embeddedFont>
    <p:embeddedFont>
      <p:font typeface="Libre Baskerville" panose="020B0604020202020204" charset="0"/>
      <p:regular r:id="rId9"/>
      <p:bold r:id="rId10"/>
      <p:italic r:id="rId11"/>
    </p:embeddedFont>
    <p:embeddedFont>
      <p:font typeface="Merriweather" panose="00000500000000000000" pitchFamily="2" charset="-52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2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50347" t="675"/>
          <a:stretch/>
        </p:blipFill>
        <p:spPr>
          <a:xfrm>
            <a:off x="21001" y="-186"/>
            <a:ext cx="7559997" cy="10691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78400" y="149940"/>
            <a:ext cx="5408700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4100" dirty="0">
                <a:solidFill>
                  <a:srgbClr val="231615"/>
                </a:solidFill>
                <a:latin typeface="CyrillicGoth" pitchFamily="2" charset="-52"/>
                <a:ea typeface="UnifrakturMaguntia"/>
                <a:cs typeface="UnifrakturMaguntia"/>
                <a:sym typeface="UnifrakturMaguntia"/>
              </a:rPr>
              <a:t>Корранбе</a:t>
            </a:r>
            <a:r>
              <a:rPr lang="uk-UA" sz="4100" dirty="0">
                <a:solidFill>
                  <a:srgbClr val="231615"/>
                </a:solidFill>
                <a:latin typeface="CyrillicGoth" pitchFamily="2" charset="-52"/>
                <a:ea typeface="UnifrakturMaguntia"/>
                <a:cs typeface="UnifrakturMaguntia"/>
                <a:sym typeface="UnifrakturMaguntia"/>
              </a:rPr>
              <a:t>з</a:t>
            </a:r>
            <a:r>
              <a:rPr lang="uk" sz="4100" dirty="0">
                <a:solidFill>
                  <a:srgbClr val="231615"/>
                </a:solidFill>
                <a:latin typeface="CyrillicGoth" pitchFamily="2" charset="-52"/>
                <a:ea typeface="UnifrakturMaguntia"/>
                <a:cs typeface="UnifrakturMaguntia"/>
                <a:sym typeface="UnifrakturMaguntia"/>
              </a:rPr>
              <a:t>ькі Хроніки</a:t>
            </a:r>
            <a:endParaRPr sz="4100" dirty="0">
              <a:solidFill>
                <a:srgbClr val="231615"/>
              </a:solidFill>
              <a:latin typeface="CyrillicGoth" pitchFamily="2" charset="-52"/>
              <a:ea typeface="UnifrakturMaguntia"/>
              <a:cs typeface="UnifrakturMaguntia"/>
              <a:sym typeface="UnifrakturMaguntia"/>
            </a:endParaRPr>
          </a:p>
        </p:txBody>
      </p:sp>
      <p:cxnSp>
        <p:nvCxnSpPr>
          <p:cNvPr id="60" name="Google Shape;60;p13"/>
          <p:cNvCxnSpPr/>
          <p:nvPr/>
        </p:nvCxnSpPr>
        <p:spPr>
          <a:xfrm>
            <a:off x="272300" y="1174575"/>
            <a:ext cx="7015800" cy="0"/>
          </a:xfrm>
          <a:prstGeom prst="straightConnector1">
            <a:avLst/>
          </a:prstGeom>
          <a:noFill/>
          <a:ln w="19050" cap="flat" cmpd="sng">
            <a:solidFill>
              <a:srgbClr val="23161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13"/>
          <p:cNvCxnSpPr>
            <a:cxnSpLocks/>
          </p:cNvCxnSpPr>
          <p:nvPr/>
        </p:nvCxnSpPr>
        <p:spPr>
          <a:xfrm>
            <a:off x="278400" y="798375"/>
            <a:ext cx="5408700" cy="0"/>
          </a:xfrm>
          <a:prstGeom prst="straightConnector1">
            <a:avLst/>
          </a:prstGeom>
          <a:noFill/>
          <a:ln w="28575" cap="flat" cmpd="sng">
            <a:solidFill>
              <a:srgbClr val="23161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3"/>
          <p:cNvCxnSpPr>
            <a:cxnSpLocks/>
          </p:cNvCxnSpPr>
          <p:nvPr/>
        </p:nvCxnSpPr>
        <p:spPr>
          <a:xfrm>
            <a:off x="278400" y="864599"/>
            <a:ext cx="5408700" cy="0"/>
          </a:xfrm>
          <a:prstGeom prst="straightConnector1">
            <a:avLst/>
          </a:prstGeom>
          <a:noFill/>
          <a:ln w="19050" cap="flat" cmpd="sng">
            <a:solidFill>
              <a:srgbClr val="23161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3"/>
          <p:cNvSpPr txBox="1"/>
          <p:nvPr/>
        </p:nvSpPr>
        <p:spPr>
          <a:xfrm>
            <a:off x="278400" y="947419"/>
            <a:ext cx="54087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Якщо</a:t>
            </a:r>
            <a:r>
              <a:rPr lang="ru-RU" sz="90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</a:t>
            </a:r>
            <a:r>
              <a:rPr lang="ru-RU" sz="90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щось</a:t>
            </a:r>
            <a:r>
              <a:rPr lang="ru-RU" sz="90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</a:t>
            </a:r>
            <a:r>
              <a:rPr lang="ru-RU" sz="90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трапиться</a:t>
            </a:r>
            <a:r>
              <a:rPr lang="ru-RU" sz="90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в </a:t>
            </a:r>
            <a:r>
              <a:rPr lang="ru-RU" sz="90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П'яти</a:t>
            </a:r>
            <a:r>
              <a:rPr lang="ru-RU" sz="90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</a:t>
            </a:r>
            <a:r>
              <a:rPr lang="ru-RU" sz="90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Націях</a:t>
            </a:r>
            <a:r>
              <a:rPr lang="ru-RU" sz="90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, </a:t>
            </a:r>
            <a:r>
              <a:rPr lang="ru-RU" sz="90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ви</a:t>
            </a:r>
            <a:r>
              <a:rPr lang="ru-RU" sz="90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</a:t>
            </a:r>
            <a:r>
              <a:rPr lang="ru-RU" sz="90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прочитаєте</a:t>
            </a:r>
            <a:r>
              <a:rPr lang="ru-RU" sz="90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про </a:t>
            </a:r>
            <a:r>
              <a:rPr lang="ru-RU" sz="90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це</a:t>
            </a:r>
            <a:r>
              <a:rPr lang="ru-RU" sz="90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в «</a:t>
            </a:r>
            <a:r>
              <a:rPr lang="ru-RU" sz="90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Корранберзьких</a:t>
            </a:r>
            <a:r>
              <a:rPr lang="ru-RU" sz="90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</a:t>
            </a:r>
            <a:r>
              <a:rPr lang="ru-RU" sz="90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хроніках</a:t>
            </a:r>
            <a:r>
              <a:rPr lang="ru-RU" sz="90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».</a:t>
            </a:r>
            <a:endParaRPr lang="en-US" sz="900" b="1" dirty="0">
              <a:solidFill>
                <a:srgbClr val="231615"/>
              </a:solidFill>
              <a:latin typeface="Book Antiqua" panose="02040602050305030304" pitchFamily="18" charset="0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64" name="Google Shape;64;p13"/>
          <p:cNvGrpSpPr/>
          <p:nvPr/>
        </p:nvGrpSpPr>
        <p:grpSpPr>
          <a:xfrm>
            <a:off x="5774075" y="279200"/>
            <a:ext cx="1507200" cy="815400"/>
            <a:chOff x="278725" y="279200"/>
            <a:chExt cx="1507200" cy="815400"/>
          </a:xfrm>
        </p:grpSpPr>
        <p:sp>
          <p:nvSpPr>
            <p:cNvPr id="65" name="Google Shape;65;p13"/>
            <p:cNvSpPr/>
            <p:nvPr/>
          </p:nvSpPr>
          <p:spPr>
            <a:xfrm>
              <a:off x="278725" y="279200"/>
              <a:ext cx="1507200" cy="815400"/>
            </a:xfrm>
            <a:prstGeom prst="rect">
              <a:avLst/>
            </a:prstGeom>
            <a:noFill/>
            <a:ln w="19050" cap="flat" cmpd="sng">
              <a:solidFill>
                <a:srgbClr val="2316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 txBox="1"/>
            <p:nvPr/>
          </p:nvSpPr>
          <p:spPr>
            <a:xfrm>
              <a:off x="334225" y="370800"/>
              <a:ext cx="1396200" cy="9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600" b="1" dirty="0">
                  <a:solidFill>
                    <a:srgbClr val="231615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 </a:t>
              </a:r>
              <a:r>
                <a:rPr lang="uk-UA" sz="600" b="1" dirty="0" err="1">
                  <a:solidFill>
                    <a:srgbClr val="231615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Ейра</a:t>
              </a:r>
              <a:r>
                <a:rPr lang="uk-UA" sz="600" b="1" dirty="0">
                  <a:solidFill>
                    <a:srgbClr val="231615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, 998 РХ</a:t>
              </a:r>
              <a:endParaRPr lang="en-US" sz="600" b="1" dirty="0">
                <a:solidFill>
                  <a:srgbClr val="231615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67" name="Google Shape;67;p13"/>
            <p:cNvSpPr txBox="1"/>
            <p:nvPr/>
          </p:nvSpPr>
          <p:spPr>
            <a:xfrm>
              <a:off x="413550" y="526100"/>
              <a:ext cx="1237500" cy="484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60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Новий випуск кожного </a:t>
              </a:r>
              <a:r>
                <a:rPr lang="uk-UA" sz="60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Мола</a:t>
              </a:r>
              <a:r>
                <a:rPr lang="uk-UA" sz="60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, Віра та Фара.</a:t>
              </a:r>
              <a:br>
                <a:rPr lang="uk-UA" sz="60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</a:br>
              <a:r>
                <a:rPr lang="uk-UA" sz="60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Найоб</a:t>
              </a:r>
              <a:r>
                <a:rPr lang="en-US" sz="60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’</a:t>
              </a:r>
              <a:r>
                <a:rPr lang="uk-UA" sz="60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єктивніші</a:t>
              </a:r>
              <a:r>
                <a:rPr lang="uk-UA" sz="60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 новини</a:t>
              </a:r>
            </a:p>
            <a:p>
              <a:pPr marL="0" lvl="0" indent="0" algn="ctr" rtl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60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Місячна підписка: 1 золотий </a:t>
              </a:r>
              <a:r>
                <a:rPr lang="uk-UA" sz="60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галліфара</a:t>
              </a:r>
              <a:endParaRPr sz="60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endParaRPr>
            </a:p>
          </p:txBody>
        </p:sp>
      </p:grpSp>
      <p:cxnSp>
        <p:nvCxnSpPr>
          <p:cNvPr id="71" name="Google Shape;71;p13"/>
          <p:cNvCxnSpPr/>
          <p:nvPr/>
        </p:nvCxnSpPr>
        <p:spPr>
          <a:xfrm>
            <a:off x="285600" y="5227844"/>
            <a:ext cx="7030800" cy="0"/>
          </a:xfrm>
          <a:prstGeom prst="straightConnector1">
            <a:avLst/>
          </a:prstGeom>
          <a:noFill/>
          <a:ln w="19050" cap="flat" cmpd="sng">
            <a:solidFill>
              <a:srgbClr val="23161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" name="Google Shape;72;p13"/>
          <p:cNvGrpSpPr/>
          <p:nvPr/>
        </p:nvGrpSpPr>
        <p:grpSpPr>
          <a:xfrm>
            <a:off x="272301" y="1645339"/>
            <a:ext cx="7044100" cy="3171529"/>
            <a:chOff x="5132069" y="1801267"/>
            <a:chExt cx="2232900" cy="4202108"/>
          </a:xfrm>
        </p:grpSpPr>
        <p:sp>
          <p:nvSpPr>
            <p:cNvPr id="73" name="Google Shape;73;p13"/>
            <p:cNvSpPr txBox="1"/>
            <p:nvPr/>
          </p:nvSpPr>
          <p:spPr>
            <a:xfrm>
              <a:off x="5132069" y="1801267"/>
              <a:ext cx="2232900" cy="328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 err="1">
                  <a:solidFill>
                    <a:srgbClr val="231615"/>
                  </a:solidFill>
                  <a:latin typeface="Merriweather" panose="00000500000000000000" pitchFamily="2" charset="-52"/>
                  <a:ea typeface="Libre Baskerville"/>
                  <a:cs typeface="Libre Baskerville"/>
                  <a:sym typeface="Libre Baskerville"/>
                </a:rPr>
                <a:t>Новий</a:t>
              </a:r>
              <a:r>
                <a:rPr lang="ru-RU" dirty="0">
                  <a:solidFill>
                    <a:srgbClr val="231615"/>
                  </a:solidFill>
                  <a:latin typeface="Merriweather" panose="00000500000000000000" pitchFamily="2" charset="-52"/>
                  <a:ea typeface="Libre Baskerville"/>
                  <a:cs typeface="Libre Baskerville"/>
                  <a:sym typeface="Libre Baskerville"/>
                </a:rPr>
                <a:t> Сайр </a:t>
              </a:r>
              <a:r>
                <a:rPr lang="ru-RU" dirty="0" err="1">
                  <a:solidFill>
                    <a:srgbClr val="231615"/>
                  </a:solidFill>
                  <a:latin typeface="Merriweather" panose="00000500000000000000" pitchFamily="2" charset="-52"/>
                  <a:ea typeface="Libre Baskerville"/>
                  <a:cs typeface="Libre Baskerville"/>
                  <a:sym typeface="Libre Baskerville"/>
                </a:rPr>
                <a:t>отримає</a:t>
              </a:r>
              <a:r>
                <a:rPr lang="ru-RU" dirty="0">
                  <a:solidFill>
                    <a:srgbClr val="231615"/>
                  </a:solidFill>
                  <a:latin typeface="Merriweather" panose="00000500000000000000" pitchFamily="2" charset="-52"/>
                  <a:ea typeface="Libre Baskerville"/>
                  <a:cs typeface="Libre Baskerville"/>
                  <a:sym typeface="Libre Baskerville"/>
                </a:rPr>
                <a:t> </a:t>
              </a:r>
              <a:r>
                <a:rPr lang="ru-RU" dirty="0" err="1">
                  <a:solidFill>
                    <a:srgbClr val="231615"/>
                  </a:solidFill>
                  <a:latin typeface="Merriweather" panose="00000500000000000000" pitchFamily="2" charset="-52"/>
                  <a:ea typeface="Libre Baskerville"/>
                  <a:cs typeface="Libre Baskerville"/>
                  <a:sym typeface="Libre Baskerville"/>
                </a:rPr>
                <a:t>нові</a:t>
              </a:r>
              <a:r>
                <a:rPr lang="ru-RU" dirty="0">
                  <a:solidFill>
                    <a:srgbClr val="231615"/>
                  </a:solidFill>
                  <a:latin typeface="Merriweather" panose="00000500000000000000" pitchFamily="2" charset="-52"/>
                  <a:ea typeface="Libre Baskerville"/>
                  <a:cs typeface="Libre Baskerville"/>
                  <a:sym typeface="Libre Baskerville"/>
                </a:rPr>
                <a:t> </a:t>
              </a:r>
              <a:r>
                <a:rPr lang="ru-RU" dirty="0" err="1">
                  <a:solidFill>
                    <a:srgbClr val="231615"/>
                  </a:solidFill>
                  <a:latin typeface="Merriweather" panose="00000500000000000000" pitchFamily="2" charset="-52"/>
                  <a:ea typeface="Libre Baskerville"/>
                  <a:cs typeface="Libre Baskerville"/>
                  <a:sym typeface="Libre Baskerville"/>
                </a:rPr>
                <a:t>землі</a:t>
              </a:r>
              <a:r>
                <a:rPr lang="ru-RU" dirty="0">
                  <a:solidFill>
                    <a:srgbClr val="231615"/>
                  </a:solidFill>
                  <a:latin typeface="Merriweather" panose="00000500000000000000" pitchFamily="2" charset="-52"/>
                  <a:ea typeface="Libre Baskerville"/>
                  <a:cs typeface="Libre Baskerville"/>
                  <a:sym typeface="Libre Baskerville"/>
                </a:rPr>
                <a:t> — під </a:t>
              </a:r>
              <a:r>
                <a:rPr lang="ru-RU" dirty="0" err="1">
                  <a:solidFill>
                    <a:srgbClr val="231615"/>
                  </a:solidFill>
                  <a:latin typeface="Merriweather" panose="00000500000000000000" pitchFamily="2" charset="-52"/>
                  <a:ea typeface="Libre Baskerville"/>
                  <a:cs typeface="Libre Baskerville"/>
                  <a:sym typeface="Libre Baskerville"/>
                </a:rPr>
                <a:t>наглядом</a:t>
              </a:r>
              <a:r>
                <a:rPr lang="ru-RU" dirty="0">
                  <a:solidFill>
                    <a:srgbClr val="231615"/>
                  </a:solidFill>
                  <a:latin typeface="Merriweather" panose="00000500000000000000" pitchFamily="2" charset="-52"/>
                  <a:ea typeface="Libre Baskerville"/>
                  <a:cs typeface="Libre Baskerville"/>
                  <a:sym typeface="Libre Baskerville"/>
                </a:rPr>
                <a:t> </a:t>
              </a:r>
              <a:r>
                <a:rPr lang="ru-RU" dirty="0" err="1">
                  <a:solidFill>
                    <a:srgbClr val="231615"/>
                  </a:solidFill>
                  <a:latin typeface="Merriweather" panose="00000500000000000000" pitchFamily="2" charset="-52"/>
                  <a:ea typeface="Libre Baskerville"/>
                  <a:cs typeface="Libre Baskerville"/>
                  <a:sym typeface="Libre Baskerville"/>
                </a:rPr>
                <a:t>Бреландії</a:t>
              </a:r>
              <a:endParaRPr lang="uk-UA" dirty="0">
                <a:solidFill>
                  <a:srgbClr val="231615"/>
                </a:solidFill>
                <a:latin typeface="Merriweather" panose="00000500000000000000" pitchFamily="2" charset="-52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74" name="Google Shape;74;p13"/>
            <p:cNvSpPr txBox="1"/>
            <p:nvPr/>
          </p:nvSpPr>
          <p:spPr>
            <a:xfrm>
              <a:off x="5132069" y="2216557"/>
              <a:ext cx="2171599" cy="37868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uk-UA" sz="850" b="1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Новий Сайр, </a:t>
              </a:r>
              <a:r>
                <a:rPr lang="uk-UA" sz="850" b="1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Бреландія</a:t>
              </a:r>
              <a:r>
                <a:rPr lang="uk-UA" sz="850" b="1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 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– Після довгих напружених закритих перемовин між королем </a:t>
              </a:r>
              <a:r>
                <a:rPr lang="uk-UA" sz="85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Боранелем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 та принцом </a:t>
              </a:r>
              <a:r>
                <a:rPr lang="uk-UA" sz="85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Орґєвом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 </a:t>
              </a:r>
              <a:r>
                <a:rPr lang="uk-UA" sz="85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ір'Вінарном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, досягнуто домовленості: Новий Сайр отримає додаткові землі для розміщення нової хвилі </a:t>
              </a:r>
              <a:r>
                <a:rPr lang="uk-UA" sz="85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сайрійських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 біженців. Проте умови цього компромісу вже викликають суперечки в політичних колах та серед простого люду.</a:t>
              </a: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Відповідно до офіційної заяви, йдеться про створення «перехідної зони розселення», яка розташовуватиметься на прикордонних територіях, формально контрольованих </a:t>
              </a:r>
              <a:r>
                <a:rPr lang="uk-UA" sz="85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Бреландією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. Уряд гарантує гуманітарну підтримку новоприбулим, але встановлює низку обмежень: жодної військової присутності, обов’язковий перепис населення, а також тимчасова присутність підрозділів Королівської армії </a:t>
              </a:r>
              <a:r>
                <a:rPr lang="uk-UA" sz="85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Бреландії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 для «забезпечення порядку та координації постачань».</a:t>
              </a: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uk-UA" sz="850" b="1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«Це не ідеальний варіант, але це шанс врятувати наш народ від злиднів і безнадії», 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— заявив принц </a:t>
              </a:r>
              <a:r>
                <a:rPr lang="uk-UA" sz="85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Орґєв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 у короткому зверненні. —</a:t>
              </a:r>
              <a:r>
                <a:rPr lang="uk-UA" sz="850" b="1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 «Ми несемо надію, а не загрозу»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.</a:t>
              </a: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Король </a:t>
              </a:r>
              <a:r>
                <a:rPr lang="uk-UA" sz="85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Боранель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 у зверненні до парламенту підкреслив, що </a:t>
              </a:r>
              <a:r>
                <a:rPr lang="uk-UA" sz="850" b="1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«</a:t>
              </a:r>
              <a:r>
                <a:rPr lang="uk-UA" sz="850" b="1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Бреландія</a:t>
              </a:r>
              <a:r>
                <a:rPr lang="uk-UA" sz="850" b="1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 простягає руку милосердя»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, однак дав зрозуміти, що територіальна цілісність королівства лишається недоторканною. </a:t>
              </a: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У той же час, реакція громадськості неоднозначна. Деякі мешканці прикордонних районів вже висловлюють обурення рішенням, побоюючись втрати ресурсів, земель чи зростання напруги. Депутатка Парламенту </a:t>
              </a:r>
              <a:r>
                <a:rPr lang="uk-UA" sz="85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Ліндела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 Тор з </a:t>
              </a:r>
              <a:r>
                <a:rPr lang="uk-UA" sz="85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Старіласкуру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 прямо заявила:</a:t>
              </a: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uk-UA" sz="850" b="1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«</a:t>
              </a:r>
              <a:r>
                <a:rPr lang="uk-UA" sz="850" b="1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Сайрійці</a:t>
              </a:r>
              <a:r>
                <a:rPr lang="uk-UA" sz="850" b="1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 — не вороги, але й не піддані. Ми маємо допомагати, але не ціною власної безпеки»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.</a:t>
              </a: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Тим часом серед частини </a:t>
              </a:r>
              <a:r>
                <a:rPr lang="uk-UA" sz="85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сайрійських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 біженців уже поширюються заклики до більшого самоврядування, а деякі — за словами джерел «Хронік» — розчаровані поступками </a:t>
              </a:r>
              <a:r>
                <a:rPr lang="uk-UA" sz="85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Орґєва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 й називають рішення «м’якою зрадою».</a:t>
              </a: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Політичні експерти попереджають, що нова зона розселення може стати або плацдармом для відновлення гідності вигнанців… або ж пороховою бочкою, що вибухне за першої іскри.</a:t>
              </a: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«</a:t>
              </a:r>
              <a:r>
                <a:rPr lang="uk-UA" sz="85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Корранберзькі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 Хроніки» й надалі стежитимуть за розвитком подій.</a:t>
              </a:r>
              <a:endParaRPr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89" name="Google Shape;89;p13"/>
          <p:cNvSpPr txBox="1"/>
          <p:nvPr/>
        </p:nvSpPr>
        <p:spPr>
          <a:xfrm>
            <a:off x="236844" y="1221938"/>
            <a:ext cx="7072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solidFill>
                  <a:srgbClr val="231615"/>
                </a:solidFill>
                <a:latin typeface="Merriweather"/>
                <a:ea typeface="Merriweather"/>
                <a:cs typeface="Merriweather"/>
                <a:sym typeface="Merriweather"/>
              </a:rPr>
              <a:t>Зона </a:t>
            </a:r>
            <a:r>
              <a:rPr lang="ru-RU" sz="2200" dirty="0" err="1">
                <a:solidFill>
                  <a:srgbClr val="231615"/>
                </a:solidFill>
                <a:latin typeface="Merriweather"/>
                <a:ea typeface="Merriweather"/>
                <a:cs typeface="Merriweather"/>
                <a:sym typeface="Merriweather"/>
              </a:rPr>
              <a:t>надії</a:t>
            </a:r>
            <a:r>
              <a:rPr lang="ru-RU" sz="2200" dirty="0">
                <a:solidFill>
                  <a:srgbClr val="231615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ru-RU" sz="2200" dirty="0" err="1">
                <a:solidFill>
                  <a:srgbClr val="231615"/>
                </a:solidFill>
                <a:latin typeface="Merriweather"/>
                <a:ea typeface="Merriweather"/>
                <a:cs typeface="Merriweather"/>
                <a:sym typeface="Merriweather"/>
              </a:rPr>
              <a:t>чи</a:t>
            </a:r>
            <a:r>
              <a:rPr lang="ru-RU" sz="2200" dirty="0">
                <a:solidFill>
                  <a:srgbClr val="231615"/>
                </a:solidFill>
                <a:latin typeface="Merriweather"/>
                <a:ea typeface="Merriweather"/>
                <a:cs typeface="Merriweather"/>
                <a:sym typeface="Merriweather"/>
              </a:rPr>
              <a:t> зона </a:t>
            </a:r>
            <a:r>
              <a:rPr lang="ru-RU" sz="2200" dirty="0" err="1">
                <a:solidFill>
                  <a:srgbClr val="231615"/>
                </a:solidFill>
                <a:latin typeface="Merriweather"/>
                <a:ea typeface="Merriweather"/>
                <a:cs typeface="Merriweather"/>
                <a:sym typeface="Merriweather"/>
              </a:rPr>
              <a:t>напруги</a:t>
            </a:r>
            <a:r>
              <a:rPr lang="ru-RU" sz="2200" dirty="0">
                <a:solidFill>
                  <a:srgbClr val="231615"/>
                </a:solidFill>
                <a:latin typeface="Merriweather"/>
                <a:ea typeface="Merriweather"/>
                <a:cs typeface="Merriweather"/>
                <a:sym typeface="Merriweather"/>
              </a:rPr>
              <a:t>?</a:t>
            </a:r>
            <a:endParaRPr lang="en-US" sz="2200" dirty="0">
              <a:solidFill>
                <a:srgbClr val="231615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4" name="Google Shape;89;p13">
            <a:extLst>
              <a:ext uri="{FF2B5EF4-FFF2-40B4-BE49-F238E27FC236}">
                <a16:creationId xmlns:a16="http://schemas.microsoft.com/office/drawing/2014/main" id="{7101EB43-3CAC-486A-86FB-197E715CA8CA}"/>
              </a:ext>
            </a:extLst>
          </p:cNvPr>
          <p:cNvSpPr txBox="1"/>
          <p:nvPr/>
        </p:nvSpPr>
        <p:spPr>
          <a:xfrm>
            <a:off x="3156870" y="5952155"/>
            <a:ext cx="406890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231615"/>
                </a:solidFill>
                <a:latin typeface="Merriweather"/>
                <a:ea typeface="Merriweather"/>
                <a:cs typeface="Merriweather"/>
                <a:sym typeface="Merriweather"/>
              </a:rPr>
              <a:t>ПОЛУМ’Я СКИНУЛО ТІНЬ: КАРДИНАЛ КРОЗЕН МЕРТВИЙ!</a:t>
            </a:r>
            <a:endParaRPr lang="en-US" sz="1800" dirty="0">
              <a:solidFill>
                <a:srgbClr val="231615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5" name="Google Shape;74;p13">
            <a:extLst>
              <a:ext uri="{FF2B5EF4-FFF2-40B4-BE49-F238E27FC236}">
                <a16:creationId xmlns:a16="http://schemas.microsoft.com/office/drawing/2014/main" id="{9063873E-006D-456C-A861-DD19A2A763B8}"/>
              </a:ext>
            </a:extLst>
          </p:cNvPr>
          <p:cNvSpPr txBox="1"/>
          <p:nvPr/>
        </p:nvSpPr>
        <p:spPr>
          <a:xfrm>
            <a:off x="272300" y="7198570"/>
            <a:ext cx="7044099" cy="33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Твердиня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Полум</a:t>
            </a:r>
            <a:r>
              <a:rPr lang="en-US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’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я,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Трейн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, 28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Терендора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</a:t>
            </a: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— Події, що розгорнулись у серці Срібного Полум’я, вже називають безпрецедентними. Верховний Кардинал </a:t>
            </a:r>
            <a:r>
              <a:rPr lang="uk-UA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Крозен</a:t>
            </a: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, що роками очолював Церкву, загинув під час штурму Собору. Разом із ним — </a:t>
            </a:r>
            <a:r>
              <a:rPr lang="uk-UA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кардиналка</a:t>
            </a: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</a:t>
            </a:r>
            <a:r>
              <a:rPr lang="uk-UA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Мелісента</a:t>
            </a: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, одна з найвпливовіших постатей духовної ієрархії. Більше того — за свідченнями очевидців, не простий натовп, а воїни істини вчинили правосуддя.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Все почалося з публічного викриття. За день до події, у місті з’явилися заклики до збору, щоб дізнатись правду про церкву. Промовець — паладин на ім’я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Ксаріон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Макар</a:t>
            </a: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, який, за словами очевидців, володіє благословенням самого Срібного </a:t>
            </a:r>
            <a:r>
              <a:rPr lang="uk-UA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Полум</a:t>
            </a:r>
            <a:r>
              <a:rPr lang="en-US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’</a:t>
            </a: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я. </a:t>
            </a:r>
            <a:r>
              <a:rPr lang="ru-RU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Поруч</a:t>
            </a:r>
            <a:r>
              <a:rPr lang="ru-RU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</a:t>
            </a:r>
            <a:r>
              <a:rPr lang="ru-RU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із</a:t>
            </a:r>
            <a:r>
              <a:rPr lang="ru-RU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ним стояли </a:t>
            </a:r>
            <a:r>
              <a:rPr lang="ru-RU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Соларія</a:t>
            </a:r>
            <a:r>
              <a:rPr lang="ru-RU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</a:t>
            </a:r>
            <a:r>
              <a:rPr lang="ru-RU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Далескар</a:t>
            </a:r>
            <a:r>
              <a:rPr lang="ru-RU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, </a:t>
            </a:r>
            <a:r>
              <a:rPr lang="ru-RU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донька</a:t>
            </a:r>
            <a:r>
              <a:rPr lang="ru-RU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</a:t>
            </a:r>
            <a:r>
              <a:rPr lang="ru-RU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шанованого</a:t>
            </a:r>
            <a:r>
              <a:rPr lang="ru-RU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колись </a:t>
            </a:r>
            <a:r>
              <a:rPr lang="ru-RU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єпископа</a:t>
            </a:r>
            <a:r>
              <a:rPr lang="ru-RU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, Руна, Джин Мосс та </a:t>
            </a:r>
            <a:r>
              <a:rPr lang="ru-RU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Натаніель</a:t>
            </a:r>
            <a:r>
              <a:rPr lang="ru-RU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. </a:t>
            </a:r>
            <a:r>
              <a:rPr lang="ru-RU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Називають</a:t>
            </a:r>
            <a:r>
              <a:rPr lang="ru-RU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вони себе «</a:t>
            </a:r>
            <a:r>
              <a:rPr lang="ru-RU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Захисники</a:t>
            </a:r>
            <a:r>
              <a:rPr lang="ru-RU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</a:t>
            </a:r>
            <a:r>
              <a:rPr lang="ru-RU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Хорвейру</a:t>
            </a:r>
            <a:r>
              <a:rPr lang="ru-RU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».</a:t>
            </a: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Їхні слова стали іскрою, що запалила вогонь: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«Жителі Твердині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Полумʼя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. Мене звати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Ксаріон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Макар, я складав клятву служити ідеалам Срібного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Полумʼя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. Поруч зі мною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Соларія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, дочка єпископа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Тайвіна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. Ми зібрали вас, щоб розкрити злочини кардинала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Крозена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. За його вказівок ведеться жорстока війна у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Дроаамі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, жителі держави якої просто хочуть жити. Більше того, проводяться експерименти над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звірокровними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та священними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коатлями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, що порушує правила Срібного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Полумʼя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. Ми не хочемо кровопролиття, а навпаки — зупинити те, що вже відбувається. Наші вимоги — щоб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Крозен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склав свої повноваження, а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Джейла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виступила перед народом без впливу з інших сторін. Ви можете не вірити мені на слово — тоді послухайте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коатлів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.»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Сотні віруючих рушили до собору. Вперше за багато років двері було зачинено перед народом. На балконі з’явився сам </a:t>
            </a:r>
            <a:r>
              <a:rPr lang="uk-UA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Крозен</a:t>
            </a: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— і проголосив, що всі, хто виступає проти нього, є слугами Тіні. Поруч — </a:t>
            </a:r>
            <a:r>
              <a:rPr lang="uk-UA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Джейла</a:t>
            </a: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</a:t>
            </a:r>
            <a:r>
              <a:rPr lang="uk-UA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Даран</a:t>
            </a: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, Хранителька </a:t>
            </a:r>
            <a:r>
              <a:rPr lang="uk-UA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Полум</a:t>
            </a:r>
            <a:r>
              <a:rPr lang="en-US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’</a:t>
            </a: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я, яка, ймовірно, була під примусом. Її промова, хоч і покликала до покори, лише розпалила гнів натовпу.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Далі події розгортались стрімко: група героїв, прорвалась до Собору. Після жорсткої битви </a:t>
            </a:r>
            <a:r>
              <a:rPr lang="uk-UA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Крозена</a:t>
            </a: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та </a:t>
            </a:r>
            <a:r>
              <a:rPr lang="uk-UA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Мелісенту</a:t>
            </a: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було вбито, а </a:t>
            </a:r>
            <a:r>
              <a:rPr lang="uk-UA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Джейлу</a:t>
            </a: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звільнено.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У місті зростає напруга, але також — і надія. Багато хто вірить, що це — початок відродження віри. Проте Церкву чекають важкі випробування: 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кому довірити її майбутнє, як відновити довіру, і чи можна повністю зцілити віру від Тіні, що жила в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Полумʼї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?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«</a:t>
            </a:r>
            <a:r>
              <a:rPr lang="uk-UA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Корранберзькі</a:t>
            </a: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Хроніки» продовжують стежити за ситуацією.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193087E-10B5-4BBC-84EB-87D25E5B8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99" y="5323256"/>
            <a:ext cx="2827251" cy="18117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785</Words>
  <Application>Microsoft Office PowerPoint</Application>
  <PresentationFormat>Довільний</PresentationFormat>
  <Paragraphs>24</Paragraphs>
  <Slides>1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7" baseType="lpstr">
      <vt:lpstr>Arial</vt:lpstr>
      <vt:lpstr>Book Antiqua</vt:lpstr>
      <vt:lpstr>CyrillicGoth</vt:lpstr>
      <vt:lpstr>Merriweather</vt:lpstr>
      <vt:lpstr>Libre Baskerville</vt:lpstr>
      <vt:lpstr>Simple Light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Aivas</dc:creator>
  <cp:lastModifiedBy>Vitalik Fedorchak</cp:lastModifiedBy>
  <cp:revision>17</cp:revision>
  <dcterms:modified xsi:type="dcterms:W3CDTF">2025-04-12T12:25:05Z</dcterms:modified>
</cp:coreProperties>
</file>