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
  </p:notesMasterIdLst>
  <p:sldIdLst>
    <p:sldId id="256" r:id="rId2"/>
  </p:sldIdLst>
  <p:sldSz cx="7559675" cy="10691813"/>
  <p:notesSz cx="6858000" cy="9144000"/>
  <p:embeddedFontLst>
    <p:embeddedFont>
      <p:font typeface="Book Antiqua" panose="02040602050305030304" pitchFamily="18" charset="0"/>
      <p:regular r:id="rId4"/>
      <p:bold r:id="rId5"/>
      <p:italic r:id="rId6"/>
      <p:boldItalic r:id="rId7"/>
    </p:embeddedFont>
    <p:embeddedFont>
      <p:font typeface="CyrillicGoth" pitchFamily="2" charset="-52"/>
      <p:regular r:id="rId8"/>
    </p:embeddedFont>
    <p:embeddedFont>
      <p:font typeface="Libre Baskerville" panose="020B0604020202020204" charset="0"/>
      <p:regular r:id="rId9"/>
      <p:bold r:id="rId10"/>
      <p:italic r:id="rId11"/>
    </p:embeddedFont>
    <p:embeddedFont>
      <p:font typeface="Merriweather" panose="00000500000000000000" pitchFamily="2" charset="-52"/>
      <p:regular r:id="rId12"/>
      <p:bold r:id="rId13"/>
      <p:italic r:id="rId14"/>
      <p:boldItalic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8" d="100"/>
          <a:sy n="98" d="100"/>
        </p:scale>
        <p:origin x="4224" y="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font" Target="fonts/font10.fntdata"/><Relationship Id="rId1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font" Target="fonts/font4.fntdata"/><Relationship Id="rId12" Type="http://schemas.openxmlformats.org/officeDocument/2006/relationships/font" Target="fonts/font9.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font" Target="fonts/font8.fntdata"/><Relationship Id="rId5" Type="http://schemas.openxmlformats.org/officeDocument/2006/relationships/font" Target="fonts/font2.fntdata"/><Relationship Id="rId15" Type="http://schemas.openxmlformats.org/officeDocument/2006/relationships/font" Target="fonts/font12.fntdata"/><Relationship Id="rId10" Type="http://schemas.openxmlformats.org/officeDocument/2006/relationships/font" Target="fonts/font7.fntdata"/><Relationship Id="rId19" Type="http://schemas.openxmlformats.org/officeDocument/2006/relationships/tableStyles" Target="tableStyles.xml"/><Relationship Id="rId4" Type="http://schemas.openxmlformats.org/officeDocument/2006/relationships/font" Target="fonts/font1.fntdata"/><Relationship Id="rId9" Type="http://schemas.openxmlformats.org/officeDocument/2006/relationships/font" Target="fonts/font6.fntdata"/><Relationship Id="rId14"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217050" y="685800"/>
            <a:ext cx="2424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2217738" y="685800"/>
            <a:ext cx="2424112"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57712" y="1547778"/>
            <a:ext cx="7044600" cy="42669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257705" y="5891409"/>
            <a:ext cx="7044600" cy="1647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7004788" y="9693616"/>
            <a:ext cx="453600" cy="8181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uk"/>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257705" y="2299346"/>
            <a:ext cx="7044600" cy="4081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257705" y="6552657"/>
            <a:ext cx="7044600" cy="27039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7004788" y="9693616"/>
            <a:ext cx="453600" cy="8181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uk"/>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7004788" y="9693616"/>
            <a:ext cx="453600" cy="8181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uk"/>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257705" y="4471058"/>
            <a:ext cx="7044600" cy="17499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7004788" y="9693616"/>
            <a:ext cx="453600" cy="8181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uk"/>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257705" y="925091"/>
            <a:ext cx="7044600" cy="11904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257705" y="2395696"/>
            <a:ext cx="7044600" cy="71019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7004788" y="9693616"/>
            <a:ext cx="453600" cy="8181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uk"/>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257705" y="925091"/>
            <a:ext cx="7044600" cy="11904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257705" y="2395696"/>
            <a:ext cx="3306900" cy="7101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3995291" y="2395696"/>
            <a:ext cx="3306900" cy="7101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7004788" y="9693616"/>
            <a:ext cx="453600" cy="8181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uk"/>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257705" y="925091"/>
            <a:ext cx="7044600" cy="11904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7004788" y="9693616"/>
            <a:ext cx="453600" cy="8181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uk"/>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257705" y="1154948"/>
            <a:ext cx="2321700" cy="15708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257705" y="2888617"/>
            <a:ext cx="2321700" cy="66090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7004788" y="9693616"/>
            <a:ext cx="453600" cy="8181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uk"/>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05325" y="935745"/>
            <a:ext cx="5264700" cy="8503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7004788" y="9693616"/>
            <a:ext cx="453600" cy="8181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uk"/>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3780000" y="-260"/>
            <a:ext cx="3780000" cy="10692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19508" y="2563450"/>
            <a:ext cx="3344400" cy="3081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19508" y="5826865"/>
            <a:ext cx="3344400" cy="25674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083839" y="1505164"/>
            <a:ext cx="3172200" cy="76812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7004788" y="9693616"/>
            <a:ext cx="453600" cy="8181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uk"/>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257705" y="8794266"/>
            <a:ext cx="4959600" cy="12579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7004788" y="9693616"/>
            <a:ext cx="453600" cy="8181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uk"/>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57705" y="925091"/>
            <a:ext cx="7044600" cy="11904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257705" y="2395696"/>
            <a:ext cx="7044600" cy="71019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7004788" y="9693616"/>
            <a:ext cx="453600" cy="8181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uk"/>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54" name="Google Shape;54;p13"/>
          <p:cNvPicPr preferRelativeResize="0"/>
          <p:nvPr/>
        </p:nvPicPr>
        <p:blipFill rotWithShape="1">
          <a:blip r:embed="rId3">
            <a:alphaModFix/>
          </a:blip>
          <a:srcRect l="50347" t="675"/>
          <a:stretch/>
        </p:blipFill>
        <p:spPr>
          <a:xfrm>
            <a:off x="21001" y="-186"/>
            <a:ext cx="7559997" cy="10691999"/>
          </a:xfrm>
          <a:prstGeom prst="rect">
            <a:avLst/>
          </a:prstGeom>
          <a:noFill/>
          <a:ln>
            <a:noFill/>
          </a:ln>
        </p:spPr>
      </p:pic>
      <p:sp>
        <p:nvSpPr>
          <p:cNvPr id="55" name="Google Shape;55;p13"/>
          <p:cNvSpPr txBox="1"/>
          <p:nvPr/>
        </p:nvSpPr>
        <p:spPr>
          <a:xfrm>
            <a:off x="278400" y="149940"/>
            <a:ext cx="5408700" cy="630942"/>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uk" sz="4100" dirty="0">
                <a:solidFill>
                  <a:srgbClr val="231615"/>
                </a:solidFill>
                <a:latin typeface="CyrillicGoth" pitchFamily="2" charset="-52"/>
                <a:ea typeface="UnifrakturMaguntia"/>
                <a:cs typeface="UnifrakturMaguntia"/>
                <a:sym typeface="UnifrakturMaguntia"/>
              </a:rPr>
              <a:t>Корранбе</a:t>
            </a:r>
            <a:r>
              <a:rPr lang="uk-UA" sz="4100" dirty="0">
                <a:solidFill>
                  <a:srgbClr val="231615"/>
                </a:solidFill>
                <a:latin typeface="CyrillicGoth" pitchFamily="2" charset="-52"/>
                <a:ea typeface="UnifrakturMaguntia"/>
                <a:cs typeface="UnifrakturMaguntia"/>
                <a:sym typeface="UnifrakturMaguntia"/>
              </a:rPr>
              <a:t>з</a:t>
            </a:r>
            <a:r>
              <a:rPr lang="uk" sz="4100" dirty="0">
                <a:solidFill>
                  <a:srgbClr val="231615"/>
                </a:solidFill>
                <a:latin typeface="CyrillicGoth" pitchFamily="2" charset="-52"/>
                <a:ea typeface="UnifrakturMaguntia"/>
                <a:cs typeface="UnifrakturMaguntia"/>
                <a:sym typeface="UnifrakturMaguntia"/>
              </a:rPr>
              <a:t>ькі Хроніки</a:t>
            </a:r>
            <a:endParaRPr sz="4100" dirty="0">
              <a:solidFill>
                <a:srgbClr val="231615"/>
              </a:solidFill>
              <a:latin typeface="CyrillicGoth" pitchFamily="2" charset="-52"/>
              <a:ea typeface="UnifrakturMaguntia"/>
              <a:cs typeface="UnifrakturMaguntia"/>
              <a:sym typeface="UnifrakturMaguntia"/>
            </a:endParaRPr>
          </a:p>
        </p:txBody>
      </p:sp>
      <p:cxnSp>
        <p:nvCxnSpPr>
          <p:cNvPr id="60" name="Google Shape;60;p13"/>
          <p:cNvCxnSpPr/>
          <p:nvPr/>
        </p:nvCxnSpPr>
        <p:spPr>
          <a:xfrm>
            <a:off x="272300" y="1174575"/>
            <a:ext cx="7015800" cy="0"/>
          </a:xfrm>
          <a:prstGeom prst="straightConnector1">
            <a:avLst/>
          </a:prstGeom>
          <a:noFill/>
          <a:ln w="19050" cap="flat" cmpd="sng">
            <a:solidFill>
              <a:srgbClr val="231615"/>
            </a:solidFill>
            <a:prstDash val="solid"/>
            <a:round/>
            <a:headEnd type="none" w="med" len="med"/>
            <a:tailEnd type="none" w="med" len="med"/>
          </a:ln>
        </p:spPr>
      </p:cxnSp>
      <p:cxnSp>
        <p:nvCxnSpPr>
          <p:cNvPr id="61" name="Google Shape;61;p13"/>
          <p:cNvCxnSpPr>
            <a:cxnSpLocks/>
          </p:cNvCxnSpPr>
          <p:nvPr/>
        </p:nvCxnSpPr>
        <p:spPr>
          <a:xfrm>
            <a:off x="278400" y="798375"/>
            <a:ext cx="5408700" cy="0"/>
          </a:xfrm>
          <a:prstGeom prst="straightConnector1">
            <a:avLst/>
          </a:prstGeom>
          <a:noFill/>
          <a:ln w="28575" cap="flat" cmpd="sng">
            <a:solidFill>
              <a:srgbClr val="231615"/>
            </a:solidFill>
            <a:prstDash val="solid"/>
            <a:round/>
            <a:headEnd type="none" w="med" len="med"/>
            <a:tailEnd type="none" w="med" len="med"/>
          </a:ln>
        </p:spPr>
      </p:cxnSp>
      <p:cxnSp>
        <p:nvCxnSpPr>
          <p:cNvPr id="62" name="Google Shape;62;p13"/>
          <p:cNvCxnSpPr>
            <a:cxnSpLocks/>
          </p:cNvCxnSpPr>
          <p:nvPr/>
        </p:nvCxnSpPr>
        <p:spPr>
          <a:xfrm>
            <a:off x="278400" y="864599"/>
            <a:ext cx="5408700" cy="0"/>
          </a:xfrm>
          <a:prstGeom prst="straightConnector1">
            <a:avLst/>
          </a:prstGeom>
          <a:noFill/>
          <a:ln w="19050" cap="flat" cmpd="sng">
            <a:solidFill>
              <a:srgbClr val="231615"/>
            </a:solidFill>
            <a:prstDash val="solid"/>
            <a:round/>
            <a:headEnd type="none" w="med" len="med"/>
            <a:tailEnd type="none" w="med" len="med"/>
          </a:ln>
        </p:spPr>
      </p:cxnSp>
      <p:sp>
        <p:nvSpPr>
          <p:cNvPr id="63" name="Google Shape;63;p13"/>
          <p:cNvSpPr txBox="1"/>
          <p:nvPr/>
        </p:nvSpPr>
        <p:spPr>
          <a:xfrm>
            <a:off x="278400" y="947419"/>
            <a:ext cx="5408700" cy="138499"/>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ru-RU" sz="900" b="1" dirty="0" err="1">
                <a:solidFill>
                  <a:srgbClr val="231615"/>
                </a:solidFill>
                <a:latin typeface="Book Antiqua" panose="02040602050305030304" pitchFamily="18" charset="0"/>
                <a:ea typeface="Libre Baskerville"/>
                <a:cs typeface="Libre Baskerville"/>
                <a:sym typeface="Libre Baskerville"/>
              </a:rPr>
              <a:t>Якщо</a:t>
            </a:r>
            <a:r>
              <a:rPr lang="ru-RU" sz="900" b="1" dirty="0">
                <a:solidFill>
                  <a:srgbClr val="231615"/>
                </a:solidFill>
                <a:latin typeface="Book Antiqua" panose="02040602050305030304" pitchFamily="18" charset="0"/>
                <a:ea typeface="Libre Baskerville"/>
                <a:cs typeface="Libre Baskerville"/>
                <a:sym typeface="Libre Baskerville"/>
              </a:rPr>
              <a:t> </a:t>
            </a:r>
            <a:r>
              <a:rPr lang="ru-RU" sz="900" b="1" dirty="0" err="1">
                <a:solidFill>
                  <a:srgbClr val="231615"/>
                </a:solidFill>
                <a:latin typeface="Book Antiqua" panose="02040602050305030304" pitchFamily="18" charset="0"/>
                <a:ea typeface="Libre Baskerville"/>
                <a:cs typeface="Libre Baskerville"/>
                <a:sym typeface="Libre Baskerville"/>
              </a:rPr>
              <a:t>щось</a:t>
            </a:r>
            <a:r>
              <a:rPr lang="ru-RU" sz="900" b="1" dirty="0">
                <a:solidFill>
                  <a:srgbClr val="231615"/>
                </a:solidFill>
                <a:latin typeface="Book Antiqua" panose="02040602050305030304" pitchFamily="18" charset="0"/>
                <a:ea typeface="Libre Baskerville"/>
                <a:cs typeface="Libre Baskerville"/>
                <a:sym typeface="Libre Baskerville"/>
              </a:rPr>
              <a:t> </a:t>
            </a:r>
            <a:r>
              <a:rPr lang="ru-RU" sz="900" b="1" dirty="0" err="1">
                <a:solidFill>
                  <a:srgbClr val="231615"/>
                </a:solidFill>
                <a:latin typeface="Book Antiqua" panose="02040602050305030304" pitchFamily="18" charset="0"/>
                <a:ea typeface="Libre Baskerville"/>
                <a:cs typeface="Libre Baskerville"/>
                <a:sym typeface="Libre Baskerville"/>
              </a:rPr>
              <a:t>трапиться</a:t>
            </a:r>
            <a:r>
              <a:rPr lang="ru-RU" sz="900" b="1" dirty="0">
                <a:solidFill>
                  <a:srgbClr val="231615"/>
                </a:solidFill>
                <a:latin typeface="Book Antiqua" panose="02040602050305030304" pitchFamily="18" charset="0"/>
                <a:ea typeface="Libre Baskerville"/>
                <a:cs typeface="Libre Baskerville"/>
                <a:sym typeface="Libre Baskerville"/>
              </a:rPr>
              <a:t> в </a:t>
            </a:r>
            <a:r>
              <a:rPr lang="ru-RU" sz="900" b="1" dirty="0" err="1">
                <a:solidFill>
                  <a:srgbClr val="231615"/>
                </a:solidFill>
                <a:latin typeface="Book Antiqua" panose="02040602050305030304" pitchFamily="18" charset="0"/>
                <a:ea typeface="Libre Baskerville"/>
                <a:cs typeface="Libre Baskerville"/>
                <a:sym typeface="Libre Baskerville"/>
              </a:rPr>
              <a:t>П'яти</a:t>
            </a:r>
            <a:r>
              <a:rPr lang="ru-RU" sz="900" b="1" dirty="0">
                <a:solidFill>
                  <a:srgbClr val="231615"/>
                </a:solidFill>
                <a:latin typeface="Book Antiqua" panose="02040602050305030304" pitchFamily="18" charset="0"/>
                <a:ea typeface="Libre Baskerville"/>
                <a:cs typeface="Libre Baskerville"/>
                <a:sym typeface="Libre Baskerville"/>
              </a:rPr>
              <a:t> </a:t>
            </a:r>
            <a:r>
              <a:rPr lang="ru-RU" sz="900" b="1" dirty="0" err="1">
                <a:solidFill>
                  <a:srgbClr val="231615"/>
                </a:solidFill>
                <a:latin typeface="Book Antiqua" panose="02040602050305030304" pitchFamily="18" charset="0"/>
                <a:ea typeface="Libre Baskerville"/>
                <a:cs typeface="Libre Baskerville"/>
                <a:sym typeface="Libre Baskerville"/>
              </a:rPr>
              <a:t>Націях</a:t>
            </a:r>
            <a:r>
              <a:rPr lang="ru-RU" sz="900" b="1" dirty="0">
                <a:solidFill>
                  <a:srgbClr val="231615"/>
                </a:solidFill>
                <a:latin typeface="Book Antiqua" panose="02040602050305030304" pitchFamily="18" charset="0"/>
                <a:ea typeface="Libre Baskerville"/>
                <a:cs typeface="Libre Baskerville"/>
                <a:sym typeface="Libre Baskerville"/>
              </a:rPr>
              <a:t>, </a:t>
            </a:r>
            <a:r>
              <a:rPr lang="ru-RU" sz="900" b="1" dirty="0" err="1">
                <a:solidFill>
                  <a:srgbClr val="231615"/>
                </a:solidFill>
                <a:latin typeface="Book Antiqua" panose="02040602050305030304" pitchFamily="18" charset="0"/>
                <a:ea typeface="Libre Baskerville"/>
                <a:cs typeface="Libre Baskerville"/>
                <a:sym typeface="Libre Baskerville"/>
              </a:rPr>
              <a:t>ви</a:t>
            </a:r>
            <a:r>
              <a:rPr lang="ru-RU" sz="900" b="1" dirty="0">
                <a:solidFill>
                  <a:srgbClr val="231615"/>
                </a:solidFill>
                <a:latin typeface="Book Antiqua" panose="02040602050305030304" pitchFamily="18" charset="0"/>
                <a:ea typeface="Libre Baskerville"/>
                <a:cs typeface="Libre Baskerville"/>
                <a:sym typeface="Libre Baskerville"/>
              </a:rPr>
              <a:t> </a:t>
            </a:r>
            <a:r>
              <a:rPr lang="ru-RU" sz="900" b="1" dirty="0" err="1">
                <a:solidFill>
                  <a:srgbClr val="231615"/>
                </a:solidFill>
                <a:latin typeface="Book Antiqua" panose="02040602050305030304" pitchFamily="18" charset="0"/>
                <a:ea typeface="Libre Baskerville"/>
                <a:cs typeface="Libre Baskerville"/>
                <a:sym typeface="Libre Baskerville"/>
              </a:rPr>
              <a:t>прочитаєте</a:t>
            </a:r>
            <a:r>
              <a:rPr lang="ru-RU" sz="900" b="1" dirty="0">
                <a:solidFill>
                  <a:srgbClr val="231615"/>
                </a:solidFill>
                <a:latin typeface="Book Antiqua" panose="02040602050305030304" pitchFamily="18" charset="0"/>
                <a:ea typeface="Libre Baskerville"/>
                <a:cs typeface="Libre Baskerville"/>
                <a:sym typeface="Libre Baskerville"/>
              </a:rPr>
              <a:t> про </a:t>
            </a:r>
            <a:r>
              <a:rPr lang="ru-RU" sz="900" b="1" dirty="0" err="1">
                <a:solidFill>
                  <a:srgbClr val="231615"/>
                </a:solidFill>
                <a:latin typeface="Book Antiqua" panose="02040602050305030304" pitchFamily="18" charset="0"/>
                <a:ea typeface="Libre Baskerville"/>
                <a:cs typeface="Libre Baskerville"/>
                <a:sym typeface="Libre Baskerville"/>
              </a:rPr>
              <a:t>це</a:t>
            </a:r>
            <a:r>
              <a:rPr lang="ru-RU" sz="900" b="1" dirty="0">
                <a:solidFill>
                  <a:srgbClr val="231615"/>
                </a:solidFill>
                <a:latin typeface="Book Antiqua" panose="02040602050305030304" pitchFamily="18" charset="0"/>
                <a:ea typeface="Libre Baskerville"/>
                <a:cs typeface="Libre Baskerville"/>
                <a:sym typeface="Libre Baskerville"/>
              </a:rPr>
              <a:t> в «</a:t>
            </a:r>
            <a:r>
              <a:rPr lang="ru-RU" sz="900" b="1" dirty="0" err="1">
                <a:solidFill>
                  <a:srgbClr val="231615"/>
                </a:solidFill>
                <a:latin typeface="Book Antiqua" panose="02040602050305030304" pitchFamily="18" charset="0"/>
                <a:ea typeface="Libre Baskerville"/>
                <a:cs typeface="Libre Baskerville"/>
                <a:sym typeface="Libre Baskerville"/>
              </a:rPr>
              <a:t>Корранберзьких</a:t>
            </a:r>
            <a:r>
              <a:rPr lang="ru-RU" sz="900" b="1" dirty="0">
                <a:solidFill>
                  <a:srgbClr val="231615"/>
                </a:solidFill>
                <a:latin typeface="Book Antiqua" panose="02040602050305030304" pitchFamily="18" charset="0"/>
                <a:ea typeface="Libre Baskerville"/>
                <a:cs typeface="Libre Baskerville"/>
                <a:sym typeface="Libre Baskerville"/>
              </a:rPr>
              <a:t> </a:t>
            </a:r>
            <a:r>
              <a:rPr lang="ru-RU" sz="900" b="1" dirty="0" err="1">
                <a:solidFill>
                  <a:srgbClr val="231615"/>
                </a:solidFill>
                <a:latin typeface="Book Antiqua" panose="02040602050305030304" pitchFamily="18" charset="0"/>
                <a:ea typeface="Libre Baskerville"/>
                <a:cs typeface="Libre Baskerville"/>
                <a:sym typeface="Libre Baskerville"/>
              </a:rPr>
              <a:t>хроніках</a:t>
            </a:r>
            <a:r>
              <a:rPr lang="ru-RU" sz="900" b="1" dirty="0">
                <a:solidFill>
                  <a:srgbClr val="231615"/>
                </a:solidFill>
                <a:latin typeface="Book Antiqua" panose="02040602050305030304" pitchFamily="18" charset="0"/>
                <a:ea typeface="Libre Baskerville"/>
                <a:cs typeface="Libre Baskerville"/>
                <a:sym typeface="Libre Baskerville"/>
              </a:rPr>
              <a:t>».</a:t>
            </a:r>
            <a:endParaRPr lang="en-US" sz="900" b="1" dirty="0">
              <a:solidFill>
                <a:srgbClr val="231615"/>
              </a:solidFill>
              <a:latin typeface="Book Antiqua" panose="02040602050305030304" pitchFamily="18" charset="0"/>
              <a:ea typeface="Libre Baskerville"/>
              <a:cs typeface="Libre Baskerville"/>
              <a:sym typeface="Libre Baskerville"/>
            </a:endParaRPr>
          </a:p>
        </p:txBody>
      </p:sp>
      <p:grpSp>
        <p:nvGrpSpPr>
          <p:cNvPr id="64" name="Google Shape;64;p13"/>
          <p:cNvGrpSpPr/>
          <p:nvPr/>
        </p:nvGrpSpPr>
        <p:grpSpPr>
          <a:xfrm>
            <a:off x="5774075" y="279200"/>
            <a:ext cx="1507200" cy="815400"/>
            <a:chOff x="278725" y="279200"/>
            <a:chExt cx="1507200" cy="815400"/>
          </a:xfrm>
        </p:grpSpPr>
        <p:sp>
          <p:nvSpPr>
            <p:cNvPr id="65" name="Google Shape;65;p13"/>
            <p:cNvSpPr/>
            <p:nvPr/>
          </p:nvSpPr>
          <p:spPr>
            <a:xfrm>
              <a:off x="278725" y="279200"/>
              <a:ext cx="1507200" cy="815400"/>
            </a:xfrm>
            <a:prstGeom prst="rect">
              <a:avLst/>
            </a:prstGeom>
            <a:noFill/>
            <a:ln w="19050" cap="flat" cmpd="sng">
              <a:solidFill>
                <a:srgbClr val="23161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6" name="Google Shape;66;p13"/>
            <p:cNvSpPr txBox="1"/>
            <p:nvPr/>
          </p:nvSpPr>
          <p:spPr>
            <a:xfrm>
              <a:off x="334225" y="370800"/>
              <a:ext cx="1396200" cy="92400"/>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uk-UA" sz="600" b="1" dirty="0">
                  <a:solidFill>
                    <a:srgbClr val="231615"/>
                  </a:solidFill>
                  <a:latin typeface="Libre Baskerville"/>
                  <a:ea typeface="Libre Baskerville"/>
                  <a:cs typeface="Libre Baskerville"/>
                  <a:sym typeface="Libre Baskerville"/>
                </a:rPr>
                <a:t>23 </a:t>
              </a:r>
              <a:r>
                <a:rPr lang="uk-UA" sz="600" b="1" dirty="0" err="1">
                  <a:solidFill>
                    <a:srgbClr val="231615"/>
                  </a:solidFill>
                  <a:latin typeface="Libre Baskerville"/>
                  <a:ea typeface="Libre Baskerville"/>
                  <a:cs typeface="Libre Baskerville"/>
                  <a:sym typeface="Libre Baskerville"/>
                </a:rPr>
                <a:t>Терендора</a:t>
              </a:r>
              <a:r>
                <a:rPr lang="uk-UA" sz="600" b="1" dirty="0">
                  <a:solidFill>
                    <a:srgbClr val="231615"/>
                  </a:solidFill>
                  <a:latin typeface="Libre Baskerville"/>
                  <a:ea typeface="Libre Baskerville"/>
                  <a:cs typeface="Libre Baskerville"/>
                  <a:sym typeface="Libre Baskerville"/>
                </a:rPr>
                <a:t>, 998 РХ</a:t>
              </a:r>
              <a:endParaRPr lang="en-US" sz="600" b="1" dirty="0">
                <a:solidFill>
                  <a:srgbClr val="231615"/>
                </a:solidFill>
                <a:latin typeface="Libre Baskerville"/>
                <a:ea typeface="Libre Baskerville"/>
                <a:cs typeface="Libre Baskerville"/>
                <a:sym typeface="Libre Baskerville"/>
              </a:endParaRPr>
            </a:p>
          </p:txBody>
        </p:sp>
        <p:sp>
          <p:nvSpPr>
            <p:cNvPr id="67" name="Google Shape;67;p13"/>
            <p:cNvSpPr txBox="1"/>
            <p:nvPr/>
          </p:nvSpPr>
          <p:spPr>
            <a:xfrm>
              <a:off x="413550" y="526100"/>
              <a:ext cx="1237500" cy="484748"/>
            </a:xfrm>
            <a:prstGeom prst="rect">
              <a:avLst/>
            </a:prstGeom>
            <a:noFill/>
            <a:ln>
              <a:noFill/>
            </a:ln>
          </p:spPr>
          <p:txBody>
            <a:bodyPr spcFirstLastPara="1" wrap="square" lIns="0" tIns="0" rIns="0" bIns="0" anchor="t" anchorCtr="0">
              <a:spAutoFit/>
            </a:bodyPr>
            <a:lstStyle/>
            <a:p>
              <a:pPr marL="0" lvl="0" indent="0" algn="ctr" rtl="0">
                <a:lnSpc>
                  <a:spcPct val="105000"/>
                </a:lnSpc>
                <a:spcBef>
                  <a:spcPts val="0"/>
                </a:spcBef>
                <a:spcAft>
                  <a:spcPts val="0"/>
                </a:spcAft>
                <a:buNone/>
              </a:pPr>
              <a:r>
                <a:rPr lang="uk-UA" sz="600" dirty="0">
                  <a:solidFill>
                    <a:srgbClr val="231615"/>
                  </a:solidFill>
                  <a:latin typeface="Book Antiqua" panose="02040602050305030304" pitchFamily="18" charset="0"/>
                  <a:ea typeface="Libre Baskerville"/>
                  <a:cs typeface="Libre Baskerville"/>
                  <a:sym typeface="Libre Baskerville"/>
                </a:rPr>
                <a:t>Новий випуск кожного </a:t>
              </a:r>
              <a:r>
                <a:rPr lang="uk-UA" sz="600" dirty="0" err="1">
                  <a:solidFill>
                    <a:srgbClr val="231615"/>
                  </a:solidFill>
                  <a:latin typeface="Book Antiqua" panose="02040602050305030304" pitchFamily="18" charset="0"/>
                  <a:ea typeface="Libre Baskerville"/>
                  <a:cs typeface="Libre Baskerville"/>
                  <a:sym typeface="Libre Baskerville"/>
                </a:rPr>
                <a:t>Мола</a:t>
              </a:r>
              <a:r>
                <a:rPr lang="uk-UA" sz="600" dirty="0">
                  <a:solidFill>
                    <a:srgbClr val="231615"/>
                  </a:solidFill>
                  <a:latin typeface="Book Antiqua" panose="02040602050305030304" pitchFamily="18" charset="0"/>
                  <a:ea typeface="Libre Baskerville"/>
                  <a:cs typeface="Libre Baskerville"/>
                  <a:sym typeface="Libre Baskerville"/>
                </a:rPr>
                <a:t>, Віра та Фара.</a:t>
              </a:r>
              <a:br>
                <a:rPr lang="uk-UA" sz="600" dirty="0">
                  <a:solidFill>
                    <a:srgbClr val="231615"/>
                  </a:solidFill>
                  <a:latin typeface="Book Antiqua" panose="02040602050305030304" pitchFamily="18" charset="0"/>
                  <a:ea typeface="Libre Baskerville"/>
                  <a:cs typeface="Libre Baskerville"/>
                  <a:sym typeface="Libre Baskerville"/>
                </a:rPr>
              </a:br>
              <a:r>
                <a:rPr lang="uk-UA" sz="600" dirty="0" err="1">
                  <a:solidFill>
                    <a:srgbClr val="231615"/>
                  </a:solidFill>
                  <a:latin typeface="Book Antiqua" panose="02040602050305030304" pitchFamily="18" charset="0"/>
                  <a:ea typeface="Libre Baskerville"/>
                  <a:cs typeface="Libre Baskerville"/>
                  <a:sym typeface="Libre Baskerville"/>
                </a:rPr>
                <a:t>Найоб</a:t>
              </a:r>
              <a:r>
                <a:rPr lang="en-US" sz="600" dirty="0">
                  <a:solidFill>
                    <a:srgbClr val="231615"/>
                  </a:solidFill>
                  <a:latin typeface="Book Antiqua" panose="02040602050305030304" pitchFamily="18" charset="0"/>
                  <a:ea typeface="Libre Baskerville"/>
                  <a:cs typeface="Libre Baskerville"/>
                  <a:sym typeface="Libre Baskerville"/>
                </a:rPr>
                <a:t>’</a:t>
              </a:r>
              <a:r>
                <a:rPr lang="uk-UA" sz="600" dirty="0" err="1">
                  <a:solidFill>
                    <a:srgbClr val="231615"/>
                  </a:solidFill>
                  <a:latin typeface="Book Antiqua" panose="02040602050305030304" pitchFamily="18" charset="0"/>
                  <a:ea typeface="Libre Baskerville"/>
                  <a:cs typeface="Libre Baskerville"/>
                  <a:sym typeface="Libre Baskerville"/>
                </a:rPr>
                <a:t>єктивніші</a:t>
              </a:r>
              <a:r>
                <a:rPr lang="uk-UA" sz="600" dirty="0">
                  <a:solidFill>
                    <a:srgbClr val="231615"/>
                  </a:solidFill>
                  <a:latin typeface="Book Antiqua" panose="02040602050305030304" pitchFamily="18" charset="0"/>
                  <a:ea typeface="Libre Baskerville"/>
                  <a:cs typeface="Libre Baskerville"/>
                  <a:sym typeface="Libre Baskerville"/>
                </a:rPr>
                <a:t> новини</a:t>
              </a:r>
            </a:p>
            <a:p>
              <a:pPr marL="0" lvl="0" indent="0" algn="ctr" rtl="0">
                <a:lnSpc>
                  <a:spcPct val="105000"/>
                </a:lnSpc>
                <a:spcBef>
                  <a:spcPts val="0"/>
                </a:spcBef>
                <a:spcAft>
                  <a:spcPts val="0"/>
                </a:spcAft>
                <a:buNone/>
              </a:pPr>
              <a:r>
                <a:rPr lang="uk-UA" sz="600" dirty="0">
                  <a:solidFill>
                    <a:srgbClr val="231615"/>
                  </a:solidFill>
                  <a:latin typeface="Book Antiqua" panose="02040602050305030304" pitchFamily="18" charset="0"/>
                  <a:ea typeface="Libre Baskerville"/>
                  <a:cs typeface="Libre Baskerville"/>
                  <a:sym typeface="Libre Baskerville"/>
                </a:rPr>
                <a:t>Місячна підписка: 2 золотих </a:t>
              </a:r>
              <a:r>
                <a:rPr lang="uk-UA" sz="600" dirty="0" err="1">
                  <a:solidFill>
                    <a:srgbClr val="231615"/>
                  </a:solidFill>
                  <a:latin typeface="Book Antiqua" panose="02040602050305030304" pitchFamily="18" charset="0"/>
                  <a:ea typeface="Libre Baskerville"/>
                  <a:cs typeface="Libre Baskerville"/>
                  <a:sym typeface="Libre Baskerville"/>
                </a:rPr>
                <a:t>галліфара</a:t>
              </a:r>
              <a:endParaRPr sz="600" dirty="0">
                <a:solidFill>
                  <a:srgbClr val="231615"/>
                </a:solidFill>
                <a:latin typeface="Book Antiqua" panose="02040602050305030304" pitchFamily="18" charset="0"/>
                <a:ea typeface="Libre Baskerville"/>
                <a:cs typeface="Libre Baskerville"/>
                <a:sym typeface="Libre Baskerville"/>
              </a:endParaRPr>
            </a:p>
          </p:txBody>
        </p:sp>
      </p:grpSp>
      <p:cxnSp>
        <p:nvCxnSpPr>
          <p:cNvPr id="71" name="Google Shape;71;p13"/>
          <p:cNvCxnSpPr/>
          <p:nvPr/>
        </p:nvCxnSpPr>
        <p:spPr>
          <a:xfrm>
            <a:off x="285600" y="5000869"/>
            <a:ext cx="7030800" cy="0"/>
          </a:xfrm>
          <a:prstGeom prst="straightConnector1">
            <a:avLst/>
          </a:prstGeom>
          <a:noFill/>
          <a:ln w="19050" cap="flat" cmpd="sng">
            <a:solidFill>
              <a:srgbClr val="231615"/>
            </a:solidFill>
            <a:prstDash val="solid"/>
            <a:round/>
            <a:headEnd type="none" w="med" len="med"/>
            <a:tailEnd type="none" w="med" len="med"/>
          </a:ln>
        </p:spPr>
      </p:cxnSp>
      <p:grpSp>
        <p:nvGrpSpPr>
          <p:cNvPr id="72" name="Google Shape;72;p13"/>
          <p:cNvGrpSpPr/>
          <p:nvPr/>
        </p:nvGrpSpPr>
        <p:grpSpPr>
          <a:xfrm>
            <a:off x="2717801" y="1645339"/>
            <a:ext cx="4721465" cy="3171529"/>
            <a:chOff x="5132069" y="1801267"/>
            <a:chExt cx="2232900" cy="4202111"/>
          </a:xfrm>
        </p:grpSpPr>
        <p:sp>
          <p:nvSpPr>
            <p:cNvPr id="73" name="Google Shape;73;p13"/>
            <p:cNvSpPr txBox="1"/>
            <p:nvPr/>
          </p:nvSpPr>
          <p:spPr>
            <a:xfrm>
              <a:off x="5132069" y="1801267"/>
              <a:ext cx="2232900" cy="328269"/>
            </a:xfrm>
            <a:prstGeom prst="rect">
              <a:avLst/>
            </a:prstGeom>
            <a:noFill/>
            <a:ln>
              <a:noFill/>
            </a:ln>
          </p:spPr>
          <p:txBody>
            <a:bodyPr spcFirstLastPara="1" wrap="square" lIns="0" tIns="0" rIns="0" bIns="0" anchor="t" anchorCtr="0">
              <a:spAutoFit/>
            </a:bodyPr>
            <a:lstStyle/>
            <a:p>
              <a:pPr marL="0" lvl="0" indent="0" algn="l" rtl="0">
                <a:lnSpc>
                  <a:spcPct val="115000"/>
                </a:lnSpc>
                <a:spcBef>
                  <a:spcPts val="0"/>
                </a:spcBef>
                <a:spcAft>
                  <a:spcPts val="0"/>
                </a:spcAft>
                <a:buNone/>
              </a:pPr>
              <a:r>
                <a:rPr lang="uk-UA" dirty="0">
                  <a:solidFill>
                    <a:srgbClr val="231615"/>
                  </a:solidFill>
                  <a:latin typeface="Merriweather" panose="00000500000000000000" pitchFamily="2" charset="-52"/>
                  <a:ea typeface="Libre Baskerville"/>
                  <a:cs typeface="Libre Baskerville"/>
                  <a:sym typeface="Libre Baskerville"/>
                </a:rPr>
                <a:t>БОРОТЬБА ЗА МАЙБУТНЄ САЙРУ</a:t>
              </a:r>
              <a:endParaRPr dirty="0">
                <a:solidFill>
                  <a:srgbClr val="231615"/>
                </a:solidFill>
                <a:latin typeface="Merriweather" panose="00000500000000000000" pitchFamily="2" charset="-52"/>
                <a:ea typeface="Libre Baskerville"/>
                <a:cs typeface="Libre Baskerville"/>
                <a:sym typeface="Libre Baskerville"/>
              </a:endParaRPr>
            </a:p>
          </p:txBody>
        </p:sp>
        <p:sp>
          <p:nvSpPr>
            <p:cNvPr id="74" name="Google Shape;74;p13"/>
            <p:cNvSpPr txBox="1"/>
            <p:nvPr/>
          </p:nvSpPr>
          <p:spPr>
            <a:xfrm>
              <a:off x="5132069" y="2216558"/>
              <a:ext cx="2171599" cy="3786820"/>
            </a:xfrm>
            <a:prstGeom prst="rect">
              <a:avLst/>
            </a:prstGeom>
            <a:noFill/>
            <a:ln>
              <a:noFill/>
            </a:ln>
          </p:spPr>
          <p:txBody>
            <a:bodyPr spcFirstLastPara="1" wrap="square" lIns="0" tIns="0" rIns="0" bIns="0" anchor="t" anchorCtr="0">
              <a:spAutoFit/>
            </a:bodyPr>
            <a:lstStyle/>
            <a:p>
              <a:pPr marL="0" lvl="0" indent="0" algn="just" rtl="0">
                <a:lnSpc>
                  <a:spcPct val="115000"/>
                </a:lnSpc>
                <a:spcBef>
                  <a:spcPts val="0"/>
                </a:spcBef>
                <a:spcAft>
                  <a:spcPts val="0"/>
                </a:spcAft>
                <a:buClr>
                  <a:schemeClr val="dk1"/>
                </a:buClr>
                <a:buSzPts val="1100"/>
                <a:buFont typeface="Arial"/>
                <a:buNone/>
              </a:pPr>
              <a:r>
                <a:rPr lang="uk-UA" sz="850" dirty="0">
                  <a:solidFill>
                    <a:srgbClr val="231615"/>
                  </a:solidFill>
                  <a:latin typeface="Book Antiqua" panose="02040602050305030304" pitchFamily="18" charset="0"/>
                  <a:ea typeface="Libre Baskerville"/>
                  <a:cs typeface="Libre Baskerville"/>
                  <a:sym typeface="Libre Baskerville"/>
                </a:rPr>
                <a:t>У Новому Сайрі вже понад тиждень тривають складні й напружені перемовини між королем </a:t>
              </a:r>
              <a:r>
                <a:rPr lang="uk-UA" sz="850" dirty="0" err="1">
                  <a:solidFill>
                    <a:srgbClr val="231615"/>
                  </a:solidFill>
                  <a:latin typeface="Book Antiqua" panose="02040602050305030304" pitchFamily="18" charset="0"/>
                  <a:ea typeface="Libre Baskerville"/>
                  <a:cs typeface="Libre Baskerville"/>
                  <a:sym typeface="Libre Baskerville"/>
                </a:rPr>
                <a:t>Бреландії</a:t>
              </a:r>
              <a:r>
                <a:rPr lang="uk-UA" sz="850" dirty="0">
                  <a:solidFill>
                    <a:srgbClr val="231615"/>
                  </a:solidFill>
                  <a:latin typeface="Book Antiqua" panose="02040602050305030304" pitchFamily="18" charset="0"/>
                  <a:ea typeface="Libre Baskerville"/>
                  <a:cs typeface="Libre Baskerville"/>
                  <a:sym typeface="Libre Baskerville"/>
                </a:rPr>
                <a:t> </a:t>
              </a:r>
              <a:r>
                <a:rPr lang="uk-UA" sz="850" dirty="0" err="1">
                  <a:solidFill>
                    <a:srgbClr val="231615"/>
                  </a:solidFill>
                  <a:latin typeface="Book Antiqua" panose="02040602050305030304" pitchFamily="18" charset="0"/>
                  <a:ea typeface="Libre Baskerville"/>
                  <a:cs typeface="Libre Baskerville"/>
                  <a:sym typeface="Libre Baskerville"/>
                </a:rPr>
                <a:t>Боранелем</a:t>
              </a:r>
              <a:r>
                <a:rPr lang="uk-UA" sz="850" dirty="0">
                  <a:solidFill>
                    <a:srgbClr val="231615"/>
                  </a:solidFill>
                  <a:latin typeface="Book Antiqua" panose="02040602050305030304" pitchFamily="18" charset="0"/>
                  <a:ea typeface="Libre Baskerville"/>
                  <a:cs typeface="Libre Baskerville"/>
                  <a:sym typeface="Libre Baskerville"/>
                </a:rPr>
                <a:t> та принцом </a:t>
              </a:r>
              <a:r>
                <a:rPr lang="uk-UA" sz="850" dirty="0" err="1">
                  <a:solidFill>
                    <a:srgbClr val="231615"/>
                  </a:solidFill>
                  <a:latin typeface="Book Antiqua" panose="02040602050305030304" pitchFamily="18" charset="0"/>
                  <a:ea typeface="Libre Baskerville"/>
                  <a:cs typeface="Libre Baskerville"/>
                  <a:sym typeface="Libre Baskerville"/>
                </a:rPr>
                <a:t>Орґевом</a:t>
              </a:r>
              <a:r>
                <a:rPr lang="uk-UA" sz="850" dirty="0">
                  <a:solidFill>
                    <a:srgbClr val="231615"/>
                  </a:solidFill>
                  <a:latin typeface="Book Antiqua" panose="02040602050305030304" pitchFamily="18" charset="0"/>
                  <a:ea typeface="Libre Baskerville"/>
                  <a:cs typeface="Libre Baskerville"/>
                  <a:sym typeface="Libre Baskerville"/>
                </a:rPr>
                <a:t> </a:t>
              </a:r>
              <a:r>
                <a:rPr lang="uk-UA" sz="850" dirty="0" err="1">
                  <a:solidFill>
                    <a:srgbClr val="231615"/>
                  </a:solidFill>
                  <a:latin typeface="Book Antiqua" panose="02040602050305030304" pitchFamily="18" charset="0"/>
                  <a:ea typeface="Libre Baskerville"/>
                  <a:cs typeface="Libre Baskerville"/>
                  <a:sym typeface="Libre Baskerville"/>
                </a:rPr>
                <a:t>ір'Вінарном</a:t>
              </a:r>
              <a:r>
                <a:rPr lang="uk-UA" sz="850" dirty="0">
                  <a:solidFill>
                    <a:srgbClr val="231615"/>
                  </a:solidFill>
                  <a:latin typeface="Book Antiqua" panose="02040602050305030304" pitchFamily="18" charset="0"/>
                  <a:ea typeface="Libre Baskerville"/>
                  <a:cs typeface="Libre Baskerville"/>
                  <a:sym typeface="Libre Baskerville"/>
                </a:rPr>
                <a:t>, лідером </a:t>
              </a:r>
              <a:r>
                <a:rPr lang="uk-UA" sz="850" dirty="0" err="1">
                  <a:solidFill>
                    <a:srgbClr val="231615"/>
                  </a:solidFill>
                  <a:latin typeface="Book Antiqua" panose="02040602050305030304" pitchFamily="18" charset="0"/>
                  <a:ea typeface="Libre Baskerville"/>
                  <a:cs typeface="Libre Baskerville"/>
                  <a:sym typeface="Libre Baskerville"/>
                </a:rPr>
                <a:t>сайрійських</a:t>
              </a:r>
              <a:r>
                <a:rPr lang="uk-UA" sz="850" dirty="0">
                  <a:solidFill>
                    <a:srgbClr val="231615"/>
                  </a:solidFill>
                  <a:latin typeface="Book Antiqua" panose="02040602050305030304" pitchFamily="18" charset="0"/>
                  <a:ea typeface="Libre Baskerville"/>
                  <a:cs typeface="Libre Baskerville"/>
                  <a:sym typeface="Libre Baskerville"/>
                </a:rPr>
                <a:t> вигнанців. Офіційно обговорюються умови існування та допомога біженцям з Сайру. Втім, джерелам «Хронік» стало відомо, що основним питанням переговорів є можливість розширення земель Нового Сайру для прийняття нових біженців, кількість яких постійно зростає.</a:t>
              </a:r>
            </a:p>
            <a:p>
              <a:pPr marL="0" lvl="0" indent="0" algn="just" rtl="0">
                <a:lnSpc>
                  <a:spcPct val="115000"/>
                </a:lnSpc>
                <a:spcBef>
                  <a:spcPts val="0"/>
                </a:spcBef>
                <a:spcAft>
                  <a:spcPts val="0"/>
                </a:spcAft>
                <a:buClr>
                  <a:schemeClr val="dk1"/>
                </a:buClr>
                <a:buSzPts val="1100"/>
                <a:buFont typeface="Arial"/>
                <a:buNone/>
              </a:pPr>
              <a:endParaRPr lang="uk-UA" sz="850" dirty="0">
                <a:solidFill>
                  <a:srgbClr val="231615"/>
                </a:solidFill>
                <a:latin typeface="Book Antiqua" panose="02040602050305030304" pitchFamily="18" charset="0"/>
                <a:ea typeface="Libre Baskerville"/>
                <a:cs typeface="Libre Baskerville"/>
                <a:sym typeface="Libre Baskerville"/>
              </a:endParaRPr>
            </a:p>
            <a:p>
              <a:pPr marL="0" lvl="0" indent="0" algn="just" rtl="0">
                <a:lnSpc>
                  <a:spcPct val="115000"/>
                </a:lnSpc>
                <a:spcBef>
                  <a:spcPts val="0"/>
                </a:spcBef>
                <a:spcAft>
                  <a:spcPts val="0"/>
                </a:spcAft>
                <a:buClr>
                  <a:schemeClr val="dk1"/>
                </a:buClr>
                <a:buSzPts val="1100"/>
                <a:buFont typeface="Arial"/>
                <a:buNone/>
              </a:pPr>
              <a:r>
                <a:rPr lang="uk-UA" sz="850" dirty="0">
                  <a:solidFill>
                    <a:srgbClr val="231615"/>
                  </a:solidFill>
                  <a:latin typeface="Book Antiqua" panose="02040602050305030304" pitchFamily="18" charset="0"/>
                  <a:ea typeface="Libre Baskerville"/>
                  <a:cs typeface="Libre Baskerville"/>
                  <a:sym typeface="Libre Baskerville"/>
                </a:rPr>
                <a:t>Наші кореспонденти повідомляють, що ситуація в Новому Сайрі справді близька до критичної: місцеве населення вже стикається з нестачею продовольства, житла та базових умов життя. </a:t>
              </a:r>
              <a:r>
                <a:rPr lang="uk-UA" sz="850" dirty="0" err="1">
                  <a:solidFill>
                    <a:srgbClr val="231615"/>
                  </a:solidFill>
                  <a:latin typeface="Book Antiqua" panose="02040602050305030304" pitchFamily="18" charset="0"/>
                  <a:ea typeface="Libre Baskerville"/>
                  <a:cs typeface="Libre Baskerville"/>
                  <a:sym typeface="Libre Baskerville"/>
                </a:rPr>
                <a:t>Орґев</a:t>
              </a:r>
              <a:r>
                <a:rPr lang="uk-UA" sz="850" dirty="0">
                  <a:solidFill>
                    <a:srgbClr val="231615"/>
                  </a:solidFill>
                  <a:latin typeface="Book Antiqua" panose="02040602050305030304" pitchFamily="18" charset="0"/>
                  <a:ea typeface="Libre Baskerville"/>
                  <a:cs typeface="Libre Baskerville"/>
                  <a:sym typeface="Libre Baskerville"/>
                </a:rPr>
                <a:t> наполягає на додаткових землях, щоб уникнути гуманітарної кризи. Король </a:t>
              </a:r>
              <a:r>
                <a:rPr lang="uk-UA" sz="850" dirty="0" err="1">
                  <a:solidFill>
                    <a:srgbClr val="231615"/>
                  </a:solidFill>
                  <a:latin typeface="Book Antiqua" panose="02040602050305030304" pitchFamily="18" charset="0"/>
                  <a:ea typeface="Libre Baskerville"/>
                  <a:cs typeface="Libre Baskerville"/>
                  <a:sym typeface="Libre Baskerville"/>
                </a:rPr>
                <a:t>Боранель</a:t>
              </a:r>
              <a:r>
                <a:rPr lang="uk-UA" sz="850" dirty="0">
                  <a:solidFill>
                    <a:srgbClr val="231615"/>
                  </a:solidFill>
                  <a:latin typeface="Book Antiqua" panose="02040602050305030304" pitchFamily="18" charset="0"/>
                  <a:ea typeface="Libre Baskerville"/>
                  <a:cs typeface="Libre Baskerville"/>
                  <a:sym typeface="Libre Baskerville"/>
                </a:rPr>
                <a:t>, за словами очевидців, демонструє прихильність до прагнень </a:t>
              </a:r>
              <a:r>
                <a:rPr lang="uk-UA" sz="850" dirty="0" err="1">
                  <a:solidFill>
                    <a:srgbClr val="231615"/>
                  </a:solidFill>
                  <a:latin typeface="Book Antiqua" panose="02040602050305030304" pitchFamily="18" charset="0"/>
                  <a:ea typeface="Libre Baskerville"/>
                  <a:cs typeface="Libre Baskerville"/>
                  <a:sym typeface="Libre Baskerville"/>
                </a:rPr>
                <a:t>сайрійців</a:t>
              </a:r>
              <a:r>
                <a:rPr lang="uk-UA" sz="850" dirty="0">
                  <a:solidFill>
                    <a:srgbClr val="231615"/>
                  </a:solidFill>
                  <a:latin typeface="Book Antiqua" panose="02040602050305030304" pitchFamily="18" charset="0"/>
                  <a:ea typeface="Libre Baskerville"/>
                  <a:cs typeface="Libre Baskerville"/>
                  <a:sym typeface="Libre Baskerville"/>
                </a:rPr>
                <a:t>, однак змушений балансувати між гуманітарними питаннями та внутрішніми політичними настроями в </a:t>
              </a:r>
              <a:r>
                <a:rPr lang="uk-UA" sz="850" dirty="0" err="1">
                  <a:solidFill>
                    <a:srgbClr val="231615"/>
                  </a:solidFill>
                  <a:latin typeface="Book Antiqua" panose="02040602050305030304" pitchFamily="18" charset="0"/>
                  <a:ea typeface="Libre Baskerville"/>
                  <a:cs typeface="Libre Baskerville"/>
                  <a:sym typeface="Libre Baskerville"/>
                </a:rPr>
                <a:t>Бреландії</a:t>
              </a:r>
              <a:r>
                <a:rPr lang="uk-UA" sz="850" dirty="0">
                  <a:solidFill>
                    <a:srgbClr val="231615"/>
                  </a:solidFill>
                  <a:latin typeface="Book Antiqua" panose="02040602050305030304" pitchFamily="18" charset="0"/>
                  <a:ea typeface="Libre Baskerville"/>
                  <a:cs typeface="Libre Baskerville"/>
                  <a:sym typeface="Libre Baskerville"/>
                </a:rPr>
                <a:t>, які не завжди позитивні щодо прийому великої кількості біженців.</a:t>
              </a:r>
            </a:p>
            <a:p>
              <a:pPr marL="0" lvl="0" indent="0" algn="just" rtl="0">
                <a:lnSpc>
                  <a:spcPct val="115000"/>
                </a:lnSpc>
                <a:spcBef>
                  <a:spcPts val="0"/>
                </a:spcBef>
                <a:spcAft>
                  <a:spcPts val="0"/>
                </a:spcAft>
                <a:buClr>
                  <a:schemeClr val="dk1"/>
                </a:buClr>
                <a:buSzPts val="1100"/>
                <a:buFont typeface="Arial"/>
                <a:buNone/>
              </a:pPr>
              <a:endParaRPr lang="uk-UA" sz="850" dirty="0">
                <a:solidFill>
                  <a:srgbClr val="231615"/>
                </a:solidFill>
                <a:latin typeface="Book Antiqua" panose="02040602050305030304" pitchFamily="18" charset="0"/>
                <a:ea typeface="Libre Baskerville"/>
                <a:cs typeface="Libre Baskerville"/>
                <a:sym typeface="Libre Baskerville"/>
              </a:endParaRPr>
            </a:p>
            <a:p>
              <a:pPr marL="0" lvl="0" indent="0" algn="just" rtl="0">
                <a:lnSpc>
                  <a:spcPct val="115000"/>
                </a:lnSpc>
                <a:spcBef>
                  <a:spcPts val="0"/>
                </a:spcBef>
                <a:spcAft>
                  <a:spcPts val="0"/>
                </a:spcAft>
                <a:buClr>
                  <a:schemeClr val="dk1"/>
                </a:buClr>
                <a:buSzPts val="1100"/>
                <a:buFont typeface="Arial"/>
                <a:buNone/>
              </a:pPr>
              <a:r>
                <a:rPr lang="uk-UA" sz="850" dirty="0">
                  <a:solidFill>
                    <a:srgbClr val="231615"/>
                  </a:solidFill>
                  <a:latin typeface="Book Antiqua" panose="02040602050305030304" pitchFamily="18" charset="0"/>
                  <a:ea typeface="Libre Baskerville"/>
                  <a:cs typeface="Libre Baskerville"/>
                  <a:sym typeface="Libre Baskerville"/>
                </a:rPr>
                <a:t>Деталі переговорів ретельно приховуються сторонами, проте напруга залишається високою. Остаточне рішення може мати суттєвий вплив на майбутнє регіону.</a:t>
              </a:r>
            </a:p>
            <a:p>
              <a:pPr marL="0" lvl="0" indent="0" algn="just" rtl="0">
                <a:lnSpc>
                  <a:spcPct val="115000"/>
                </a:lnSpc>
                <a:spcBef>
                  <a:spcPts val="0"/>
                </a:spcBef>
                <a:spcAft>
                  <a:spcPts val="0"/>
                </a:spcAft>
                <a:buClr>
                  <a:schemeClr val="dk1"/>
                </a:buClr>
                <a:buSzPts val="1100"/>
                <a:buFont typeface="Arial"/>
                <a:buNone/>
              </a:pPr>
              <a:endParaRPr lang="uk-UA" sz="850" dirty="0">
                <a:solidFill>
                  <a:srgbClr val="231615"/>
                </a:solidFill>
                <a:latin typeface="Book Antiqua" panose="02040602050305030304" pitchFamily="18" charset="0"/>
                <a:ea typeface="Libre Baskerville"/>
                <a:cs typeface="Libre Baskerville"/>
                <a:sym typeface="Libre Baskerville"/>
              </a:endParaRPr>
            </a:p>
            <a:p>
              <a:pPr marL="0" lvl="0" indent="0" algn="just" rtl="0">
                <a:lnSpc>
                  <a:spcPct val="115000"/>
                </a:lnSpc>
                <a:spcBef>
                  <a:spcPts val="0"/>
                </a:spcBef>
                <a:spcAft>
                  <a:spcPts val="0"/>
                </a:spcAft>
                <a:buClr>
                  <a:schemeClr val="dk1"/>
                </a:buClr>
                <a:buSzPts val="1100"/>
                <a:buFont typeface="Arial"/>
                <a:buNone/>
              </a:pPr>
              <a:r>
                <a:rPr lang="uk-UA" sz="850" dirty="0">
                  <a:solidFill>
                    <a:srgbClr val="231615"/>
                  </a:solidFill>
                  <a:latin typeface="Book Antiqua" panose="02040602050305030304" pitchFamily="18" charset="0"/>
                  <a:ea typeface="Libre Baskerville"/>
                  <a:cs typeface="Libre Baskerville"/>
                  <a:sym typeface="Libre Baskerville"/>
                </a:rPr>
                <a:t>«</a:t>
              </a:r>
              <a:r>
                <a:rPr lang="uk-UA" sz="850" dirty="0" err="1">
                  <a:solidFill>
                    <a:srgbClr val="231615"/>
                  </a:solidFill>
                  <a:latin typeface="Book Antiqua" panose="02040602050305030304" pitchFamily="18" charset="0"/>
                  <a:ea typeface="Libre Baskerville"/>
                  <a:cs typeface="Libre Baskerville"/>
                  <a:sym typeface="Libre Baskerville"/>
                </a:rPr>
                <a:t>Корранбергські</a:t>
              </a:r>
              <a:r>
                <a:rPr lang="uk-UA" sz="850" dirty="0">
                  <a:solidFill>
                    <a:srgbClr val="231615"/>
                  </a:solidFill>
                  <a:latin typeface="Book Antiqua" panose="02040602050305030304" pitchFamily="18" charset="0"/>
                  <a:ea typeface="Libre Baskerville"/>
                  <a:cs typeface="Libre Baskerville"/>
                  <a:sym typeface="Libre Baskerville"/>
                </a:rPr>
                <a:t> Хроніки» й надалі стежитимуть за розвитком цієї важливої події.</a:t>
              </a:r>
              <a:endParaRPr sz="850" dirty="0">
                <a:solidFill>
                  <a:srgbClr val="231615"/>
                </a:solidFill>
                <a:latin typeface="Book Antiqua" panose="02040602050305030304" pitchFamily="18" charset="0"/>
                <a:ea typeface="Libre Baskerville"/>
                <a:cs typeface="Libre Baskerville"/>
                <a:sym typeface="Libre Baskerville"/>
              </a:endParaRPr>
            </a:p>
          </p:txBody>
        </p:sp>
      </p:grpSp>
      <p:sp>
        <p:nvSpPr>
          <p:cNvPr id="79" name="Google Shape;79;p13"/>
          <p:cNvSpPr txBox="1"/>
          <p:nvPr/>
        </p:nvSpPr>
        <p:spPr>
          <a:xfrm>
            <a:off x="302805" y="6212430"/>
            <a:ext cx="2150398" cy="2406813"/>
          </a:xfrm>
          <a:prstGeom prst="rect">
            <a:avLst/>
          </a:prstGeom>
          <a:noFill/>
          <a:ln>
            <a:noFill/>
          </a:ln>
        </p:spPr>
        <p:txBody>
          <a:bodyPr spcFirstLastPara="1" wrap="square" lIns="0" tIns="0" rIns="0" bIns="0" anchor="t" anchorCtr="0">
            <a:spAutoFit/>
          </a:bodyPr>
          <a:lstStyle/>
          <a:p>
            <a:pPr marL="0" lvl="0" indent="0" algn="just" rtl="0">
              <a:lnSpc>
                <a:spcPct val="115000"/>
              </a:lnSpc>
              <a:spcBef>
                <a:spcPts val="0"/>
              </a:spcBef>
              <a:spcAft>
                <a:spcPts val="0"/>
              </a:spcAft>
              <a:buNone/>
            </a:pPr>
            <a:r>
              <a:rPr lang="uk-UA" sz="850" dirty="0">
                <a:solidFill>
                  <a:srgbClr val="231615"/>
                </a:solidFill>
                <a:latin typeface="Book Antiqua" panose="02040602050305030304" pitchFamily="18" charset="0"/>
                <a:ea typeface="Libre Baskerville"/>
                <a:cs typeface="Libre Baskerville"/>
                <a:sym typeface="Libre Baskerville"/>
              </a:rPr>
              <a:t>Команда дослідників з </a:t>
            </a:r>
            <a:r>
              <a:rPr lang="uk-UA" sz="850" dirty="0" err="1">
                <a:solidFill>
                  <a:srgbClr val="231615"/>
                </a:solidFill>
                <a:latin typeface="Book Antiqua" panose="02040602050305030304" pitchFamily="18" charset="0"/>
                <a:ea typeface="Libre Baskerville"/>
                <a:cs typeface="Libre Baskerville"/>
                <a:sym typeface="Libre Baskerville"/>
              </a:rPr>
              <a:t>Моргрейвського</a:t>
            </a:r>
            <a:r>
              <a:rPr lang="uk-UA" sz="850" dirty="0">
                <a:solidFill>
                  <a:srgbClr val="231615"/>
                </a:solidFill>
                <a:latin typeface="Book Antiqua" panose="02040602050305030304" pitchFamily="18" charset="0"/>
                <a:ea typeface="Libre Baskerville"/>
                <a:cs typeface="Libre Baskerville"/>
                <a:sym typeface="Libre Baskerville"/>
              </a:rPr>
              <a:t> університету повідомила про вражаюче відкриття на континенті </a:t>
            </a:r>
            <a:r>
              <a:rPr lang="uk-UA" sz="850" dirty="0" err="1">
                <a:solidFill>
                  <a:srgbClr val="231615"/>
                </a:solidFill>
                <a:latin typeface="Book Antiqua" panose="02040602050305030304" pitchFamily="18" charset="0"/>
                <a:ea typeface="Libre Baskerville"/>
                <a:cs typeface="Libre Baskerville"/>
                <a:sym typeface="Libre Baskerville"/>
              </a:rPr>
              <a:t>Ксендрік</a:t>
            </a:r>
            <a:r>
              <a:rPr lang="uk-UA" sz="850" dirty="0">
                <a:solidFill>
                  <a:srgbClr val="231615"/>
                </a:solidFill>
                <a:latin typeface="Book Antiqua" panose="02040602050305030304" pitchFamily="18" charset="0"/>
                <a:ea typeface="Libre Baskerville"/>
                <a:cs typeface="Libre Baskerville"/>
                <a:sym typeface="Libre Baskerville"/>
              </a:rPr>
              <a:t>. Під час недавньої експедиції було знайдено руїни древнього міста, які, ймовірно, належать до епохи велетнів. Особливою знахідкою стали загадкові стели, вкриті невідомими ієрогліфами, значення яких ще належить розшифрувати. Археологи вважають, що відкриття може пролити світло на зникнення цивілізації велетнів та їхні таємничі знання.</a:t>
            </a:r>
          </a:p>
          <a:p>
            <a:pPr marL="0" lvl="0" indent="0" algn="just" rtl="0">
              <a:lnSpc>
                <a:spcPct val="115000"/>
              </a:lnSpc>
              <a:spcBef>
                <a:spcPts val="0"/>
              </a:spcBef>
              <a:spcAft>
                <a:spcPts val="0"/>
              </a:spcAft>
              <a:buNone/>
            </a:pPr>
            <a:endParaRPr lang="uk-UA" sz="850" dirty="0">
              <a:solidFill>
                <a:srgbClr val="231615"/>
              </a:solidFill>
              <a:latin typeface="Book Antiqua" panose="02040602050305030304" pitchFamily="18" charset="0"/>
              <a:ea typeface="Libre Baskerville"/>
              <a:cs typeface="Libre Baskerville"/>
              <a:sym typeface="Libre Baskerville"/>
            </a:endParaRPr>
          </a:p>
          <a:p>
            <a:pPr marL="0" lvl="0" indent="0" algn="just" rtl="0">
              <a:lnSpc>
                <a:spcPct val="115000"/>
              </a:lnSpc>
              <a:spcBef>
                <a:spcPts val="0"/>
              </a:spcBef>
              <a:spcAft>
                <a:spcPts val="0"/>
              </a:spcAft>
              <a:buNone/>
            </a:pPr>
            <a:r>
              <a:rPr lang="uk-UA" sz="850" dirty="0">
                <a:solidFill>
                  <a:srgbClr val="231615"/>
                </a:solidFill>
                <a:latin typeface="Book Antiqua" panose="02040602050305030304" pitchFamily="18" charset="0"/>
                <a:ea typeface="Libre Baskerville"/>
                <a:cs typeface="Libre Baskerville"/>
                <a:sym typeface="Libre Baskerville"/>
              </a:rPr>
              <a:t>Докладніше про експедицію та перші результати досліджень читайте на </a:t>
            </a:r>
            <a:r>
              <a:rPr lang="uk-UA" sz="850" b="1" dirty="0">
                <a:solidFill>
                  <a:srgbClr val="231615"/>
                </a:solidFill>
                <a:latin typeface="Book Antiqua" panose="02040602050305030304" pitchFamily="18" charset="0"/>
                <a:ea typeface="Libre Baskerville"/>
                <a:cs typeface="Libre Baskerville"/>
                <a:sym typeface="Libre Baskerville"/>
              </a:rPr>
              <a:t>сторінці </a:t>
            </a:r>
            <a:r>
              <a:rPr lang="en-US" sz="850" b="1" dirty="0">
                <a:solidFill>
                  <a:srgbClr val="231615"/>
                </a:solidFill>
                <a:latin typeface="Book Antiqua" panose="02040602050305030304" pitchFamily="18" charset="0"/>
                <a:ea typeface="Libre Baskerville"/>
                <a:cs typeface="Libre Baskerville"/>
                <a:sym typeface="Libre Baskerville"/>
              </a:rPr>
              <a:t>3</a:t>
            </a:r>
            <a:r>
              <a:rPr lang="uk-UA" sz="850" dirty="0">
                <a:solidFill>
                  <a:srgbClr val="231615"/>
                </a:solidFill>
                <a:latin typeface="Book Antiqua" panose="02040602050305030304" pitchFamily="18" charset="0"/>
                <a:ea typeface="Libre Baskerville"/>
                <a:cs typeface="Libre Baskerville"/>
                <a:sym typeface="Libre Baskerville"/>
              </a:rPr>
              <a:t>.</a:t>
            </a:r>
            <a:endParaRPr sz="850" dirty="0">
              <a:solidFill>
                <a:srgbClr val="231615"/>
              </a:solidFill>
              <a:latin typeface="Book Antiqua" panose="02040602050305030304" pitchFamily="18" charset="0"/>
              <a:ea typeface="Libre Baskerville"/>
              <a:cs typeface="Libre Baskerville"/>
              <a:sym typeface="Libre Baskerville"/>
            </a:endParaRPr>
          </a:p>
        </p:txBody>
      </p:sp>
      <p:sp>
        <p:nvSpPr>
          <p:cNvPr id="80" name="Google Shape;80;p13"/>
          <p:cNvSpPr txBox="1"/>
          <p:nvPr/>
        </p:nvSpPr>
        <p:spPr>
          <a:xfrm>
            <a:off x="2754686" y="6212430"/>
            <a:ext cx="2085387" cy="2557239"/>
          </a:xfrm>
          <a:prstGeom prst="rect">
            <a:avLst/>
          </a:prstGeom>
          <a:noFill/>
          <a:ln>
            <a:noFill/>
          </a:ln>
        </p:spPr>
        <p:txBody>
          <a:bodyPr spcFirstLastPara="1" wrap="square" lIns="0" tIns="0" rIns="0" bIns="0" anchor="t" anchorCtr="0">
            <a:spAutoFit/>
          </a:bodyPr>
          <a:lstStyle/>
          <a:p>
            <a:pPr marL="0" lvl="0" indent="0" algn="just" rtl="0">
              <a:lnSpc>
                <a:spcPct val="115000"/>
              </a:lnSpc>
              <a:spcBef>
                <a:spcPts val="0"/>
              </a:spcBef>
              <a:spcAft>
                <a:spcPts val="0"/>
              </a:spcAft>
              <a:buNone/>
            </a:pPr>
            <a:r>
              <a:rPr lang="uk-UA" sz="850" dirty="0">
                <a:solidFill>
                  <a:srgbClr val="231615"/>
                </a:solidFill>
                <a:latin typeface="Book Antiqua" panose="02040602050305030304" pitchFamily="18" charset="0"/>
                <a:ea typeface="Libre Baskerville"/>
                <a:cs typeface="Libre Baskerville"/>
                <a:sym typeface="Libre Baskerville"/>
              </a:rPr>
              <a:t>Подорожуйте </a:t>
            </a:r>
            <a:r>
              <a:rPr lang="uk-UA" sz="850" dirty="0" err="1">
                <a:solidFill>
                  <a:srgbClr val="231615"/>
                </a:solidFill>
                <a:latin typeface="Book Antiqua" panose="02040602050305030304" pitchFamily="18" charset="0"/>
                <a:ea typeface="Libre Baskerville"/>
                <a:cs typeface="Libre Baskerville"/>
                <a:sym typeface="Libre Baskerville"/>
              </a:rPr>
              <a:t>Хорвейром</a:t>
            </a:r>
            <a:r>
              <a:rPr lang="uk-UA" sz="850" dirty="0">
                <a:solidFill>
                  <a:srgbClr val="231615"/>
                </a:solidFill>
                <a:latin typeface="Book Antiqua" panose="02040602050305030304" pitchFamily="18" charset="0"/>
                <a:ea typeface="Libre Baskerville"/>
                <a:cs typeface="Libre Baskerville"/>
                <a:sym typeface="Libre Baskerville"/>
              </a:rPr>
              <a:t> з комфортом і впевненістю разом із Будинком </a:t>
            </a:r>
            <a:r>
              <a:rPr lang="uk-UA" sz="850" dirty="0" err="1">
                <a:solidFill>
                  <a:srgbClr val="231615"/>
                </a:solidFill>
                <a:latin typeface="Book Antiqua" panose="02040602050305030304" pitchFamily="18" charset="0"/>
                <a:ea typeface="Libre Baskerville"/>
                <a:cs typeface="Libre Baskerville"/>
                <a:sym typeface="Libre Baskerville"/>
              </a:rPr>
              <a:t>Галланда</a:t>
            </a:r>
            <a:r>
              <a:rPr lang="uk-UA" sz="850" dirty="0">
                <a:solidFill>
                  <a:srgbClr val="231615"/>
                </a:solidFill>
                <a:latin typeface="Book Antiqua" panose="02040602050305030304" pitchFamily="18" charset="0"/>
                <a:ea typeface="Libre Baskerville"/>
                <a:cs typeface="Libre Baskerville"/>
                <a:sym typeface="Libre Baskerville"/>
              </a:rPr>
              <a:t>! Ми створили спеціальні пропозиції, що відповідають потребам кожного мандрівника:</a:t>
            </a:r>
          </a:p>
          <a:p>
            <a:pPr marL="171450" lvl="0" indent="-171450" algn="just" rtl="0">
              <a:lnSpc>
                <a:spcPct val="115000"/>
              </a:lnSpc>
              <a:spcBef>
                <a:spcPts val="0"/>
              </a:spcBef>
              <a:spcAft>
                <a:spcPts val="0"/>
              </a:spcAft>
              <a:buFont typeface="Arial" panose="020B0604020202020204" pitchFamily="34" charset="0"/>
              <a:buChar char="•"/>
            </a:pPr>
            <a:r>
              <a:rPr lang="uk-UA" sz="850" b="1" dirty="0">
                <a:solidFill>
                  <a:srgbClr val="231615"/>
                </a:solidFill>
                <a:latin typeface="Book Antiqua" panose="02040602050305030304" pitchFamily="18" charset="0"/>
                <a:ea typeface="Libre Baskerville"/>
                <a:cs typeface="Libre Baskerville"/>
                <a:sym typeface="Libre Baskerville"/>
              </a:rPr>
              <a:t>«Шлях Дослідника»</a:t>
            </a:r>
            <a:r>
              <a:rPr lang="uk-UA" sz="850" dirty="0">
                <a:solidFill>
                  <a:srgbClr val="231615"/>
                </a:solidFill>
                <a:latin typeface="Book Antiqua" panose="02040602050305030304" pitchFamily="18" charset="0"/>
                <a:ea typeface="Libre Baskerville"/>
                <a:cs typeface="Libre Baskerville"/>
                <a:sym typeface="Libre Baskerville"/>
              </a:rPr>
              <a:t> – затишні номери, професійні провідники, смачне харчування.</a:t>
            </a:r>
          </a:p>
          <a:p>
            <a:pPr marL="171450" lvl="0" indent="-171450" algn="just" rtl="0">
              <a:lnSpc>
                <a:spcPct val="115000"/>
              </a:lnSpc>
              <a:spcBef>
                <a:spcPts val="0"/>
              </a:spcBef>
              <a:spcAft>
                <a:spcPts val="0"/>
              </a:spcAft>
              <a:buFont typeface="Arial" panose="020B0604020202020204" pitchFamily="34" charset="0"/>
              <a:buChar char="•"/>
            </a:pPr>
            <a:r>
              <a:rPr lang="uk-UA" sz="850" b="1" dirty="0">
                <a:solidFill>
                  <a:srgbClr val="231615"/>
                </a:solidFill>
                <a:latin typeface="Book Antiqua" panose="02040602050305030304" pitchFamily="18" charset="0"/>
                <a:ea typeface="Libre Baskerville"/>
                <a:cs typeface="Libre Baskerville"/>
                <a:sym typeface="Libre Baskerville"/>
              </a:rPr>
              <a:t>«Розкіш і </a:t>
            </a:r>
            <a:r>
              <a:rPr lang="uk-UA" sz="850" b="1" dirty="0" err="1">
                <a:solidFill>
                  <a:srgbClr val="231615"/>
                </a:solidFill>
                <a:latin typeface="Book Antiqua" panose="02040602050305030304" pitchFamily="18" charset="0"/>
                <a:ea typeface="Libre Baskerville"/>
                <a:cs typeface="Libre Baskerville"/>
                <a:sym typeface="Libre Baskerville"/>
              </a:rPr>
              <a:t>релакс</a:t>
            </a:r>
            <a:r>
              <a:rPr lang="uk-UA" sz="850" b="1" dirty="0">
                <a:solidFill>
                  <a:srgbClr val="231615"/>
                </a:solidFill>
                <a:latin typeface="Book Antiqua" panose="02040602050305030304" pitchFamily="18" charset="0"/>
                <a:ea typeface="Libre Baskerville"/>
                <a:cs typeface="Libre Baskerville"/>
                <a:sym typeface="Libre Baskerville"/>
              </a:rPr>
              <a:t>» </a:t>
            </a:r>
            <a:r>
              <a:rPr lang="uk-UA" sz="850" dirty="0">
                <a:solidFill>
                  <a:srgbClr val="231615"/>
                </a:solidFill>
                <a:latin typeface="Book Antiqua" panose="02040602050305030304" pitchFamily="18" charset="0"/>
                <a:ea typeface="Libre Baskerville"/>
                <a:cs typeface="Libre Baskerville"/>
                <a:sym typeface="Libre Baskerville"/>
              </a:rPr>
              <a:t>– ексклюзивні номери, вишукана кухня та першокласний сервіс.</a:t>
            </a:r>
          </a:p>
          <a:p>
            <a:pPr marL="171450" lvl="0" indent="-171450" algn="just" rtl="0">
              <a:lnSpc>
                <a:spcPct val="115000"/>
              </a:lnSpc>
              <a:spcBef>
                <a:spcPts val="0"/>
              </a:spcBef>
              <a:spcAft>
                <a:spcPts val="0"/>
              </a:spcAft>
              <a:buFont typeface="Arial" panose="020B0604020202020204" pitchFamily="34" charset="0"/>
              <a:buChar char="•"/>
            </a:pPr>
            <a:r>
              <a:rPr lang="uk-UA" sz="850" b="1" dirty="0">
                <a:solidFill>
                  <a:srgbClr val="231615"/>
                </a:solidFill>
                <a:latin typeface="Book Antiqua" panose="02040602050305030304" pitchFamily="18" charset="0"/>
                <a:ea typeface="Libre Baskerville"/>
                <a:cs typeface="Libre Baskerville"/>
                <a:sym typeface="Libre Baskerville"/>
              </a:rPr>
              <a:t>«Блискавичний бізнес» </a:t>
            </a:r>
            <a:r>
              <a:rPr lang="uk-UA" sz="850" dirty="0">
                <a:solidFill>
                  <a:srgbClr val="231615"/>
                </a:solidFill>
                <a:latin typeface="Book Antiqua" panose="02040602050305030304" pitchFamily="18" charset="0"/>
                <a:ea typeface="Libre Baskerville"/>
                <a:cs typeface="Libre Baskerville"/>
                <a:sym typeface="Libre Baskerville"/>
              </a:rPr>
              <a:t>– оперативне сполучення, комфортні переговорні кімнати й ідеальні умови для роботи.</a:t>
            </a:r>
          </a:p>
          <a:p>
            <a:pPr marL="0" lvl="0" indent="0" algn="just" rtl="0">
              <a:lnSpc>
                <a:spcPct val="115000"/>
              </a:lnSpc>
              <a:spcBef>
                <a:spcPts val="0"/>
              </a:spcBef>
              <a:spcAft>
                <a:spcPts val="0"/>
              </a:spcAft>
              <a:buNone/>
            </a:pPr>
            <a:r>
              <a:rPr lang="uk-UA" sz="850" b="1" dirty="0">
                <a:solidFill>
                  <a:srgbClr val="231615"/>
                </a:solidFill>
                <a:latin typeface="Book Antiqua" panose="02040602050305030304" pitchFamily="18" charset="0"/>
                <a:ea typeface="Libre Baskerville"/>
                <a:cs typeface="Libre Baskerville"/>
                <a:sym typeface="Libre Baskerville"/>
              </a:rPr>
              <a:t>Будинок </a:t>
            </a:r>
            <a:r>
              <a:rPr lang="uk-UA" sz="850" b="1" dirty="0" err="1">
                <a:solidFill>
                  <a:srgbClr val="231615"/>
                </a:solidFill>
                <a:latin typeface="Book Antiqua" panose="02040602050305030304" pitchFamily="18" charset="0"/>
                <a:ea typeface="Libre Baskerville"/>
                <a:cs typeface="Libre Baskerville"/>
                <a:sym typeface="Libre Baskerville"/>
              </a:rPr>
              <a:t>Галланда</a:t>
            </a:r>
            <a:r>
              <a:rPr lang="uk-UA" sz="850" b="1" dirty="0">
                <a:solidFill>
                  <a:srgbClr val="231615"/>
                </a:solidFill>
                <a:latin typeface="Book Antiqua" panose="02040602050305030304" pitchFamily="18" charset="0"/>
                <a:ea typeface="Libre Baskerville"/>
                <a:cs typeface="Libre Baskerville"/>
                <a:sym typeface="Libre Baskerville"/>
              </a:rPr>
              <a:t> – ваш ідеальний супутник у будь-якій подорожі!</a:t>
            </a:r>
          </a:p>
        </p:txBody>
      </p:sp>
      <p:pic>
        <p:nvPicPr>
          <p:cNvPr id="82" name="Google Shape;82;p13"/>
          <p:cNvPicPr preferRelativeResize="0"/>
          <p:nvPr/>
        </p:nvPicPr>
        <p:blipFill>
          <a:blip r:embed="rId4"/>
          <a:srcRect/>
          <a:stretch/>
        </p:blipFill>
        <p:spPr>
          <a:xfrm>
            <a:off x="314694" y="8839598"/>
            <a:ext cx="2150398" cy="1423124"/>
          </a:xfrm>
          <a:prstGeom prst="rect">
            <a:avLst/>
          </a:prstGeom>
          <a:noFill/>
          <a:ln>
            <a:noFill/>
          </a:ln>
        </p:spPr>
      </p:pic>
      <p:cxnSp>
        <p:nvCxnSpPr>
          <p:cNvPr id="84" name="Google Shape;84;p13"/>
          <p:cNvCxnSpPr>
            <a:cxnSpLocks/>
          </p:cNvCxnSpPr>
          <p:nvPr/>
        </p:nvCxnSpPr>
        <p:spPr>
          <a:xfrm>
            <a:off x="4978925" y="5000869"/>
            <a:ext cx="0" cy="5261381"/>
          </a:xfrm>
          <a:prstGeom prst="straightConnector1">
            <a:avLst/>
          </a:prstGeom>
          <a:noFill/>
          <a:ln w="19050" cap="flat" cmpd="sng">
            <a:solidFill>
              <a:srgbClr val="231615"/>
            </a:solidFill>
            <a:prstDash val="solid"/>
            <a:round/>
            <a:headEnd type="none" w="med" len="med"/>
            <a:tailEnd type="none" w="med" len="med"/>
          </a:ln>
        </p:spPr>
      </p:cxnSp>
      <p:grpSp>
        <p:nvGrpSpPr>
          <p:cNvPr id="85" name="Google Shape;85;p13"/>
          <p:cNvGrpSpPr/>
          <p:nvPr/>
        </p:nvGrpSpPr>
        <p:grpSpPr>
          <a:xfrm>
            <a:off x="5055200" y="5205919"/>
            <a:ext cx="2261200" cy="5068006"/>
            <a:chOff x="5055200" y="5531719"/>
            <a:chExt cx="2261200" cy="4745054"/>
          </a:xfrm>
        </p:grpSpPr>
        <p:sp>
          <p:nvSpPr>
            <p:cNvPr id="86" name="Google Shape;86;p13"/>
            <p:cNvSpPr txBox="1"/>
            <p:nvPr/>
          </p:nvSpPr>
          <p:spPr>
            <a:xfrm>
              <a:off x="5055200" y="5531719"/>
              <a:ext cx="2232900" cy="806859"/>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Clr>
                  <a:schemeClr val="dk1"/>
                </a:buClr>
                <a:buSzPts val="1100"/>
                <a:buFont typeface="Arial"/>
                <a:buNone/>
              </a:pPr>
              <a:r>
                <a:rPr lang="ru-RU" b="1" dirty="0">
                  <a:solidFill>
                    <a:srgbClr val="231615"/>
                  </a:solidFill>
                  <a:latin typeface="Merriweather"/>
                  <a:ea typeface="Merriweather"/>
                  <a:cs typeface="Merriweather"/>
                  <a:sym typeface="Merriweather"/>
                </a:rPr>
                <a:t>НЕЗВИЧАЙНЕ ЗРОСТАННЯ РОСЛИННОСТІ БІЛЯ ЕЛДИНСЬКИХ ХАЩ</a:t>
              </a:r>
              <a:endParaRPr lang="en-US" b="1" dirty="0">
                <a:solidFill>
                  <a:srgbClr val="231615"/>
                </a:solidFill>
                <a:latin typeface="Merriweather"/>
                <a:ea typeface="Merriweather"/>
                <a:cs typeface="Merriweather"/>
                <a:sym typeface="Merriweather"/>
              </a:endParaRPr>
            </a:p>
          </p:txBody>
        </p:sp>
        <p:sp>
          <p:nvSpPr>
            <p:cNvPr id="88" name="Google Shape;88;p13"/>
            <p:cNvSpPr txBox="1"/>
            <p:nvPr/>
          </p:nvSpPr>
          <p:spPr>
            <a:xfrm>
              <a:off x="5083500" y="6474091"/>
              <a:ext cx="2232900" cy="3802682"/>
            </a:xfrm>
            <a:prstGeom prst="rect">
              <a:avLst/>
            </a:prstGeom>
            <a:noFill/>
            <a:ln>
              <a:noFill/>
            </a:ln>
          </p:spPr>
          <p:txBody>
            <a:bodyPr spcFirstLastPara="1" wrap="square" lIns="0" tIns="0" rIns="0" bIns="0" anchor="t" anchorCtr="0">
              <a:spAutoFit/>
            </a:bodyPr>
            <a:lstStyle/>
            <a:p>
              <a:pPr marL="0" lvl="0" indent="0" algn="just" rtl="0">
                <a:lnSpc>
                  <a:spcPct val="115000"/>
                </a:lnSpc>
                <a:spcBef>
                  <a:spcPts val="0"/>
                </a:spcBef>
                <a:spcAft>
                  <a:spcPts val="0"/>
                </a:spcAft>
                <a:buNone/>
              </a:pPr>
              <a:r>
                <a:rPr lang="uk-UA" sz="850" dirty="0">
                  <a:solidFill>
                    <a:srgbClr val="231615"/>
                  </a:solidFill>
                  <a:latin typeface="Book Antiqua" panose="02040602050305030304" pitchFamily="18" charset="0"/>
                  <a:ea typeface="Libre Baskerville"/>
                  <a:cs typeface="Libre Baskerville"/>
                  <a:sym typeface="Libre Baskerville"/>
                </a:rPr>
                <a:t>Жителі поселень біля межі </a:t>
              </a:r>
              <a:r>
                <a:rPr lang="uk-UA" sz="850" dirty="0" err="1">
                  <a:solidFill>
                    <a:srgbClr val="231615"/>
                  </a:solidFill>
                  <a:latin typeface="Book Antiqua" panose="02040602050305030304" pitchFamily="18" charset="0"/>
                  <a:ea typeface="Libre Baskerville"/>
                  <a:cs typeface="Libre Baskerville"/>
                  <a:sym typeface="Libre Baskerville"/>
                </a:rPr>
                <a:t>Елдинських</a:t>
              </a:r>
              <a:r>
                <a:rPr lang="uk-UA" sz="850" dirty="0">
                  <a:solidFill>
                    <a:srgbClr val="231615"/>
                  </a:solidFill>
                  <a:latin typeface="Book Antiqua" panose="02040602050305030304" pitchFamily="18" charset="0"/>
                  <a:ea typeface="Libre Baskerville"/>
                  <a:cs typeface="Libre Baskerville"/>
                  <a:sym typeface="Libre Baskerville"/>
                </a:rPr>
                <a:t> Хащ стурбовані стрімким та аномальним зростанням рослинності, що почало спостерігатися останніми тижнями. Місцеві фермери повідомляють, що дерева, чагарники та ліани ростуть із неймовірною швидкістю, захоплюючи посівні площі та пасовища.</a:t>
              </a:r>
              <a:endParaRPr lang="en-US" sz="850" dirty="0">
                <a:solidFill>
                  <a:srgbClr val="231615"/>
                </a:solidFill>
                <a:latin typeface="Book Antiqua" panose="02040602050305030304" pitchFamily="18" charset="0"/>
                <a:ea typeface="Libre Baskerville"/>
                <a:cs typeface="Libre Baskerville"/>
                <a:sym typeface="Libre Baskerville"/>
              </a:endParaRPr>
            </a:p>
            <a:p>
              <a:pPr marL="0" lvl="0" indent="0" algn="just" rtl="0">
                <a:lnSpc>
                  <a:spcPct val="115000"/>
                </a:lnSpc>
                <a:spcBef>
                  <a:spcPts val="0"/>
                </a:spcBef>
                <a:spcAft>
                  <a:spcPts val="0"/>
                </a:spcAft>
                <a:buNone/>
              </a:pPr>
              <a:r>
                <a:rPr lang="uk-UA" sz="850" dirty="0">
                  <a:solidFill>
                    <a:srgbClr val="231615"/>
                  </a:solidFill>
                  <a:latin typeface="Book Antiqua" panose="02040602050305030304" pitchFamily="18" charset="0"/>
                  <a:ea typeface="Libre Baskerville"/>
                  <a:cs typeface="Libre Baskerville"/>
                  <a:sym typeface="Libre Baskerville"/>
                </a:rPr>
                <a:t>«Рослини, які зазвичай виростали за кілька місяців, тепер ростуть за лічені дні», — зазначає місцевий фермер Доріан </a:t>
              </a:r>
              <a:r>
                <a:rPr lang="uk-UA" sz="850" dirty="0" err="1">
                  <a:solidFill>
                    <a:srgbClr val="231615"/>
                  </a:solidFill>
                  <a:latin typeface="Book Antiqua" panose="02040602050305030304" pitchFamily="18" charset="0"/>
                  <a:ea typeface="Libre Baskerville"/>
                  <a:cs typeface="Libre Baskerville"/>
                  <a:sym typeface="Libre Baskerville"/>
                </a:rPr>
                <a:t>Харт</a:t>
              </a:r>
              <a:r>
                <a:rPr lang="uk-UA" sz="850" dirty="0">
                  <a:solidFill>
                    <a:srgbClr val="231615"/>
                  </a:solidFill>
                  <a:latin typeface="Book Antiqua" panose="02040602050305030304" pitchFamily="18" charset="0"/>
                  <a:ea typeface="Libre Baskerville"/>
                  <a:cs typeface="Libre Baskerville"/>
                  <a:sym typeface="Libre Baskerville"/>
                </a:rPr>
                <a:t>. Багато фермерів уже втратили частину своїх угідь, і побоюються, що ситуація може лише погіршитися.</a:t>
              </a:r>
              <a:endParaRPr lang="en-US" sz="850" dirty="0">
                <a:solidFill>
                  <a:srgbClr val="231615"/>
                </a:solidFill>
                <a:latin typeface="Book Antiqua" panose="02040602050305030304" pitchFamily="18" charset="0"/>
                <a:ea typeface="Libre Baskerville"/>
                <a:cs typeface="Libre Baskerville"/>
                <a:sym typeface="Libre Baskerville"/>
              </a:endParaRPr>
            </a:p>
            <a:p>
              <a:pPr marL="0" lvl="0" indent="0" algn="just" rtl="0">
                <a:lnSpc>
                  <a:spcPct val="115000"/>
                </a:lnSpc>
                <a:spcBef>
                  <a:spcPts val="0"/>
                </a:spcBef>
                <a:spcAft>
                  <a:spcPts val="0"/>
                </a:spcAft>
                <a:buNone/>
              </a:pPr>
              <a:r>
                <a:rPr lang="uk-UA" sz="850" dirty="0">
                  <a:solidFill>
                    <a:srgbClr val="231615"/>
                  </a:solidFill>
                  <a:latin typeface="Book Antiqua" panose="02040602050305030304" pitchFamily="18" charset="0"/>
                  <a:ea typeface="Libre Baskerville"/>
                  <a:cs typeface="Libre Baskerville"/>
                  <a:sym typeface="Libre Baskerville"/>
                </a:rPr>
                <a:t>Науковці та друїди регіону поки що не можуть пояснити причини цього явища. Деякі вважають, що це може бути пов'язано з природною магією хащ, що вийшла з-під контролю, інші ж припускають вплив якихось невідомих сил. Офіційна влада регіону закликає громадян бути обережними та уникати надмірного наближення до кордонів </a:t>
              </a:r>
              <a:r>
                <a:rPr lang="uk-UA" sz="850" dirty="0" err="1">
                  <a:solidFill>
                    <a:srgbClr val="231615"/>
                  </a:solidFill>
                  <a:latin typeface="Book Antiqua" panose="02040602050305030304" pitchFamily="18" charset="0"/>
                  <a:ea typeface="Libre Baskerville"/>
                  <a:cs typeface="Libre Baskerville"/>
                  <a:sym typeface="Libre Baskerville"/>
                </a:rPr>
                <a:t>Елдинських</a:t>
              </a:r>
              <a:r>
                <a:rPr lang="uk-UA" sz="850" dirty="0">
                  <a:solidFill>
                    <a:srgbClr val="231615"/>
                  </a:solidFill>
                  <a:latin typeface="Book Antiqua" panose="02040602050305030304" pitchFamily="18" charset="0"/>
                  <a:ea typeface="Libre Baskerville"/>
                  <a:cs typeface="Libre Baskerville"/>
                  <a:sym typeface="Libre Baskerville"/>
                </a:rPr>
                <a:t> Хащ, доки ситуація не буде краще вивчена.</a:t>
              </a:r>
              <a:endParaRPr lang="en-US" sz="850" dirty="0">
                <a:solidFill>
                  <a:srgbClr val="231615"/>
                </a:solidFill>
                <a:latin typeface="Book Antiqua" panose="02040602050305030304" pitchFamily="18" charset="0"/>
                <a:ea typeface="Libre Baskerville"/>
                <a:cs typeface="Libre Baskerville"/>
                <a:sym typeface="Libre Baskerville"/>
              </a:endParaRPr>
            </a:p>
            <a:p>
              <a:pPr marL="0" lvl="0" indent="0" algn="just" rtl="0">
                <a:lnSpc>
                  <a:spcPct val="115000"/>
                </a:lnSpc>
                <a:spcBef>
                  <a:spcPts val="0"/>
                </a:spcBef>
                <a:spcAft>
                  <a:spcPts val="0"/>
                </a:spcAft>
                <a:buNone/>
              </a:pPr>
              <a:r>
                <a:rPr lang="uk-UA" sz="850" dirty="0">
                  <a:solidFill>
                    <a:srgbClr val="231615"/>
                  </a:solidFill>
                  <a:latin typeface="Book Antiqua" panose="02040602050305030304" pitchFamily="18" charset="0"/>
                  <a:ea typeface="Libre Baskerville"/>
                  <a:cs typeface="Libre Baskerville"/>
                  <a:sym typeface="Libre Baskerville"/>
                </a:rPr>
                <a:t>«</a:t>
              </a:r>
              <a:r>
                <a:rPr lang="uk-UA" sz="850" dirty="0" err="1">
                  <a:solidFill>
                    <a:srgbClr val="231615"/>
                  </a:solidFill>
                  <a:latin typeface="Book Antiqua" panose="02040602050305030304" pitchFamily="18" charset="0"/>
                  <a:ea typeface="Libre Baskerville"/>
                  <a:cs typeface="Libre Baskerville"/>
                  <a:sym typeface="Libre Baskerville"/>
                </a:rPr>
                <a:t>Корранбергські</a:t>
              </a:r>
              <a:r>
                <a:rPr lang="uk-UA" sz="850" dirty="0">
                  <a:solidFill>
                    <a:srgbClr val="231615"/>
                  </a:solidFill>
                  <a:latin typeface="Book Antiqua" panose="02040602050305030304" pitchFamily="18" charset="0"/>
                  <a:ea typeface="Libre Baskerville"/>
                  <a:cs typeface="Libre Baskerville"/>
                  <a:sym typeface="Libre Baskerville"/>
                </a:rPr>
                <a:t> Хроніки» слідкуватимуть за розвитком подій та інформуватимуть читачів про нові подробиці.</a:t>
              </a:r>
              <a:endParaRPr lang="en-US" sz="850" dirty="0">
                <a:solidFill>
                  <a:srgbClr val="231615"/>
                </a:solidFill>
                <a:latin typeface="Book Antiqua" panose="02040602050305030304" pitchFamily="18" charset="0"/>
                <a:ea typeface="Libre Baskerville"/>
                <a:cs typeface="Libre Baskerville"/>
                <a:sym typeface="Libre Baskerville"/>
              </a:endParaRPr>
            </a:p>
          </p:txBody>
        </p:sp>
      </p:grpSp>
      <p:sp>
        <p:nvSpPr>
          <p:cNvPr id="89" name="Google Shape;89;p13"/>
          <p:cNvSpPr txBox="1"/>
          <p:nvPr/>
        </p:nvSpPr>
        <p:spPr>
          <a:xfrm>
            <a:off x="236844" y="1221938"/>
            <a:ext cx="7072800" cy="338554"/>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None/>
            </a:pPr>
            <a:r>
              <a:rPr lang="ru-RU" sz="2200" dirty="0">
                <a:solidFill>
                  <a:srgbClr val="231615"/>
                </a:solidFill>
                <a:latin typeface="Merriweather"/>
                <a:ea typeface="Merriweather"/>
                <a:cs typeface="Merriweather"/>
                <a:sym typeface="Merriweather"/>
              </a:rPr>
              <a:t>ІСТОРИЧНІ ПЕРЕМОВИНИ В НОВОМУ САЙРІ</a:t>
            </a:r>
            <a:endParaRPr lang="en-US" sz="2200" dirty="0">
              <a:solidFill>
                <a:srgbClr val="231615"/>
              </a:solidFill>
              <a:latin typeface="Merriweather"/>
              <a:ea typeface="Merriweather"/>
              <a:cs typeface="Merriweather"/>
              <a:sym typeface="Merriweather"/>
            </a:endParaRPr>
          </a:p>
        </p:txBody>
      </p:sp>
      <p:pic>
        <p:nvPicPr>
          <p:cNvPr id="21" name="Рисунок 20">
            <a:extLst>
              <a:ext uri="{FF2B5EF4-FFF2-40B4-BE49-F238E27FC236}">
                <a16:creationId xmlns:a16="http://schemas.microsoft.com/office/drawing/2014/main" id="{09F9EF7F-6793-4000-853A-B9B22751B330}"/>
              </a:ext>
            </a:extLst>
          </p:cNvPr>
          <p:cNvPicPr>
            <a:picLocks noChangeAspect="1"/>
          </p:cNvPicPr>
          <p:nvPr/>
        </p:nvPicPr>
        <p:blipFill>
          <a:blip r:embed="rId5"/>
          <a:stretch>
            <a:fillRect/>
          </a:stretch>
        </p:blipFill>
        <p:spPr>
          <a:xfrm>
            <a:off x="334433" y="1621804"/>
            <a:ext cx="2201450" cy="3300946"/>
          </a:xfrm>
          <a:prstGeom prst="rect">
            <a:avLst/>
          </a:prstGeom>
        </p:spPr>
      </p:pic>
      <p:cxnSp>
        <p:nvCxnSpPr>
          <p:cNvPr id="91" name="Google Shape;84;p13">
            <a:extLst>
              <a:ext uri="{FF2B5EF4-FFF2-40B4-BE49-F238E27FC236}">
                <a16:creationId xmlns:a16="http://schemas.microsoft.com/office/drawing/2014/main" id="{3BE896E7-C91D-48E6-BB49-DA5110C32D68}"/>
              </a:ext>
            </a:extLst>
          </p:cNvPr>
          <p:cNvCxnSpPr>
            <a:cxnSpLocks/>
          </p:cNvCxnSpPr>
          <p:nvPr/>
        </p:nvCxnSpPr>
        <p:spPr>
          <a:xfrm>
            <a:off x="2603944" y="5000869"/>
            <a:ext cx="0" cy="5261381"/>
          </a:xfrm>
          <a:prstGeom prst="straightConnector1">
            <a:avLst/>
          </a:prstGeom>
          <a:noFill/>
          <a:ln w="19050" cap="flat" cmpd="sng">
            <a:solidFill>
              <a:srgbClr val="231615"/>
            </a:solidFill>
            <a:prstDash val="solid"/>
            <a:round/>
            <a:headEnd type="none" w="med" len="med"/>
            <a:tailEnd type="none" w="med" len="med"/>
          </a:ln>
        </p:spPr>
      </p:cxnSp>
      <p:grpSp>
        <p:nvGrpSpPr>
          <p:cNvPr id="92" name="Google Shape;75;p13">
            <a:extLst>
              <a:ext uri="{FF2B5EF4-FFF2-40B4-BE49-F238E27FC236}">
                <a16:creationId xmlns:a16="http://schemas.microsoft.com/office/drawing/2014/main" id="{73EA565D-F0EB-4FF4-A9DB-F9536A64F91C}"/>
              </a:ext>
            </a:extLst>
          </p:cNvPr>
          <p:cNvGrpSpPr/>
          <p:nvPr/>
        </p:nvGrpSpPr>
        <p:grpSpPr>
          <a:xfrm>
            <a:off x="2656904" y="5145753"/>
            <a:ext cx="2266552" cy="751262"/>
            <a:chOff x="268700" y="5496775"/>
            <a:chExt cx="4622700" cy="271500"/>
          </a:xfrm>
        </p:grpSpPr>
        <p:sp>
          <p:nvSpPr>
            <p:cNvPr id="93" name="Google Shape;76;p13">
              <a:extLst>
                <a:ext uri="{FF2B5EF4-FFF2-40B4-BE49-F238E27FC236}">
                  <a16:creationId xmlns:a16="http://schemas.microsoft.com/office/drawing/2014/main" id="{2E0F10C1-47BF-471B-A528-FD48CEAAEB78}"/>
                </a:ext>
              </a:extLst>
            </p:cNvPr>
            <p:cNvSpPr/>
            <p:nvPr/>
          </p:nvSpPr>
          <p:spPr>
            <a:xfrm>
              <a:off x="268700" y="5496775"/>
              <a:ext cx="4622700" cy="271500"/>
            </a:xfrm>
            <a:prstGeom prst="rect">
              <a:avLst/>
            </a:prstGeom>
            <a:solidFill>
              <a:srgbClr val="30242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4" name="Google Shape;77;p13">
              <a:extLst>
                <a:ext uri="{FF2B5EF4-FFF2-40B4-BE49-F238E27FC236}">
                  <a16:creationId xmlns:a16="http://schemas.microsoft.com/office/drawing/2014/main" id="{F0A10CB4-20F1-4B41-9D71-352CFB542E81}"/>
                </a:ext>
              </a:extLst>
            </p:cNvPr>
            <p:cNvSpPr txBox="1"/>
            <p:nvPr/>
          </p:nvSpPr>
          <p:spPr>
            <a:xfrm>
              <a:off x="390980" y="5519325"/>
              <a:ext cx="4384907" cy="135840"/>
            </a:xfrm>
            <a:prstGeom prst="rect">
              <a:avLst/>
            </a:prstGeom>
            <a:noFill/>
            <a:ln>
              <a:noFill/>
            </a:ln>
          </p:spPr>
          <p:txBody>
            <a:bodyPr spcFirstLastPara="1" wrap="square" lIns="0" tIns="0" rIns="0" bIns="0" anchor="t" anchorCtr="0">
              <a:spAutoFit/>
            </a:bodyPr>
            <a:lstStyle/>
            <a:p>
              <a:pPr algn="ctr"/>
              <a:r>
                <a:rPr lang="ru-RU" b="1" dirty="0">
                  <a:solidFill>
                    <a:srgbClr val="FEFEFE"/>
                  </a:solidFill>
                  <a:latin typeface="Merriweather"/>
                  <a:ea typeface="Merriweather"/>
                  <a:cs typeface="Merriweather"/>
                  <a:sym typeface="Merriweather"/>
                </a:rPr>
                <a:t>ВІДКРИЙТЕ ГОСТИННІСТЬ БУДИНКУ ГАЛЛАНДА!</a:t>
              </a:r>
              <a:endParaRPr lang="en-US" b="1" dirty="0">
                <a:solidFill>
                  <a:srgbClr val="FEFEFE"/>
                </a:solidFill>
                <a:latin typeface="Merriweather"/>
                <a:ea typeface="Merriweather"/>
                <a:cs typeface="Merriweather"/>
                <a:sym typeface="Merriweather"/>
              </a:endParaRPr>
            </a:p>
          </p:txBody>
        </p:sp>
      </p:grpSp>
      <p:sp>
        <p:nvSpPr>
          <p:cNvPr id="95" name="Google Shape;86;p13">
            <a:extLst>
              <a:ext uri="{FF2B5EF4-FFF2-40B4-BE49-F238E27FC236}">
                <a16:creationId xmlns:a16="http://schemas.microsoft.com/office/drawing/2014/main" id="{7B57C4BF-D417-4FE8-A334-96FA906EF090}"/>
              </a:ext>
            </a:extLst>
          </p:cNvPr>
          <p:cNvSpPr txBox="1"/>
          <p:nvPr/>
        </p:nvSpPr>
        <p:spPr>
          <a:xfrm>
            <a:off x="285152" y="5198219"/>
            <a:ext cx="2232900" cy="646331"/>
          </a:xfrm>
          <a:prstGeom prst="rect">
            <a:avLst/>
          </a:prstGeom>
          <a:noFill/>
          <a:ln>
            <a:noFill/>
          </a:ln>
        </p:spPr>
        <p:txBody>
          <a:bodyPr spcFirstLastPara="1" wrap="square" lIns="0" tIns="0" rIns="0" bIns="0" anchor="t" anchorCtr="0">
            <a:spAutoFit/>
          </a:bodyPr>
          <a:lstStyle/>
          <a:p>
            <a:pPr marL="0" lvl="0" indent="0" algn="ctr" rtl="0">
              <a:spcBef>
                <a:spcPts val="0"/>
              </a:spcBef>
              <a:spcAft>
                <a:spcPts val="0"/>
              </a:spcAft>
              <a:buClr>
                <a:schemeClr val="dk1"/>
              </a:buClr>
              <a:buSzPts val="1100"/>
              <a:buFont typeface="Arial"/>
              <a:buNone/>
            </a:pPr>
            <a:r>
              <a:rPr lang="ru-RU" b="1" dirty="0">
                <a:solidFill>
                  <a:srgbClr val="231615"/>
                </a:solidFill>
                <a:latin typeface="Merriweather"/>
                <a:ea typeface="Merriweather"/>
                <a:cs typeface="Merriweather"/>
                <a:sym typeface="Merriweather"/>
              </a:rPr>
              <a:t>ЗАГАДКОВА ЗНАХІДКА В ДЖУНГЛЯХ КСЕН’ДРІКУ</a:t>
            </a:r>
            <a:endParaRPr lang="en-US" b="1" dirty="0">
              <a:solidFill>
                <a:srgbClr val="231615"/>
              </a:solidFill>
              <a:latin typeface="Merriweather"/>
              <a:ea typeface="Merriweather"/>
              <a:cs typeface="Merriweather"/>
              <a:sym typeface="Merriweather"/>
            </a:endParaRPr>
          </a:p>
        </p:txBody>
      </p:sp>
      <p:pic>
        <p:nvPicPr>
          <p:cNvPr id="24" name="Рисунок 23">
            <a:extLst>
              <a:ext uri="{FF2B5EF4-FFF2-40B4-BE49-F238E27FC236}">
                <a16:creationId xmlns:a16="http://schemas.microsoft.com/office/drawing/2014/main" id="{A668676B-8491-48C2-88C0-C65A6B4E738D}"/>
              </a:ext>
            </a:extLst>
          </p:cNvPr>
          <p:cNvPicPr>
            <a:picLocks noChangeAspect="1"/>
          </p:cNvPicPr>
          <p:nvPr/>
        </p:nvPicPr>
        <p:blipFill>
          <a:blip r:embed="rId6"/>
          <a:stretch>
            <a:fillRect/>
          </a:stretch>
        </p:blipFill>
        <p:spPr>
          <a:xfrm>
            <a:off x="2823298" y="8963534"/>
            <a:ext cx="1891029" cy="1012682"/>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111</TotalTime>
  <Words>554</Words>
  <Application>Microsoft Office PowerPoint</Application>
  <PresentationFormat>Довільний</PresentationFormat>
  <Paragraphs>29</Paragraphs>
  <Slides>1</Slides>
  <Notes>1</Notes>
  <HiddenSlides>0</HiddenSlides>
  <MMClips>0</MMClips>
  <ScaleCrop>false</ScaleCrop>
  <HeadingPairs>
    <vt:vector size="6" baseType="variant">
      <vt:variant>
        <vt:lpstr>Використані шрифти</vt:lpstr>
      </vt:variant>
      <vt:variant>
        <vt:i4>5</vt:i4>
      </vt:variant>
      <vt:variant>
        <vt:lpstr>Тема</vt:lpstr>
      </vt:variant>
      <vt:variant>
        <vt:i4>1</vt:i4>
      </vt:variant>
      <vt:variant>
        <vt:lpstr>Заголовки слайдів</vt:lpstr>
      </vt:variant>
      <vt:variant>
        <vt:i4>1</vt:i4>
      </vt:variant>
    </vt:vector>
  </HeadingPairs>
  <TitlesOfParts>
    <vt:vector size="7" baseType="lpstr">
      <vt:lpstr>CyrillicGoth</vt:lpstr>
      <vt:lpstr>Book Antiqua</vt:lpstr>
      <vt:lpstr>Libre Baskerville</vt:lpstr>
      <vt:lpstr>Merriweather</vt:lpstr>
      <vt:lpstr>Arial</vt:lpstr>
      <vt:lpstr>Simple Light</vt:lpstr>
      <vt:lpstr>Презентація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Презентація PowerPoint</dc:title>
  <dc:creator>Aivas</dc:creator>
  <cp:lastModifiedBy>Vitalik Fedorchak</cp:lastModifiedBy>
  <cp:revision>12</cp:revision>
  <dcterms:modified xsi:type="dcterms:W3CDTF">2025-03-17T19:06:52Z</dcterms:modified>
</cp:coreProperties>
</file>