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7559675" cy="10691813"/>
  <p:notesSz cx="6858000" cy="9144000"/>
  <p:embeddedFontLst>
    <p:embeddedFont>
      <p:font typeface="Abril Fatface" panose="020B0604020202020204" charset="0"/>
      <p:regular r:id="rId4"/>
    </p:embeddedFont>
    <p:embeddedFont>
      <p:font typeface="Lora" pitchFamily="2" charset="-52"/>
      <p:regular r:id="rId5"/>
      <p:bold r:id="rId6"/>
      <p:italic r:id="rId7"/>
      <p:boldItalic r:id="rId8"/>
    </p:embeddedFont>
    <p:embeddedFont>
      <p:font typeface="Lora SemiBold" panose="020B0604020202020204" charset="-52"/>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42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theme" Target="theme/theme1.xml"/><Relationship Id="rId10" Type="http://schemas.openxmlformats.org/officeDocument/2006/relationships/font" Target="fonts/font7.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7712" y="1547778"/>
            <a:ext cx="7044600" cy="426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7705" y="5891409"/>
            <a:ext cx="7044600" cy="1647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57705" y="2299346"/>
            <a:ext cx="7044600" cy="4081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57705" y="6552657"/>
            <a:ext cx="7044600" cy="2703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7705" y="4471058"/>
            <a:ext cx="7044600" cy="1749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57705" y="2395696"/>
            <a:ext cx="7044600" cy="7101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57705"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3995291"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57705" y="1154948"/>
            <a:ext cx="2321700" cy="1570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57705" y="2888617"/>
            <a:ext cx="2321700" cy="660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05325" y="935745"/>
            <a:ext cx="5264700" cy="8503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19508" y="2563450"/>
            <a:ext cx="3344400" cy="3081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19508" y="5826865"/>
            <a:ext cx="3344400" cy="2567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083839" y="1505164"/>
            <a:ext cx="3172200" cy="76812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57705" y="8794266"/>
            <a:ext cx="4959600" cy="12579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50009"/>
          <a:stretch/>
        </p:blipFill>
        <p:spPr>
          <a:xfrm>
            <a:off x="-1" y="0"/>
            <a:ext cx="7560003" cy="10691999"/>
          </a:xfrm>
          <a:prstGeom prst="rect">
            <a:avLst/>
          </a:prstGeom>
          <a:noFill/>
          <a:ln>
            <a:noFill/>
          </a:ln>
        </p:spPr>
      </p:pic>
      <p:grpSp>
        <p:nvGrpSpPr>
          <p:cNvPr id="55" name="Google Shape;55;p13"/>
          <p:cNvGrpSpPr/>
          <p:nvPr/>
        </p:nvGrpSpPr>
        <p:grpSpPr>
          <a:xfrm>
            <a:off x="446742" y="187869"/>
            <a:ext cx="6663265" cy="1065550"/>
            <a:chOff x="446742" y="187869"/>
            <a:chExt cx="6663265" cy="1065550"/>
          </a:xfrm>
        </p:grpSpPr>
        <p:sp>
          <p:nvSpPr>
            <p:cNvPr id="56" name="Google Shape;56;p13"/>
            <p:cNvSpPr txBox="1"/>
            <p:nvPr/>
          </p:nvSpPr>
          <p:spPr>
            <a:xfrm>
              <a:off x="446742" y="313792"/>
              <a:ext cx="2963100" cy="1230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uk-UA" sz="800" dirty="0">
                  <a:solidFill>
                    <a:srgbClr val="39332B"/>
                  </a:solidFill>
                  <a:latin typeface="Lora SemiBold"/>
                  <a:ea typeface="Lora SemiBold"/>
                  <a:cs typeface="Lora SemiBold"/>
                  <a:sym typeface="Lora SemiBold"/>
                </a:rPr>
                <a:t>Випуск: 8 </a:t>
              </a:r>
              <a:r>
                <a:rPr lang="uk-UA" sz="800" dirty="0" err="1">
                  <a:solidFill>
                    <a:srgbClr val="39332B"/>
                  </a:solidFill>
                  <a:latin typeface="Lora SemiBold"/>
                  <a:ea typeface="Lora SemiBold"/>
                  <a:cs typeface="Lora SemiBold"/>
                  <a:sym typeface="Lora SemiBold"/>
                </a:rPr>
                <a:t>Терендора</a:t>
              </a:r>
              <a:r>
                <a:rPr lang="uk-UA" sz="800" dirty="0">
                  <a:solidFill>
                    <a:srgbClr val="39332B"/>
                  </a:solidFill>
                  <a:latin typeface="Lora SemiBold"/>
                  <a:ea typeface="Lora SemiBold"/>
                  <a:cs typeface="Lora SemiBold"/>
                  <a:sym typeface="Lora SemiBold"/>
                </a:rPr>
                <a:t> 998 РХ</a:t>
              </a:r>
              <a:endParaRPr sz="800" dirty="0">
                <a:solidFill>
                  <a:srgbClr val="39332B"/>
                </a:solidFill>
                <a:latin typeface="Lora SemiBold"/>
                <a:ea typeface="Lora SemiBold"/>
                <a:cs typeface="Lora SemiBold"/>
                <a:sym typeface="Lora SemiBold"/>
              </a:endParaRPr>
            </a:p>
          </p:txBody>
        </p:sp>
        <p:sp>
          <p:nvSpPr>
            <p:cNvPr id="57" name="Google Shape;57;p13"/>
            <p:cNvSpPr txBox="1"/>
            <p:nvPr/>
          </p:nvSpPr>
          <p:spPr>
            <a:xfrm>
              <a:off x="4146892" y="313792"/>
              <a:ext cx="2963100" cy="123000"/>
            </a:xfrm>
            <a:prstGeom prst="rect">
              <a:avLst/>
            </a:prstGeom>
            <a:noFill/>
            <a:ln>
              <a:noFill/>
            </a:ln>
          </p:spPr>
          <p:txBody>
            <a:bodyPr spcFirstLastPara="1" wrap="square" lIns="0" tIns="0" rIns="0" bIns="0" anchor="t" anchorCtr="0">
              <a:spAutoFit/>
            </a:bodyPr>
            <a:lstStyle/>
            <a:p>
              <a:pPr marL="0" lvl="0" indent="0" algn="r" rtl="0">
                <a:spcBef>
                  <a:spcPts val="0"/>
                </a:spcBef>
                <a:spcAft>
                  <a:spcPts val="0"/>
                </a:spcAft>
                <a:buNone/>
              </a:pPr>
              <a:r>
                <a:rPr lang="en-US" sz="800" dirty="0">
                  <a:solidFill>
                    <a:srgbClr val="39332B"/>
                  </a:solidFill>
                  <a:latin typeface="Lora SemiBold"/>
                  <a:ea typeface="Lora SemiBold"/>
                  <a:cs typeface="Lora SemiBold"/>
                  <a:sym typeface="Lora SemiBold"/>
                </a:rPr>
                <a:t>3 </a:t>
              </a:r>
              <a:r>
                <a:rPr lang="uk-UA" sz="800" dirty="0" err="1">
                  <a:solidFill>
                    <a:srgbClr val="39332B"/>
                  </a:solidFill>
                  <a:latin typeface="Lora SemiBold"/>
                  <a:ea typeface="Lora SemiBold"/>
                  <a:cs typeface="Lora SemiBold"/>
                  <a:sym typeface="Lora SemiBold"/>
                </a:rPr>
                <a:t>галіфари</a:t>
              </a:r>
              <a:r>
                <a:rPr lang="uk-UA" sz="800" dirty="0">
                  <a:solidFill>
                    <a:srgbClr val="39332B"/>
                  </a:solidFill>
                  <a:latin typeface="Lora SemiBold"/>
                  <a:ea typeface="Lora SemiBold"/>
                  <a:cs typeface="Lora SemiBold"/>
                  <a:sym typeface="Lora SemiBold"/>
                </a:rPr>
                <a:t> на рік, а отримуй кожного Сула</a:t>
              </a:r>
              <a:endParaRPr sz="800" dirty="0">
                <a:solidFill>
                  <a:srgbClr val="39332B"/>
                </a:solidFill>
                <a:latin typeface="Lora SemiBold"/>
                <a:ea typeface="Lora SemiBold"/>
                <a:cs typeface="Lora SemiBold"/>
                <a:sym typeface="Lora SemiBold"/>
              </a:endParaRPr>
            </a:p>
          </p:txBody>
        </p:sp>
        <p:cxnSp>
          <p:nvCxnSpPr>
            <p:cNvPr id="58" name="Google Shape;58;p13"/>
            <p:cNvCxnSpPr/>
            <p:nvPr/>
          </p:nvCxnSpPr>
          <p:spPr>
            <a:xfrm>
              <a:off x="449575" y="531295"/>
              <a:ext cx="2862900" cy="0"/>
            </a:xfrm>
            <a:prstGeom prst="straightConnector1">
              <a:avLst/>
            </a:prstGeom>
            <a:noFill/>
            <a:ln w="9525" cap="flat" cmpd="sng">
              <a:solidFill>
                <a:srgbClr val="39332B"/>
              </a:solidFill>
              <a:prstDash val="solid"/>
              <a:round/>
              <a:headEnd type="none" w="med" len="med"/>
              <a:tailEnd type="none" w="med" len="med"/>
            </a:ln>
          </p:spPr>
        </p:cxnSp>
        <p:cxnSp>
          <p:nvCxnSpPr>
            <p:cNvPr id="59" name="Google Shape;59;p13"/>
            <p:cNvCxnSpPr/>
            <p:nvPr/>
          </p:nvCxnSpPr>
          <p:spPr>
            <a:xfrm>
              <a:off x="449575" y="1104945"/>
              <a:ext cx="2862900" cy="0"/>
            </a:xfrm>
            <a:prstGeom prst="straightConnector1">
              <a:avLst/>
            </a:prstGeom>
            <a:noFill/>
            <a:ln w="9525" cap="flat" cmpd="sng">
              <a:solidFill>
                <a:srgbClr val="39332B"/>
              </a:solidFill>
              <a:prstDash val="solid"/>
              <a:round/>
              <a:headEnd type="none" w="med" len="med"/>
              <a:tailEnd type="none" w="med" len="med"/>
            </a:ln>
          </p:spPr>
        </p:cxnSp>
        <p:cxnSp>
          <p:nvCxnSpPr>
            <p:cNvPr id="60" name="Google Shape;60;p13"/>
            <p:cNvCxnSpPr/>
            <p:nvPr/>
          </p:nvCxnSpPr>
          <p:spPr>
            <a:xfrm>
              <a:off x="449575" y="1150945"/>
              <a:ext cx="2862900" cy="0"/>
            </a:xfrm>
            <a:prstGeom prst="straightConnector1">
              <a:avLst/>
            </a:prstGeom>
            <a:noFill/>
            <a:ln w="9525" cap="flat" cmpd="sng">
              <a:solidFill>
                <a:srgbClr val="39332B"/>
              </a:solidFill>
              <a:prstDash val="solid"/>
              <a:round/>
              <a:headEnd type="none" w="med" len="med"/>
              <a:tailEnd type="none" w="med" len="med"/>
            </a:ln>
          </p:spPr>
        </p:cxnSp>
        <p:sp>
          <p:nvSpPr>
            <p:cNvPr id="61" name="Google Shape;61;p13"/>
            <p:cNvSpPr/>
            <p:nvPr/>
          </p:nvSpPr>
          <p:spPr>
            <a:xfrm>
              <a:off x="449575" y="628875"/>
              <a:ext cx="2830078" cy="380575"/>
            </a:xfrm>
            <a:prstGeom prst="rect">
              <a:avLst/>
            </a:prstGeom>
          </p:spPr>
          <p:txBody>
            <a:bodyPr>
              <a:prstTxWarp prst="textPlain">
                <a:avLst/>
              </a:prstTxWarp>
            </a:bodyPr>
            <a:lstStyle/>
            <a:p>
              <a:pPr lvl="0" algn="ctr"/>
              <a:r>
                <a:rPr lang="uk-UA" b="0" i="0" dirty="0" err="1">
                  <a:ln w="9525" cap="flat" cmpd="sng">
                    <a:solidFill>
                      <a:srgbClr val="FCDBB0"/>
                    </a:solidFill>
                    <a:prstDash val="solid"/>
                    <a:round/>
                    <a:headEnd type="none" w="sm" len="sm"/>
                    <a:tailEnd type="none" w="sm" len="sm"/>
                  </a:ln>
                  <a:solidFill>
                    <a:srgbClr val="271A13"/>
                  </a:solidFill>
                  <a:latin typeface="Abril Fatface"/>
                </a:rPr>
                <a:t>Шарнський</a:t>
              </a:r>
              <a:endParaRPr b="0" i="0" dirty="0">
                <a:ln w="9525" cap="flat" cmpd="sng">
                  <a:solidFill>
                    <a:srgbClr val="FCDBB0"/>
                  </a:solidFill>
                  <a:prstDash val="solid"/>
                  <a:round/>
                  <a:headEnd type="none" w="sm" len="sm"/>
                  <a:tailEnd type="none" w="sm" len="sm"/>
                </a:ln>
                <a:solidFill>
                  <a:srgbClr val="271A13"/>
                </a:solidFill>
                <a:latin typeface="Abril Fatface"/>
              </a:endParaRPr>
            </a:p>
          </p:txBody>
        </p:sp>
        <p:cxnSp>
          <p:nvCxnSpPr>
            <p:cNvPr id="62" name="Google Shape;62;p13"/>
            <p:cNvCxnSpPr/>
            <p:nvPr/>
          </p:nvCxnSpPr>
          <p:spPr>
            <a:xfrm>
              <a:off x="4247100" y="1104945"/>
              <a:ext cx="2862900" cy="0"/>
            </a:xfrm>
            <a:prstGeom prst="straightConnector1">
              <a:avLst/>
            </a:prstGeom>
            <a:noFill/>
            <a:ln w="9525" cap="flat" cmpd="sng">
              <a:solidFill>
                <a:srgbClr val="39332B"/>
              </a:solidFill>
              <a:prstDash val="solid"/>
              <a:round/>
              <a:headEnd type="none" w="med" len="med"/>
              <a:tailEnd type="none" w="med" len="med"/>
            </a:ln>
          </p:spPr>
        </p:cxnSp>
        <p:cxnSp>
          <p:nvCxnSpPr>
            <p:cNvPr id="63" name="Google Shape;63;p13"/>
            <p:cNvCxnSpPr/>
            <p:nvPr/>
          </p:nvCxnSpPr>
          <p:spPr>
            <a:xfrm>
              <a:off x="4247100" y="1150945"/>
              <a:ext cx="2862900" cy="0"/>
            </a:xfrm>
            <a:prstGeom prst="straightConnector1">
              <a:avLst/>
            </a:prstGeom>
            <a:noFill/>
            <a:ln w="9525" cap="flat" cmpd="sng">
              <a:solidFill>
                <a:srgbClr val="39332B"/>
              </a:solidFill>
              <a:prstDash val="solid"/>
              <a:round/>
              <a:headEnd type="none" w="med" len="med"/>
              <a:tailEnd type="none" w="med" len="med"/>
            </a:ln>
          </p:spPr>
        </p:cxnSp>
        <p:sp>
          <p:nvSpPr>
            <p:cNvPr id="64" name="Google Shape;64;p13"/>
            <p:cNvSpPr/>
            <p:nvPr/>
          </p:nvSpPr>
          <p:spPr>
            <a:xfrm>
              <a:off x="4247100" y="628875"/>
              <a:ext cx="2862907" cy="388650"/>
            </a:xfrm>
            <a:prstGeom prst="rect">
              <a:avLst/>
            </a:prstGeom>
          </p:spPr>
          <p:txBody>
            <a:bodyPr>
              <a:prstTxWarp prst="textPlain">
                <a:avLst/>
              </a:prstTxWarp>
            </a:bodyPr>
            <a:lstStyle/>
            <a:p>
              <a:pPr lvl="0" algn="ctr"/>
              <a:r>
                <a:rPr lang="uk-UA" b="0" i="0" dirty="0" err="1">
                  <a:ln w="9525" cap="flat" cmpd="sng">
                    <a:solidFill>
                      <a:srgbClr val="FCDBB0"/>
                    </a:solidFill>
                    <a:prstDash val="solid"/>
                    <a:round/>
                    <a:headEnd type="none" w="sm" len="sm"/>
                    <a:tailEnd type="none" w="sm" len="sm"/>
                  </a:ln>
                  <a:solidFill>
                    <a:srgbClr val="271A13"/>
                  </a:solidFill>
                  <a:latin typeface="Abril Fatface"/>
                </a:rPr>
                <a:t>Розслідувач</a:t>
              </a:r>
              <a:endParaRPr b="0" i="0" dirty="0">
                <a:ln w="9525" cap="flat" cmpd="sng">
                  <a:solidFill>
                    <a:srgbClr val="FCDBB0"/>
                  </a:solidFill>
                  <a:prstDash val="solid"/>
                  <a:round/>
                  <a:headEnd type="none" w="sm" len="sm"/>
                  <a:tailEnd type="none" w="sm" len="sm"/>
                </a:ln>
                <a:solidFill>
                  <a:srgbClr val="271A13"/>
                </a:solidFill>
                <a:latin typeface="Abril Fatface"/>
              </a:endParaRPr>
            </a:p>
          </p:txBody>
        </p:sp>
        <p:pic>
          <p:nvPicPr>
            <p:cNvPr id="65" name="Google Shape;65;p13"/>
            <p:cNvPicPr preferRelativeResize="0"/>
            <p:nvPr/>
          </p:nvPicPr>
          <p:blipFill>
            <a:blip r:embed="rId4">
              <a:alphaModFix/>
            </a:blip>
            <a:stretch>
              <a:fillRect/>
            </a:stretch>
          </p:blipFill>
          <p:spPr>
            <a:xfrm>
              <a:off x="3323525" y="187869"/>
              <a:ext cx="879700" cy="1065550"/>
            </a:xfrm>
            <a:prstGeom prst="rect">
              <a:avLst/>
            </a:prstGeom>
            <a:noFill/>
            <a:ln>
              <a:noFill/>
            </a:ln>
          </p:spPr>
        </p:pic>
      </p:grpSp>
      <p:grpSp>
        <p:nvGrpSpPr>
          <p:cNvPr id="66" name="Google Shape;66;p13"/>
          <p:cNvGrpSpPr/>
          <p:nvPr/>
        </p:nvGrpSpPr>
        <p:grpSpPr>
          <a:xfrm>
            <a:off x="450000" y="1298700"/>
            <a:ext cx="6660000" cy="292500"/>
            <a:chOff x="450000" y="1298700"/>
            <a:chExt cx="6660000" cy="292500"/>
          </a:xfrm>
        </p:grpSpPr>
        <p:sp>
          <p:nvSpPr>
            <p:cNvPr id="67" name="Google Shape;67;p13"/>
            <p:cNvSpPr txBox="1"/>
            <p:nvPr/>
          </p:nvSpPr>
          <p:spPr>
            <a:xfrm>
              <a:off x="1538250" y="1298700"/>
              <a:ext cx="4483500" cy="2925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uk" sz="1900" b="1" dirty="0">
                  <a:solidFill>
                    <a:srgbClr val="271A13"/>
                  </a:solidFill>
                  <a:latin typeface="Lora"/>
                  <a:ea typeface="Lora"/>
                  <a:cs typeface="Lora"/>
                  <a:sym typeface="Lora"/>
                </a:rPr>
                <a:t>Найправдивіші новини Шарну</a:t>
              </a:r>
              <a:endParaRPr sz="1900" b="1" dirty="0">
                <a:solidFill>
                  <a:srgbClr val="271A13"/>
                </a:solidFill>
                <a:latin typeface="Lora"/>
                <a:ea typeface="Lora"/>
                <a:cs typeface="Lora"/>
                <a:sym typeface="Lora"/>
              </a:endParaRPr>
            </a:p>
          </p:txBody>
        </p:sp>
        <p:pic>
          <p:nvPicPr>
            <p:cNvPr id="68" name="Google Shape;68;p13"/>
            <p:cNvPicPr preferRelativeResize="0"/>
            <p:nvPr/>
          </p:nvPicPr>
          <p:blipFill>
            <a:blip r:embed="rId5">
              <a:alphaModFix/>
            </a:blip>
            <a:stretch>
              <a:fillRect/>
            </a:stretch>
          </p:blipFill>
          <p:spPr>
            <a:xfrm>
              <a:off x="450000" y="1362950"/>
              <a:ext cx="1138375" cy="164000"/>
            </a:xfrm>
            <a:prstGeom prst="rect">
              <a:avLst/>
            </a:prstGeom>
            <a:noFill/>
            <a:ln>
              <a:noFill/>
            </a:ln>
          </p:spPr>
        </p:pic>
        <p:pic>
          <p:nvPicPr>
            <p:cNvPr id="69" name="Google Shape;69;p13"/>
            <p:cNvPicPr preferRelativeResize="0"/>
            <p:nvPr/>
          </p:nvPicPr>
          <p:blipFill>
            <a:blip r:embed="rId5">
              <a:alphaModFix/>
            </a:blip>
            <a:stretch>
              <a:fillRect/>
            </a:stretch>
          </p:blipFill>
          <p:spPr>
            <a:xfrm flipH="1">
              <a:off x="5971625" y="1362950"/>
              <a:ext cx="1138375" cy="164000"/>
            </a:xfrm>
            <a:prstGeom prst="rect">
              <a:avLst/>
            </a:prstGeom>
            <a:noFill/>
            <a:ln>
              <a:noFill/>
            </a:ln>
          </p:spPr>
        </p:pic>
      </p:grpSp>
      <p:grpSp>
        <p:nvGrpSpPr>
          <p:cNvPr id="77" name="Google Shape;77;p13"/>
          <p:cNvGrpSpPr/>
          <p:nvPr/>
        </p:nvGrpSpPr>
        <p:grpSpPr>
          <a:xfrm>
            <a:off x="474881" y="1794832"/>
            <a:ext cx="4963981" cy="4641310"/>
            <a:chOff x="2122912" y="4204819"/>
            <a:chExt cx="3315950" cy="2541051"/>
          </a:xfrm>
        </p:grpSpPr>
        <p:sp>
          <p:nvSpPr>
            <p:cNvPr id="80" name="Google Shape;80;p13"/>
            <p:cNvSpPr txBox="1"/>
            <p:nvPr/>
          </p:nvSpPr>
          <p:spPr>
            <a:xfrm>
              <a:off x="2122912" y="4204819"/>
              <a:ext cx="3315950" cy="252867"/>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dk1"/>
                </a:buClr>
                <a:buSzPts val="1100"/>
                <a:buFont typeface="Arial"/>
                <a:buNone/>
              </a:pPr>
              <a:r>
                <a:rPr lang="uk-UA" sz="1800" b="1" dirty="0">
                  <a:solidFill>
                    <a:srgbClr val="271A13"/>
                  </a:solidFill>
                  <a:latin typeface="Lora"/>
                  <a:ea typeface="Lora"/>
                  <a:cs typeface="Lora"/>
                  <a:sym typeface="Lora"/>
                </a:rPr>
                <a:t>Викраденого аристократа знайдено!</a:t>
              </a:r>
              <a:endParaRPr lang="en-US" sz="1800" b="1" dirty="0">
                <a:solidFill>
                  <a:srgbClr val="271A13"/>
                </a:solidFill>
                <a:latin typeface="Lora"/>
                <a:ea typeface="Lora"/>
                <a:cs typeface="Lora"/>
                <a:sym typeface="Lora"/>
              </a:endParaRPr>
            </a:p>
          </p:txBody>
        </p:sp>
        <p:sp>
          <p:nvSpPr>
            <p:cNvPr id="81" name="Google Shape;81;p13"/>
            <p:cNvSpPr txBox="1"/>
            <p:nvPr/>
          </p:nvSpPr>
          <p:spPr>
            <a:xfrm>
              <a:off x="2158996" y="4546903"/>
              <a:ext cx="3237900" cy="2198967"/>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Місцевий аристократ, лорд </a:t>
              </a:r>
              <a:r>
                <a:rPr lang="uk-UA" sz="900" dirty="0" err="1">
                  <a:solidFill>
                    <a:srgbClr val="271A13"/>
                  </a:solidFill>
                  <a:latin typeface="Lora SemiBold"/>
                  <a:ea typeface="Lora SemiBold"/>
                  <a:cs typeface="Lora SemiBold"/>
                  <a:sym typeface="Lora SemiBold"/>
                </a:rPr>
                <a:t>Древан</a:t>
              </a:r>
              <a:r>
                <a:rPr lang="uk-UA" sz="900" dirty="0">
                  <a:solidFill>
                    <a:srgbClr val="271A13"/>
                  </a:solidFill>
                  <a:latin typeface="Lora SemiBold"/>
                  <a:ea typeface="Lora SemiBold"/>
                  <a:cs typeface="Lora SemiBold"/>
                  <a:sym typeface="Lora SemiBold"/>
                </a:rPr>
                <a:t> </a:t>
              </a:r>
              <a:r>
                <a:rPr lang="uk-UA" sz="900" dirty="0" err="1">
                  <a:solidFill>
                    <a:srgbClr val="271A13"/>
                  </a:solidFill>
                  <a:latin typeface="Lora SemiBold"/>
                  <a:ea typeface="Lora SemiBold"/>
                  <a:cs typeface="Lora SemiBold"/>
                  <a:sym typeface="Lora SemiBold"/>
                </a:rPr>
                <a:t>ір'Рул</a:t>
              </a:r>
              <a:r>
                <a:rPr lang="uk-UA" sz="900" dirty="0">
                  <a:solidFill>
                    <a:srgbClr val="271A13"/>
                  </a:solidFill>
                  <a:latin typeface="Lora SemiBold"/>
                  <a:ea typeface="Lora SemiBold"/>
                  <a:cs typeface="Lora SemiBold"/>
                  <a:sym typeface="Lora SemiBold"/>
                </a:rPr>
                <a:t>, був атакований у питному закладі в Середній </a:t>
              </a:r>
              <a:r>
                <a:rPr lang="uk-UA" sz="900" dirty="0" err="1">
                  <a:solidFill>
                    <a:srgbClr val="271A13"/>
                  </a:solidFill>
                  <a:latin typeface="Lora SemiBold"/>
                  <a:ea typeface="Lora SemiBold"/>
                  <a:cs typeface="Lora SemiBold"/>
                  <a:sym typeface="Lora SemiBold"/>
                </a:rPr>
                <a:t>Дюрі</a:t>
              </a:r>
              <a:r>
                <a:rPr lang="uk-UA" sz="900" dirty="0">
                  <a:solidFill>
                    <a:srgbClr val="271A13"/>
                  </a:solidFill>
                  <a:latin typeface="Lora SemiBold"/>
                  <a:ea typeface="Lora SemiBold"/>
                  <a:cs typeface="Lora SemiBold"/>
                  <a:sym typeface="Lora SemiBold"/>
                </a:rPr>
                <a:t> минулого Зола і кілька днів не з’являвся. Його схвильована дружина, леді Нора </a:t>
              </a:r>
              <a:r>
                <a:rPr lang="uk-UA" sz="900" dirty="0" err="1">
                  <a:solidFill>
                    <a:srgbClr val="271A13"/>
                  </a:solidFill>
                  <a:latin typeface="Lora SemiBold"/>
                  <a:ea typeface="Lora SemiBold"/>
                  <a:cs typeface="Lora SemiBold"/>
                  <a:sym typeface="Lora SemiBold"/>
                </a:rPr>
                <a:t>ір'Рул</a:t>
              </a:r>
              <a:r>
                <a:rPr lang="uk-UA" sz="900" dirty="0">
                  <a:solidFill>
                    <a:srgbClr val="271A13"/>
                  </a:solidFill>
                  <a:latin typeface="Lora SemiBold"/>
                  <a:ea typeface="Lora SemiBold"/>
                  <a:cs typeface="Lora SemiBold"/>
                  <a:sym typeface="Lora SemiBold"/>
                </a:rPr>
                <a:t>, звернулася до приватного </a:t>
              </a:r>
              <a:r>
                <a:rPr lang="uk-UA" sz="900" dirty="0" err="1">
                  <a:solidFill>
                    <a:srgbClr val="271A13"/>
                  </a:solidFill>
                  <a:latin typeface="Lora SemiBold"/>
                  <a:ea typeface="Lora SemiBold"/>
                  <a:cs typeface="Lora SemiBold"/>
                  <a:sym typeface="Lora SemiBold"/>
                </a:rPr>
                <a:t>розслідувача</a:t>
              </a:r>
              <a:r>
                <a:rPr lang="uk-UA" sz="900" dirty="0">
                  <a:solidFill>
                    <a:srgbClr val="271A13"/>
                  </a:solidFill>
                  <a:latin typeface="Lora SemiBold"/>
                  <a:ea typeface="Lora SemiBold"/>
                  <a:cs typeface="Lora SemiBold"/>
                  <a:sym typeface="Lora SemiBold"/>
                </a:rPr>
                <a:t>, Макса </a:t>
              </a:r>
              <a:r>
                <a:rPr lang="uk-UA" sz="900" dirty="0" err="1">
                  <a:solidFill>
                    <a:srgbClr val="271A13"/>
                  </a:solidFill>
                  <a:latin typeface="Lora SemiBold"/>
                  <a:ea typeface="Lora SemiBold"/>
                  <a:cs typeface="Lora SemiBold"/>
                  <a:sym typeface="Lora SemiBold"/>
                </a:rPr>
                <a:t>Мурлока</a:t>
              </a:r>
              <a:r>
                <a:rPr lang="uk-UA" sz="900" dirty="0">
                  <a:solidFill>
                    <a:srgbClr val="271A13"/>
                  </a:solidFill>
                  <a:latin typeface="Lora SemiBold"/>
                  <a:ea typeface="Lora SemiBold"/>
                  <a:cs typeface="Lora SemiBold"/>
                  <a:sym typeface="Lora SemiBold"/>
                </a:rPr>
                <a:t>, щоб знайти зниклого чоловіка.</a:t>
              </a:r>
            </a:p>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«Я людина дії, і моє дедуктивне мислення не має рівних», – повідомив пан </a:t>
              </a:r>
              <a:r>
                <a:rPr lang="uk-UA" sz="900" dirty="0" err="1">
                  <a:solidFill>
                    <a:srgbClr val="271A13"/>
                  </a:solidFill>
                  <a:latin typeface="Lora SemiBold"/>
                  <a:ea typeface="Lora SemiBold"/>
                  <a:cs typeface="Lora SemiBold"/>
                  <a:sym typeface="Lora SemiBold"/>
                </a:rPr>
                <a:t>Мурлок</a:t>
              </a:r>
              <a:r>
                <a:rPr lang="uk-UA" sz="900" dirty="0">
                  <a:solidFill>
                    <a:srgbClr val="271A13"/>
                  </a:solidFill>
                  <a:latin typeface="Lora SemiBold"/>
                  <a:ea typeface="Lora SemiBold"/>
                  <a:cs typeface="Lora SemiBold"/>
                  <a:sym typeface="Lora SemiBold"/>
                </a:rPr>
                <a:t> репортеру </a:t>
              </a:r>
              <a:r>
                <a:rPr lang="uk-UA" sz="900" dirty="0" err="1">
                  <a:solidFill>
                    <a:srgbClr val="271A13"/>
                  </a:solidFill>
                  <a:latin typeface="Lora SemiBold"/>
                  <a:ea typeface="Lora SemiBold"/>
                  <a:cs typeface="Lora SemiBold"/>
                  <a:sym typeface="Lora SemiBold"/>
                </a:rPr>
                <a:t>Шарнського</a:t>
              </a:r>
              <a:r>
                <a:rPr lang="uk-UA" sz="900" dirty="0">
                  <a:solidFill>
                    <a:srgbClr val="271A13"/>
                  </a:solidFill>
                  <a:latin typeface="Lora SemiBold"/>
                  <a:ea typeface="Lora SemiBold"/>
                  <a:cs typeface="Lora SemiBold"/>
                  <a:sym typeface="Lora SemiBold"/>
                </a:rPr>
                <a:t> </a:t>
              </a:r>
              <a:r>
                <a:rPr lang="uk-UA" sz="900" dirty="0" err="1">
                  <a:solidFill>
                    <a:srgbClr val="271A13"/>
                  </a:solidFill>
                  <a:latin typeface="Lora SemiBold"/>
                  <a:ea typeface="Lora SemiBold"/>
                  <a:cs typeface="Lora SemiBold"/>
                  <a:sym typeface="Lora SemiBold"/>
                </a:rPr>
                <a:t>Розслідувача</a:t>
              </a:r>
              <a:r>
                <a:rPr lang="uk-UA" sz="900" dirty="0">
                  <a:solidFill>
                    <a:srgbClr val="271A13"/>
                  </a:solidFill>
                  <a:latin typeface="Lora SemiBold"/>
                  <a:ea typeface="Lora SemiBold"/>
                  <a:cs typeface="Lora SemiBold"/>
                  <a:sym typeface="Lora SemiBold"/>
                </a:rPr>
                <a:t>. «Звичайно, Нора — тобто, леді </a:t>
              </a:r>
              <a:r>
                <a:rPr lang="uk-UA" sz="900" dirty="0" err="1">
                  <a:solidFill>
                    <a:srgbClr val="271A13"/>
                  </a:solidFill>
                  <a:latin typeface="Lora SemiBold"/>
                  <a:ea typeface="Lora SemiBold"/>
                  <a:cs typeface="Lora SemiBold"/>
                  <a:sym typeface="Lora SemiBold"/>
                </a:rPr>
                <a:t>ір'Рул</a:t>
              </a:r>
              <a:r>
                <a:rPr lang="uk-UA" sz="900" dirty="0">
                  <a:solidFill>
                    <a:srgbClr val="271A13"/>
                  </a:solidFill>
                  <a:latin typeface="Lora SemiBold"/>
                  <a:ea typeface="Lora SemiBold"/>
                  <a:cs typeface="Lora SemiBold"/>
                  <a:sym typeface="Lora SemiBold"/>
                </a:rPr>
                <a:t> — не мала чого боятися, коли я взявся за цю справу».</a:t>
              </a:r>
            </a:p>
            <a:p>
              <a:pPr marL="0" marR="0" lvl="0" indent="0" algn="just" rtl="0">
                <a:lnSpc>
                  <a:spcPct val="100000"/>
                </a:lnSpc>
                <a:spcBef>
                  <a:spcPts val="0"/>
                </a:spcBef>
                <a:spcAft>
                  <a:spcPts val="0"/>
                </a:spcAft>
                <a:buNone/>
              </a:pPr>
              <a:endParaRPr lang="uk-UA" sz="900" dirty="0">
                <a:solidFill>
                  <a:srgbClr val="271A13"/>
                </a:solidFill>
                <a:latin typeface="Lora SemiBold"/>
                <a:ea typeface="Lora SemiBold"/>
                <a:cs typeface="Lora SemiBold"/>
                <a:sym typeface="Lora SemiBold"/>
              </a:endParaRPr>
            </a:p>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Пан </a:t>
              </a:r>
              <a:r>
                <a:rPr lang="uk-UA" sz="900" dirty="0" err="1">
                  <a:solidFill>
                    <a:srgbClr val="271A13"/>
                  </a:solidFill>
                  <a:latin typeface="Lora SemiBold"/>
                  <a:ea typeface="Lora SemiBold"/>
                  <a:cs typeface="Lora SemiBold"/>
                  <a:sym typeface="Lora SemiBold"/>
                </a:rPr>
                <a:t>Мурлок</a:t>
              </a:r>
              <a:r>
                <a:rPr lang="uk-UA" sz="900" dirty="0">
                  <a:solidFill>
                    <a:srgbClr val="271A13"/>
                  </a:solidFill>
                  <a:latin typeface="Lora SemiBold"/>
                  <a:ea typeface="Lora SemiBold"/>
                  <a:cs typeface="Lora SemiBold"/>
                  <a:sym typeface="Lora SemiBold"/>
                </a:rPr>
                <a:t> швидко відстежив останнє відоме місцезнаходження лорда </a:t>
              </a:r>
              <a:r>
                <a:rPr lang="uk-UA" sz="900" dirty="0" err="1">
                  <a:solidFill>
                    <a:srgbClr val="271A13"/>
                  </a:solidFill>
                  <a:latin typeface="Lora SemiBold"/>
                  <a:ea typeface="Lora SemiBold"/>
                  <a:cs typeface="Lora SemiBold"/>
                  <a:sym typeface="Lora SemiBold"/>
                </a:rPr>
                <a:t>Древана</a:t>
              </a:r>
              <a:r>
                <a:rPr lang="uk-UA" sz="900" dirty="0">
                  <a:solidFill>
                    <a:srgbClr val="271A13"/>
                  </a:solidFill>
                  <a:latin typeface="Lora SemiBold"/>
                  <a:ea typeface="Lora SemiBold"/>
                  <a:cs typeface="Lora SemiBold"/>
                  <a:sym typeface="Lora SemiBold"/>
                </a:rPr>
                <a:t> — сумнівну таверну зі зловісною репутацією в занедбаній Середній </a:t>
              </a:r>
              <a:r>
                <a:rPr lang="uk-UA" sz="900" dirty="0" err="1">
                  <a:solidFill>
                    <a:srgbClr val="271A13"/>
                  </a:solidFill>
                  <a:latin typeface="Lora SemiBold"/>
                  <a:ea typeface="Lora SemiBold"/>
                  <a:cs typeface="Lora SemiBold"/>
                  <a:sym typeface="Lora SemiBold"/>
                </a:rPr>
                <a:t>Дюрі</a:t>
              </a:r>
              <a:r>
                <a:rPr lang="uk-UA" sz="900" dirty="0">
                  <a:solidFill>
                    <a:srgbClr val="271A13"/>
                  </a:solidFill>
                  <a:latin typeface="Lora SemiBold"/>
                  <a:ea typeface="Lora SemiBold"/>
                  <a:cs typeface="Lora SemiBold"/>
                  <a:sym typeface="Lora SemiBold"/>
                </a:rPr>
                <a:t> — і вже через два дні після викрадення, в той час як Варта Шарну не змогла знайти жодної зачіпки про місцезнаходження лорда </a:t>
              </a:r>
              <a:r>
                <a:rPr lang="uk-UA" sz="900" dirty="0" err="1">
                  <a:solidFill>
                    <a:srgbClr val="271A13"/>
                  </a:solidFill>
                  <a:latin typeface="Lora SemiBold"/>
                  <a:ea typeface="Lora SemiBold"/>
                  <a:cs typeface="Lora SemiBold"/>
                  <a:sym typeface="Lora SemiBold"/>
                </a:rPr>
                <a:t>ір'Рула</a:t>
              </a:r>
              <a:r>
                <a:rPr lang="uk-UA" sz="900" dirty="0">
                  <a:solidFill>
                    <a:srgbClr val="271A13"/>
                  </a:solidFill>
                  <a:latin typeface="Lora SemiBold"/>
                  <a:ea typeface="Lora SemiBold"/>
                  <a:cs typeface="Lora SemiBold"/>
                  <a:sym typeface="Lora SemiBold"/>
                </a:rPr>
                <a:t>.</a:t>
              </a:r>
            </a:p>
            <a:p>
              <a:pPr marL="0" marR="0" lvl="0" indent="0" algn="just" rtl="0">
                <a:lnSpc>
                  <a:spcPct val="100000"/>
                </a:lnSpc>
                <a:spcBef>
                  <a:spcPts val="0"/>
                </a:spcBef>
                <a:spcAft>
                  <a:spcPts val="0"/>
                </a:spcAft>
                <a:buNone/>
              </a:pPr>
              <a:endParaRPr lang="uk-UA" sz="900" dirty="0">
                <a:solidFill>
                  <a:srgbClr val="271A13"/>
                </a:solidFill>
                <a:latin typeface="Lora SemiBold"/>
                <a:ea typeface="Lora SemiBold"/>
                <a:cs typeface="Lora SemiBold"/>
                <a:sym typeface="Lora SemiBold"/>
              </a:endParaRPr>
            </a:p>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«Середня </a:t>
              </a:r>
              <a:r>
                <a:rPr lang="uk-UA" sz="900" dirty="0" err="1">
                  <a:solidFill>
                    <a:srgbClr val="271A13"/>
                  </a:solidFill>
                  <a:latin typeface="Lora SemiBold"/>
                  <a:ea typeface="Lora SemiBold"/>
                  <a:cs typeface="Lora SemiBold"/>
                  <a:sym typeface="Lora SemiBold"/>
                </a:rPr>
                <a:t>Дюра</a:t>
              </a:r>
              <a:r>
                <a:rPr lang="uk-UA" sz="900" dirty="0">
                  <a:solidFill>
                    <a:srgbClr val="271A13"/>
                  </a:solidFill>
                  <a:latin typeface="Lora SemiBold"/>
                  <a:ea typeface="Lora SemiBold"/>
                  <a:cs typeface="Lora SemiBold"/>
                  <a:sym typeface="Lora SemiBold"/>
                </a:rPr>
                <a:t> — не місце для слабкодухих», — застерігає пан </a:t>
              </a:r>
              <a:r>
                <a:rPr lang="uk-UA" sz="900" dirty="0" err="1">
                  <a:solidFill>
                    <a:srgbClr val="271A13"/>
                  </a:solidFill>
                  <a:latin typeface="Lora SemiBold"/>
                  <a:ea typeface="Lora SemiBold"/>
                  <a:cs typeface="Lora SemiBold"/>
                  <a:sym typeface="Lora SemiBold"/>
                </a:rPr>
                <a:t>Мурлок</a:t>
              </a:r>
              <a:r>
                <a:rPr lang="uk-UA" sz="900" dirty="0">
                  <a:solidFill>
                    <a:srgbClr val="271A13"/>
                  </a:solidFill>
                  <a:latin typeface="Lora SemiBold"/>
                  <a:ea typeface="Lora SemiBold"/>
                  <a:cs typeface="Lora SemiBold"/>
                  <a:sym typeface="Lora SemiBold"/>
                </a:rPr>
                <a:t>, — «Добре, що я подорожую туди лише з гострим мечем і ще гострішим розумом. Коли я увійшов до цього місця, одразу зрозумів, що лорд </a:t>
              </a:r>
              <a:r>
                <a:rPr lang="uk-UA" sz="900" dirty="0" err="1">
                  <a:solidFill>
                    <a:srgbClr val="271A13"/>
                  </a:solidFill>
                  <a:latin typeface="Lora SemiBold"/>
                  <a:ea typeface="Lora SemiBold"/>
                  <a:cs typeface="Lora SemiBold"/>
                  <a:sym typeface="Lora SemiBold"/>
                </a:rPr>
                <a:t>Древан</a:t>
              </a:r>
              <a:r>
                <a:rPr lang="uk-UA" sz="900" dirty="0">
                  <a:solidFill>
                    <a:srgbClr val="271A13"/>
                  </a:solidFill>
                  <a:latin typeface="Lora SemiBold"/>
                  <a:ea typeface="Lora SemiBold"/>
                  <a:cs typeface="Lora SemiBold"/>
                  <a:sym typeface="Lora SemiBold"/>
                </a:rPr>
                <a:t> був атакований і виведений із закладу проти своєї волі. Відстеження його нападників до місцевого театру теж було дитячою забавою».</a:t>
              </a:r>
            </a:p>
            <a:p>
              <a:pPr marL="0" marR="0" lvl="0" indent="0" algn="just" rtl="0">
                <a:lnSpc>
                  <a:spcPct val="100000"/>
                </a:lnSpc>
                <a:spcBef>
                  <a:spcPts val="0"/>
                </a:spcBef>
                <a:spcAft>
                  <a:spcPts val="0"/>
                </a:spcAft>
                <a:buNone/>
              </a:pPr>
              <a:endParaRPr lang="uk-UA" sz="900" dirty="0">
                <a:solidFill>
                  <a:srgbClr val="271A13"/>
                </a:solidFill>
                <a:latin typeface="Lora SemiBold"/>
                <a:ea typeface="Lora SemiBold"/>
                <a:cs typeface="Lora SemiBold"/>
                <a:sym typeface="Lora SemiBold"/>
              </a:endParaRPr>
            </a:p>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На запитання, де майбутні клієнти можуть його знайти, пан </a:t>
              </a:r>
              <a:r>
                <a:rPr lang="uk-UA" sz="900" dirty="0" err="1">
                  <a:solidFill>
                    <a:srgbClr val="271A13"/>
                  </a:solidFill>
                  <a:latin typeface="Lora SemiBold"/>
                  <a:ea typeface="Lora SemiBold"/>
                  <a:cs typeface="Lora SemiBold"/>
                  <a:sym typeface="Lora SemiBold"/>
                </a:rPr>
                <a:t>Мурлок</a:t>
              </a:r>
              <a:r>
                <a:rPr lang="uk-UA" sz="900" dirty="0">
                  <a:solidFill>
                    <a:srgbClr val="271A13"/>
                  </a:solidFill>
                  <a:latin typeface="Lora SemiBold"/>
                  <a:ea typeface="Lora SemiBold"/>
                  <a:cs typeface="Lora SemiBold"/>
                  <a:sym typeface="Lora SemiBold"/>
                </a:rPr>
                <a:t> порадив нам: «Якщо ви потребуватимете мене, я вас знайду. Це моє ремесло».</a:t>
              </a:r>
            </a:p>
            <a:p>
              <a:pPr marL="0" marR="0" lvl="0" indent="0" algn="just" rtl="0">
                <a:lnSpc>
                  <a:spcPct val="100000"/>
                </a:lnSpc>
                <a:spcBef>
                  <a:spcPts val="0"/>
                </a:spcBef>
                <a:spcAft>
                  <a:spcPts val="0"/>
                </a:spcAft>
                <a:buNone/>
              </a:pPr>
              <a:endParaRPr lang="uk-UA" sz="900" dirty="0">
                <a:solidFill>
                  <a:srgbClr val="271A13"/>
                </a:solidFill>
                <a:latin typeface="Lora SemiBold"/>
                <a:ea typeface="Lora SemiBold"/>
                <a:cs typeface="Lora SemiBold"/>
                <a:sym typeface="Lora SemiBold"/>
              </a:endParaRPr>
            </a:p>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Коли лорд </a:t>
              </a:r>
              <a:r>
                <a:rPr lang="uk-UA" sz="900" dirty="0" err="1">
                  <a:solidFill>
                    <a:srgbClr val="271A13"/>
                  </a:solidFill>
                  <a:latin typeface="Lora SemiBold"/>
                  <a:ea typeface="Lora SemiBold"/>
                  <a:cs typeface="Lora SemiBold"/>
                  <a:sym typeface="Lora SemiBold"/>
                </a:rPr>
                <a:t>Древан</a:t>
              </a:r>
              <a:r>
                <a:rPr lang="uk-UA" sz="900" dirty="0">
                  <a:solidFill>
                    <a:srgbClr val="271A13"/>
                  </a:solidFill>
                  <a:latin typeface="Lora SemiBold"/>
                  <a:ea typeface="Lora SemiBold"/>
                  <a:cs typeface="Lora SemiBold"/>
                  <a:sym typeface="Lora SemiBold"/>
                </a:rPr>
                <a:t> </a:t>
              </a:r>
              <a:r>
                <a:rPr lang="uk-UA" sz="900" dirty="0" err="1">
                  <a:solidFill>
                    <a:srgbClr val="271A13"/>
                  </a:solidFill>
                  <a:latin typeface="Lora SemiBold"/>
                  <a:ea typeface="Lora SemiBold"/>
                  <a:cs typeface="Lora SemiBold"/>
                  <a:sym typeface="Lora SemiBold"/>
                </a:rPr>
                <a:t>ір'Рул</a:t>
              </a:r>
              <a:r>
                <a:rPr lang="uk-UA" sz="900" dirty="0">
                  <a:solidFill>
                    <a:srgbClr val="271A13"/>
                  </a:solidFill>
                  <a:latin typeface="Lora SemiBold"/>
                  <a:ea typeface="Lora SemiBold"/>
                  <a:cs typeface="Lora SemiBold"/>
                  <a:sym typeface="Lora SemiBold"/>
                </a:rPr>
                <a:t> був доступний для коментарів про свого рятівника, він сказав: «Я не знаю, хто такий цей “Макс </a:t>
              </a:r>
              <a:r>
                <a:rPr lang="uk-UA" sz="900" dirty="0" err="1">
                  <a:solidFill>
                    <a:srgbClr val="271A13"/>
                  </a:solidFill>
                  <a:latin typeface="Lora SemiBold"/>
                  <a:ea typeface="Lora SemiBold"/>
                  <a:cs typeface="Lora SemiBold"/>
                  <a:sym typeface="Lora SemiBold"/>
                </a:rPr>
                <a:t>Мурлок</a:t>
              </a:r>
              <a:r>
                <a:rPr lang="uk-UA" sz="900" dirty="0">
                  <a:solidFill>
                    <a:srgbClr val="271A13"/>
                  </a:solidFill>
                  <a:latin typeface="Lora SemiBold"/>
                  <a:ea typeface="Lora SemiBold"/>
                  <a:cs typeface="Lora SemiBold"/>
                  <a:sym typeface="Lora SemiBold"/>
                </a:rPr>
                <a:t>” і яке його відношення до моєї дружини, але мене врятували кілька надзвичайно компетентних людей, яким я довіряю своє життя і нагородив своєю прихильністю. Пана </a:t>
              </a:r>
              <a:r>
                <a:rPr lang="uk-UA" sz="900" dirty="0" err="1">
                  <a:solidFill>
                    <a:srgbClr val="271A13"/>
                  </a:solidFill>
                  <a:latin typeface="Lora SemiBold"/>
                  <a:ea typeface="Lora SemiBold"/>
                  <a:cs typeface="Lora SemiBold"/>
                  <a:sym typeface="Lora SemiBold"/>
                </a:rPr>
                <a:t>Мурлока</a:t>
              </a:r>
              <a:r>
                <a:rPr lang="uk-UA" sz="900" dirty="0">
                  <a:solidFill>
                    <a:srgbClr val="271A13"/>
                  </a:solidFill>
                  <a:latin typeface="Lora SemiBold"/>
                  <a:ea typeface="Lora SemiBold"/>
                  <a:cs typeface="Lora SemiBold"/>
                  <a:sym typeface="Lora SemiBold"/>
                </a:rPr>
                <a:t> серед них точно не було».</a:t>
              </a:r>
            </a:p>
            <a:p>
              <a:pPr marL="0" marR="0" lvl="0" indent="0" algn="just" rtl="0">
                <a:lnSpc>
                  <a:spcPct val="100000"/>
                </a:lnSpc>
                <a:spcBef>
                  <a:spcPts val="0"/>
                </a:spcBef>
                <a:spcAft>
                  <a:spcPts val="0"/>
                </a:spcAft>
                <a:buNone/>
              </a:pPr>
              <a:endParaRPr lang="uk-UA" sz="900" dirty="0">
                <a:solidFill>
                  <a:srgbClr val="271A13"/>
                </a:solidFill>
                <a:latin typeface="Lora SemiBold"/>
                <a:ea typeface="Lora SemiBold"/>
                <a:cs typeface="Lora SemiBold"/>
                <a:sym typeface="Lora SemiBold"/>
              </a:endParaRPr>
            </a:p>
            <a:p>
              <a:pPr marL="0" marR="0" lvl="0" indent="0" algn="just" rtl="0">
                <a:lnSpc>
                  <a:spcPct val="100000"/>
                </a:lnSpc>
                <a:spcBef>
                  <a:spcPts val="0"/>
                </a:spcBef>
                <a:spcAft>
                  <a:spcPts val="0"/>
                </a:spcAft>
                <a:buNone/>
              </a:pPr>
              <a:r>
                <a:rPr lang="uk-UA" sz="900" dirty="0">
                  <a:solidFill>
                    <a:srgbClr val="271A13"/>
                  </a:solidFill>
                  <a:latin typeface="Lora SemiBold"/>
                  <a:ea typeface="Lora SemiBold"/>
                  <a:cs typeface="Lora SemiBold"/>
                  <a:sym typeface="Lora SemiBold"/>
                </a:rPr>
                <a:t>На запитання про те, хто були його нападники, лорд </a:t>
              </a:r>
              <a:r>
                <a:rPr lang="uk-UA" sz="900" dirty="0" err="1">
                  <a:solidFill>
                    <a:srgbClr val="271A13"/>
                  </a:solidFill>
                  <a:latin typeface="Lora SemiBold"/>
                  <a:ea typeface="Lora SemiBold"/>
                  <a:cs typeface="Lora SemiBold"/>
                  <a:sym typeface="Lora SemiBold"/>
                </a:rPr>
                <a:t>ір'Рул</a:t>
              </a:r>
              <a:r>
                <a:rPr lang="uk-UA" sz="900" dirty="0">
                  <a:solidFill>
                    <a:srgbClr val="271A13"/>
                  </a:solidFill>
                  <a:latin typeface="Lora SemiBold"/>
                  <a:ea typeface="Lora SemiBold"/>
                  <a:cs typeface="Lora SemiBold"/>
                  <a:sym typeface="Lora SemiBold"/>
                </a:rPr>
                <a:t> відмовився коментувати.</a:t>
              </a:r>
              <a:endParaRPr lang="en-US" sz="900" dirty="0">
                <a:solidFill>
                  <a:srgbClr val="271A13"/>
                </a:solidFill>
                <a:latin typeface="Lora SemiBold"/>
                <a:ea typeface="Lora SemiBold"/>
                <a:cs typeface="Lora SemiBold"/>
                <a:sym typeface="Lora SemiBold"/>
              </a:endParaRPr>
            </a:p>
          </p:txBody>
        </p:sp>
      </p:grpSp>
      <p:pic>
        <p:nvPicPr>
          <p:cNvPr id="82" name="Google Shape;82;p13"/>
          <p:cNvPicPr preferRelativeResize="0"/>
          <p:nvPr/>
        </p:nvPicPr>
        <p:blipFill>
          <a:blip r:embed="rId6">
            <a:alphaModFix/>
          </a:blip>
          <a:stretch>
            <a:fillRect/>
          </a:stretch>
        </p:blipFill>
        <p:spPr>
          <a:xfrm>
            <a:off x="2175625" y="7243400"/>
            <a:ext cx="1514075" cy="2842000"/>
          </a:xfrm>
          <a:prstGeom prst="rect">
            <a:avLst/>
          </a:prstGeom>
          <a:noFill/>
          <a:ln>
            <a:noFill/>
          </a:ln>
        </p:spPr>
      </p:pic>
      <p:grpSp>
        <p:nvGrpSpPr>
          <p:cNvPr id="83" name="Google Shape;83;p13"/>
          <p:cNvGrpSpPr/>
          <p:nvPr/>
        </p:nvGrpSpPr>
        <p:grpSpPr>
          <a:xfrm>
            <a:off x="439609" y="1717250"/>
            <a:ext cx="6670391" cy="8456400"/>
            <a:chOff x="439609" y="1717250"/>
            <a:chExt cx="6670391" cy="8456400"/>
          </a:xfrm>
        </p:grpSpPr>
        <p:cxnSp>
          <p:nvCxnSpPr>
            <p:cNvPr id="84" name="Google Shape;84;p13"/>
            <p:cNvCxnSpPr/>
            <p:nvPr/>
          </p:nvCxnSpPr>
          <p:spPr>
            <a:xfrm>
              <a:off x="449275" y="1717250"/>
              <a:ext cx="0" cy="8456400"/>
            </a:xfrm>
            <a:prstGeom prst="straightConnector1">
              <a:avLst/>
            </a:prstGeom>
            <a:noFill/>
            <a:ln w="19050" cap="flat" cmpd="sng">
              <a:solidFill>
                <a:srgbClr val="271A13"/>
              </a:solidFill>
              <a:prstDash val="solid"/>
              <a:round/>
              <a:headEnd type="none" w="med" len="med"/>
              <a:tailEnd type="none" w="med" len="med"/>
            </a:ln>
          </p:spPr>
        </p:cxnSp>
        <p:cxnSp>
          <p:nvCxnSpPr>
            <p:cNvPr id="86" name="Google Shape;86;p13"/>
            <p:cNvCxnSpPr/>
            <p:nvPr/>
          </p:nvCxnSpPr>
          <p:spPr>
            <a:xfrm>
              <a:off x="439609" y="10165650"/>
              <a:ext cx="6669300" cy="0"/>
            </a:xfrm>
            <a:prstGeom prst="straightConnector1">
              <a:avLst/>
            </a:prstGeom>
            <a:noFill/>
            <a:ln w="19050" cap="flat" cmpd="sng">
              <a:solidFill>
                <a:srgbClr val="271A13"/>
              </a:solidFill>
              <a:prstDash val="solid"/>
              <a:round/>
              <a:headEnd type="none" w="med" len="med"/>
              <a:tailEnd type="none" w="med" len="med"/>
            </a:ln>
          </p:spPr>
        </p:cxnSp>
        <p:cxnSp>
          <p:nvCxnSpPr>
            <p:cNvPr id="87" name="Google Shape;87;p13"/>
            <p:cNvCxnSpPr/>
            <p:nvPr/>
          </p:nvCxnSpPr>
          <p:spPr>
            <a:xfrm>
              <a:off x="5456113" y="1717250"/>
              <a:ext cx="0" cy="8456400"/>
            </a:xfrm>
            <a:prstGeom prst="straightConnector1">
              <a:avLst/>
            </a:prstGeom>
            <a:noFill/>
            <a:ln w="19050" cap="flat" cmpd="sng">
              <a:solidFill>
                <a:srgbClr val="271A13"/>
              </a:solidFill>
              <a:prstDash val="solid"/>
              <a:round/>
              <a:headEnd type="none" w="med" len="med"/>
              <a:tailEnd type="none" w="med" len="med"/>
            </a:ln>
          </p:spPr>
        </p:cxnSp>
        <p:cxnSp>
          <p:nvCxnSpPr>
            <p:cNvPr id="88" name="Google Shape;88;p13"/>
            <p:cNvCxnSpPr/>
            <p:nvPr/>
          </p:nvCxnSpPr>
          <p:spPr>
            <a:xfrm>
              <a:off x="7110000" y="1717250"/>
              <a:ext cx="0" cy="8456400"/>
            </a:xfrm>
            <a:prstGeom prst="straightConnector1">
              <a:avLst/>
            </a:prstGeom>
            <a:noFill/>
            <a:ln w="19050" cap="flat" cmpd="sng">
              <a:solidFill>
                <a:srgbClr val="271A13"/>
              </a:solidFill>
              <a:prstDash val="solid"/>
              <a:round/>
              <a:headEnd type="none" w="med" len="med"/>
              <a:tailEnd type="none" w="med" len="med"/>
            </a:ln>
          </p:spPr>
        </p:cxnSp>
        <p:cxnSp>
          <p:nvCxnSpPr>
            <p:cNvPr id="89" name="Google Shape;89;p13"/>
            <p:cNvCxnSpPr/>
            <p:nvPr/>
          </p:nvCxnSpPr>
          <p:spPr>
            <a:xfrm>
              <a:off x="5462725" y="5627700"/>
              <a:ext cx="1644600" cy="0"/>
            </a:xfrm>
            <a:prstGeom prst="straightConnector1">
              <a:avLst/>
            </a:prstGeom>
            <a:noFill/>
            <a:ln w="19050" cap="flat" cmpd="sng">
              <a:solidFill>
                <a:srgbClr val="271A13"/>
              </a:solidFill>
              <a:prstDash val="solid"/>
              <a:round/>
              <a:headEnd type="none" w="med" len="med"/>
              <a:tailEnd type="none" w="med" len="med"/>
            </a:ln>
          </p:spPr>
        </p:cxnSp>
        <p:cxnSp>
          <p:nvCxnSpPr>
            <p:cNvPr id="90" name="Google Shape;90;p13"/>
            <p:cNvCxnSpPr>
              <a:cxnSpLocks/>
            </p:cNvCxnSpPr>
            <p:nvPr/>
          </p:nvCxnSpPr>
          <p:spPr>
            <a:xfrm>
              <a:off x="439609" y="7167975"/>
              <a:ext cx="5021741" cy="0"/>
            </a:xfrm>
            <a:prstGeom prst="straightConnector1">
              <a:avLst/>
            </a:prstGeom>
            <a:noFill/>
            <a:ln w="19050" cap="flat" cmpd="sng">
              <a:solidFill>
                <a:srgbClr val="271A13"/>
              </a:solidFill>
              <a:prstDash val="solid"/>
              <a:round/>
              <a:headEnd type="none" w="med" len="med"/>
              <a:tailEnd type="none" w="med" len="med"/>
            </a:ln>
          </p:spPr>
        </p:cxnSp>
        <p:cxnSp>
          <p:nvCxnSpPr>
            <p:cNvPr id="91" name="Google Shape;91;p13"/>
            <p:cNvCxnSpPr/>
            <p:nvPr/>
          </p:nvCxnSpPr>
          <p:spPr>
            <a:xfrm>
              <a:off x="3763375" y="7248925"/>
              <a:ext cx="0" cy="2916600"/>
            </a:xfrm>
            <a:prstGeom prst="straightConnector1">
              <a:avLst/>
            </a:prstGeom>
            <a:noFill/>
            <a:ln w="19050" cap="flat" cmpd="sng">
              <a:solidFill>
                <a:srgbClr val="271A13"/>
              </a:solidFill>
              <a:prstDash val="solid"/>
              <a:round/>
              <a:headEnd type="none" w="med" len="med"/>
              <a:tailEnd type="none" w="med" len="med"/>
            </a:ln>
          </p:spPr>
        </p:cxnSp>
      </p:grpSp>
      <p:grpSp>
        <p:nvGrpSpPr>
          <p:cNvPr id="92" name="Google Shape;92;p13"/>
          <p:cNvGrpSpPr/>
          <p:nvPr/>
        </p:nvGrpSpPr>
        <p:grpSpPr>
          <a:xfrm>
            <a:off x="3792825" y="7235150"/>
            <a:ext cx="1614600" cy="2891577"/>
            <a:chOff x="3792825" y="7235150"/>
            <a:chExt cx="1614600" cy="2891577"/>
          </a:xfrm>
        </p:grpSpPr>
        <p:sp>
          <p:nvSpPr>
            <p:cNvPr id="93" name="Google Shape;93;p13"/>
            <p:cNvSpPr txBox="1"/>
            <p:nvPr/>
          </p:nvSpPr>
          <p:spPr>
            <a:xfrm>
              <a:off x="3846075" y="7787625"/>
              <a:ext cx="1508100" cy="2339102"/>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uk-UA" sz="800" dirty="0">
                  <a:solidFill>
                    <a:srgbClr val="271A13"/>
                  </a:solidFill>
                  <a:latin typeface="Lora SemiBold"/>
                  <a:ea typeface="Lora SemiBold"/>
                  <a:cs typeface="Lora SemiBold"/>
                  <a:sym typeface="Lora SemiBold"/>
                </a:rPr>
                <a:t>Дім </a:t>
              </a:r>
              <a:r>
                <a:rPr lang="uk-UA" sz="800" dirty="0" err="1">
                  <a:solidFill>
                    <a:srgbClr val="271A13"/>
                  </a:solidFill>
                  <a:latin typeface="Lora SemiBold"/>
                  <a:ea typeface="Lora SemiBold"/>
                  <a:cs typeface="Lora SemiBold"/>
                  <a:sym typeface="Lora SemiBold"/>
                </a:rPr>
                <a:t>Лірандар</a:t>
              </a:r>
              <a:r>
                <a:rPr lang="uk-UA" sz="800" dirty="0">
                  <a:solidFill>
                    <a:srgbClr val="271A13"/>
                  </a:solidFill>
                  <a:latin typeface="Lora SemiBold"/>
                  <a:ea typeface="Lora SemiBold"/>
                  <a:cs typeface="Lora SemiBold"/>
                  <a:sym typeface="Lora SemiBold"/>
                </a:rPr>
                <a:t> оголосив про новий щотижневий маршрут дирижаблів, що з'єднує міста </a:t>
              </a:r>
              <a:r>
                <a:rPr lang="uk-UA" sz="800" dirty="0" err="1">
                  <a:solidFill>
                    <a:srgbClr val="271A13"/>
                  </a:solidFill>
                  <a:latin typeface="Lora SemiBold"/>
                  <a:ea typeface="Lora SemiBold"/>
                  <a:cs typeface="Lora SemiBold"/>
                  <a:sym typeface="Lora SemiBold"/>
                </a:rPr>
                <a:t>Шарн</a:t>
              </a:r>
              <a:r>
                <a:rPr lang="uk-UA" sz="800" dirty="0">
                  <a:solidFill>
                    <a:srgbClr val="271A13"/>
                  </a:solidFill>
                  <a:latin typeface="Lora SemiBold"/>
                  <a:ea typeface="Lora SemiBold"/>
                  <a:cs typeface="Lora SemiBold"/>
                  <a:sym typeface="Lora SemiBold"/>
                </a:rPr>
                <a:t> і </a:t>
              </a:r>
              <a:r>
                <a:rPr lang="uk-UA" sz="800" dirty="0" err="1">
                  <a:solidFill>
                    <a:srgbClr val="271A13"/>
                  </a:solidFill>
                  <a:latin typeface="Lora SemiBold"/>
                  <a:ea typeface="Lora SemiBold"/>
                  <a:cs typeface="Lora SemiBold"/>
                  <a:sym typeface="Lora SemiBold"/>
                </a:rPr>
                <a:t>Штормріч</a:t>
              </a:r>
              <a:r>
                <a:rPr lang="uk-UA" sz="800" dirty="0">
                  <a:solidFill>
                    <a:srgbClr val="271A13"/>
                  </a:solidFill>
                  <a:latin typeface="Lora SemiBold"/>
                  <a:ea typeface="Lora SemiBold"/>
                  <a:cs typeface="Lora SemiBold"/>
                  <a:sym typeface="Lora SemiBold"/>
                </a:rPr>
                <a:t>. Тепер і ви можете подорожувати небом, насолоджуючись комфортом і швидкістю, які забезпечує цей розкішний повітряний транспорт.</a:t>
              </a:r>
            </a:p>
            <a:p>
              <a:pPr marL="0" lvl="0" indent="0" algn="ctr" rtl="0">
                <a:spcBef>
                  <a:spcPts val="0"/>
                </a:spcBef>
                <a:spcAft>
                  <a:spcPts val="0"/>
                </a:spcAft>
                <a:buNone/>
              </a:pPr>
              <a:r>
                <a:rPr lang="uk-UA" sz="800" dirty="0">
                  <a:solidFill>
                    <a:srgbClr val="271A13"/>
                  </a:solidFill>
                  <a:latin typeface="Lora SemiBold"/>
                  <a:ea typeface="Lora SemiBold"/>
                  <a:cs typeface="Lora SemiBold"/>
                  <a:sym typeface="Lora SemiBold"/>
                </a:rPr>
                <a:t>Бронюйте квитки вже сьогодні і приєднуйтесь до тих, хто обирає Дім </a:t>
              </a:r>
              <a:r>
                <a:rPr lang="uk-UA" sz="800" dirty="0" err="1">
                  <a:solidFill>
                    <a:srgbClr val="271A13"/>
                  </a:solidFill>
                  <a:latin typeface="Lora SemiBold"/>
                  <a:ea typeface="Lora SemiBold"/>
                  <a:cs typeface="Lora SemiBold"/>
                  <a:sym typeface="Lora SemiBold"/>
                </a:rPr>
                <a:t>Лірандар</a:t>
              </a:r>
              <a:r>
                <a:rPr lang="uk-UA" sz="800" dirty="0">
                  <a:solidFill>
                    <a:srgbClr val="271A13"/>
                  </a:solidFill>
                  <a:latin typeface="Lora SemiBold"/>
                  <a:ea typeface="Lora SemiBold"/>
                  <a:cs typeface="Lora SemiBold"/>
                  <a:sym typeface="Lora SemiBold"/>
                </a:rPr>
                <a:t> для своїх подорожей. Відкрийте для себе світ з висоти пташиного польоту та дізнайтеся, що означає по-справжньому насолоджуватися подорожжю!</a:t>
              </a:r>
            </a:p>
          </p:txBody>
        </p:sp>
        <p:sp>
          <p:nvSpPr>
            <p:cNvPr id="95" name="Google Shape;95;p13"/>
            <p:cNvSpPr txBox="1"/>
            <p:nvPr/>
          </p:nvSpPr>
          <p:spPr>
            <a:xfrm>
              <a:off x="3792825" y="7235150"/>
              <a:ext cx="1614600" cy="430887"/>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None/>
              </a:pPr>
              <a:r>
                <a:rPr lang="ru-RU" b="1" dirty="0" err="1">
                  <a:solidFill>
                    <a:srgbClr val="271A13"/>
                  </a:solidFill>
                  <a:latin typeface="Lora"/>
                  <a:ea typeface="Lora"/>
                  <a:cs typeface="Lora"/>
                  <a:sym typeface="Lora"/>
                </a:rPr>
                <a:t>Новий</a:t>
              </a:r>
              <a:r>
                <a:rPr lang="ru-RU" b="1" dirty="0">
                  <a:solidFill>
                    <a:srgbClr val="271A13"/>
                  </a:solidFill>
                  <a:latin typeface="Lora"/>
                  <a:ea typeface="Lora"/>
                  <a:cs typeface="Lora"/>
                  <a:sym typeface="Lora"/>
                </a:rPr>
                <a:t> Маршрут </a:t>
              </a:r>
              <a:r>
                <a:rPr lang="ru-RU" b="1" dirty="0" err="1">
                  <a:solidFill>
                    <a:srgbClr val="271A13"/>
                  </a:solidFill>
                  <a:latin typeface="Lora"/>
                  <a:ea typeface="Lora"/>
                  <a:cs typeface="Lora"/>
                  <a:sym typeface="Lora"/>
                </a:rPr>
                <a:t>Дирижаблів</a:t>
              </a:r>
              <a:endParaRPr lang="en-US" b="1" dirty="0">
                <a:solidFill>
                  <a:srgbClr val="271A13"/>
                </a:solidFill>
                <a:latin typeface="Lora"/>
                <a:ea typeface="Lora"/>
                <a:cs typeface="Lora"/>
                <a:sym typeface="Lora"/>
              </a:endParaRPr>
            </a:p>
          </p:txBody>
        </p:sp>
      </p:grpSp>
      <p:grpSp>
        <p:nvGrpSpPr>
          <p:cNvPr id="98" name="Google Shape;98;p13"/>
          <p:cNvGrpSpPr/>
          <p:nvPr/>
        </p:nvGrpSpPr>
        <p:grpSpPr>
          <a:xfrm>
            <a:off x="5500263" y="5742338"/>
            <a:ext cx="1572900" cy="4490814"/>
            <a:chOff x="3834425" y="7214213"/>
            <a:chExt cx="1572900" cy="4490814"/>
          </a:xfrm>
        </p:grpSpPr>
        <p:sp>
          <p:nvSpPr>
            <p:cNvPr id="99" name="Google Shape;99;p13"/>
            <p:cNvSpPr txBox="1"/>
            <p:nvPr/>
          </p:nvSpPr>
          <p:spPr>
            <a:xfrm>
              <a:off x="3865498" y="8011708"/>
              <a:ext cx="1508100" cy="369331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uk-UA" sz="800" dirty="0">
                  <a:solidFill>
                    <a:srgbClr val="271A13"/>
                  </a:solidFill>
                  <a:latin typeface="Lora SemiBold"/>
                  <a:ea typeface="Lora SemiBold"/>
                  <a:cs typeface="Lora SemiBold"/>
                  <a:sym typeface="Lora SemiBold"/>
                </a:rPr>
                <a:t>Ще недавно організацію, відому як «Клинки», ніхто не знав. Ця озброєна організація вже здійснила кілька нападів у різних куточках </a:t>
              </a:r>
              <a:r>
                <a:rPr lang="uk-UA" sz="800" dirty="0" err="1">
                  <a:solidFill>
                    <a:srgbClr val="271A13"/>
                  </a:solidFill>
                  <a:latin typeface="Lora SemiBold"/>
                  <a:ea typeface="Lora SemiBold"/>
                  <a:cs typeface="Lora SemiBold"/>
                  <a:sym typeface="Lora SemiBold"/>
                </a:rPr>
                <a:t>Хорвейру</a:t>
              </a:r>
              <a:r>
                <a:rPr lang="uk-UA" sz="800" dirty="0">
                  <a:solidFill>
                    <a:srgbClr val="271A13"/>
                  </a:solidFill>
                  <a:latin typeface="Lora SemiBold"/>
                  <a:ea typeface="Lora SemiBold"/>
                  <a:cs typeface="Lora SemiBold"/>
                  <a:sym typeface="Lora SemiBold"/>
                </a:rPr>
                <a:t>, залишаючи після себе жах, смерть та безліч запитань. Ті, кому вдалося вижити, розповідають, що нападники вигукували: </a:t>
              </a:r>
            </a:p>
            <a:p>
              <a:pPr marL="0" lvl="0" indent="0" algn="ctr" rtl="0">
                <a:spcBef>
                  <a:spcPts val="0"/>
                </a:spcBef>
                <a:spcAft>
                  <a:spcPts val="0"/>
                </a:spcAft>
                <a:buNone/>
              </a:pPr>
              <a:r>
                <a:rPr lang="uk-UA" sz="800" dirty="0">
                  <a:solidFill>
                    <a:srgbClr val="271A13"/>
                  </a:solidFill>
                  <a:latin typeface="Lora SemiBold"/>
                  <a:ea typeface="Lora SemiBold"/>
                  <a:cs typeface="Lora SemiBold"/>
                  <a:sym typeface="Lora SemiBold"/>
                </a:rPr>
                <a:t>«Ми були створені як зброя, тож будьмо зброєю! Нехай народи цієї землі пожинають те, що посіяли!»</a:t>
              </a:r>
            </a:p>
            <a:p>
              <a:pPr marL="0" lvl="0" indent="0" algn="ctr" rtl="0">
                <a:spcBef>
                  <a:spcPts val="0"/>
                </a:spcBef>
                <a:spcAft>
                  <a:spcPts val="0"/>
                </a:spcAft>
                <a:buNone/>
              </a:pPr>
              <a:r>
                <a:rPr lang="uk-UA" sz="800" dirty="0">
                  <a:solidFill>
                    <a:srgbClr val="271A13"/>
                  </a:solidFill>
                  <a:latin typeface="Lora SemiBold"/>
                  <a:ea typeface="Lora SemiBold"/>
                  <a:cs typeface="Lora SemiBold"/>
                  <a:sym typeface="Lora SemiBold"/>
                </a:rPr>
                <a:t>Звідки з'явилася ця група і чиї інтереси вона захищає? «Клинки» швидко стають символом прихованої загрози, про яку ще мало знають, але наслідки якої можуть стати руйнівними для всього континенту. Якщо ви стали свідком підозрілих дій або помітили щось незвичне, негайно </a:t>
              </a:r>
              <a:r>
                <a:rPr lang="uk-UA" sz="800" dirty="0" err="1">
                  <a:solidFill>
                    <a:srgbClr val="271A13"/>
                  </a:solidFill>
                  <a:latin typeface="Lora SemiBold"/>
                  <a:ea typeface="Lora SemiBold"/>
                  <a:cs typeface="Lora SemiBold"/>
                  <a:sym typeface="Lora SemiBold"/>
                </a:rPr>
                <a:t>повідомте</a:t>
              </a:r>
              <a:r>
                <a:rPr lang="uk-UA" sz="800" dirty="0">
                  <a:solidFill>
                    <a:srgbClr val="271A13"/>
                  </a:solidFill>
                  <a:latin typeface="Lora SemiBold"/>
                  <a:ea typeface="Lora SemiBold"/>
                  <a:cs typeface="Lora SemiBold"/>
                  <a:sym typeface="Lora SemiBold"/>
                </a:rPr>
                <a:t> органи безпеки — можливо, саме ваш сигнал допоможе запобігти наступній трагедії.</a:t>
              </a:r>
            </a:p>
          </p:txBody>
        </p:sp>
        <p:sp>
          <p:nvSpPr>
            <p:cNvPr id="101" name="Google Shape;101;p13"/>
            <p:cNvSpPr txBox="1"/>
            <p:nvPr/>
          </p:nvSpPr>
          <p:spPr>
            <a:xfrm>
              <a:off x="3834425" y="7214213"/>
              <a:ext cx="1572900" cy="738664"/>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None/>
              </a:pPr>
              <a:r>
                <a:rPr lang="uk-UA" sz="1600" b="1" dirty="0">
                  <a:solidFill>
                    <a:srgbClr val="271A13"/>
                  </a:solidFill>
                  <a:latin typeface="Lora"/>
                  <a:ea typeface="Lora"/>
                  <a:cs typeface="Lora"/>
                  <a:sym typeface="Lora"/>
                </a:rPr>
                <a:t>«Клинки» — нові терористи сучасності?</a:t>
              </a:r>
            </a:p>
          </p:txBody>
        </p:sp>
      </p:grpSp>
      <p:grpSp>
        <p:nvGrpSpPr>
          <p:cNvPr id="102" name="Google Shape;102;p13"/>
          <p:cNvGrpSpPr/>
          <p:nvPr/>
        </p:nvGrpSpPr>
        <p:grpSpPr>
          <a:xfrm>
            <a:off x="5522310" y="1717250"/>
            <a:ext cx="1543857" cy="3852301"/>
            <a:chOff x="5519285" y="1717250"/>
            <a:chExt cx="1543857" cy="3852301"/>
          </a:xfrm>
        </p:grpSpPr>
        <p:pic>
          <p:nvPicPr>
            <p:cNvPr id="103" name="Google Shape;103;p13"/>
            <p:cNvPicPr preferRelativeResize="0"/>
            <p:nvPr/>
          </p:nvPicPr>
          <p:blipFill>
            <a:blip r:embed="rId7">
              <a:alphaModFix/>
            </a:blip>
            <a:stretch>
              <a:fillRect/>
            </a:stretch>
          </p:blipFill>
          <p:spPr>
            <a:xfrm>
              <a:off x="5529725" y="1717250"/>
              <a:ext cx="1501326" cy="3852301"/>
            </a:xfrm>
            <a:prstGeom prst="rect">
              <a:avLst/>
            </a:prstGeom>
            <a:noFill/>
            <a:ln>
              <a:noFill/>
            </a:ln>
          </p:spPr>
        </p:pic>
        <p:grpSp>
          <p:nvGrpSpPr>
            <p:cNvPr id="104" name="Google Shape;104;p13"/>
            <p:cNvGrpSpPr/>
            <p:nvPr/>
          </p:nvGrpSpPr>
          <p:grpSpPr>
            <a:xfrm>
              <a:off x="5519285" y="1794832"/>
              <a:ext cx="1543857" cy="3658599"/>
              <a:chOff x="3853447" y="7159557"/>
              <a:chExt cx="1543857" cy="3658599"/>
            </a:xfrm>
          </p:grpSpPr>
          <p:sp>
            <p:nvSpPr>
              <p:cNvPr id="105" name="Google Shape;105;p13"/>
              <p:cNvSpPr txBox="1"/>
              <p:nvPr/>
            </p:nvSpPr>
            <p:spPr>
              <a:xfrm>
                <a:off x="3955108" y="8971497"/>
                <a:ext cx="1309800" cy="184665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uk-UA" sz="800" dirty="0">
                    <a:solidFill>
                      <a:srgbClr val="FCDBB0"/>
                    </a:solidFill>
                    <a:latin typeface="Lora SemiBold"/>
                    <a:ea typeface="Lora SemiBold"/>
                    <a:cs typeface="Lora SemiBold"/>
                    <a:sym typeface="Lora SemiBold"/>
                  </a:rPr>
                  <a:t>Твоя відвага може змінити майбутнє. У світі, де небезпеки поруч, </a:t>
                </a:r>
                <a:r>
                  <a:rPr lang="uk-UA" sz="800" dirty="0" err="1">
                    <a:solidFill>
                      <a:srgbClr val="FCDBB0"/>
                    </a:solidFill>
                    <a:latin typeface="Lora SemiBold"/>
                    <a:ea typeface="Lora SemiBold"/>
                    <a:cs typeface="Lora SemiBold"/>
                    <a:sym typeface="Lora SemiBold"/>
                  </a:rPr>
                  <a:t>Бреландія</a:t>
                </a:r>
                <a:r>
                  <a:rPr lang="uk-UA" sz="800" dirty="0">
                    <a:solidFill>
                      <a:srgbClr val="FCDBB0"/>
                    </a:solidFill>
                    <a:latin typeface="Lora SemiBold"/>
                    <a:ea typeface="Lora SemiBold"/>
                    <a:cs typeface="Lora SemiBold"/>
                    <a:sym typeface="Lora SemiBold"/>
                  </a:rPr>
                  <a:t> потребує героїв, готових стояти на захисті миру. Отримай професійне навчання, здобудь нові навички та </a:t>
                </a:r>
                <a:r>
                  <a:rPr lang="uk-UA" sz="800" dirty="0" err="1">
                    <a:solidFill>
                      <a:srgbClr val="FCDBB0"/>
                    </a:solidFill>
                    <a:latin typeface="Lora SemiBold"/>
                    <a:ea typeface="Lora SemiBold"/>
                    <a:cs typeface="Lora SemiBold"/>
                    <a:sym typeface="Lora SemiBold"/>
                  </a:rPr>
                  <a:t>внеси</a:t>
                </a:r>
                <a:r>
                  <a:rPr lang="uk-UA" sz="800" dirty="0">
                    <a:solidFill>
                      <a:srgbClr val="FCDBB0"/>
                    </a:solidFill>
                    <a:latin typeface="Lora SemiBold"/>
                    <a:ea typeface="Lora SemiBold"/>
                    <a:cs typeface="Lora SemiBold"/>
                    <a:sym typeface="Lora SemiBold"/>
                  </a:rPr>
                  <a:t> свій вклад у стабільність і безпеку нашого континенту. Разом ми зможемо створити світ, де кожен буде почуватися в безпеці!</a:t>
                </a:r>
                <a:endParaRPr lang="en-US" sz="800" dirty="0">
                  <a:solidFill>
                    <a:srgbClr val="FCDBB0"/>
                  </a:solidFill>
                  <a:latin typeface="Lora SemiBold"/>
                  <a:ea typeface="Lora SemiBold"/>
                  <a:cs typeface="Lora SemiBold"/>
                  <a:sym typeface="Lora SemiBold"/>
                </a:endParaRPr>
              </a:p>
            </p:txBody>
          </p:sp>
          <p:sp>
            <p:nvSpPr>
              <p:cNvPr id="107" name="Google Shape;107;p13"/>
              <p:cNvSpPr txBox="1"/>
              <p:nvPr/>
            </p:nvSpPr>
            <p:spPr>
              <a:xfrm>
                <a:off x="3853447" y="7159557"/>
                <a:ext cx="1543857" cy="172354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ru-RU" sz="1600" b="1" dirty="0" err="1">
                    <a:solidFill>
                      <a:srgbClr val="FCDBB0"/>
                    </a:solidFill>
                    <a:latin typeface="Lora"/>
                    <a:ea typeface="Lora"/>
                    <a:cs typeface="Lora"/>
                    <a:sym typeface="Lora"/>
                  </a:rPr>
                  <a:t>Приєднуйся</a:t>
                </a:r>
                <a:r>
                  <a:rPr lang="ru-RU" sz="1600" b="1" dirty="0">
                    <a:solidFill>
                      <a:srgbClr val="FCDBB0"/>
                    </a:solidFill>
                    <a:latin typeface="Lora"/>
                    <a:ea typeface="Lora"/>
                    <a:cs typeface="Lora"/>
                    <a:sym typeface="Lora"/>
                  </a:rPr>
                  <a:t> до </a:t>
                </a:r>
                <a:r>
                  <a:rPr lang="ru-RU" sz="1600" b="1" dirty="0" err="1">
                    <a:solidFill>
                      <a:srgbClr val="FCDBB0"/>
                    </a:solidFill>
                    <a:latin typeface="Lora"/>
                    <a:ea typeface="Lora"/>
                    <a:cs typeface="Lora"/>
                    <a:sym typeface="Lora"/>
                  </a:rPr>
                  <a:t>армії</a:t>
                </a:r>
                <a:r>
                  <a:rPr lang="ru-RU" sz="1600" b="1" dirty="0">
                    <a:solidFill>
                      <a:srgbClr val="FCDBB0"/>
                    </a:solidFill>
                    <a:latin typeface="Lora"/>
                    <a:ea typeface="Lora"/>
                    <a:cs typeface="Lora"/>
                    <a:sym typeface="Lora"/>
                  </a:rPr>
                  <a:t> </a:t>
                </a:r>
                <a:r>
                  <a:rPr lang="ru-RU" sz="1600" b="1" dirty="0" err="1">
                    <a:solidFill>
                      <a:srgbClr val="FCDBB0"/>
                    </a:solidFill>
                    <a:latin typeface="Lora"/>
                    <a:ea typeface="Lora"/>
                    <a:cs typeface="Lora"/>
                    <a:sym typeface="Lora"/>
                  </a:rPr>
                  <a:t>Бреландії</a:t>
                </a:r>
                <a:r>
                  <a:rPr lang="ru-RU" sz="1600" b="1" dirty="0">
                    <a:solidFill>
                      <a:srgbClr val="FCDBB0"/>
                    </a:solidFill>
                    <a:latin typeface="Lora"/>
                    <a:ea typeface="Lora"/>
                    <a:cs typeface="Lora"/>
                    <a:sym typeface="Lora"/>
                  </a:rPr>
                  <a:t> — разом </a:t>
                </a:r>
                <a:r>
                  <a:rPr lang="ru-RU" sz="1600" b="1" dirty="0" err="1">
                    <a:solidFill>
                      <a:srgbClr val="FCDBB0"/>
                    </a:solidFill>
                    <a:latin typeface="Lora"/>
                    <a:ea typeface="Lora"/>
                    <a:cs typeface="Lora"/>
                    <a:sym typeface="Lora"/>
                  </a:rPr>
                  <a:t>створимо</a:t>
                </a:r>
                <a:r>
                  <a:rPr lang="ru-RU" sz="1600" b="1" dirty="0">
                    <a:solidFill>
                      <a:srgbClr val="FCDBB0"/>
                    </a:solidFill>
                    <a:latin typeface="Lora"/>
                    <a:ea typeface="Lora"/>
                    <a:cs typeface="Lora"/>
                    <a:sym typeface="Lora"/>
                  </a:rPr>
                  <a:t> </a:t>
                </a:r>
                <a:r>
                  <a:rPr lang="ru-RU" sz="1600" b="1" dirty="0" err="1">
                    <a:solidFill>
                      <a:srgbClr val="FCDBB0"/>
                    </a:solidFill>
                    <a:latin typeface="Lora"/>
                    <a:ea typeface="Lora"/>
                    <a:cs typeface="Lora"/>
                    <a:sym typeface="Lora"/>
                  </a:rPr>
                  <a:t>мирне</a:t>
                </a:r>
                <a:r>
                  <a:rPr lang="ru-RU" sz="1600" b="1" dirty="0">
                    <a:solidFill>
                      <a:srgbClr val="FCDBB0"/>
                    </a:solidFill>
                    <a:latin typeface="Lora"/>
                    <a:ea typeface="Lora"/>
                    <a:cs typeface="Lora"/>
                    <a:sym typeface="Lora"/>
                  </a:rPr>
                  <a:t> </a:t>
                </a:r>
                <a:r>
                  <a:rPr lang="ru-RU" sz="1600" b="1" dirty="0" err="1">
                    <a:solidFill>
                      <a:srgbClr val="FCDBB0"/>
                    </a:solidFill>
                    <a:latin typeface="Lora"/>
                    <a:ea typeface="Lora"/>
                    <a:cs typeface="Lora"/>
                    <a:sym typeface="Lora"/>
                  </a:rPr>
                  <a:t>майбутнє</a:t>
                </a:r>
                <a:r>
                  <a:rPr lang="ru-RU" sz="1600" b="1" dirty="0">
                    <a:solidFill>
                      <a:srgbClr val="FCDBB0"/>
                    </a:solidFill>
                    <a:latin typeface="Lora"/>
                    <a:ea typeface="Lora"/>
                    <a:cs typeface="Lora"/>
                    <a:sym typeface="Lora"/>
                  </a:rPr>
                  <a:t>!</a:t>
                </a:r>
                <a:endParaRPr lang="en-US" sz="1600" b="1" dirty="0">
                  <a:solidFill>
                    <a:srgbClr val="FCDBB0"/>
                  </a:solidFill>
                  <a:latin typeface="Lora"/>
                  <a:ea typeface="Lora"/>
                  <a:cs typeface="Lora"/>
                  <a:sym typeface="Lora"/>
                </a:endParaRPr>
              </a:p>
            </p:txBody>
          </p:sp>
        </p:grpSp>
      </p:grpSp>
      <p:pic>
        <p:nvPicPr>
          <p:cNvPr id="17" name="Рисунок 16">
            <a:extLst>
              <a:ext uri="{FF2B5EF4-FFF2-40B4-BE49-F238E27FC236}">
                <a16:creationId xmlns:a16="http://schemas.microsoft.com/office/drawing/2014/main" id="{C5C13CBB-C943-49DA-94B0-B9D9273E0B80}"/>
              </a:ext>
            </a:extLst>
          </p:cNvPr>
          <p:cNvPicPr>
            <a:picLocks noChangeAspect="1"/>
          </p:cNvPicPr>
          <p:nvPr/>
        </p:nvPicPr>
        <p:blipFill>
          <a:blip r:embed="rId8"/>
          <a:stretch>
            <a:fillRect/>
          </a:stretch>
        </p:blipFill>
        <p:spPr>
          <a:xfrm>
            <a:off x="557952" y="7230896"/>
            <a:ext cx="3122724" cy="289557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411</TotalTime>
  <Words>598</Words>
  <Application>Microsoft Office PowerPoint</Application>
  <PresentationFormat>Довільний</PresentationFormat>
  <Paragraphs>27</Paragraphs>
  <Slides>1</Slides>
  <Notes>1</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vt:i4>
      </vt:variant>
    </vt:vector>
  </HeadingPairs>
  <TitlesOfParts>
    <vt:vector size="6" baseType="lpstr">
      <vt:lpstr>Arial</vt:lpstr>
      <vt:lpstr>Lora</vt:lpstr>
      <vt:lpstr>Abril Fatface</vt:lpstr>
      <vt:lpstr>Lora SemiBold</vt:lpstr>
      <vt:lpstr>Simple Light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Aivas</dc:creator>
  <cp:lastModifiedBy>Vitalik Fedorchak</cp:lastModifiedBy>
  <cp:revision>17</cp:revision>
  <dcterms:modified xsi:type="dcterms:W3CDTF">2024-10-30T14:09:43Z</dcterms:modified>
</cp:coreProperties>
</file>